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48" r:id="rId2"/>
    <p:sldId id="566" r:id="rId3"/>
    <p:sldId id="509" r:id="rId4"/>
    <p:sldId id="580" r:id="rId5"/>
    <p:sldId id="579" r:id="rId6"/>
    <p:sldId id="577" r:id="rId7"/>
    <p:sldId id="539" r:id="rId8"/>
    <p:sldId id="581" r:id="rId9"/>
    <p:sldId id="524" r:id="rId10"/>
    <p:sldId id="542" r:id="rId11"/>
    <p:sldId id="531" r:id="rId12"/>
    <p:sldId id="574" r:id="rId13"/>
    <p:sldId id="582" r:id="rId14"/>
    <p:sldId id="576" r:id="rId15"/>
    <p:sldId id="468" r:id="rId16"/>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2F5"/>
    <a:srgbClr val="E6E6E6"/>
    <a:srgbClr val="2B67AF"/>
    <a:srgbClr val="00B050"/>
    <a:srgbClr val="376092"/>
    <a:srgbClr val="372E92"/>
    <a:srgbClr val="4C216D"/>
    <a:srgbClr val="4C6F7C"/>
    <a:srgbClr val="12741E"/>
    <a:srgbClr val="1355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5" autoAdjust="0"/>
    <p:restoredTop sz="23794" autoAdjust="0"/>
  </p:normalViewPr>
  <p:slideViewPr>
    <p:cSldViewPr>
      <p:cViewPr>
        <p:scale>
          <a:sx n="24" d="100"/>
          <a:sy n="24" d="100"/>
        </p:scale>
        <p:origin x="3451"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3869"/>
    </p:cViewPr>
  </p:notesTextViewPr>
  <p:sorterViewPr>
    <p:cViewPr>
      <p:scale>
        <a:sx n="125" d="100"/>
        <a:sy n="125" d="100"/>
      </p:scale>
      <p:origin x="0" y="0"/>
    </p:cViewPr>
  </p:sorterViewPr>
  <p:notesViewPr>
    <p:cSldViewPr>
      <p:cViewPr varScale="1">
        <p:scale>
          <a:sx n="74" d="100"/>
          <a:sy n="74" d="100"/>
        </p:scale>
        <p:origin x="-307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6F9B3-6EE7-44BC-B9B5-4E6B8F7C6AB4}" type="datetimeFigureOut">
              <a:rPr lang="en-US" smtClean="0"/>
              <a:pPr/>
              <a:t>5/2/2022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ED22-4A63-47C9-8BC8-1027E703DBB5}" type="slidenum">
              <a:rPr lang="en-US" smtClean="0"/>
              <a:pPr/>
              <a:t>‹#›</a:t>
            </a:fld>
            <a:endParaRPr lang="en-US" dirty="0"/>
          </a:p>
        </p:txBody>
      </p:sp>
    </p:spTree>
    <p:extLst>
      <p:ext uri="{BB962C8B-B14F-4D97-AF65-F5344CB8AC3E}">
        <p14:creationId xmlns:p14="http://schemas.microsoft.com/office/powerpoint/2010/main" val="405432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D453F-C2E6-4D59-94B9-0D93CC4D5E21}" type="datetimeFigureOut">
              <a:rPr lang="en-US" smtClean="0"/>
              <a:pPr/>
              <a:t>5/2/2022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A9564-7ACA-4779-B4DE-DB48D22ECA08}" type="slidenum">
              <a:rPr lang="en-US" smtClean="0"/>
              <a:pPr/>
              <a:t>‹#›</a:t>
            </a:fld>
            <a:endParaRPr lang="en-US" dirty="0"/>
          </a:p>
        </p:txBody>
      </p:sp>
    </p:spTree>
    <p:extLst>
      <p:ext uri="{BB962C8B-B14F-4D97-AF65-F5344CB8AC3E}">
        <p14:creationId xmlns:p14="http://schemas.microsoft.com/office/powerpoint/2010/main" val="133072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......Continued talks on the 10 Seed Groups</a:t>
            </a:r>
          </a:p>
          <a:p>
            <a:pPr marL="0" marR="0" indent="0" algn="l" defTabSz="914400" rtl="0" eaLnBrk="1" fontAlgn="auto" latinLnBrk="0" hangingPunct="1">
              <a:lnSpc>
                <a:spcPct val="100000"/>
              </a:lnSpc>
              <a:spcBef>
                <a:spcPts val="0"/>
              </a:spcBef>
              <a:spcAft>
                <a:spcPts val="0"/>
              </a:spcAft>
              <a:buClrTx/>
              <a:buSzTx/>
              <a:buFontTx/>
              <a:buNone/>
              <a:tabLst/>
              <a:defRPr/>
            </a:pPr>
            <a:r>
              <a:rPr lang="el-GR" u="none" dirty="0"/>
              <a:t>Συνεχίζοντας τις ομιλίες για τους 10 Σπερματικούς Ομίλους</a:t>
            </a:r>
            <a:endParaRPr lang="en-US" u="none" dirty="0"/>
          </a:p>
          <a:p>
            <a:endParaRPr lang="en-US" dirty="0"/>
          </a:p>
          <a:p>
            <a:r>
              <a:rPr lang="en-US" dirty="0"/>
              <a:t>Today, themes I’ll be</a:t>
            </a:r>
            <a:r>
              <a:rPr lang="en-US" baseline="0" dirty="0"/>
              <a:t> discussing SG-9 Financial Services Group:</a:t>
            </a:r>
            <a:endParaRPr lang="el-GR" baseline="0" dirty="0"/>
          </a:p>
          <a:p>
            <a:endParaRPr lang="el-GR" baseline="0" dirty="0"/>
          </a:p>
          <a:p>
            <a:r>
              <a:rPr lang="el-GR" baseline="0" dirty="0"/>
              <a:t>Στο σημερινό μας θέμα θα συζητήσουμε τον Σ.Ο.9 Οικονομολόγοι - Χρηματοδότες </a:t>
            </a:r>
          </a:p>
          <a:p>
            <a:endParaRPr lang="en-US" baseline="0" dirty="0"/>
          </a:p>
          <a:p>
            <a:pPr marL="628650" lvl="1" indent="-171450">
              <a:buFont typeface="Arial" panose="020B0604020202020204" pitchFamily="34" charset="0"/>
              <a:buChar char="•"/>
            </a:pPr>
            <a:r>
              <a:rPr lang="en-US" baseline="0" dirty="0"/>
              <a:t>Principle of Sharing</a:t>
            </a:r>
            <a:endParaRPr lang="el-GR" baseline="0" dirty="0"/>
          </a:p>
          <a:p>
            <a:pPr marL="628650" lvl="1" indent="-171450">
              <a:buFont typeface="Arial" panose="020B0604020202020204" pitchFamily="34" charset="0"/>
              <a:buChar char="•"/>
            </a:pPr>
            <a:r>
              <a:rPr lang="el-GR" baseline="0" dirty="0"/>
              <a:t>Η αρχή του</a:t>
            </a:r>
            <a:r>
              <a:rPr lang="en-US" baseline="0" dirty="0"/>
              <a:t> </a:t>
            </a:r>
            <a:r>
              <a:rPr lang="el-GR" baseline="0" dirty="0"/>
              <a:t>Μερισμού</a:t>
            </a:r>
          </a:p>
          <a:p>
            <a:pPr marL="457200" lvl="1" indent="0">
              <a:buFont typeface="Arial" panose="020B0604020202020204" pitchFamily="34" charset="0"/>
              <a:buNone/>
            </a:pPr>
            <a:r>
              <a:rPr lang="el-GR" baseline="0" dirty="0"/>
              <a:t> </a:t>
            </a:r>
            <a:endParaRPr lang="en-US" baseline="0" dirty="0"/>
          </a:p>
          <a:p>
            <a:pPr marL="628650" lvl="1" indent="-171450">
              <a:buFont typeface="Arial" panose="020B0604020202020204" pitchFamily="34" charset="0"/>
              <a:buChar char="•"/>
            </a:pPr>
            <a:r>
              <a:rPr lang="en-US" baseline="0" dirty="0"/>
              <a:t>Idea that money is energy</a:t>
            </a:r>
            <a:endParaRPr lang="el-GR" baseline="0" dirty="0"/>
          </a:p>
          <a:p>
            <a:pPr marL="628650" lvl="1" indent="-171450">
              <a:buFont typeface="Arial" panose="020B0604020202020204" pitchFamily="34" charset="0"/>
              <a:buChar char="•"/>
            </a:pPr>
            <a:r>
              <a:rPr lang="el-GR" baseline="0" dirty="0"/>
              <a:t>Την ιδέα ότι το χρήμα είναι ενέργεια</a:t>
            </a:r>
            <a:endParaRPr lang="en-US" baseline="0" dirty="0"/>
          </a:p>
          <a:p>
            <a:pPr marL="628650" lvl="1" indent="-171450">
              <a:buFont typeface="Arial" panose="020B0604020202020204" pitchFamily="34" charset="0"/>
              <a:buChar char="•"/>
            </a:pPr>
            <a:r>
              <a:rPr lang="en-US" baseline="0" dirty="0"/>
              <a:t>How Financiers can help with creating the scenario of Peace</a:t>
            </a:r>
            <a:endParaRPr lang="el-GR" baseline="0" dirty="0"/>
          </a:p>
          <a:p>
            <a:pPr marL="628650" lvl="1" indent="-171450">
              <a:buFont typeface="Arial" panose="020B0604020202020204" pitchFamily="34" charset="0"/>
              <a:buChar char="•"/>
            </a:pPr>
            <a:r>
              <a:rPr lang="el-GR" baseline="0" dirty="0"/>
              <a:t>Πως οι Οικονομολόγοι- Χρηματοδότες μπορούν να δημιουργήσουν ένα σενάριο για την Ειρήνη</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Economic Responsibility and Stewardship</a:t>
            </a:r>
            <a:endPar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Οικονομική Υπευθυνότητα και Διαχείριση</a:t>
            </a:r>
          </a:p>
          <a:p>
            <a:pPr marL="628650" lvl="1" indent="-171450">
              <a:buFont typeface="Arial" panose="020B0604020202020204" pitchFamily="34" charset="0"/>
              <a:buChar char="•"/>
            </a:pPr>
            <a:r>
              <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r>
              <a:rPr lang="en-US" sz="1200" b="0" kern="18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Ray in Economic Activity</a:t>
            </a:r>
            <a:endPar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7</a:t>
            </a:r>
            <a:r>
              <a:rPr lang="el-GR" sz="1200" b="0" kern="18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a:t>
            </a:r>
            <a:r>
              <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Ακτίνα και η Οικονομική Δραστηριότητα </a:t>
            </a:r>
            <a:endPar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gn="l">
              <a:lnSpc>
                <a:spcPct val="120000"/>
              </a:lnSpc>
              <a:spcBef>
                <a:spcPts val="60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Ethical Leadership in Business</a:t>
            </a:r>
            <a:endParaRPr lang="el-GR"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r>
              <a:rPr lang="el-GR" sz="1100" b="1" dirty="0">
                <a:effectLst/>
                <a:latin typeface="Arial" panose="020B0604020202020204" pitchFamily="34" charset="0"/>
                <a:ea typeface="Times New Roman" panose="02020603050405020304" pitchFamily="18" charset="0"/>
                <a:cs typeface="Times New Roman" panose="02020603050405020304" pitchFamily="18" charset="0"/>
              </a:rPr>
              <a:t>Ηθική Ηγεσία στις Επιχειρήσεις</a:t>
            </a:r>
            <a:endParaRPr lang="el-GR"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0"/>
              </a:spcAft>
            </a:pPr>
            <a:r>
              <a:rPr lang="en-US" sz="1100" kern="1200" dirty="0">
                <a:solidFill>
                  <a:srgbClr val="000000"/>
                </a:solidFill>
                <a:effectLst/>
                <a:latin typeface="Arial" panose="020B0604020202020204" pitchFamily="34" charset="0"/>
                <a:ea typeface="+mn-ea"/>
                <a:cs typeface="Arial" panose="020B0604020202020204" pitchFamily="34" charset="0"/>
              </a:rPr>
              <a:t>The success of the world’s economy is made up of corporations and small businesses that conduct their business by practicing ethical leadership and behavior in their business practices. Ideally, companies transact their business by enacting principles of honesty, fairness, equality, dignity, diversity and individual rights </a:t>
            </a:r>
            <a:r>
              <a:rPr lang="en-US" sz="1100" dirty="0">
                <a:effectLst/>
                <a:latin typeface="Arial" panose="020B0604020202020204" pitchFamily="34" charset="0"/>
                <a:ea typeface="Times New Roman" panose="02020603050405020304" pitchFamily="18" charset="0"/>
                <a:cs typeface="Arial" panose="020B0604020202020204" pitchFamily="34" charset="0"/>
              </a:rPr>
              <a:t>before monetary gains. These principles</a:t>
            </a:r>
            <a:r>
              <a:rPr lang="en-US" sz="1100" kern="1200" dirty="0">
                <a:solidFill>
                  <a:srgbClr val="000000"/>
                </a:solidFill>
                <a:effectLst/>
                <a:latin typeface="Arial" panose="020B0604020202020204" pitchFamily="34" charset="0"/>
                <a:ea typeface="+mn-ea"/>
                <a:cs typeface="Arial" panose="020B0604020202020204" pitchFamily="34" charset="0"/>
              </a:rPr>
              <a:t> create trustworthy corporate citizens or companies and employees that operate an</a:t>
            </a:r>
            <a:r>
              <a:rPr lang="en-US" sz="1100" i="1" kern="1200" dirty="0">
                <a:solidFill>
                  <a:srgbClr val="000000"/>
                </a:solidFill>
                <a:effectLst/>
                <a:latin typeface="Arial" panose="020B0604020202020204" pitchFamily="34" charset="0"/>
                <a:ea typeface="+mn-ea"/>
                <a:cs typeface="Arial" panose="020B0604020202020204" pitchFamily="34" charset="0"/>
              </a:rPr>
              <a:t> </a:t>
            </a:r>
            <a:r>
              <a:rPr lang="en-US" sz="1100" kern="1200" dirty="0">
                <a:solidFill>
                  <a:srgbClr val="000000"/>
                </a:solidFill>
                <a:effectLst/>
                <a:latin typeface="Arial" panose="020B0604020202020204" pitchFamily="34" charset="0"/>
                <a:ea typeface="+mn-ea"/>
                <a:cs typeface="Arial" panose="020B0604020202020204" pitchFamily="34" charset="0"/>
              </a:rPr>
              <a:t>ethical culture within the organization. By enabling these values this acts as forerunner for enabling right human relations. This is happening at numerous organizations such as Bank of America, Wells Fargo, Desert Financial Credit Union, IBM, Apple, Electronic Arts, and other firms within the IT industry.</a:t>
            </a: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0" marR="0" algn="l">
              <a:lnSpc>
                <a:spcPct val="120000"/>
              </a:lnSpc>
              <a:spcBef>
                <a:spcPts val="0"/>
              </a:spcBef>
              <a:spcAft>
                <a:spcPts val="0"/>
              </a:spcAft>
            </a:pP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0" marR="0" algn="l">
              <a:lnSpc>
                <a:spcPct val="120000"/>
              </a:lnSpc>
              <a:spcBef>
                <a:spcPts val="0"/>
              </a:spcBef>
              <a:spcAft>
                <a:spcPts val="0"/>
              </a:spcAft>
            </a:pPr>
            <a:r>
              <a:rPr lang="el-GR" sz="1100" kern="1200" dirty="0">
                <a:solidFill>
                  <a:srgbClr val="000000"/>
                </a:solidFill>
                <a:effectLst/>
                <a:latin typeface="Arial" panose="020B0604020202020204" pitchFamily="34" charset="0"/>
                <a:ea typeface="+mn-ea"/>
                <a:cs typeface="Arial" panose="020B0604020202020204" pitchFamily="34" charset="0"/>
              </a:rPr>
              <a:t>Η επιτυχία της παγκόσμιας οικονομίας αποτελείται από εταιρείες και μικρές επιχειρήσεις που διεξάγουν τις δραστηριότητές τους ασκώντας ηθική ηγεσία και συμπεριφορά στις επιχειρηματικές πρακτικές τους. Στην ιδανική περίπτωση, οι εταιρείες συναλλάσσονται με τις δραστηριότητές τους θεσπίζοντας αρχές εντιμότητας, δικαιοσύνης, ισότητας, αξιοπρέπειας, διαφορετικότητας και ατομικών δικαιωμάτων πριν από τα χρηματικά κέρδη. Αυτές οι αρχές δημιουργούν αξιόπιστους εταιρικούς πολίτες ή εταιρείες και υπαλλήλους που λειτουργούν με μια ηθική κουλτούρα εντός του οργανισμού. Επιτρέποντας αυτές τις αξίες, αυτό λειτουργεί ως πρόδρομος για τη διευκόλυνση των σωστών ανθρώπινων σχέσεων. Αυτό συμβαίνει σε πολλούς οργανισμούς όπως η Bank of </a:t>
            </a:r>
            <a:r>
              <a:rPr lang="el-GR" sz="1100" kern="1200" dirty="0" err="1">
                <a:solidFill>
                  <a:srgbClr val="000000"/>
                </a:solidFill>
                <a:effectLst/>
                <a:latin typeface="Arial" panose="020B0604020202020204" pitchFamily="34" charset="0"/>
                <a:ea typeface="+mn-ea"/>
                <a:cs typeface="Arial" panose="020B0604020202020204" pitchFamily="34" charset="0"/>
              </a:rPr>
              <a:t>America</a:t>
            </a:r>
            <a:r>
              <a:rPr lang="el-GR" sz="1100" kern="1200" dirty="0">
                <a:solidFill>
                  <a:srgbClr val="000000"/>
                </a:solidFill>
                <a:effectLst/>
                <a:latin typeface="Arial" panose="020B0604020202020204" pitchFamily="34" charset="0"/>
                <a:ea typeface="+mn-ea"/>
                <a:cs typeface="Arial" panose="020B0604020202020204" pitchFamily="34" charset="0"/>
              </a:rPr>
              <a:t>, η </a:t>
            </a:r>
            <a:r>
              <a:rPr lang="el-GR" sz="1100" kern="1200" dirty="0" err="1">
                <a:solidFill>
                  <a:srgbClr val="000000"/>
                </a:solidFill>
                <a:effectLst/>
                <a:latin typeface="Arial" panose="020B0604020202020204" pitchFamily="34" charset="0"/>
                <a:ea typeface="+mn-ea"/>
                <a:cs typeface="Arial" panose="020B0604020202020204" pitchFamily="34" charset="0"/>
              </a:rPr>
              <a:t>Wells</a:t>
            </a:r>
            <a:r>
              <a:rPr lang="el-GR" sz="1100" kern="1200" dirty="0">
                <a:solidFill>
                  <a:srgbClr val="000000"/>
                </a:solidFill>
                <a:effectLst/>
                <a:latin typeface="Arial" panose="020B0604020202020204" pitchFamily="34" charset="0"/>
                <a:ea typeface="+mn-ea"/>
                <a:cs typeface="Arial" panose="020B0604020202020204" pitchFamily="34" charset="0"/>
              </a:rPr>
              <a:t> </a:t>
            </a:r>
            <a:r>
              <a:rPr lang="el-GR" sz="1100" kern="1200" dirty="0" err="1">
                <a:solidFill>
                  <a:srgbClr val="000000"/>
                </a:solidFill>
                <a:effectLst/>
                <a:latin typeface="Arial" panose="020B0604020202020204" pitchFamily="34" charset="0"/>
                <a:ea typeface="+mn-ea"/>
                <a:cs typeface="Arial" panose="020B0604020202020204" pitchFamily="34" charset="0"/>
              </a:rPr>
              <a:t>Fargo</a:t>
            </a:r>
            <a:r>
              <a:rPr lang="el-GR" sz="1100" kern="1200" dirty="0">
                <a:solidFill>
                  <a:srgbClr val="000000"/>
                </a:solidFill>
                <a:effectLst/>
                <a:latin typeface="Arial" panose="020B0604020202020204" pitchFamily="34" charset="0"/>
                <a:ea typeface="+mn-ea"/>
                <a:cs typeface="Arial" panose="020B0604020202020204" pitchFamily="34" charset="0"/>
              </a:rPr>
              <a:t>, η </a:t>
            </a:r>
            <a:r>
              <a:rPr lang="el-GR" sz="1100" kern="1200" dirty="0" err="1">
                <a:solidFill>
                  <a:srgbClr val="000000"/>
                </a:solidFill>
                <a:effectLst/>
                <a:latin typeface="Arial" panose="020B0604020202020204" pitchFamily="34" charset="0"/>
                <a:ea typeface="+mn-ea"/>
                <a:cs typeface="Arial" panose="020B0604020202020204" pitchFamily="34" charset="0"/>
              </a:rPr>
              <a:t>Desert</a:t>
            </a:r>
            <a:r>
              <a:rPr lang="el-GR" sz="1100" kern="1200" dirty="0">
                <a:solidFill>
                  <a:srgbClr val="000000"/>
                </a:solidFill>
                <a:effectLst/>
                <a:latin typeface="Arial" panose="020B0604020202020204" pitchFamily="34" charset="0"/>
                <a:ea typeface="+mn-ea"/>
                <a:cs typeface="Arial" panose="020B0604020202020204" pitchFamily="34" charset="0"/>
              </a:rPr>
              <a:t> </a:t>
            </a:r>
            <a:r>
              <a:rPr lang="el-GR" sz="1100" kern="1200" dirty="0" err="1">
                <a:solidFill>
                  <a:srgbClr val="000000"/>
                </a:solidFill>
                <a:effectLst/>
                <a:latin typeface="Arial" panose="020B0604020202020204" pitchFamily="34" charset="0"/>
                <a:ea typeface="+mn-ea"/>
                <a:cs typeface="Arial" panose="020B0604020202020204" pitchFamily="34" charset="0"/>
              </a:rPr>
              <a:t>Financial</a:t>
            </a:r>
            <a:r>
              <a:rPr lang="el-GR" sz="1100" kern="1200" dirty="0">
                <a:solidFill>
                  <a:srgbClr val="000000"/>
                </a:solidFill>
                <a:effectLst/>
                <a:latin typeface="Arial" panose="020B0604020202020204" pitchFamily="34" charset="0"/>
                <a:ea typeface="+mn-ea"/>
                <a:cs typeface="Arial" panose="020B0604020202020204" pitchFamily="34" charset="0"/>
              </a:rPr>
              <a:t> </a:t>
            </a:r>
            <a:r>
              <a:rPr lang="el-GR" sz="1100" kern="1200" dirty="0" err="1">
                <a:solidFill>
                  <a:srgbClr val="000000"/>
                </a:solidFill>
                <a:effectLst/>
                <a:latin typeface="Arial" panose="020B0604020202020204" pitchFamily="34" charset="0"/>
                <a:ea typeface="+mn-ea"/>
                <a:cs typeface="Arial" panose="020B0604020202020204" pitchFamily="34" charset="0"/>
              </a:rPr>
              <a:t>Credit</a:t>
            </a:r>
            <a:r>
              <a:rPr lang="el-GR" sz="1100" kern="1200" dirty="0">
                <a:solidFill>
                  <a:srgbClr val="000000"/>
                </a:solidFill>
                <a:effectLst/>
                <a:latin typeface="Arial" panose="020B0604020202020204" pitchFamily="34" charset="0"/>
                <a:ea typeface="+mn-ea"/>
                <a:cs typeface="Arial" panose="020B0604020202020204" pitchFamily="34" charset="0"/>
              </a:rPr>
              <a:t> Union, η IBM, η </a:t>
            </a:r>
            <a:r>
              <a:rPr lang="el-GR" sz="1100" kern="1200" dirty="0" err="1">
                <a:solidFill>
                  <a:srgbClr val="000000"/>
                </a:solidFill>
                <a:effectLst/>
                <a:latin typeface="Arial" panose="020B0604020202020204" pitchFamily="34" charset="0"/>
                <a:ea typeface="+mn-ea"/>
                <a:cs typeface="Arial" panose="020B0604020202020204" pitchFamily="34" charset="0"/>
              </a:rPr>
              <a:t>Apple</a:t>
            </a:r>
            <a:r>
              <a:rPr lang="el-GR" sz="1100" kern="1200" dirty="0">
                <a:solidFill>
                  <a:srgbClr val="000000"/>
                </a:solidFill>
                <a:effectLst/>
                <a:latin typeface="Arial" panose="020B0604020202020204" pitchFamily="34" charset="0"/>
                <a:ea typeface="+mn-ea"/>
                <a:cs typeface="Arial" panose="020B0604020202020204" pitchFamily="34" charset="0"/>
              </a:rPr>
              <a:t>, η </a:t>
            </a:r>
            <a:r>
              <a:rPr lang="el-GR" sz="1100" kern="1200" dirty="0" err="1">
                <a:solidFill>
                  <a:srgbClr val="000000"/>
                </a:solidFill>
                <a:effectLst/>
                <a:latin typeface="Arial" panose="020B0604020202020204" pitchFamily="34" charset="0"/>
                <a:ea typeface="+mn-ea"/>
                <a:cs typeface="Arial" panose="020B0604020202020204" pitchFamily="34" charset="0"/>
              </a:rPr>
              <a:t>Electronic</a:t>
            </a:r>
            <a:r>
              <a:rPr lang="el-GR" sz="1100" kern="1200" dirty="0">
                <a:solidFill>
                  <a:srgbClr val="000000"/>
                </a:solidFill>
                <a:effectLst/>
                <a:latin typeface="Arial" panose="020B0604020202020204" pitchFamily="34" charset="0"/>
                <a:ea typeface="+mn-ea"/>
                <a:cs typeface="Arial" panose="020B0604020202020204" pitchFamily="34" charset="0"/>
              </a:rPr>
              <a:t> </a:t>
            </a:r>
            <a:r>
              <a:rPr lang="el-GR" sz="1100" kern="1200" dirty="0" err="1">
                <a:solidFill>
                  <a:srgbClr val="000000"/>
                </a:solidFill>
                <a:effectLst/>
                <a:latin typeface="Arial" panose="020B0604020202020204" pitchFamily="34" charset="0"/>
                <a:ea typeface="+mn-ea"/>
                <a:cs typeface="Arial" panose="020B0604020202020204" pitchFamily="34" charset="0"/>
              </a:rPr>
              <a:t>Arts</a:t>
            </a:r>
            <a:r>
              <a:rPr lang="el-GR" sz="1100" kern="1200" dirty="0">
                <a:solidFill>
                  <a:srgbClr val="000000"/>
                </a:solidFill>
                <a:effectLst/>
                <a:latin typeface="Arial" panose="020B0604020202020204" pitchFamily="34" charset="0"/>
                <a:ea typeface="+mn-ea"/>
                <a:cs typeface="Arial" panose="020B0604020202020204" pitchFamily="34" charset="0"/>
              </a:rPr>
              <a:t> και άλλες εταιρείες στον κλάδο της πληροφορικής.</a:t>
            </a:r>
          </a:p>
          <a:p>
            <a:pPr marL="0" marR="0" algn="l">
              <a:lnSpc>
                <a:spcPct val="120000"/>
              </a:lnSpc>
              <a:spcBef>
                <a:spcPts val="0"/>
              </a:spcBef>
              <a:spcAft>
                <a:spcPts val="0"/>
              </a:spcAft>
            </a:pPr>
            <a:endParaRPr lang="en-US" sz="1100" kern="1200" dirty="0">
              <a:solidFill>
                <a:srgbClr val="000000"/>
              </a:solidFill>
              <a:effectLst/>
              <a:latin typeface="Arial" panose="020B0604020202020204" pitchFamily="34" charset="0"/>
              <a:ea typeface="+mn-ea"/>
              <a:cs typeface="Arial" panose="020B0604020202020204" pitchFamily="34" charset="0"/>
            </a:endParaRPr>
          </a:p>
          <a:p>
            <a:pPr marL="0" marR="0" algn="l">
              <a:lnSpc>
                <a:spcPct val="120000"/>
              </a:lnSpc>
              <a:spcBef>
                <a:spcPts val="0"/>
              </a:spcBef>
              <a:spcAft>
                <a:spcPts val="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a:lnSpc>
                <a:spcPct val="120000"/>
              </a:lnSpc>
              <a:spcBef>
                <a:spcPts val="600"/>
              </a:spcBef>
              <a:spcAft>
                <a:spcPts val="600"/>
              </a:spcAft>
              <a:buFont typeface="Arial" panose="020B0604020202020204" pitchFamily="34" charset="0"/>
              <a:buChar char="•"/>
            </a:pPr>
            <a:r>
              <a:rPr lang="en-US" sz="1100" kern="1200" dirty="0">
                <a:solidFill>
                  <a:srgbClr val="000000"/>
                </a:solidFill>
                <a:effectLst/>
                <a:latin typeface="Arial" panose="020B0604020202020204" pitchFamily="34" charset="0"/>
                <a:ea typeface="+mn-ea"/>
                <a:cs typeface="Arial" panose="020B0604020202020204" pitchFamily="34" charset="0"/>
              </a:rPr>
              <a:t>A foundation for ethical leadership within a company is to organize its structure around core values and teambuilding. A foundation of its core values could be in a Mission /Vision Statement by the Company.</a:t>
            </a: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628650" marR="0" lvl="1" indent="-171450" algn="l">
              <a:lnSpc>
                <a:spcPct val="120000"/>
              </a:lnSpc>
              <a:spcBef>
                <a:spcPts val="600"/>
              </a:spcBef>
              <a:spcAft>
                <a:spcPts val="600"/>
              </a:spcAft>
              <a:buFont typeface="Arial" panose="020B0604020202020204" pitchFamily="34" charset="0"/>
              <a:buChar char="•"/>
            </a:pP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628650" marR="0" lvl="1" indent="-171450" algn="l">
              <a:lnSpc>
                <a:spcPct val="120000"/>
              </a:lnSpc>
              <a:spcBef>
                <a:spcPts val="600"/>
              </a:spcBef>
              <a:spcAft>
                <a:spcPts val="600"/>
              </a:spcAft>
              <a:buFont typeface="Arial" panose="020B0604020202020204" pitchFamily="34" charset="0"/>
              <a:buChar char="•"/>
            </a:pPr>
            <a:r>
              <a:rPr lang="el-GR" sz="1100" kern="1200" dirty="0">
                <a:solidFill>
                  <a:srgbClr val="000000"/>
                </a:solidFill>
                <a:effectLst/>
                <a:latin typeface="Arial" panose="020B0604020202020204" pitchFamily="34" charset="0"/>
                <a:ea typeface="+mn-ea"/>
                <a:cs typeface="Arial" panose="020B0604020202020204" pitchFamily="34" charset="0"/>
              </a:rPr>
              <a:t>Ένα θεμέλιο για ηθική ηγεσία μέσα σε μια εταιρεία είναι η οργάνωση της δομής της γύρω από τις βασικές αξίες και την </a:t>
            </a:r>
            <a:r>
              <a:rPr lang="el-GR" sz="1600" b="0" i="0" dirty="0">
                <a:solidFill>
                  <a:srgbClr val="000000"/>
                </a:solidFill>
                <a:effectLst/>
                <a:latin typeface="WR_Korean"/>
              </a:rPr>
              <a:t>ανάπτυξη του ομαδικού</a:t>
            </a:r>
            <a:r>
              <a:rPr lang="el-GR" sz="1100" kern="1200" dirty="0">
                <a:solidFill>
                  <a:srgbClr val="000000"/>
                </a:solidFill>
                <a:effectLst/>
                <a:latin typeface="Arial" panose="020B0604020202020204" pitchFamily="34" charset="0"/>
                <a:ea typeface="+mn-ea"/>
                <a:cs typeface="Arial" panose="020B0604020202020204" pitchFamily="34" charset="0"/>
              </a:rPr>
              <a:t> πνεύματος. Ένα θεμέλιο των βασικών αξιών της θα μπορούσε να είναι σε μια Δήλωση Στόχου/Οράματος της Εταιρείας.</a:t>
            </a:r>
          </a:p>
          <a:p>
            <a:pPr marL="628650" marR="0" lvl="1" indent="-171450" algn="l">
              <a:lnSpc>
                <a:spcPct val="120000"/>
              </a:lnSpc>
              <a:spcBef>
                <a:spcPts val="600"/>
              </a:spcBef>
              <a:spcAft>
                <a:spcPts val="600"/>
              </a:spcAft>
              <a:buFont typeface="Arial" panose="020B0604020202020204" pitchFamily="34" charset="0"/>
              <a:buChar char="•"/>
            </a:pPr>
            <a:endParaRPr lang="en-US" sz="1100" kern="1200" dirty="0">
              <a:solidFill>
                <a:srgbClr val="000000"/>
              </a:solidFill>
              <a:effectLst/>
              <a:latin typeface="Arial" panose="020B0604020202020204" pitchFamily="34" charset="0"/>
              <a:ea typeface="+mn-ea"/>
              <a:cs typeface="Arial" panose="020B0604020202020204" pitchFamily="34" charset="0"/>
            </a:endParaRPr>
          </a:p>
          <a:p>
            <a:pPr marL="1085850" marR="0" lvl="2" indent="-171450" algn="l">
              <a:lnSpc>
                <a:spcPct val="120000"/>
              </a:lnSpc>
              <a:spcBef>
                <a:spcPts val="600"/>
              </a:spcBef>
              <a:spcAft>
                <a:spcPts val="60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mn-ea"/>
                <a:cs typeface="Arial" panose="020B0604020202020204" pitchFamily="34" charset="0"/>
              </a:rPr>
              <a:t>This fosters a </a:t>
            </a:r>
            <a:r>
              <a:rPr lang="en-US" sz="1100" dirty="0">
                <a:effectLst/>
                <a:latin typeface="Arial" panose="020B0604020202020204" pitchFamily="34" charset="0"/>
                <a:ea typeface="Times New Roman" panose="02020603050405020304" pitchFamily="18" charset="0"/>
                <a:cs typeface="Arial" panose="020B0604020202020204" pitchFamily="34" charset="0"/>
              </a:rPr>
              <a:t>sense of community and team spirit within the workspace. When an ethical principles and values guide the leaders, they are able to define goals and get everybody onboard towards fulfilling these goals. These are not just goals that benefit the entire organization, this also results in the individual employee also making genuine efforts to achieve  personal goals for themselves within the company. </a:t>
            </a:r>
            <a:endParaRPr lang="el-GR" sz="1100" dirty="0">
              <a:effectLst/>
              <a:latin typeface="Arial" panose="020B0604020202020204" pitchFamily="34" charset="0"/>
              <a:ea typeface="Times New Roman" panose="02020603050405020304" pitchFamily="18" charset="0"/>
              <a:cs typeface="Arial" panose="020B0604020202020204" pitchFamily="34" charset="0"/>
            </a:endParaRPr>
          </a:p>
          <a:p>
            <a:pPr marL="1085850" marR="0" lvl="2" indent="-171450" algn="l">
              <a:lnSpc>
                <a:spcPct val="120000"/>
              </a:lnSpc>
              <a:spcBef>
                <a:spcPts val="600"/>
              </a:spcBef>
              <a:spcAft>
                <a:spcPts val="600"/>
              </a:spcAft>
              <a:buFont typeface="Courier New" panose="02070309020205020404" pitchFamily="49" charset="0"/>
              <a:buChar char="o"/>
            </a:pPr>
            <a:endParaRPr lang="el-GR" sz="1100" dirty="0">
              <a:effectLst/>
              <a:latin typeface="Arial" panose="020B0604020202020204" pitchFamily="34" charset="0"/>
              <a:ea typeface="Times New Roman" panose="02020603050405020304" pitchFamily="18" charset="0"/>
              <a:cs typeface="Arial" panose="020B0604020202020204" pitchFamily="34" charset="0"/>
            </a:endParaRPr>
          </a:p>
          <a:p>
            <a:pPr marL="1085850" marR="0" lvl="2" indent="-171450" algn="l">
              <a:lnSpc>
                <a:spcPct val="120000"/>
              </a:lnSpc>
              <a:spcBef>
                <a:spcPts val="600"/>
              </a:spcBef>
              <a:spcAft>
                <a:spcPts val="600"/>
              </a:spcAft>
              <a:buFont typeface="Courier New" panose="02070309020205020404" pitchFamily="49" charset="0"/>
              <a:buChar char="o"/>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Αυτό ενισχύει την αίσθηση της κοινότητας και του ομαδικού πνεύματος εντός του χώρου εργασίας. Όταν οι ηθικές αρχές και αξίες καθοδηγούν τους ηγέτες, είναι σε θέση να ορίσουν στόχους και να βοηθήσουν τους πάντες στην εκπλήρωση αυτών των στόχων. Αυτοί δεν είναι απλώς στόχοι που ωφελούν ολόκληρο τον οργανισμό, αυτό έχει επίσης ως αποτέλεσμα ο μεμονωμένος εργαζόμενος να καταβάλλει επίσης γνήσιες προσπάθειες για να επιτύχει προσωπικούς στόχους για τον εαυτό του εντός της εταιρείας.</a:t>
            </a:r>
            <a:endParaRPr lang="el-GR" sz="1100" dirty="0">
              <a:effectLst/>
              <a:latin typeface="Arial" panose="020B0604020202020204" pitchFamily="34" charset="0"/>
              <a:ea typeface="Times New Roman" panose="02020603050405020304" pitchFamily="18" charset="0"/>
              <a:cs typeface="Arial" panose="020B0604020202020204" pitchFamily="34" charset="0"/>
            </a:endParaRPr>
          </a:p>
          <a:p>
            <a:pPr marL="1085850" marR="0" lvl="2" indent="-171450" algn="l">
              <a:lnSpc>
                <a:spcPct val="120000"/>
              </a:lnSpc>
              <a:spcBef>
                <a:spcPts val="600"/>
              </a:spcBef>
              <a:spcAft>
                <a:spcPts val="600"/>
              </a:spcAft>
              <a:buFont typeface="Courier New" panose="02070309020205020404" pitchFamily="49" charset="0"/>
              <a:buChar char="o"/>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a:lnSpc>
                <a:spcPct val="120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Times New Roman" panose="02020603050405020304" pitchFamily="18" charset="0"/>
                <a:cs typeface="Arial" panose="020B0604020202020204" pitchFamily="34" charset="0"/>
              </a:rPr>
              <a:t>An ethical leader, Boss, CEO will regularly discuss the values, such as honesty, integrity and right behavior that need to be practiced towards all people within the organization. This is often defined within a vision or mission statement. With this focus, the values they place on themselves, other employees, and throughout the organization ensure that there is consistent understanding across the organization for conducting the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day-to-day business.</a:t>
            </a:r>
            <a:endPar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l">
              <a:lnSpc>
                <a:spcPct val="120000"/>
              </a:lnSpc>
              <a:spcBef>
                <a:spcPts val="0"/>
              </a:spcBef>
              <a:spcAft>
                <a:spcPts val="0"/>
              </a:spcAft>
              <a:buFont typeface="Arial" panose="020B0604020202020204" pitchFamily="34" charset="0"/>
              <a:buChar char="•"/>
            </a:pPr>
            <a:endPar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l">
              <a:lnSpc>
                <a:spcPct val="120000"/>
              </a:lnSpc>
              <a:spcBef>
                <a:spcPts val="0"/>
              </a:spcBef>
              <a:spcAft>
                <a:spcPts val="0"/>
              </a:spcAft>
              <a:buFont typeface="Arial" panose="020B0604020202020204" pitchFamily="34" charset="0"/>
              <a:buChar char="•"/>
            </a:pP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Ένας ηθικός ηγέτης, ο προϊστάμενος, ο Διευθύνων Σύμβουλος θα συζητά τακτικά τις αξίες, όπως η ειλικρίνεια, η ακεραιότητα και η ορθή συμπεριφορά που πρέπει να εφαρμόζονται προς όλους τους ανθρώπους εντός του οργανισμού. Αυτό ορίζεται συχνά σαν μια δήλωση οράματος ή στόχου. Με αυτήν την εστίαση, οι αξίες που δίνουν στον εαυτό τους, στους άλλους υπαλλήλους και σε ολόκληρο τον οργανισμό διασφαλίζουν ότι υπάρχει συνεπής κατανόηση σε όλο τον οργανισμό για τη διεξαγωγή της καθημερινής δουλειάς.</a:t>
            </a: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0"/>
              </a:spcBef>
              <a:spcAft>
                <a:spcPts val="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600"/>
              </a:spcBef>
              <a:spcAft>
                <a:spcPts val="60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Example of ethical company in the world: </a:t>
            </a:r>
            <a:endPar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Παράδειγμα ηθικής εταιρείας στον κόσμο:</a:t>
            </a:r>
          </a:p>
          <a:p>
            <a:pPr marL="0" marR="0" algn="l">
              <a:lnSpc>
                <a:spcPct val="120000"/>
              </a:lnSpc>
              <a:spcBef>
                <a:spcPts val="600"/>
              </a:spcBef>
              <a:spcAft>
                <a:spcPts val="600"/>
              </a:spcAft>
            </a:pP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Machinery manufacturer Deere and Co. With a clear mission and vision statements, behaviors they are committed to maintaining the highest standards of integrity and honor because everyone in the company is aligned with Deere’s core values. By having it expects of its people will be clearly communicated to their employees, and they will behave accordingly.</a:t>
            </a:r>
            <a:endPar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endPar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Κατασκευαστής μηχανημάτων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Deere and Co</a:t>
            </a: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Με σαφείς δηλώσεις στόχου και οράματος και  συμπεριφοράς  δεσμεύονται να διατηρούν τα υψηλότερα πρότυπα ακεραιότητας και τιμής, επειδή όλοι στην εταιρεία ευθυγραμμίζονται με τις βασικές αξίες της </a:t>
            </a:r>
            <a:r>
              <a:rPr lang="el-GR" sz="1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Deere</a:t>
            </a: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Με το να  έχουν αυτές τις προσδοκίες από τους ανθρώπους  το επικοινωνούν ξεκάθαρα στους υπαλλήλους  και </a:t>
            </a:r>
            <a:r>
              <a:rPr lang="el-GR" sz="1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αυτόι</a:t>
            </a:r>
            <a:r>
              <a:rPr lang="el-GR"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συμπεριφέρονται ανάλογα.</a:t>
            </a:r>
          </a:p>
          <a:p>
            <a:pPr marL="0" marR="0" algn="l">
              <a:lnSpc>
                <a:spcPct val="120000"/>
              </a:lnSpc>
              <a:spcBef>
                <a:spcPts val="600"/>
              </a:spcBef>
              <a:spcAft>
                <a:spcPts val="600"/>
              </a:spcAft>
            </a:pP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20000"/>
              </a:lnSpc>
              <a:spcBef>
                <a:spcPts val="600"/>
              </a:spcBef>
              <a:spcAft>
                <a:spcPts val="60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lnSpc>
                <a:spcPct val="120000"/>
              </a:lnSpc>
              <a:spcBef>
                <a:spcPts val="0"/>
              </a:spcBef>
              <a:spcAft>
                <a:spcPts val="0"/>
              </a:spcAft>
            </a:pPr>
            <a:r>
              <a:rPr lang="en-AU" sz="1100" kern="1200" dirty="0">
                <a:solidFill>
                  <a:srgbClr val="000000"/>
                </a:solidFill>
                <a:effectLst/>
                <a:latin typeface="Arial" panose="020B0604020202020204" pitchFamily="34" charset="0"/>
                <a:ea typeface="+mn-ea"/>
                <a:cs typeface="Arial" panose="020B0604020202020204" pitchFamily="34" charset="0"/>
              </a:rPr>
              <a:t>In the last 30 years, many people in business world are developing </a:t>
            </a:r>
            <a:r>
              <a:rPr lang="en-AU" sz="1100" i="0" kern="1200" dirty="0">
                <a:solidFill>
                  <a:srgbClr val="000000"/>
                </a:solidFill>
                <a:effectLst/>
                <a:latin typeface="Arial" panose="020B0604020202020204" pitchFamily="34" charset="0"/>
                <a:ea typeface="+mn-ea"/>
                <a:cs typeface="Arial" panose="020B0604020202020204" pitchFamily="34" charset="0"/>
              </a:rPr>
              <a:t>awareness</a:t>
            </a:r>
            <a:r>
              <a:rPr lang="en-AU" sz="1100" kern="1200" dirty="0">
                <a:solidFill>
                  <a:srgbClr val="000000"/>
                </a:solidFill>
                <a:effectLst/>
                <a:latin typeface="Arial" panose="020B0604020202020204" pitchFamily="34" charset="0"/>
                <a:ea typeface="+mn-ea"/>
                <a:cs typeface="Arial" panose="020B0604020202020204" pitchFamily="34" charset="0"/>
              </a:rPr>
              <a:t> around:</a:t>
            </a: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0" marR="0" algn="l">
              <a:lnSpc>
                <a:spcPct val="120000"/>
              </a:lnSpc>
              <a:spcBef>
                <a:spcPts val="0"/>
              </a:spcBef>
              <a:spcAft>
                <a:spcPts val="0"/>
              </a:spcAft>
            </a:pPr>
            <a:r>
              <a:rPr lang="el-GR" sz="1100" kern="1200" dirty="0">
                <a:solidFill>
                  <a:srgbClr val="000000"/>
                </a:solidFill>
                <a:effectLst/>
                <a:latin typeface="Arial" panose="020B0604020202020204" pitchFamily="34" charset="0"/>
                <a:ea typeface="+mn-ea"/>
                <a:cs typeface="Arial" panose="020B0604020202020204" pitchFamily="34" charset="0"/>
              </a:rPr>
              <a:t>Τα τελευταία 30 χρόνια, πολλοί άνθρωποι στον επιχειρηματικό κόσμο αναπτύσσουν ευαισθητοποίηση σχετικά με:</a:t>
            </a:r>
            <a:endParaRPr lang="en-AU" sz="1100" kern="1200" dirty="0">
              <a:solidFill>
                <a:srgbClr val="000000"/>
              </a:solidFill>
              <a:effectLst/>
              <a:latin typeface="Arial" panose="020B0604020202020204" pitchFamily="34" charset="0"/>
              <a:ea typeface="+mn-ea"/>
              <a:cs typeface="Arial" panose="020B0604020202020204" pitchFamily="34" charset="0"/>
            </a:endParaRPr>
          </a:p>
          <a:p>
            <a:pPr marL="0" marR="0" algn="l">
              <a:lnSpc>
                <a:spcPct val="120000"/>
              </a:lnSpc>
              <a:spcBef>
                <a:spcPts val="0"/>
              </a:spcBef>
              <a:spcAft>
                <a:spcPts val="0"/>
              </a:spcAft>
            </a:pPr>
            <a:endParaRPr lang="en-US" sz="1100" dirty="0">
              <a:effectLst/>
              <a:latin typeface="Arial" panose="020B0604020202020204" pitchFamily="34" charset="0"/>
              <a:ea typeface="Arial Unicode MS"/>
              <a:cs typeface="Times New Roman" panose="02020603050405020304" pitchFamily="18" charset="0"/>
            </a:endParaRPr>
          </a:p>
          <a:p>
            <a:pPr marL="800100" marR="0" lvl="1" indent="-342900" algn="l">
              <a:lnSpc>
                <a:spcPct val="120000"/>
              </a:lnSpc>
              <a:spcBef>
                <a:spcPts val="0"/>
              </a:spcBef>
              <a:spcAft>
                <a:spcPts val="0"/>
              </a:spcAft>
              <a:buFont typeface="Symbol" panose="05050102010706020507" pitchFamily="18" charset="2"/>
              <a:buChar char=""/>
            </a:pPr>
            <a:r>
              <a:rPr lang="en-AU" sz="1100" u="sng" kern="1200" dirty="0">
                <a:solidFill>
                  <a:srgbClr val="000000"/>
                </a:solidFill>
                <a:effectLst/>
                <a:latin typeface="Arial" panose="020B0604020202020204" pitchFamily="34" charset="0"/>
                <a:ea typeface="+mn-ea"/>
                <a:cs typeface="Arial" panose="020B0604020202020204" pitchFamily="34" charset="0"/>
              </a:rPr>
              <a:t>Seeing Money as a Spiritual Asset:</a:t>
            </a:r>
            <a:r>
              <a:rPr lang="en-AU" sz="1100" kern="1200" dirty="0">
                <a:solidFill>
                  <a:srgbClr val="000000"/>
                </a:solidFill>
                <a:effectLst/>
                <a:latin typeface="Arial" panose="020B0604020202020204" pitchFamily="34" charset="0"/>
                <a:ea typeface="+mn-ea"/>
                <a:cs typeface="Arial" panose="020B0604020202020204" pitchFamily="34" charset="0"/>
              </a:rPr>
              <a:t> this is the understanding about how to attract money to make the vision be successful. Basic concepts include:</a:t>
            </a: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800100" marR="0" lvl="1" indent="-342900" algn="l">
              <a:lnSpc>
                <a:spcPct val="120000"/>
              </a:lnSpc>
              <a:spcBef>
                <a:spcPts val="0"/>
              </a:spcBef>
              <a:spcAft>
                <a:spcPts val="0"/>
              </a:spcAft>
              <a:buFont typeface="Symbol" panose="05050102010706020507" pitchFamily="18" charset="2"/>
              <a:buChar char=""/>
            </a:pPr>
            <a:r>
              <a:rPr lang="el-GR" sz="1100" dirty="0">
                <a:effectLst/>
                <a:latin typeface="Arial" panose="020B0604020202020204" pitchFamily="34" charset="0"/>
                <a:ea typeface="Arial Unicode MS"/>
                <a:cs typeface="Times New Roman" panose="02020603050405020304" pitchFamily="18" charset="0"/>
              </a:rPr>
              <a:t>Το να </a:t>
            </a:r>
            <a:r>
              <a:rPr lang="el-GR" sz="1100" u="sng" dirty="0">
                <a:effectLst/>
                <a:latin typeface="Arial" panose="020B0604020202020204" pitchFamily="34" charset="0"/>
                <a:ea typeface="Arial Unicode MS"/>
                <a:cs typeface="Times New Roman" panose="02020603050405020304" pitchFamily="18" charset="0"/>
              </a:rPr>
              <a:t>βλέποντας τα Χρήματα ως Πνευματικό Περιουσιακό Στοιχείο</a:t>
            </a:r>
            <a:r>
              <a:rPr lang="el-GR" sz="1100" dirty="0">
                <a:effectLst/>
                <a:latin typeface="Arial" panose="020B0604020202020204" pitchFamily="34" charset="0"/>
                <a:ea typeface="Arial Unicode MS"/>
                <a:cs typeface="Times New Roman" panose="02020603050405020304" pitchFamily="18" charset="0"/>
              </a:rPr>
              <a:t>: αυτή είναι η κατανόηση σχετικά με το πώς να προσελκύσετε χρήματα για να κάνετε το όραμα να είναι επιτυχημένο. Οι βασικές έννοιες περιλαμβάνουν:</a:t>
            </a: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800100" marR="0" lvl="1" indent="-342900" algn="l">
              <a:lnSpc>
                <a:spcPct val="120000"/>
              </a:lnSpc>
              <a:spcBef>
                <a:spcPts val="0"/>
              </a:spcBef>
              <a:spcAft>
                <a:spcPts val="0"/>
              </a:spcAft>
              <a:buFont typeface="Symbol" panose="05050102010706020507" pitchFamily="18" charset="2"/>
              <a:buChar char=""/>
            </a:pPr>
            <a:endParaRPr lang="en-US" sz="1100" dirty="0">
              <a:effectLst/>
              <a:latin typeface="Arial" panose="020B0604020202020204" pitchFamily="34" charset="0"/>
              <a:ea typeface="Arial Unicode MS"/>
              <a:cs typeface="Times New Roman" panose="02020603050405020304" pitchFamily="18" charset="0"/>
            </a:endParaRPr>
          </a:p>
          <a:p>
            <a:pPr marL="1200150" marR="0" lvl="2" indent="-285750" algn="l">
              <a:lnSpc>
                <a:spcPct val="120000"/>
              </a:lnSpc>
              <a:spcBef>
                <a:spcPts val="0"/>
              </a:spcBef>
              <a:spcAft>
                <a:spcPts val="0"/>
              </a:spcAft>
              <a:buFont typeface="Courier New" panose="02070309020205020404" pitchFamily="49" charset="0"/>
              <a:buChar char="o"/>
            </a:pPr>
            <a:r>
              <a:rPr lang="en-AU" sz="1100" kern="1200" dirty="0">
                <a:solidFill>
                  <a:srgbClr val="000000"/>
                </a:solidFill>
                <a:effectLst/>
                <a:latin typeface="Arial" panose="020B0604020202020204" pitchFamily="34" charset="0"/>
                <a:ea typeface="+mn-ea"/>
                <a:cs typeface="Arial" panose="020B0604020202020204" pitchFamily="34" charset="0"/>
              </a:rPr>
              <a:t>Honouring money as energy and a spiritual asset</a:t>
            </a:r>
            <a:endParaRPr lang="en-US" sz="1100" dirty="0">
              <a:effectLst/>
              <a:latin typeface="Arial" panose="020B0604020202020204" pitchFamily="34" charset="0"/>
              <a:ea typeface="Arial Unicode MS"/>
              <a:cs typeface="Times New Roman" panose="02020603050405020304" pitchFamily="18" charset="0"/>
            </a:endParaRPr>
          </a:p>
          <a:p>
            <a:pPr marL="1200150" marR="0" lvl="2" indent="-285750" algn="l">
              <a:lnSpc>
                <a:spcPct val="120000"/>
              </a:lnSpc>
              <a:spcBef>
                <a:spcPts val="0"/>
              </a:spcBef>
              <a:spcAft>
                <a:spcPts val="0"/>
              </a:spcAft>
              <a:buFont typeface="Courier New" panose="02070309020205020404" pitchFamily="49" charset="0"/>
              <a:buChar char="o"/>
            </a:pPr>
            <a:r>
              <a:rPr lang="en-AU" sz="1100" kern="1200" dirty="0">
                <a:solidFill>
                  <a:srgbClr val="000000"/>
                </a:solidFill>
                <a:effectLst/>
                <a:latin typeface="Arial" panose="020B0604020202020204" pitchFamily="34" charset="0"/>
                <a:ea typeface="+mn-ea"/>
                <a:cs typeface="Arial" panose="020B0604020202020204" pitchFamily="34" charset="0"/>
              </a:rPr>
              <a:t>Becoming magnetic and attractive; this enables the Law of Attraction</a:t>
            </a:r>
            <a:endParaRPr lang="en-US" sz="1100" dirty="0">
              <a:effectLst/>
              <a:latin typeface="Arial" panose="020B0604020202020204" pitchFamily="34" charset="0"/>
              <a:ea typeface="Arial Unicode MS"/>
              <a:cs typeface="Times New Roman" panose="02020603050405020304" pitchFamily="18" charset="0"/>
            </a:endParaRPr>
          </a:p>
          <a:p>
            <a:pPr marL="1200150" marR="0" lvl="2" indent="-285750" algn="l">
              <a:lnSpc>
                <a:spcPct val="120000"/>
              </a:lnSpc>
              <a:spcBef>
                <a:spcPts val="0"/>
              </a:spcBef>
              <a:spcAft>
                <a:spcPts val="0"/>
              </a:spcAft>
              <a:buFont typeface="Courier New" panose="02070309020205020404" pitchFamily="49" charset="0"/>
              <a:buChar char="o"/>
            </a:pPr>
            <a:r>
              <a:rPr lang="en-AU" sz="1100" kern="1200" dirty="0">
                <a:solidFill>
                  <a:srgbClr val="000000"/>
                </a:solidFill>
                <a:effectLst/>
                <a:latin typeface="Arial" panose="020B0604020202020204" pitchFamily="34" charset="0"/>
                <a:ea typeface="+mn-ea"/>
                <a:cs typeface="Arial" panose="020B0604020202020204" pitchFamily="34" charset="0"/>
              </a:rPr>
              <a:t>Having an attitude of generosity with both time and money</a:t>
            </a: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1200150" marR="0" lvl="2" indent="-285750" algn="l">
              <a:lnSpc>
                <a:spcPct val="120000"/>
              </a:lnSpc>
              <a:spcBef>
                <a:spcPts val="0"/>
              </a:spcBef>
              <a:spcAft>
                <a:spcPts val="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1200150" marR="0" lvl="2" indent="-285750" algn="l">
              <a:lnSpc>
                <a:spcPct val="120000"/>
              </a:lnSpc>
              <a:spcBef>
                <a:spcPts val="0"/>
              </a:spcBef>
              <a:spcAft>
                <a:spcPts val="0"/>
              </a:spcAft>
              <a:buFont typeface="Courier New" panose="02070309020205020404" pitchFamily="49" charset="0"/>
              <a:buChar char="o"/>
            </a:pPr>
            <a:r>
              <a:rPr lang="el-GR" sz="1100" dirty="0">
                <a:effectLst/>
                <a:latin typeface="Arial" panose="020B0604020202020204" pitchFamily="34" charset="0"/>
                <a:ea typeface="Arial Unicode MS"/>
                <a:cs typeface="Times New Roman" panose="02020603050405020304" pitchFamily="18" charset="0"/>
              </a:rPr>
              <a:t>Να τιμάται το χρήμα ως ενέργεια και πνευματικό αγαθό</a:t>
            </a:r>
          </a:p>
          <a:p>
            <a:pPr marL="1200150" marR="0" lvl="2" indent="-285750" algn="l">
              <a:lnSpc>
                <a:spcPct val="120000"/>
              </a:lnSpc>
              <a:spcBef>
                <a:spcPts val="0"/>
              </a:spcBef>
              <a:spcAft>
                <a:spcPts val="0"/>
              </a:spcAft>
              <a:buFont typeface="Courier New" panose="02070309020205020404" pitchFamily="49" charset="0"/>
              <a:buChar char="o"/>
            </a:pPr>
            <a:r>
              <a:rPr lang="el-GR" sz="1100" dirty="0">
                <a:effectLst/>
                <a:latin typeface="Arial" panose="020B0604020202020204" pitchFamily="34" charset="0"/>
                <a:ea typeface="Arial Unicode MS"/>
                <a:cs typeface="Times New Roman" panose="02020603050405020304" pitchFamily="18" charset="0"/>
              </a:rPr>
              <a:t>Να γίνει μαγνητικό και ελκυστικό. Αυτό ενεργοποιεί τον Νόμο της Έλξης</a:t>
            </a:r>
          </a:p>
          <a:p>
            <a:pPr marL="1200150" marR="0" lvl="2" indent="-285750" algn="l">
              <a:lnSpc>
                <a:spcPct val="120000"/>
              </a:lnSpc>
              <a:spcBef>
                <a:spcPts val="0"/>
              </a:spcBef>
              <a:spcAft>
                <a:spcPts val="0"/>
              </a:spcAft>
              <a:buFont typeface="Courier New" panose="02070309020205020404" pitchFamily="49" charset="0"/>
              <a:buChar char="o"/>
            </a:pPr>
            <a:r>
              <a:rPr lang="el-GR" sz="1100" dirty="0">
                <a:effectLst/>
                <a:latin typeface="Arial" panose="020B0604020202020204" pitchFamily="34" charset="0"/>
                <a:ea typeface="Arial Unicode MS"/>
                <a:cs typeface="Times New Roman" panose="02020603050405020304" pitchFamily="18" charset="0"/>
              </a:rPr>
              <a:t>Να υπάρχει μια στάση γενναιοδωρίας με χρόνο και χρήμα</a:t>
            </a: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1200150" marR="0" lvl="2" indent="-285750" algn="l">
              <a:lnSpc>
                <a:spcPct val="120000"/>
              </a:lnSpc>
              <a:spcBef>
                <a:spcPts val="0"/>
              </a:spcBef>
              <a:spcAft>
                <a:spcPts val="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1200150" marR="0" lvl="2" indent="-285750" algn="l">
              <a:lnSpc>
                <a:spcPct val="120000"/>
              </a:lnSpc>
              <a:spcBef>
                <a:spcPts val="0"/>
              </a:spcBef>
              <a:spcAft>
                <a:spcPts val="0"/>
              </a:spcAft>
              <a:buFont typeface="Courier New" panose="02070309020205020404" pitchFamily="49" charset="0"/>
              <a:buChar char="o"/>
            </a:pPr>
            <a:endParaRPr lang="en-US" sz="1100" dirty="0">
              <a:effectLst/>
              <a:latin typeface="Arial" panose="020B0604020202020204" pitchFamily="34" charset="0"/>
              <a:ea typeface="Arial Unicode MS"/>
              <a:cs typeface="Times New Roman" panose="02020603050405020304" pitchFamily="18" charset="0"/>
            </a:endParaRPr>
          </a:p>
          <a:p>
            <a:pPr marL="800100" marR="0" lvl="1" indent="-342900" algn="l">
              <a:lnSpc>
                <a:spcPct val="120000"/>
              </a:lnSpc>
              <a:spcBef>
                <a:spcPts val="0"/>
              </a:spcBef>
              <a:spcAft>
                <a:spcPts val="0"/>
              </a:spcAft>
              <a:buFont typeface="Symbol" panose="05050102010706020507" pitchFamily="18" charset="2"/>
              <a:buChar char=""/>
            </a:pPr>
            <a:r>
              <a:rPr lang="en-AU" sz="1100" u="sng" kern="1200" dirty="0">
                <a:solidFill>
                  <a:srgbClr val="000000"/>
                </a:solidFill>
                <a:effectLst/>
                <a:latin typeface="Arial" panose="020B0604020202020204" pitchFamily="34" charset="0"/>
                <a:ea typeface="+mn-ea"/>
                <a:cs typeface="Arial" panose="020B0604020202020204" pitchFamily="34" charset="0"/>
              </a:rPr>
              <a:t>Practicing ethical leadership and </a:t>
            </a:r>
            <a:r>
              <a:rPr lang="en-AU" sz="1100" u="sng" kern="1200" dirty="0" err="1">
                <a:solidFill>
                  <a:srgbClr val="000000"/>
                </a:solidFill>
                <a:effectLst/>
                <a:latin typeface="Arial" panose="020B0604020202020204" pitchFamily="34" charset="0"/>
                <a:ea typeface="+mn-ea"/>
                <a:cs typeface="Arial" panose="020B0604020202020204" pitchFamily="34" charset="0"/>
              </a:rPr>
              <a:t>behavior</a:t>
            </a:r>
            <a:r>
              <a:rPr lang="en-AU" sz="1100" u="sng" kern="1200" dirty="0">
                <a:solidFill>
                  <a:srgbClr val="000000"/>
                </a:solidFill>
                <a:effectLst/>
                <a:latin typeface="Arial" panose="020B0604020202020204" pitchFamily="34" charset="0"/>
                <a:ea typeface="+mn-ea"/>
                <a:cs typeface="Arial" panose="020B0604020202020204" pitchFamily="34" charset="0"/>
              </a:rPr>
              <a:t> in business</a:t>
            </a:r>
            <a:r>
              <a:rPr lang="en-AU" sz="1100" kern="1200" dirty="0">
                <a:solidFill>
                  <a:srgbClr val="000000"/>
                </a:solidFill>
                <a:effectLst/>
                <a:latin typeface="Arial" panose="020B0604020202020204" pitchFamily="34" charset="0"/>
                <a:ea typeface="+mn-ea"/>
                <a:cs typeface="Arial" panose="020B0604020202020204" pitchFamily="34" charset="0"/>
              </a:rPr>
              <a:t> by enacting principles of honesty, fairness, equality, dignity, diversity and individual rights </a:t>
            </a:r>
            <a:r>
              <a:rPr lang="en-AU" sz="1100" dirty="0">
                <a:effectLst/>
                <a:latin typeface="Arial" panose="020B0604020202020204" pitchFamily="34" charset="0"/>
                <a:ea typeface="Arial Unicode MS"/>
                <a:cs typeface="Arial" panose="020B0604020202020204" pitchFamily="34" charset="0"/>
              </a:rPr>
              <a:t>before monetary gains. These principles</a:t>
            </a:r>
            <a:r>
              <a:rPr lang="en-AU" sz="1100" kern="1200" dirty="0">
                <a:solidFill>
                  <a:srgbClr val="000000"/>
                </a:solidFill>
                <a:effectLst/>
                <a:latin typeface="Arial" panose="020B0604020202020204" pitchFamily="34" charset="0"/>
                <a:ea typeface="+mn-ea"/>
                <a:cs typeface="Arial" panose="020B0604020202020204" pitchFamily="34" charset="0"/>
              </a:rPr>
              <a:t> create </a:t>
            </a:r>
            <a:r>
              <a:rPr lang="en-AU" sz="1100" i="1" kern="1200" dirty="0">
                <a:solidFill>
                  <a:srgbClr val="000000"/>
                </a:solidFill>
                <a:effectLst/>
                <a:latin typeface="Arial" panose="020B0604020202020204" pitchFamily="34" charset="0"/>
                <a:ea typeface="+mn-ea"/>
                <a:cs typeface="Arial" panose="020B0604020202020204" pitchFamily="34" charset="0"/>
              </a:rPr>
              <a:t>trustworthy corporate citizens and employees and </a:t>
            </a:r>
            <a:r>
              <a:rPr lang="en-AU" sz="1100" kern="1200" dirty="0">
                <a:solidFill>
                  <a:srgbClr val="000000"/>
                </a:solidFill>
                <a:effectLst/>
                <a:latin typeface="Arial" panose="020B0604020202020204" pitchFamily="34" charset="0"/>
                <a:ea typeface="+mn-ea"/>
                <a:cs typeface="Arial" panose="020B0604020202020204" pitchFamily="34" charset="0"/>
              </a:rPr>
              <a:t>ethical culture within organization and act as forerunner for enabling right human relations. This is happening at Bank of America, Wells Fargo, IBM, Apple, Electronic Arts, and other firms within the IT industry.</a:t>
            </a:r>
            <a:endParaRPr lang="el-GR" sz="1100" kern="1200" dirty="0">
              <a:solidFill>
                <a:srgbClr val="000000"/>
              </a:solidFill>
              <a:effectLst/>
              <a:latin typeface="Arial" panose="020B0604020202020204" pitchFamily="34" charset="0"/>
              <a:ea typeface="+mn-ea"/>
              <a:cs typeface="Arial" panose="020B0604020202020204" pitchFamily="34" charset="0"/>
            </a:endParaRPr>
          </a:p>
          <a:p>
            <a:pPr marL="800100" marR="0" lvl="1" indent="-342900" algn="l">
              <a:lnSpc>
                <a:spcPct val="120000"/>
              </a:lnSpc>
              <a:spcBef>
                <a:spcPts val="0"/>
              </a:spcBef>
              <a:spcAft>
                <a:spcPts val="0"/>
              </a:spcAft>
              <a:buFont typeface="Symbol" panose="05050102010706020507" pitchFamily="18" charset="2"/>
              <a:buChar char=""/>
            </a:pPr>
            <a:endParaRPr lang="el-GR" sz="1100" u="none" kern="1200" dirty="0">
              <a:solidFill>
                <a:srgbClr val="000000"/>
              </a:solidFill>
              <a:effectLst/>
              <a:latin typeface="Arial" panose="020B0604020202020204" pitchFamily="34" charset="0"/>
              <a:ea typeface="+mn-ea"/>
              <a:cs typeface="Arial" panose="020B0604020202020204" pitchFamily="34" charset="0"/>
            </a:endParaRPr>
          </a:p>
          <a:p>
            <a:pPr marL="800100" marR="0" lvl="1" indent="-342900" algn="l">
              <a:lnSpc>
                <a:spcPct val="120000"/>
              </a:lnSpc>
              <a:spcBef>
                <a:spcPts val="0"/>
              </a:spcBef>
              <a:spcAft>
                <a:spcPts val="0"/>
              </a:spcAft>
              <a:buFont typeface="Symbol" panose="05050102010706020507" pitchFamily="18" charset="2"/>
              <a:buChar char=""/>
            </a:pPr>
            <a:r>
              <a:rPr lang="el-GR" sz="1100" u="sng" kern="1200" dirty="0">
                <a:solidFill>
                  <a:schemeClr val="tx1"/>
                </a:solidFill>
                <a:effectLst/>
                <a:latin typeface="Arial" panose="020B0604020202020204" pitchFamily="34" charset="0"/>
                <a:ea typeface="+mn-ea"/>
                <a:cs typeface="Times New Roman" panose="02020603050405020304" pitchFamily="18" charset="0"/>
              </a:rPr>
              <a:t>Εξάσκηση ηθικής ηγεσίας και συμπεριφοράς στις επιχειρήσεις</a:t>
            </a:r>
            <a:r>
              <a:rPr lang="el-GR" sz="1100" u="none" kern="1200" dirty="0">
                <a:solidFill>
                  <a:schemeClr val="tx1"/>
                </a:solidFill>
                <a:effectLst/>
                <a:latin typeface="Arial" panose="020B0604020202020204" pitchFamily="34" charset="0"/>
                <a:ea typeface="+mn-ea"/>
                <a:cs typeface="Times New Roman" panose="02020603050405020304" pitchFamily="18" charset="0"/>
              </a:rPr>
              <a:t> με τη θέσπιση αρχών εντιμότητας, δικαιοσύνης, ισότητας, αξιοπρέπειας, διαφορετικότητας και ατομικών δικαιωμάτων πριν από χρηματικά κέρδη. Αυτές οι αρχές δημιουργούν </a:t>
            </a:r>
            <a:r>
              <a:rPr lang="el-GR" sz="1100" i="1" u="none" kern="1200" dirty="0">
                <a:solidFill>
                  <a:schemeClr val="tx1"/>
                </a:solidFill>
                <a:effectLst/>
                <a:latin typeface="Arial" panose="020B0604020202020204" pitchFamily="34" charset="0"/>
                <a:ea typeface="+mn-ea"/>
                <a:cs typeface="Times New Roman" panose="02020603050405020304" pitchFamily="18" charset="0"/>
              </a:rPr>
              <a:t>αξιόπιστους εταιρικούς πολίτες και υπαλλήλους και </a:t>
            </a:r>
            <a:r>
              <a:rPr lang="el-GR" sz="1100" u="none" kern="1200" dirty="0">
                <a:solidFill>
                  <a:schemeClr val="tx1"/>
                </a:solidFill>
                <a:effectLst/>
                <a:latin typeface="Arial" panose="020B0604020202020204" pitchFamily="34" charset="0"/>
                <a:ea typeface="+mn-ea"/>
                <a:cs typeface="Times New Roman" panose="02020603050405020304" pitchFamily="18" charset="0"/>
              </a:rPr>
              <a:t>ηθική κουλτούρα μέσα στον οργανισμό και λειτουργούν ως πρόδρομοι για τη δημιουργία ορθών ανθρώπινων σχέσεων. Αυτό συμβαίνει στην Bank of </a:t>
            </a:r>
            <a:r>
              <a:rPr lang="el-GR" sz="1100" u="none" kern="1200" dirty="0" err="1">
                <a:solidFill>
                  <a:schemeClr val="tx1"/>
                </a:solidFill>
                <a:effectLst/>
                <a:latin typeface="Arial" panose="020B0604020202020204" pitchFamily="34" charset="0"/>
                <a:ea typeface="+mn-ea"/>
                <a:cs typeface="Times New Roman" panose="02020603050405020304" pitchFamily="18" charset="0"/>
              </a:rPr>
              <a:t>America</a:t>
            </a:r>
            <a:r>
              <a:rPr lang="el-GR" sz="1100" u="none" kern="1200" dirty="0">
                <a:solidFill>
                  <a:schemeClr val="tx1"/>
                </a:solidFill>
                <a:effectLst/>
                <a:latin typeface="Arial" panose="020B0604020202020204" pitchFamily="34" charset="0"/>
                <a:ea typeface="+mn-ea"/>
                <a:cs typeface="Times New Roman" panose="02020603050405020304" pitchFamily="18" charset="0"/>
              </a:rPr>
              <a:t>, την </a:t>
            </a:r>
            <a:r>
              <a:rPr lang="el-GR" sz="1100" u="none" kern="1200" dirty="0" err="1">
                <a:solidFill>
                  <a:schemeClr val="tx1"/>
                </a:solidFill>
                <a:effectLst/>
                <a:latin typeface="Arial" panose="020B0604020202020204" pitchFamily="34" charset="0"/>
                <a:ea typeface="+mn-ea"/>
                <a:cs typeface="Times New Roman" panose="02020603050405020304" pitchFamily="18" charset="0"/>
              </a:rPr>
              <a:t>Wells</a:t>
            </a:r>
            <a:r>
              <a:rPr lang="el-GR" sz="1100" u="none" kern="1200" dirty="0">
                <a:solidFill>
                  <a:schemeClr val="tx1"/>
                </a:solidFill>
                <a:effectLst/>
                <a:latin typeface="Arial" panose="020B0604020202020204" pitchFamily="34" charset="0"/>
                <a:ea typeface="+mn-ea"/>
                <a:cs typeface="Times New Roman" panose="02020603050405020304" pitchFamily="18" charset="0"/>
              </a:rPr>
              <a:t> </a:t>
            </a:r>
            <a:r>
              <a:rPr lang="el-GR" sz="1100" u="none" kern="1200" dirty="0" err="1">
                <a:solidFill>
                  <a:schemeClr val="tx1"/>
                </a:solidFill>
                <a:effectLst/>
                <a:latin typeface="Arial" panose="020B0604020202020204" pitchFamily="34" charset="0"/>
                <a:ea typeface="+mn-ea"/>
                <a:cs typeface="Times New Roman" panose="02020603050405020304" pitchFamily="18" charset="0"/>
              </a:rPr>
              <a:t>Fargo</a:t>
            </a:r>
            <a:r>
              <a:rPr lang="el-GR" sz="1100" u="none" kern="1200" dirty="0">
                <a:solidFill>
                  <a:schemeClr val="tx1"/>
                </a:solidFill>
                <a:effectLst/>
                <a:latin typeface="Arial" panose="020B0604020202020204" pitchFamily="34" charset="0"/>
                <a:ea typeface="+mn-ea"/>
                <a:cs typeface="Times New Roman" panose="02020603050405020304" pitchFamily="18" charset="0"/>
              </a:rPr>
              <a:t>, την IBM, την </a:t>
            </a:r>
            <a:r>
              <a:rPr lang="el-GR" sz="1100" u="none" kern="1200" dirty="0" err="1">
                <a:solidFill>
                  <a:schemeClr val="tx1"/>
                </a:solidFill>
                <a:effectLst/>
                <a:latin typeface="Arial" panose="020B0604020202020204" pitchFamily="34" charset="0"/>
                <a:ea typeface="+mn-ea"/>
                <a:cs typeface="Times New Roman" panose="02020603050405020304" pitchFamily="18" charset="0"/>
              </a:rPr>
              <a:t>Apple</a:t>
            </a:r>
            <a:r>
              <a:rPr lang="el-GR" sz="1100" u="none" kern="1200" dirty="0">
                <a:solidFill>
                  <a:schemeClr val="tx1"/>
                </a:solidFill>
                <a:effectLst/>
                <a:latin typeface="Arial" panose="020B0604020202020204" pitchFamily="34" charset="0"/>
                <a:ea typeface="+mn-ea"/>
                <a:cs typeface="Times New Roman" panose="02020603050405020304" pitchFamily="18" charset="0"/>
              </a:rPr>
              <a:t>, την </a:t>
            </a:r>
            <a:r>
              <a:rPr lang="el-GR" sz="1100" u="none" kern="1200" dirty="0" err="1">
                <a:solidFill>
                  <a:schemeClr val="tx1"/>
                </a:solidFill>
                <a:effectLst/>
                <a:latin typeface="Arial" panose="020B0604020202020204" pitchFamily="34" charset="0"/>
                <a:ea typeface="+mn-ea"/>
                <a:cs typeface="Times New Roman" panose="02020603050405020304" pitchFamily="18" charset="0"/>
              </a:rPr>
              <a:t>Electronic</a:t>
            </a:r>
            <a:r>
              <a:rPr lang="el-GR" sz="1100" u="none" kern="1200" dirty="0">
                <a:solidFill>
                  <a:schemeClr val="tx1"/>
                </a:solidFill>
                <a:effectLst/>
                <a:latin typeface="Arial" panose="020B0604020202020204" pitchFamily="34" charset="0"/>
                <a:ea typeface="+mn-ea"/>
                <a:cs typeface="Times New Roman" panose="02020603050405020304" pitchFamily="18" charset="0"/>
              </a:rPr>
              <a:t> </a:t>
            </a:r>
            <a:r>
              <a:rPr lang="el-GR" sz="1100" u="none" kern="1200" dirty="0" err="1">
                <a:solidFill>
                  <a:schemeClr val="tx1"/>
                </a:solidFill>
                <a:effectLst/>
                <a:latin typeface="Arial" panose="020B0604020202020204" pitchFamily="34" charset="0"/>
                <a:ea typeface="+mn-ea"/>
                <a:cs typeface="Times New Roman" panose="02020603050405020304" pitchFamily="18" charset="0"/>
              </a:rPr>
              <a:t>Arts</a:t>
            </a:r>
            <a:r>
              <a:rPr lang="el-GR" sz="1100" u="none" kern="1200" dirty="0">
                <a:solidFill>
                  <a:schemeClr val="tx1"/>
                </a:solidFill>
                <a:effectLst/>
                <a:latin typeface="Arial" panose="020B0604020202020204" pitchFamily="34" charset="0"/>
                <a:ea typeface="+mn-ea"/>
                <a:cs typeface="Times New Roman" panose="02020603050405020304" pitchFamily="18" charset="0"/>
              </a:rPr>
              <a:t> και άλλες εταιρείες στον κλάδο της πληροφορικής.</a:t>
            </a:r>
            <a:endParaRPr lang="el-GR" sz="1100" u="none" kern="1200" dirty="0">
              <a:solidFill>
                <a:srgbClr val="000000"/>
              </a:solidFill>
              <a:effectLst/>
              <a:latin typeface="Arial" panose="020B0604020202020204" pitchFamily="34" charset="0"/>
              <a:ea typeface="+mn-ea"/>
              <a:cs typeface="Arial" panose="020B0604020202020204" pitchFamily="34" charset="0"/>
            </a:endParaRPr>
          </a:p>
          <a:p>
            <a:pPr marL="800100" marR="0" lvl="1" indent="-342900" algn="l">
              <a:lnSpc>
                <a:spcPct val="120000"/>
              </a:lnSpc>
              <a:spcBef>
                <a:spcPts val="0"/>
              </a:spcBef>
              <a:spcAft>
                <a:spcPts val="0"/>
              </a:spcAft>
              <a:buFont typeface="Symbol" panose="05050102010706020507" pitchFamily="18" charset="2"/>
              <a:buChar char=""/>
            </a:pPr>
            <a:endParaRPr lang="en-US" sz="1100" u="none" kern="1200" dirty="0">
              <a:solidFill>
                <a:schemeClr val="tx1"/>
              </a:solidFill>
              <a:effectLst/>
              <a:latin typeface="Arial" panose="020B0604020202020204" pitchFamily="34" charset="0"/>
              <a:ea typeface="+mn-ea"/>
              <a:cs typeface="Times New Roman" panose="02020603050405020304" pitchFamily="18" charset="0"/>
            </a:endParaRPr>
          </a:p>
          <a:p>
            <a:pPr marL="800100" marR="0" lvl="1" indent="-342900" algn="l">
              <a:lnSpc>
                <a:spcPct val="120000"/>
              </a:lnSpc>
              <a:spcBef>
                <a:spcPts val="0"/>
              </a:spcBef>
              <a:spcAft>
                <a:spcPts val="0"/>
              </a:spcAft>
              <a:buFont typeface="Symbol" panose="05050102010706020507" pitchFamily="18" charset="2"/>
              <a:buChar char=""/>
            </a:pPr>
            <a:r>
              <a:rPr lang="en-US"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Company sees workers as assets that make the company profitable and successful. </a:t>
            </a:r>
            <a:endPar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l">
              <a:lnSpc>
                <a:spcPct val="120000"/>
              </a:lnSpc>
              <a:spcBef>
                <a:spcPts val="0"/>
              </a:spcBef>
              <a:spcAft>
                <a:spcPts val="0"/>
              </a:spcAft>
              <a:buFont typeface="Symbol" panose="05050102010706020507" pitchFamily="18" charset="2"/>
              <a:buChar char=""/>
            </a:pPr>
            <a:r>
              <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Η εταιρεία βλέπει τους εργαζόμενους ως περιουσιακά στοιχεία που κάνουν την εταιρεία κερδοφόρα και επιτυχημένη.</a:t>
            </a:r>
          </a:p>
          <a:p>
            <a:pPr marL="800100" marR="0" lvl="1" indent="-342900" algn="l">
              <a:lnSpc>
                <a:spcPct val="120000"/>
              </a:lnSpc>
              <a:spcBef>
                <a:spcPts val="0"/>
              </a:spcBef>
              <a:spcAft>
                <a:spcPts val="0"/>
              </a:spcAft>
              <a:buFont typeface="Symbol" panose="05050102010706020507" pitchFamily="18" charset="2"/>
              <a:buChar char=""/>
            </a:pPr>
            <a:r>
              <a:rPr lang="en-US"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1257300" marR="0" lvl="2" indent="-342900" algn="l">
              <a:lnSpc>
                <a:spcPct val="120000"/>
              </a:lnSpc>
              <a:spcBef>
                <a:spcPts val="0"/>
              </a:spcBef>
              <a:spcAft>
                <a:spcPts val="0"/>
              </a:spcAft>
              <a:buFont typeface="Courier New" panose="02070309020205020404" pitchFamily="49" charset="0"/>
              <a:buChar char="o"/>
            </a:pPr>
            <a:r>
              <a:rPr lang="en-US"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Trip Hawkins, former CEO of Electronic Arts in 1990s</a:t>
            </a:r>
            <a:endPar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a:lnSpc>
                <a:spcPct val="120000"/>
              </a:lnSpc>
              <a:spcBef>
                <a:spcPts val="0"/>
              </a:spcBef>
              <a:spcAft>
                <a:spcPts val="0"/>
              </a:spcAft>
              <a:buFont typeface="Courier New" panose="02070309020205020404" pitchFamily="49" charset="0"/>
              <a:buChar char="o"/>
            </a:pPr>
            <a:r>
              <a:rPr lang="el-GR" sz="1100" u="none"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Trip</a:t>
            </a:r>
            <a:r>
              <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l-GR" sz="1100" u="none"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Hawkins</a:t>
            </a:r>
            <a:r>
              <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πρώην Διευθύνων Σύμβουλος της </a:t>
            </a:r>
            <a:r>
              <a:rPr lang="el-GR" sz="1100" u="none"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Electronic</a:t>
            </a:r>
            <a:r>
              <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l-GR" sz="1100" u="none"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Arts</a:t>
            </a:r>
            <a:r>
              <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τη δεκαετία του 1990</a:t>
            </a:r>
          </a:p>
          <a:p>
            <a:pPr marL="1257300" marR="0" lvl="2" indent="-342900" algn="l">
              <a:lnSpc>
                <a:spcPct val="120000"/>
              </a:lnSpc>
              <a:spcBef>
                <a:spcPts val="0"/>
              </a:spcBef>
              <a:spcAft>
                <a:spcPts val="0"/>
              </a:spcAft>
              <a:buFont typeface="Courier New" panose="02070309020205020404" pitchFamily="49" charset="0"/>
              <a:buChar char="o"/>
            </a:pPr>
            <a:endParaRPr lang="en-US"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a:lnSpc>
                <a:spcPct val="120000"/>
              </a:lnSpc>
              <a:spcBef>
                <a:spcPts val="0"/>
              </a:spcBef>
              <a:spcAft>
                <a:spcPts val="0"/>
              </a:spcAft>
              <a:buFont typeface="Courier New" panose="02070309020205020404" pitchFamily="49" charset="0"/>
              <a:buChar char="o"/>
            </a:pPr>
            <a:r>
              <a:rPr lang="en-US"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Companies with profit-sharing allow the worker to have an incentive for promoting and ensuring the company is successful.</a:t>
            </a:r>
            <a:endPar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Οι εταιρείες με κατανομή κερδών επιτρέπουν στον εργαζόμενο να έχει ένα κίνητρο για την προώθηση και τη διασφάλιση της επιτυχίας της εταιρείας.</a:t>
            </a:r>
          </a:p>
          <a:p>
            <a:pPr marL="1257300" marR="0" lvl="2" indent="-342900" algn="l">
              <a:lnSpc>
                <a:spcPct val="120000"/>
              </a:lnSpc>
              <a:spcBef>
                <a:spcPts val="0"/>
              </a:spcBef>
              <a:spcAft>
                <a:spcPts val="0"/>
              </a:spcAft>
              <a:buFont typeface="Courier New" panose="02070309020205020404" pitchFamily="49" charset="0"/>
              <a:buChar char="o"/>
            </a:pPr>
            <a:endPar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a:lnSpc>
                <a:spcPct val="120000"/>
              </a:lnSpc>
              <a:spcBef>
                <a:spcPts val="0"/>
              </a:spcBef>
              <a:spcAft>
                <a:spcPts val="0"/>
              </a:spcAft>
              <a:buFont typeface="Courier New" panose="02070309020205020404" pitchFamily="49" charset="0"/>
              <a:buChar char="o"/>
            </a:pPr>
            <a:endParaRPr lang="en-US"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l">
              <a:lnSpc>
                <a:spcPct val="120000"/>
              </a:lnSpc>
              <a:spcBef>
                <a:spcPts val="0"/>
              </a:spcBef>
              <a:spcAft>
                <a:spcPts val="0"/>
              </a:spcAft>
              <a:buFont typeface="Symbol" panose="05050102010706020507" pitchFamily="18" charset="2"/>
              <a:buChar char=""/>
            </a:pPr>
            <a:r>
              <a:rPr lang="en-US" sz="11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Changing awareness around Investment.</a:t>
            </a: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This can involve:</a:t>
            </a:r>
            <a:endParaRPr lang="el-GR"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l-GR" sz="11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Αλλαγή ευαισθητοποίησης σχετικά με τις Επενδύσεις</a:t>
            </a:r>
            <a:r>
              <a:rPr lang="el-GR" sz="11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Αυτό μπορεί να περιλαμβάνει:</a:t>
            </a:r>
          </a:p>
          <a:p>
            <a:pPr marL="800100" marR="0" lvl="1" indent="-342900" algn="l">
              <a:lnSpc>
                <a:spcPct val="120000"/>
              </a:lnSpc>
              <a:spcBef>
                <a:spcPts val="0"/>
              </a:spcBef>
              <a:spcAft>
                <a:spcPts val="0"/>
              </a:spcAft>
              <a:buFont typeface="Symbol" panose="05050102010706020507" pitchFamily="18" charset="2"/>
              <a:buChar cha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257300" marR="0" lvl="2" indent="-342900" algn="l">
              <a:lnSpc>
                <a:spcPct val="120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Crowd-Funding: Its purpose is for helping individuals or groups to raise money for a project e.g. Kickstarter, and fund raising for non-profits.</a:t>
            </a:r>
            <a:endParaRPr lang="el-GR"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lang="el-GR" sz="1100" kern="1200" dirty="0" err="1">
                <a:solidFill>
                  <a:srgbClr val="000000"/>
                </a:solidFill>
                <a:effectLst/>
                <a:latin typeface="Arial" panose="020B0604020202020204" pitchFamily="34" charset="0"/>
                <a:ea typeface="Times New Roman" panose="02020603050405020304" pitchFamily="18" charset="0"/>
              </a:rPr>
              <a:t>Crowd-Funding</a:t>
            </a:r>
            <a:r>
              <a:rPr lang="el-GR" sz="1100" kern="1200" dirty="0">
                <a:solidFill>
                  <a:srgbClr val="000000"/>
                </a:solidFill>
                <a:effectLst/>
                <a:latin typeface="Arial" panose="020B0604020202020204" pitchFamily="34" charset="0"/>
                <a:ea typeface="Times New Roman" panose="02020603050405020304" pitchFamily="18" charset="0"/>
              </a:rPr>
              <a:t>: Σκοπός του είναι να βοηθήσει άτομα ή ομάδες να συγκεντρώσουν χρήματα για ένα έργο π.χ. </a:t>
            </a:r>
            <a:r>
              <a:rPr lang="el-GR" sz="1100" kern="1200" dirty="0" err="1">
                <a:solidFill>
                  <a:srgbClr val="000000"/>
                </a:solidFill>
                <a:effectLst/>
                <a:latin typeface="Arial" panose="020B0604020202020204" pitchFamily="34" charset="0"/>
                <a:ea typeface="Times New Roman" panose="02020603050405020304" pitchFamily="18" charset="0"/>
              </a:rPr>
              <a:t>Kickstarter</a:t>
            </a:r>
            <a:r>
              <a:rPr lang="el-GR" sz="1100" kern="1200" dirty="0">
                <a:solidFill>
                  <a:srgbClr val="000000"/>
                </a:solidFill>
                <a:effectLst/>
                <a:latin typeface="Arial" panose="020B0604020202020204" pitchFamily="34" charset="0"/>
                <a:ea typeface="Times New Roman" panose="02020603050405020304" pitchFamily="18" charset="0"/>
              </a:rPr>
              <a:t> και εράνους για μη κερδοσκοπικούς οργανισμούς.</a:t>
            </a:r>
          </a:p>
          <a:p>
            <a:pPr marL="1257300" marR="0" lvl="2" indent="-342900" algn="l">
              <a:lnSpc>
                <a:spcPct val="120000"/>
              </a:lnSpc>
              <a:spcBef>
                <a:spcPts val="0"/>
              </a:spcBef>
              <a:spcAft>
                <a:spcPts val="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l">
              <a:lnSpc>
                <a:spcPct val="120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In the political sector, there is a awareness around identifying the source of donations from private investors as an ethical consideration, especially those monies going to politicians and political parties. </a:t>
            </a:r>
            <a:endParaRPr lang="el-GR" sz="11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gn="l">
              <a:lnSpc>
                <a:spcPct val="120000"/>
              </a:lnSpc>
              <a:spcBef>
                <a:spcPts val="0"/>
              </a:spcBef>
              <a:spcAft>
                <a:spcPts val="0"/>
              </a:spcAft>
              <a:buFont typeface="Courier New" panose="02070309020205020404" pitchFamily="49" charset="0"/>
              <a:buChar char="o"/>
            </a:pPr>
            <a:r>
              <a:rPr lang="el-GR" sz="1100" kern="1200" dirty="0">
                <a:solidFill>
                  <a:srgbClr val="000000"/>
                </a:solidFill>
                <a:effectLst/>
                <a:latin typeface="Arial" panose="020B0604020202020204" pitchFamily="34" charset="0"/>
                <a:ea typeface="Times New Roman" panose="02020603050405020304" pitchFamily="18" charset="0"/>
              </a:rPr>
              <a:t>Στον πολιτικό τομέα, υπάρχει ευαισθητοποίηση σχετικά με τον προσδιορισμό της πηγής των δωρεών από ιδιώτες επενδυτές ως ηθικό κριτήριο, ειδικά εκείνα τα χρήματα που διατίθενται σε πολιτικούς και πολιτικά κόμματα.</a:t>
            </a:r>
          </a:p>
          <a:p>
            <a:pPr marL="1257300" marR="0" lvl="2" indent="-342900" algn="l">
              <a:lnSpc>
                <a:spcPct val="120000"/>
              </a:lnSpc>
              <a:spcBef>
                <a:spcPts val="0"/>
              </a:spcBef>
              <a:spcAft>
                <a:spcPts val="0"/>
              </a:spcAft>
              <a:buFont typeface="Courier New" panose="02070309020205020404" pitchFamily="49" charset="0"/>
              <a:buChar char="o"/>
            </a:pPr>
            <a:endParaRPr lang="en-US" sz="1100" kern="1200" dirty="0">
              <a:solidFill>
                <a:srgbClr val="000000"/>
              </a:solidFill>
              <a:effectLst/>
              <a:latin typeface="Arial" panose="020B0604020202020204" pitchFamily="34" charset="0"/>
              <a:ea typeface="Times New Roman" panose="02020603050405020304" pitchFamily="18" charset="0"/>
            </a:endParaRPr>
          </a:p>
          <a:p>
            <a:pPr marL="1714500" marR="0" lvl="3" indent="-342900" algn="l">
              <a:lnSpc>
                <a:spcPct val="120000"/>
              </a:lnSpc>
              <a:spcBef>
                <a:spcPts val="0"/>
              </a:spcBef>
              <a:spcAft>
                <a:spcPts val="0"/>
              </a:spcAft>
              <a:buFont typeface="Wingdings" panose="05000000000000000000" pitchFamily="2" charset="2"/>
              <a:buChar char="§"/>
            </a:pPr>
            <a:r>
              <a:rPr lang="en-US" sz="1100" kern="1200" dirty="0">
                <a:solidFill>
                  <a:srgbClr val="000000"/>
                </a:solidFill>
                <a:effectLst/>
                <a:latin typeface="Arial" panose="020B0604020202020204" pitchFamily="34" charset="0"/>
                <a:ea typeface="Times New Roman" panose="02020603050405020304" pitchFamily="18" charset="0"/>
              </a:rPr>
              <a:t>In the United States, it is represented as “dark money”. This relates to full accountability and transparency in the political and Economic systems.</a:t>
            </a:r>
            <a:endParaRPr lang="el-GR" sz="1100" kern="1200" dirty="0">
              <a:solidFill>
                <a:srgbClr val="000000"/>
              </a:solidFill>
              <a:effectLst/>
              <a:latin typeface="Arial" panose="020B0604020202020204" pitchFamily="34" charset="0"/>
              <a:ea typeface="Times New Roman" panose="02020603050405020304" pitchFamily="18" charset="0"/>
            </a:endParaRPr>
          </a:p>
          <a:p>
            <a:pPr marL="1714500" marR="0" lvl="3" indent="-342900" algn="l">
              <a:lnSpc>
                <a:spcPct val="120000"/>
              </a:lnSpc>
              <a:spcBef>
                <a:spcPts val="0"/>
              </a:spcBef>
              <a:spcAft>
                <a:spcPts val="0"/>
              </a:spcAft>
              <a:buFont typeface="Wingdings" panose="05000000000000000000" pitchFamily="2" charset="2"/>
              <a:buChar char="§"/>
            </a:pPr>
            <a:r>
              <a:rPr lang="el-GR" dirty="0"/>
              <a:t>Στις Ηνωμένες Πολιτείες, αντιπροσωπεύεται ως «σκοτεινό χρήμα». Αυτό σχετίζεται με την πλήρη λογοδοσία και τη διαφάνεια στα πολιτικά και Οικονομικά συστήματα.</a:t>
            </a:r>
            <a:endParaRPr lang="el-GR" sz="1100" kern="1200" dirty="0">
              <a:solidFill>
                <a:srgbClr val="000000"/>
              </a:solidFill>
              <a:effectLst/>
              <a:latin typeface="Arial" panose="020B0604020202020204" pitchFamily="34" charset="0"/>
            </a:endParaRPr>
          </a:p>
          <a:p>
            <a:pPr marL="1714500" marR="0" lvl="3" indent="-342900" algn="l">
              <a:lnSpc>
                <a:spcPct val="120000"/>
              </a:lnSpc>
              <a:spcBef>
                <a:spcPts val="0"/>
              </a:spcBef>
              <a:spcAft>
                <a:spcPts val="0"/>
              </a:spcAft>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20000"/>
              </a:lnSpc>
              <a:spcBef>
                <a:spcPts val="720"/>
              </a:spcBef>
              <a:spcAft>
                <a:spcPts val="720"/>
              </a:spcAft>
            </a:pPr>
            <a:r>
              <a:rPr lang="en-US" sz="1400" b="1" u="none" baseline="0" dirty="0">
                <a:cs typeface="Arial" pitchFamily="34" charset="0"/>
              </a:rPr>
              <a:t>Problems of Humanity - Capital and Labor</a:t>
            </a:r>
            <a:endParaRPr lang="el-GR" sz="1400" b="1" u="none" baseline="0" dirty="0">
              <a:cs typeface="Arial" pitchFamily="34" charset="0"/>
            </a:endParaRPr>
          </a:p>
          <a:p>
            <a:pPr marL="0" marR="0">
              <a:lnSpc>
                <a:spcPct val="120000"/>
              </a:lnSpc>
              <a:spcBef>
                <a:spcPts val="720"/>
              </a:spcBef>
              <a:spcAft>
                <a:spcPts val="720"/>
              </a:spcAft>
            </a:pPr>
            <a:r>
              <a:rPr lang="el-GR" sz="1400" b="1" u="none" baseline="0" dirty="0">
                <a:cs typeface="Arial" pitchFamily="34" charset="0"/>
              </a:rPr>
              <a:t>Προβλήματα Ανθρωπότητας - Κεφάλαιο και Εργασία</a:t>
            </a:r>
            <a:endParaRPr lang="en-US" sz="1400" b="1" u="none" baseline="0" dirty="0">
              <a:cs typeface="Arial" pitchFamily="34" charset="0"/>
            </a:endParaRPr>
          </a:p>
          <a:p>
            <a:pPr marL="0" marR="0">
              <a:lnSpc>
                <a:spcPct val="120000"/>
              </a:lnSpc>
              <a:spcBef>
                <a:spcPts val="720"/>
              </a:spcBef>
              <a:spcAft>
                <a:spcPts val="720"/>
              </a:spcAft>
            </a:pPr>
            <a:endParaRPr lang="en-US" sz="1400" b="1" u="none" baseline="0" dirty="0">
              <a:cs typeface="Arial" pitchFamily="34" charset="0"/>
            </a:endParaRPr>
          </a:p>
          <a:p>
            <a:pPr marL="0" marR="0">
              <a:lnSpc>
                <a:spcPct val="120000"/>
              </a:lnSpc>
              <a:spcBef>
                <a:spcPts val="720"/>
              </a:spcBef>
              <a:spcAft>
                <a:spcPts val="720"/>
              </a:spcAft>
            </a:pPr>
            <a:r>
              <a:rPr lang="en-US" sz="1400" b="1" u="none" baseline="0" dirty="0">
                <a:cs typeface="Arial" pitchFamily="34" charset="0"/>
              </a:rPr>
              <a:t>From </a:t>
            </a:r>
            <a:r>
              <a:rPr lang="en-US" sz="1400" dirty="0">
                <a:effectLst/>
                <a:latin typeface="Times New Roman" panose="02020603050405020304" pitchFamily="18" charset="0"/>
                <a:ea typeface="Times New Roman" panose="02020603050405020304" pitchFamily="18" charset="0"/>
              </a:rPr>
              <a:t> Problems of Humanity, p. 80</a:t>
            </a:r>
            <a:endParaRPr lang="el-GR" sz="1400" dirty="0">
              <a:effectLst/>
              <a:latin typeface="Times New Roman" panose="02020603050405020304" pitchFamily="18" charset="0"/>
              <a:ea typeface="Times New Roman" panose="02020603050405020304" pitchFamily="18" charset="0"/>
            </a:endParaRPr>
          </a:p>
          <a:p>
            <a:pPr marL="0" marR="0">
              <a:lnSpc>
                <a:spcPct val="120000"/>
              </a:lnSpc>
              <a:spcBef>
                <a:spcPts val="720"/>
              </a:spcBef>
              <a:spcAft>
                <a:spcPts val="720"/>
              </a:spcAft>
            </a:pPr>
            <a:r>
              <a:rPr lang="el-GR" sz="1400" b="1" u="none" baseline="0" dirty="0">
                <a:cs typeface="Arial" pitchFamily="34" charset="0"/>
              </a:rPr>
              <a:t>Από </a:t>
            </a:r>
            <a:r>
              <a:rPr lang="el-GR" sz="1400" b="0" u="none" baseline="0" dirty="0">
                <a:cs typeface="Arial" pitchFamily="34" charset="0"/>
              </a:rPr>
              <a:t>Προβλήματα της Ανθρωπότητας</a:t>
            </a:r>
            <a:r>
              <a:rPr lang="en-US" sz="1400" b="1" u="none" baseline="0" dirty="0">
                <a:cs typeface="Arial" pitchFamily="34" charset="0"/>
              </a:rPr>
              <a:t>, </a:t>
            </a:r>
            <a:r>
              <a:rPr lang="en-US" sz="1400" b="1" u="none" baseline="0" dirty="0" err="1">
                <a:cs typeface="Arial" pitchFamily="34" charset="0"/>
              </a:rPr>
              <a:t>σελ</a:t>
            </a:r>
            <a:r>
              <a:rPr lang="en-US" sz="1400" b="1" u="none" baseline="0" dirty="0">
                <a:cs typeface="Arial" pitchFamily="34" charset="0"/>
              </a:rPr>
              <a:t>. 80</a:t>
            </a:r>
            <a:endParaRPr lang="el-GR" sz="1400" b="1" u="none" baseline="0" dirty="0">
              <a:cs typeface="Arial" pitchFamily="34" charset="0"/>
            </a:endParaRPr>
          </a:p>
          <a:p>
            <a:pPr marL="0" marR="0">
              <a:lnSpc>
                <a:spcPct val="120000"/>
              </a:lnSpc>
              <a:spcBef>
                <a:spcPts val="720"/>
              </a:spcBef>
              <a:spcAft>
                <a:spcPts val="720"/>
              </a:spcAft>
            </a:pPr>
            <a:endParaRPr lang="en-US" sz="1400" b="1" u="none" baseline="0" dirty="0">
              <a:cs typeface="Arial" pitchFamily="34" charset="0"/>
            </a:endParaRPr>
          </a:p>
          <a:p>
            <a:pPr marL="457200" marR="0">
              <a:spcBef>
                <a:spcPts val="0"/>
              </a:spcBef>
              <a:spcAft>
                <a:spcPts val="0"/>
              </a:spcAft>
            </a:pPr>
            <a:r>
              <a:rPr lang="en-US" sz="1800" i="1" dirty="0">
                <a:effectLst/>
                <a:latin typeface="Times New Roman" panose="02020603050405020304" pitchFamily="18" charset="0"/>
                <a:ea typeface="Times New Roman" panose="02020603050405020304" pitchFamily="18" charset="0"/>
              </a:rPr>
              <a:t>“To own, to possess, and to compete with other men for supremacy has been the keynote of the average human being—man against man, householder against householder, business against business, organization against organization, party against party, nation against nation, labor against capital—so that today it is recognized that the problem of peace and happiness is primarily related to the world's resources and to the ownership of those resources.”</a:t>
            </a:r>
            <a:endParaRPr lang="el-GR" sz="1800" i="1"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endParaRPr lang="el-GR" sz="1800" i="1" dirty="0">
              <a:effectLst/>
              <a:latin typeface="Times New Roman" panose="02020603050405020304" pitchFamily="18" charset="0"/>
              <a:ea typeface="Times New Roman" panose="02020603050405020304" pitchFamily="18"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Times New Roman" panose="02020603050405020304" pitchFamily="18" charset="0"/>
                <a:ea typeface="Times New Roman" panose="02020603050405020304" pitchFamily="18" charset="0"/>
              </a:rPr>
              <a:t>Η οικειοποίηση, η κατοχή κι ο ανταγωνισμός για την εξουσία υπήρξε ο βασικός τόνος του μέσου ανθρώπου – διχάζει ανθρώπους, οικογένειες, επιχειρήσεις, οργανώσεις, κόμματα και έθνη, τους εργάτες και τους κεφαλαιοκράτες – έτσι ώστε το τωρινό πρόβλημα της ειρήνης και της ευημερίας να θεωρείται πως σχετίζεται κυρίως με τα παγκόσμια αποθέματα και την κατοχή τους.</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endParaRPr lang="el-GR" sz="1800" i="1"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endParaRPr lang="el-GR" sz="1800" i="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principle that the Earth and its bountiful resources belong to all was elevated from the photography of the Apollo Missions of the 1960’s where we saw the Earth from space. For the first time, we saw our planet, whole with no borders or political boundaries. Up to this point, governments and society have not supported this concept but if humanity can realize its essential unity as one human family through education, we will be closer to embracing the concept that the planet and its riches belongs to all and not the selfish few. Here, in early part of the 21</a:t>
            </a:r>
            <a:r>
              <a:rPr lang="en-US" sz="1800" baseline="30000" dirty="0">
                <a:effectLst/>
                <a:latin typeface="Times New Roman" panose="02020603050405020304" pitchFamily="18" charset="0"/>
                <a:ea typeface="Times New Roman" panose="02020603050405020304" pitchFamily="18" charset="0"/>
              </a:rPr>
              <a:t>st</a:t>
            </a:r>
            <a:r>
              <a:rPr lang="en-US" sz="1800" dirty="0">
                <a:effectLst/>
                <a:latin typeface="Times New Roman" panose="02020603050405020304" pitchFamily="18" charset="0"/>
                <a:ea typeface="Times New Roman" panose="02020603050405020304" pitchFamily="18" charset="0"/>
              </a:rPr>
              <a:t> century the spirit of humanity, despite its glamours, is driving onwards towards a more spiritual civilization and culture, with changes in the workplace, perhaps, being one of the most obvious examples.</a:t>
            </a:r>
            <a:endParaRPr lang="el-GR"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l-GR"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l-GR" sz="1800" dirty="0">
                <a:effectLst/>
                <a:latin typeface="Times New Roman" panose="02020603050405020304" pitchFamily="18" charset="0"/>
                <a:ea typeface="Times New Roman" panose="02020603050405020304" pitchFamily="18" charset="0"/>
              </a:rPr>
              <a:t>Η αρχή ότι η Γη και οι πλούσιοι πόροι της ανήκουν σε όλους αναδείχθηκε από τη φωτογραφία των Αποστολών Απόλλων της δεκαετίας του 1960 όπου είδαμε τη Γη από το διάστημα. Για πρώτη φορά, είδαμε τον πλανήτη μας, ολόκληρο χωρίς σύνορα ή πολιτικά όρια. Μέχρι αυτό το σημείο, οι κυβερνήσεις και η κοινωνία δεν έχουν υποστηρίξει αυτήν την ιδέα, αλλά εάν η ανθρωπότητα μπορέσει να συνειδητοποιήσει την ουσιαστική της ενότητα ως μια ανθρώπινη οικογένεια μέσω της εκπαίδευσης, θα είμαστε πιο κοντά στο να ενστερνιστούμε την ιδέα ότι ο πλανήτης και τα πλούτη του ανήκουν σε όλους και όχι στους λίγους εγωιστές . Εδώ, στις αρχές του 21ου αιώνα, το πνεύμα της ανθρωπότητας, παρά τις θυμαπάτες του, οδηγεί προς έναν πιο πνευματικό πολιτισμό και </a:t>
            </a:r>
            <a:r>
              <a:rPr lang="el-GR" sz="1800" dirty="0" err="1">
                <a:effectLst/>
                <a:latin typeface="Times New Roman" panose="02020603050405020304" pitchFamily="18" charset="0"/>
                <a:ea typeface="Times New Roman" panose="02020603050405020304" pitchFamily="18" charset="0"/>
              </a:rPr>
              <a:t>κοθλτούρα</a:t>
            </a:r>
            <a:r>
              <a:rPr lang="el-GR" sz="1800" dirty="0">
                <a:effectLst/>
                <a:latin typeface="Times New Roman" panose="02020603050405020304" pitchFamily="18" charset="0"/>
                <a:ea typeface="Times New Roman" panose="02020603050405020304" pitchFamily="18" charset="0"/>
              </a:rPr>
              <a:t>, με τις αλλαγές στον εργασιακό χώρο, ίσως, να είναι ένα από τα πιο προφανή παραδείγματα.</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In “</a:t>
            </a:r>
            <a:r>
              <a:rPr lang="en-US" sz="1800" i="1" dirty="0">
                <a:effectLst/>
                <a:latin typeface="Times New Roman" panose="02020603050405020304" pitchFamily="18" charset="0"/>
                <a:ea typeface="Times New Roman" panose="02020603050405020304" pitchFamily="18" charset="0"/>
              </a:rPr>
              <a:t>Problems of Humanity”</a:t>
            </a:r>
            <a:r>
              <a:rPr lang="en-US" sz="1800" dirty="0">
                <a:effectLst/>
                <a:latin typeface="Times New Roman" panose="02020603050405020304" pitchFamily="18" charset="0"/>
                <a:ea typeface="Times New Roman" panose="02020603050405020304" pitchFamily="18" charset="0"/>
              </a:rPr>
              <a:t>, Alice Bailey said “</a:t>
            </a:r>
            <a:r>
              <a:rPr lang="en-US" sz="1800" i="1" dirty="0">
                <a:effectLst/>
                <a:latin typeface="Times New Roman" panose="02020603050405020304" pitchFamily="18" charset="0"/>
                <a:ea typeface="Times New Roman" panose="02020603050405020304" pitchFamily="18" charset="0"/>
              </a:rPr>
              <a:t>….the changes between capital and labor is a strive for freedom”</a:t>
            </a:r>
            <a:r>
              <a:rPr lang="en-US" sz="1800" dirty="0">
                <a:effectLst/>
                <a:latin typeface="Times New Roman" panose="02020603050405020304" pitchFamily="18" charset="0"/>
                <a:ea typeface="Times New Roman" panose="02020603050405020304" pitchFamily="18" charset="0"/>
              </a:rPr>
              <a:t>. When the spiritual concept of freedom is realized then the physical plane will reflect this new understanding. For centuries, both labor and capital are inseparably connected and any changes to either group will effect the other. With the continual advances in automation and technology we’ve seen a dramatic increase in productivity over the decades, which has benefited both capital and labor. This has made the workspace more amenable for the worker for promoting creativity and thus allowing the capitalist to be more prosperous.</a:t>
            </a:r>
            <a:endParaRPr lang="el-GR"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l-GR"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l-GR" sz="1800" dirty="0">
                <a:effectLst/>
                <a:latin typeface="Times New Roman" panose="02020603050405020304" pitchFamily="18" charset="0"/>
                <a:ea typeface="Times New Roman" panose="02020603050405020304" pitchFamily="18" charset="0"/>
              </a:rPr>
              <a:t>Στο βιβλίο  «Προβλήματα της Ανθρωπότητας», η </a:t>
            </a:r>
            <a:r>
              <a:rPr lang="el-GR" sz="1800" dirty="0" err="1">
                <a:effectLst/>
                <a:latin typeface="Times New Roman" panose="02020603050405020304" pitchFamily="18" charset="0"/>
                <a:ea typeface="Times New Roman" panose="02020603050405020304" pitchFamily="18" charset="0"/>
              </a:rPr>
              <a:t>Alice</a:t>
            </a:r>
            <a:r>
              <a:rPr lang="el-GR" sz="1800" dirty="0">
                <a:effectLst/>
                <a:latin typeface="Times New Roman" panose="02020603050405020304" pitchFamily="18" charset="0"/>
                <a:ea typeface="Times New Roman" panose="02020603050405020304" pitchFamily="18" charset="0"/>
              </a:rPr>
              <a:t> </a:t>
            </a:r>
            <a:r>
              <a:rPr lang="el-GR" sz="1800" dirty="0" err="1">
                <a:effectLst/>
                <a:latin typeface="Times New Roman" panose="02020603050405020304" pitchFamily="18" charset="0"/>
                <a:ea typeface="Times New Roman" panose="02020603050405020304" pitchFamily="18" charset="0"/>
              </a:rPr>
              <a:t>Bailey</a:t>
            </a:r>
            <a:r>
              <a:rPr lang="el-GR" sz="1800" dirty="0">
                <a:effectLst/>
                <a:latin typeface="Times New Roman" panose="02020603050405020304" pitchFamily="18" charset="0"/>
                <a:ea typeface="Times New Roman" panose="02020603050405020304" pitchFamily="18" charset="0"/>
              </a:rPr>
              <a:t> είπε «…. οι αλλαγές μεταξύ κεφαλαίου και εργασίας είναι ένας αγώνας για ελευθερία». Όταν συνειδητοποιηθεί η πνευματική έννοια της ελευθερίας, τότε το φυσικό πεδίο θα αντικατοπτρίζει αυτή τη νέα κατανόηση. Για αιώνες, τόσο η εργασία όσο και το κεφάλαιο είναι άρρηκτα συνδεδεμένα και οποιεσδήποτε αλλαγές σε οποιαδήποτε ομάδα θα επηρεάσουν την άλλη. Με τις συνεχείς προόδους στον αυτοματισμό και την τεχνολογία, έχουμε δει μια δραματική αύξηση της παραγωγικότητας κατά τη διάρκεια των δεκαετιών, η οποία έχει ωφελήσει τόσο το κεφάλαιο όσο και την εργασία. Αυτό έχει κάνει τον χώρο εργασίας πιο δεκτικό για τον εργαζόμενο για την προώθηση της δημιουργικότητας και έτσι επιτρέπει στον καπιταλιστή να είναι πιο επιτυχημένος.</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Among the greatest benefits (intangibles) and changes that have occurred that both labor and management (Capital) enjoy are: </a:t>
            </a:r>
            <a:endParaRPr lang="el-GR"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l-GR" sz="1800" dirty="0">
                <a:effectLst/>
                <a:latin typeface="Times New Roman" panose="02020603050405020304" pitchFamily="18" charset="0"/>
                <a:ea typeface="Times New Roman" panose="02020603050405020304" pitchFamily="18" charset="0"/>
              </a:rPr>
              <a:t>Μεταξύ των μεγαλύτερων πλεονεκτημάτων (άυλα περιουσιακά στοιχεία) και των αλλαγών που έχουν συμβεί που απολαμβάνουν τόσο η εργασία όσο και η διοίκηση (Κεφάλαιο) είναι:</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The principle of cooperation – for the business to expand and increase profits and expand it markets, capitalists have found a need to create new alliances, partnerships, through mergers and acquisitions</a:t>
            </a:r>
            <a:endParaRPr lang="el-GR"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SzPts val="1000"/>
              <a:buFont typeface="Symbol" panose="05050102010706020507" pitchFamily="18" charset="2"/>
              <a:buChar char=""/>
              <a:tabLst>
                <a:tab pos="457200" algn="l"/>
              </a:tabLst>
            </a:pPr>
            <a:endParaRPr lang="el-GR"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rPr>
              <a:t>Η αρχή της συνεργασίας – για να επεκταθεί η επιχείρηση και να αυξήσει τα κέρδη της και να επεκτείνει τις αγορές της, οι καπιταλιστές βρήκαν την ανάγκη να δημιουργήσουν νέες συμμαχίες, συνεργασίες, μέσω συγχωνεύσεων και εξαγορών</a:t>
            </a:r>
          </a:p>
          <a:p>
            <a:pPr marL="800100" marR="0" lvl="1" indent="-342900">
              <a:spcBef>
                <a:spcPts val="0"/>
              </a:spcBef>
              <a:spcAft>
                <a:spcPts val="0"/>
              </a:spcAft>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Open door policy – This is managements’ desire to institute cooperative business practices with their employees, which give the employee a way of participating in the operation of the company and a sense of ownership</a:t>
            </a:r>
            <a:endParaRPr lang="el-GR"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SzPts val="1000"/>
              <a:buFont typeface="Symbol" panose="05050102010706020507" pitchFamily="18" charset="2"/>
              <a:buChar char=""/>
              <a:tabLst>
                <a:tab pos="457200" algn="l"/>
              </a:tabLst>
            </a:pPr>
            <a:endParaRPr lang="el-GR"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rPr>
              <a:t>Πολιτική ανοιχτών θυρών – Αυτή είναι η επιθυμία των διοικήσεων να θεσπίσουν συνεργατικές επιχειρηματικές πρακτικές με τους υπαλλήλους τους, οι οποίες δίνουν στον εργαζόμενο έναν τρόπο συμμετοχής στη λειτουργία της εταιρείας και ένα αίσθημα ιδιοκτησίας.</a:t>
            </a:r>
          </a:p>
          <a:p>
            <a:pPr marL="800100" marR="0" lvl="1" indent="-342900">
              <a:spcBef>
                <a:spcPts val="0"/>
              </a:spcBef>
              <a:spcAft>
                <a:spcPts val="0"/>
              </a:spcAft>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Advent of technology - The concept of a virtual team is used around the world. When different parts of a company are located in different places, technology such as video-conferencing and e-mail allow management and workers to be connected as a virtual team. With the virtual team located in multiple locations, each team and its members depend on each other to fulfill their responsibilities to keep the company functioning. Also, the Internet and e-mail has defined a basis for communicating among team members and other business interests.</a:t>
            </a:r>
            <a:endParaRPr lang="el-GR"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SzPts val="1000"/>
              <a:buFont typeface="Symbol" panose="05050102010706020507" pitchFamily="18" charset="2"/>
              <a:buChar char=""/>
              <a:tabLst>
                <a:tab pos="457200" algn="l"/>
              </a:tabLst>
            </a:pPr>
            <a:endParaRPr lang="el-GR"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rPr>
              <a:t>Η έλευση της τεχνολογίας - Η έννοια της εικονικής ομάδας χρησιμοποιείται σε όλο τον κόσμο. Όταν διαφορετικά μέρη μιας εταιρείας βρίσκονται σε διαφορετικά μέρη, η τεχνολογία όπως η τηλεδιάσκεψη και το ηλεκτρονικό ταχυδρομείο επιτρέπουν στη διοίκηση και τους εργαζόμενους να συνδέονται ως εικονική ομάδα. Με την εικονική ομάδα που βρίσκεται σε πολλές τοποθεσίες, κάθε ομάδα και τα μέλη της εξαρτώνται το ένα από το άλλο για να εκπληρώσουν τις ευθύνες τους για να διατηρήσουν τη λειτουργία της εταιρείας. Επίσης, το Διαδίκτυο και το ηλεκτρονικό ταχυδρομείο έχουν ορίσει μια βάση για την επικοινωνία μεταξύ των μελών της ομάδας και άλλων επιχειρηματικών συμφερόντων.</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Lastly, we see that just in the last 30 years for example, globalization is bringing together the political, economic and social elements of society under the guidance and control of the 3</a:t>
            </a:r>
            <a:r>
              <a:rPr lang="en-US" sz="1800" baseline="30000" dirty="0">
                <a:effectLst/>
                <a:latin typeface="Times New Roman" panose="02020603050405020304" pitchFamily="18" charset="0"/>
                <a:ea typeface="Times New Roman" panose="02020603050405020304" pitchFamily="18" charset="0"/>
              </a:rPr>
              <a:t>rd</a:t>
            </a:r>
            <a:r>
              <a:rPr lang="en-US" sz="1800" dirty="0">
                <a:effectLst/>
                <a:latin typeface="Times New Roman" panose="02020603050405020304" pitchFamily="18" charset="0"/>
                <a:ea typeface="Times New Roman" panose="02020603050405020304" pitchFamily="18" charset="0"/>
              </a:rPr>
              <a:t> and 7</a:t>
            </a:r>
            <a:r>
              <a:rPr lang="en-US" sz="1800" baseline="30000" dirty="0">
                <a:effectLst/>
                <a:latin typeface="Times New Roman" panose="02020603050405020304" pitchFamily="18" charset="0"/>
                <a:ea typeface="Times New Roman" panose="02020603050405020304" pitchFamily="18" charset="0"/>
              </a:rPr>
              <a:t>th</a:t>
            </a:r>
            <a:r>
              <a:rPr lang="en-US" sz="1800" dirty="0">
                <a:effectLst/>
                <a:latin typeface="Times New Roman" panose="02020603050405020304" pitchFamily="18" charset="0"/>
                <a:ea typeface="Times New Roman" panose="02020603050405020304" pitchFamily="18" charset="0"/>
              </a:rPr>
              <a:t> rays. This is another indication that the concept of unity is taking hold in the international political and economic consciousness despite the frictions of all the players. It should be noted that the activity of these rays and others will continue to influence civilization for hundreds of years into the future by conditioning humanity to create cross-border cooperation through trade. </a:t>
            </a:r>
            <a:endParaRPr lang="el-GR"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l-GR"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l-GR" sz="1800" dirty="0">
                <a:effectLst/>
                <a:latin typeface="Times New Roman" panose="02020603050405020304" pitchFamily="18" charset="0"/>
                <a:ea typeface="Times New Roman" panose="02020603050405020304" pitchFamily="18" charset="0"/>
              </a:rPr>
              <a:t>Τέλος, βλέπουμε ότι μόνο τα τελευταία 30 χρόνια, για παράδειγμα, η παγκοσμιοποίηση συγκεντρώνει τα πολιτικά, οικονομικά και κοινωνικά στοιχεία της κοινωνίας υπό την καθοδήγηση και τον έλεγχο της 3ης και 7ης ακτίνας. Αυτή είναι μια άλλη ένδειξη ότι η έννοια της ενότητας εδραιώνεται στη διεθνή πολιτική και οικονομική συνείδηση παρά τις προστριβές όλων των παραγόντων. Θα πρέπει να σημειωθεί ότι η δραστηριότητα αυτών των ακτίνων και άλλων θα συνεχίσει να επηρεάζει τον πολιτισμό για εκατοντάδες χρόνια στο μέλλον, μαθαίνοντας την ανθρωπότητα να δημιουργήσει μια διασυνοριακή συνεργασία μέσω του εμπορίου.</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r>
              <a:rPr lang="en-US"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Influence of Consumerism on Humanity</a:t>
            </a:r>
            <a:r>
              <a:rPr lang="en-US" sz="1800" b="1" u="none" baseline="0" dirty="0">
                <a:effectLst/>
                <a:highlight>
                  <a:srgbClr val="FFFF00"/>
                </a:highlight>
                <a:latin typeface="Times New Roman" panose="02020603050405020304" pitchFamily="18" charset="0"/>
                <a:ea typeface="Times New Roman" panose="02020603050405020304" pitchFamily="18" charset="0"/>
                <a:cs typeface="Arial" pitchFamily="34" charset="0"/>
              </a:rPr>
              <a:t>…..</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u="sng" dirty="0">
                <a:effectLst/>
                <a:highlight>
                  <a:srgbClr val="FFFF00"/>
                </a:highlight>
                <a:latin typeface="Times New Roman" panose="02020603050405020304" pitchFamily="18" charset="0"/>
                <a:ea typeface="Times New Roman" panose="02020603050405020304" pitchFamily="18" charset="0"/>
              </a:rPr>
              <a:t>manipulating people to buy products and services</a:t>
            </a:r>
            <a:r>
              <a:rPr lang="en-US" sz="1800" u="sng" dirty="0">
                <a:effectLst/>
                <a:latin typeface="Times New Roman" panose="02020603050405020304" pitchFamily="18" charset="0"/>
                <a:ea typeface="Times New Roman" panose="02020603050405020304" pitchFamily="18" charset="0"/>
              </a:rPr>
              <a:t> they don’t really need</a:t>
            </a:r>
            <a:endParaRPr lang="el-GR" sz="1800" u="sng" dirty="0">
              <a:effectLst/>
              <a:latin typeface="Times New Roman" panose="02020603050405020304" pitchFamily="18" charset="0"/>
              <a:ea typeface="Times New Roman" panose="02020603050405020304" pitchFamily="18" charset="0"/>
            </a:endParaRPr>
          </a:p>
          <a:p>
            <a:r>
              <a:rPr lang="el-GR" sz="1800" b="1" u="sng" dirty="0">
                <a:effectLst/>
                <a:latin typeface="Times New Roman" panose="02020603050405020304" pitchFamily="18" charset="0"/>
                <a:ea typeface="Times New Roman" panose="02020603050405020304" pitchFamily="18" charset="0"/>
              </a:rPr>
              <a:t>Επιρροή του Καταναλωτισμού στην Ανθρωπότητα</a:t>
            </a:r>
            <a:r>
              <a:rPr lang="el-GR" sz="1800" u="none" dirty="0">
                <a:effectLst/>
                <a:latin typeface="Times New Roman" panose="02020603050405020304" pitchFamily="18" charset="0"/>
                <a:ea typeface="Times New Roman" panose="02020603050405020304" pitchFamily="18" charset="0"/>
              </a:rPr>
              <a:t>….. </a:t>
            </a:r>
            <a:r>
              <a:rPr lang="el-GR" sz="1800" u="sng" dirty="0">
                <a:effectLst/>
                <a:latin typeface="Times New Roman" panose="02020603050405020304" pitchFamily="18" charset="0"/>
                <a:ea typeface="Times New Roman" panose="02020603050405020304" pitchFamily="18" charset="0"/>
              </a:rPr>
              <a:t>χειραγώγηση των ανθρώπων για να αγοράσουν προϊόντα και υπηρεσίες που δεν χρειάζονται πραγματικά</a:t>
            </a:r>
          </a:p>
          <a:p>
            <a:endParaRPr lang="en-US" sz="1800" u="sng"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In order to drive a consumer-driven economy, which most nations have, it is the continual want or desire for more products drives it. In the last 100 years, consumer’s need for more products was strongly influenced by Edward Bernays, who in the 1920s wrote books on how to influence society and public opinion using advertising images, words, slogans, and news headlines. In short, he used techniques to influence individuals’ free will, thoughts, fears and desires for economic or political gain. In the decades that followed the American Tobacco Company, the Nazi Party, the CIA, advertisers and politicians took notice and profited at the expense of the public by manipulating people’s emotions, desires and weaknesses.</a:t>
            </a: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l-GR" sz="1800" dirty="0">
                <a:effectLst/>
                <a:latin typeface="Times New Roman" panose="02020603050405020304" pitchFamily="18" charset="0"/>
                <a:ea typeface="Times New Roman" panose="02020603050405020304" pitchFamily="18" charset="0"/>
              </a:rPr>
              <a:t>Η οικονομία των περισσοτέρων εθνών οδηγείται  με γνώμονα τον καταναλωτή, όπου υπάρχει συνεχής ζήτηση ή επιθυμία για περισσότερα προϊόντα. Τα τελευταία 100 χρόνια, η ανάγκη των καταναλωτών για περισσότερα προϊόντα επηρεάστηκε έντονα από τον </a:t>
            </a:r>
            <a:r>
              <a:rPr lang="el-GR" sz="1800" dirty="0" err="1">
                <a:effectLst/>
                <a:latin typeface="Times New Roman" panose="02020603050405020304" pitchFamily="18" charset="0"/>
                <a:ea typeface="Times New Roman" panose="02020603050405020304" pitchFamily="18" charset="0"/>
              </a:rPr>
              <a:t>Edward</a:t>
            </a:r>
            <a:r>
              <a:rPr lang="el-GR" sz="1800" dirty="0">
                <a:effectLst/>
                <a:latin typeface="Times New Roman" panose="02020603050405020304" pitchFamily="18" charset="0"/>
                <a:ea typeface="Times New Roman" panose="02020603050405020304" pitchFamily="18" charset="0"/>
              </a:rPr>
              <a:t> </a:t>
            </a:r>
            <a:r>
              <a:rPr lang="el-GR" sz="1800" dirty="0" err="1">
                <a:effectLst/>
                <a:latin typeface="Times New Roman" panose="02020603050405020304" pitchFamily="18" charset="0"/>
                <a:ea typeface="Times New Roman" panose="02020603050405020304" pitchFamily="18" charset="0"/>
              </a:rPr>
              <a:t>Bernays</a:t>
            </a:r>
            <a:r>
              <a:rPr lang="el-GR" sz="1800" dirty="0">
                <a:effectLst/>
                <a:latin typeface="Times New Roman" panose="02020603050405020304" pitchFamily="18" charset="0"/>
                <a:ea typeface="Times New Roman" panose="02020603050405020304" pitchFamily="18" charset="0"/>
              </a:rPr>
              <a:t>, ο οποίος στη δεκαετία του 1920 έγραψε βιβλία για το πώς επηρεάζεται η  κοινωνία και η  κοινή γνώμη χρησιμοποιώντας διαφημιστικές εικόνες, λέξεις, συνθήματα και τίτλους ειδήσεων. Εν ολίγοις, χρησιμοποίησε τεχνικές για να επηρεάσει την ελεύθερη βούληση, τις σκέψεις, τους φόβους και τις επιθυμίες των ατόμων για οικονομικό ή πολιτικό όφελος. Στις δεκαετίες που ακολούθησαν η Αμερικανική Εταιρεία Καπνού, το Ναζιστικό Κόμμα, η CIA, οι διαφημιστές και οι πολιτικοί έδωσαν προσοχή και επωφελήθηκαν σε βάρος του κοινού χειραγωγώντας τα συναισθήματα, τις επιθυμίες και τις αδυναμίες των ανθρώπων.</a:t>
            </a: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rPr>
              <a:t>Capitalists are naturally responding to the public’s insatiable appetite for more products. This appetite, however has serious karmic consequences on the environment as corporations strive to meet the consumers wants, they are depleting the Earth’s resources and creating more pollution. Since at least the 1980s, social scientists and economists have come to the realization that consumerism can’t maintain its current pace, i.e. its not sustainable.</a:t>
            </a:r>
            <a:endParaRPr lang="el-GR" sz="1800" kern="1200" dirty="0">
              <a:solidFill>
                <a:srgbClr val="000000"/>
              </a:solidFill>
              <a:effectLst/>
              <a:latin typeface="Arial" panose="020B0604020202020204" pitchFamily="34" charset="0"/>
              <a:ea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endParaRPr lang="el-GR" sz="1800" kern="1200" dirty="0">
              <a:solidFill>
                <a:srgbClr val="000000"/>
              </a:solidFill>
              <a:effectLst/>
              <a:latin typeface="Arial" panose="020B0604020202020204" pitchFamily="34" charset="0"/>
              <a:ea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r>
              <a:rPr lang="el-GR" sz="1800" dirty="0">
                <a:effectLst/>
                <a:latin typeface="Times New Roman" panose="02020603050405020304" pitchFamily="18" charset="0"/>
                <a:ea typeface="Times New Roman" panose="02020603050405020304" pitchFamily="18" charset="0"/>
              </a:rPr>
              <a:t>Οι καπιταλιστές ανταποκρίνονται φυσικά στην ακόρεστη όρεξη του κοινού για περισσότερα προϊόντα. Αυτή η όρεξη, ωστόσο, έχει σοβαρές καρμικές συνέπειες στο περιβάλλον καθώς οι εταιρείες στην προσπάθεια τους να ικανοποιήσουν τις επιθυμίες των καταναλωτών, εξαντλούν τους πόρους της Γης και δημιουργούν περισσότερη ρύπανση. Τουλάχιστον από τη δεκαετία του 1980, οι κοινωνικοί επιστήμονες και οι οικονομολόγοι έχουν συνειδητοποιήσει ότι ο καταναλωτισμός δεν μπορεί να διατηρήσει τον τρέχοντα ρυθμό του, δηλαδή δεν είναι βιώσιμος.</a:t>
            </a:r>
            <a:endParaRPr lang="el-GR" sz="1800" kern="1200" dirty="0">
              <a:solidFill>
                <a:srgbClr val="000000"/>
              </a:solidFill>
              <a:effectLst/>
              <a:latin typeface="Arial" panose="020B0604020202020204" pitchFamily="34" charset="0"/>
              <a:ea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r>
              <a:rPr lang="en-US" sz="1800" kern="1200" dirty="0">
                <a:solidFill>
                  <a:srgbClr val="000000"/>
                </a:solidFill>
                <a:effectLst/>
                <a:latin typeface="Arial" panose="020B0604020202020204" pitchFamily="34" charset="0"/>
                <a:ea typeface="Times New Roman" panose="02020603050405020304" pitchFamily="18" charset="0"/>
              </a:rPr>
              <a:t>Also, to maintain the world economy, regardless of philosophy or government type, the addiction to oil has justified warring on other nations to make sure that oil will continue to flow for the US and the West. </a:t>
            </a:r>
            <a:endParaRPr lang="el-GR" sz="1800" kern="1200" dirty="0">
              <a:solidFill>
                <a:srgbClr val="000000"/>
              </a:solidFill>
              <a:effectLst/>
              <a:latin typeface="Arial" panose="020B0604020202020204" pitchFamily="34" charset="0"/>
              <a:ea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endParaRPr lang="el-GR" sz="1800" kern="1200" dirty="0">
              <a:solidFill>
                <a:srgbClr val="000000"/>
              </a:solidFill>
              <a:effectLst/>
              <a:latin typeface="Arial" panose="020B0604020202020204" pitchFamily="34" charset="0"/>
              <a:ea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r>
              <a:rPr lang="el-GR" sz="1800" kern="1200" dirty="0">
                <a:solidFill>
                  <a:schemeClr val="tx1"/>
                </a:solidFill>
                <a:effectLst/>
                <a:latin typeface="Times New Roman" panose="02020603050405020304" pitchFamily="18" charset="0"/>
                <a:ea typeface="Times New Roman" panose="02020603050405020304" pitchFamily="18" charset="0"/>
              </a:rPr>
              <a:t>Επίσης, για να διατηρηθεί η παγκόσμια οικονομία, ανεξάρτητα από τη φιλοσοφία ή τον τύπο της κυβέρνησης, ο εθισμός στο πετρέλαιο δικαιολογεί τον πόλεμο με άλλα έθνη για να διασφαλιστεί ότι το πετρέλαιο θα συνεχίσει να ρέει για τις ΗΠΑ και τη Δύση.</a:t>
            </a:r>
            <a:endParaRPr lang="el-GR" sz="1800" kern="1200" dirty="0">
              <a:solidFill>
                <a:srgbClr val="000000"/>
              </a:solidFill>
              <a:effectLst/>
              <a:latin typeface="Arial" panose="020B0604020202020204" pitchFamily="34" charset="0"/>
              <a:ea typeface="Times New Roman" panose="02020603050405020304" pitchFamily="18" charset="0"/>
            </a:endParaRPr>
          </a:p>
          <a:p>
            <a:pPr marL="800100" marR="0" lvl="1" indent="-342900">
              <a:spcBef>
                <a:spcPts val="0"/>
              </a:spcBef>
              <a:spcAft>
                <a:spcPts val="0"/>
              </a:spcAft>
              <a:buFont typeface="Symbol" panose="05050102010706020507" pitchFamily="18" charset="2"/>
              <a:buChar char=""/>
            </a:pPr>
            <a:endParaRPr lang="en-US" sz="1800" kern="1200" dirty="0">
              <a:solidFill>
                <a:schemeClr val="tx1"/>
              </a:solidFill>
              <a:effectLst/>
              <a:latin typeface="Times New Roman" panose="02020603050405020304" pitchFamily="18" charset="0"/>
              <a:ea typeface="Times New Roman" panose="02020603050405020304" pitchFamily="18" charset="0"/>
            </a:endParaRPr>
          </a:p>
          <a:p>
            <a:pPr marL="1257300" marR="0" lvl="2" indent="-342900">
              <a:spcBef>
                <a:spcPts val="0"/>
              </a:spcBef>
              <a:spcAft>
                <a:spcPts val="0"/>
              </a:spcAft>
              <a:buFont typeface="Courier New" panose="02070309020205020404" pitchFamily="49" charset="0"/>
              <a:buChar char="o"/>
            </a:pPr>
            <a:r>
              <a:rPr lang="en-US" sz="1800" kern="1200" dirty="0">
                <a:solidFill>
                  <a:srgbClr val="000000"/>
                </a:solidFill>
                <a:effectLst/>
                <a:latin typeface="Arial" panose="020B0604020202020204" pitchFamily="34" charset="0"/>
                <a:ea typeface="Calibri" panose="020F0502020204030204" pitchFamily="34" charset="0"/>
              </a:rPr>
              <a:t>Through the combination of a lack of will by the public and the power of the political influence of the oil industry. It seems that the forces of light are burdened with the daunting task of overcoming the illusion and dependence we have ascribed on the need for oil.</a:t>
            </a:r>
            <a:endParaRPr lang="el-GR" sz="1800" kern="1200" dirty="0">
              <a:solidFill>
                <a:srgbClr val="000000"/>
              </a:solidFill>
              <a:effectLst/>
              <a:latin typeface="Arial" panose="020B0604020202020204" pitchFamily="34" charset="0"/>
              <a:ea typeface="Calibri" panose="020F0502020204030204" pitchFamily="34" charset="0"/>
            </a:endParaRPr>
          </a:p>
          <a:p>
            <a:pPr marL="1257300" marR="0" lvl="2" indent="-342900">
              <a:spcBef>
                <a:spcPts val="0"/>
              </a:spcBef>
              <a:spcAft>
                <a:spcPts val="0"/>
              </a:spcAft>
              <a:buFont typeface="Courier New" panose="02070309020205020404" pitchFamily="49" charset="0"/>
              <a:buChar char="o"/>
            </a:pPr>
            <a:endParaRPr lang="el-GR" sz="1800" kern="1200" dirty="0">
              <a:solidFill>
                <a:srgbClr val="000000"/>
              </a:solidFill>
              <a:effectLst/>
              <a:latin typeface="Arial" panose="020B0604020202020204" pitchFamily="34" charset="0"/>
              <a:ea typeface="Calibri" panose="020F0502020204030204" pitchFamily="34" charset="0"/>
            </a:endParaRPr>
          </a:p>
          <a:p>
            <a:pPr marL="1257300" marR="0" lvl="2" indent="-342900">
              <a:spcBef>
                <a:spcPts val="0"/>
              </a:spcBef>
              <a:spcAft>
                <a:spcPts val="0"/>
              </a:spcAft>
              <a:buFont typeface="Courier New" panose="02070309020205020404" pitchFamily="49" charset="0"/>
              <a:buChar char="o"/>
            </a:pPr>
            <a:r>
              <a:rPr lang="el-GR" sz="1800" b="0" i="0" u="none" kern="1200" baseline="0" dirty="0">
                <a:solidFill>
                  <a:srgbClr val="000000"/>
                </a:solidFill>
                <a:effectLst/>
                <a:highlight>
                  <a:srgbClr val="FFFF00"/>
                </a:highlight>
                <a:latin typeface="Times New Roman" panose="02020603050405020304" pitchFamily="18" charset="0"/>
                <a:ea typeface="+mn-ea"/>
                <a:cs typeface="Arial" pitchFamily="34" charset="0"/>
              </a:rPr>
              <a:t>Μέσω του συνδυασμού της έλλειψης θέλησης από το κοινό και της δύναμης της πολιτικής επιρροής της βιομηχανίας πετρελαίου, φαίνεται ότι οι δυνάμεις του φωτός επιβαρύνονται με το τρομακτικό έργο να ξεπεράσουν την ψευδαίσθηση και την εξάρτηση που έχουμε αποδώσει στην ανάγκη για το πετρέλαιο.</a:t>
            </a:r>
            <a:endParaRPr lang="el-GR" sz="1800" b="0" i="0" u="none" kern="1200" baseline="0" dirty="0">
              <a:solidFill>
                <a:srgbClr val="000000"/>
              </a:solidFill>
              <a:effectLst/>
              <a:highlight>
                <a:srgbClr val="FFFF00"/>
              </a:highlight>
              <a:latin typeface="Arial" panose="020B0604020202020204" pitchFamily="34" charset="0"/>
              <a:ea typeface="+mn-ea"/>
              <a:cs typeface="Arial" pitchFamily="34" charset="0"/>
            </a:endParaRPr>
          </a:p>
          <a:p>
            <a:pPr marL="1257300" marR="0" lvl="2" indent="-342900">
              <a:spcBef>
                <a:spcPts val="0"/>
              </a:spcBef>
              <a:spcAft>
                <a:spcPts val="0"/>
              </a:spcAft>
              <a:buFont typeface="Courier New" panose="02070309020205020404" pitchFamily="49" charset="0"/>
              <a:buChar char="o"/>
            </a:pPr>
            <a:endParaRPr lang="en-US" sz="1800" b="1" i="1" u="none" kern="1200" baseline="0" dirty="0">
              <a:solidFill>
                <a:srgbClr val="000000"/>
              </a:solidFill>
              <a:effectLst/>
              <a:highlight>
                <a:srgbClr val="FFFF00"/>
              </a:highlight>
              <a:latin typeface="Times New Roman" panose="02020603050405020304" pitchFamily="18" charset="0"/>
              <a:ea typeface="+mn-ea"/>
              <a:cs typeface="Arial" pitchFamily="34" charset="0"/>
            </a:endParaRPr>
          </a:p>
          <a:p>
            <a:pPr marL="800100" marR="0" lvl="1" indent="-342900">
              <a:spcBef>
                <a:spcPts val="0"/>
              </a:spcBef>
              <a:spcAft>
                <a:spcPts val="0"/>
              </a:spcAft>
              <a:buFont typeface="Arial" panose="020B0604020202020204" pitchFamily="34" charset="0"/>
              <a:buChar char="•"/>
            </a:pPr>
            <a:r>
              <a:rPr lang="en-US" sz="1800" i="0" dirty="0">
                <a:effectLst/>
                <a:highlight>
                  <a:srgbClr val="FFFF00"/>
                </a:highlight>
                <a:latin typeface="Times New Roman" panose="02020603050405020304" pitchFamily="18" charset="0"/>
                <a:ea typeface="Times New Roman" panose="02020603050405020304" pitchFamily="18" charset="0"/>
              </a:rPr>
              <a:t>In essence, this civilization as it has been allowed to evolve, has severely impacted life, stressed the environment, depleted the world’s resources and has clouded any clear vision for a sustainable future. It is precisely due to a lack of vision and wisdom that the current power and influence of the corporation, poses the most significant threat to world peace and stability because of their influence over the world’s governments, society, economies and culture.</a:t>
            </a:r>
            <a:endParaRPr lang="el-GR" sz="1800" i="0" dirty="0">
              <a:effectLst/>
              <a:highlight>
                <a:srgbClr val="FFFF00"/>
              </a:highligh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endParaRPr lang="el-GR" sz="1800" i="0" dirty="0">
              <a:effectLst/>
              <a:highlight>
                <a:srgbClr val="FFFF00"/>
              </a:highlight>
              <a:latin typeface="Times New Roman" panose="02020603050405020304" pitchFamily="18" charset="0"/>
              <a:ea typeface="Times New Roman" panose="02020603050405020304" pitchFamily="18" charset="0"/>
            </a:endParaRPr>
          </a:p>
          <a:p>
            <a:pPr marL="800100" marR="0" lvl="1" indent="-342900">
              <a:spcBef>
                <a:spcPts val="0"/>
              </a:spcBef>
              <a:spcAft>
                <a:spcPts val="0"/>
              </a:spcAft>
              <a:buFont typeface="Arial" panose="020B0604020202020204" pitchFamily="34" charset="0"/>
              <a:buChar char="•"/>
            </a:pPr>
            <a:r>
              <a:rPr lang="el-GR" sz="1400" b="0" i="0" u="none" baseline="0" dirty="0">
                <a:cs typeface="Arial" pitchFamily="34" charset="0"/>
              </a:rPr>
              <a:t>Ουσιαστικά, αυτός ο πολιτισμός όπως του επιτράπηκε να εξελιχθεί, έχει επηρεάσει σοβαρά τη ζωή, έχει στρεσάρει το περιβάλλον, έχει εξαντλήσει τους πόρους του κόσμου και έχει θολώσει οποιοδήποτε καθαρό όραμα για ένα βιώσιμο μέλλον. Ακριβώς λόγω έλλειψης οράματος και σοφίας, η τρέχουσα δύναμη και επιρροή της εταιρείας, αποτελεί τη σημαντικότερη απειλή για την παγκόσμια ειρήνη και σταθερότητα λόγω της επιρροής τους στις κυβερνήσεις, την κοινωνία, τις οικονομίες και τον πολιτισμό του κόσμου.</a:t>
            </a:r>
            <a:endParaRPr lang="en-US" sz="1400" b="0" i="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Economic Responsibility and Stewardship</a:t>
            </a:r>
            <a:endParaRPr lang="el-GR" sz="11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l-GR" sz="11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Οικονομική Υπευθυνότητα και </a:t>
            </a:r>
            <a:r>
              <a:rPr lang="el-GR" sz="1100" b="1" kern="1800" dirty="0" err="1">
                <a:effectLst/>
                <a:latin typeface="Arial" panose="020B0604020202020204" pitchFamily="34" charset="0"/>
                <a:ea typeface="+mn-ea"/>
                <a:cs typeface="Times New Roman" panose="02020603050405020304" pitchFamily="18" charset="0"/>
              </a:rPr>
              <a:t>Διαχείρηση</a:t>
            </a:r>
            <a:endParaRPr lang="en-US" sz="11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are many ways of approaching how SG-9 Financiers approach global economic problems, such as discussed with the </a:t>
            </a:r>
            <a:r>
              <a:rPr lang="en-US" sz="1100" dirty="0"/>
              <a:t>UN’s 1</a:t>
            </a:r>
            <a:r>
              <a:rPr lang="en-US" sz="1100" i="1" dirty="0"/>
              <a:t>7 </a:t>
            </a:r>
            <a:r>
              <a:rPr lang="en-US" sz="1100" i="0" dirty="0"/>
              <a:t>Sustainable Development Goals</a:t>
            </a:r>
            <a:r>
              <a:rPr lang="en-US" sz="11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the next 2 slides, I will focus </a:t>
            </a:r>
            <a:r>
              <a:rPr lang="en-US" sz="1100" b="0" u="sng"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another concept</a:t>
            </a:r>
            <a:r>
              <a:rPr lang="en-US" sz="11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being practiced by numerous institutions around the world. </a:t>
            </a:r>
            <a:endParaRPr lang="el-GR" sz="11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l-GR" sz="11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l-GR" sz="11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Υπάρχουν πολλοί τρόποι προσέγγισης του τρόπου με τον οποίο οι Χρηματοδότες ΣΟ-9 προσεγγίζουν τα παγκόσμια οικονομικά προβλήματα, όπως συζητήθηκαν με τους 17 Στόχους Βιώσιμης Ανάπτυξης του ΟΗΕ. Στις επόμενες 2 διαφάνειες, θα εστιάσω σε μια άλλη ιδέα που εφαρμόζεται από πολλά ιδρύματα σε όλο τον κόσμο.</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b="0" dirty="0"/>
              <a:t>M</a:t>
            </a:r>
            <a:r>
              <a:rPr lang="en-US" dirty="0"/>
              <a:t>embers of the this Financial service group are Investors who are increasingly applying various ethical and responsible business strategies by identifying growth opportunities and material risks in the global economy.</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The idea is about </a:t>
            </a:r>
            <a:r>
              <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Economic Responsibility and Stewardship through 3 concepts: </a:t>
            </a:r>
            <a:r>
              <a:rPr lang="en-US" sz="12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Governance, Social </a:t>
            </a:r>
            <a:r>
              <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a:t>
            </a:r>
            <a:r>
              <a:rPr lang="en-US" sz="12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Environment</a:t>
            </a:r>
            <a:r>
              <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Μέλη αυτής της ομάδας Χρηματοοικονομικών Εξυπηρετητών είναι Επενδυτές που εφαρμόζουν όλο και περισσότερο διάφορες ηθικές και υπεύθυνες επιχειρηματικές στρατηγικές εντοπίζοντας ευκαιρίες ανάπτυξης και σημαντικούς κινδύνους στην παγκόσμια οικονομία.</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Η ιδέα αφορά την Οικονομική Υπευθυνότητα και τη Διαχείριση μέσα από 3 έννοιες: </a:t>
            </a:r>
            <a:r>
              <a:rPr lang="el-GR" sz="12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Διακυβέρνηση</a:t>
            </a:r>
            <a:r>
              <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2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Κοινωνική</a:t>
            </a:r>
            <a:r>
              <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και </a:t>
            </a:r>
            <a:r>
              <a:rPr lang="el-GR" sz="12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Περιβαλλοντική</a:t>
            </a:r>
            <a:r>
              <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rPr>
              <a:t>Governance – Leadership from Government + Industry</a:t>
            </a:r>
            <a:endParaRPr lang="el-GR" sz="1100" b="1"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100" b="1" kern="1200" dirty="0">
                <a:solidFill>
                  <a:srgbClr val="000000"/>
                </a:solidFill>
                <a:effectLst/>
                <a:latin typeface="Arial" panose="020B0604020202020204" pitchFamily="34" charset="0"/>
                <a:ea typeface="Times New Roman" panose="02020603050405020304" pitchFamily="18" charset="0"/>
              </a:rPr>
              <a:t>Διακυβέρνηση – Ηγεσία από Κυβέρνηση + Βιομηχανία</a:t>
            </a:r>
          </a:p>
          <a:p>
            <a:pPr marL="0" marR="0">
              <a:lnSpc>
                <a:spcPct val="115000"/>
              </a:lnSpc>
              <a:spcBef>
                <a:spcPts val="0"/>
              </a:spcBef>
              <a:spcAft>
                <a:spcPts val="0"/>
              </a:spcAft>
            </a:pPr>
            <a:endParaRPr lang="en-US" sz="1100" b="1" kern="1200" dirty="0">
              <a:solidFill>
                <a:srgbClr val="000000"/>
              </a:solidFill>
              <a:effectLst/>
              <a:latin typeface="Arial" panose="020B0604020202020204" pitchFamily="34" charset="0"/>
              <a:ea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Companies that embrace diversity on their Board of Directors</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l-GR" sz="12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Εταιρείες που αγκαλιάζουν τη διαφορετικότητα στο Διοικητικό τους Συμβούλιο</a:t>
            </a:r>
          </a:p>
          <a:p>
            <a:pPr marL="630936" marR="0" lvl="1" indent="-173736">
              <a:lnSpc>
                <a:spcPct val="115000"/>
              </a:lnSpc>
              <a:spcBef>
                <a:spcPts val="0"/>
              </a:spcBef>
              <a:spcAft>
                <a:spcPts val="0"/>
              </a:spcAft>
              <a:buFont typeface="Arial" panose="020B0604020202020204" pitchFamily="34" charset="0"/>
              <a:buChar char="•"/>
              <a:tabLst>
                <a:tab pos="4572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Companies that embrace corporate accountability and transparency, thus minimizing corruption</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l-GR" sz="12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Εταιρείες που ασπάζονται την εταιρική λογοδοσία και διαφάνεια, ελαχιστοποιώντας έτσι τη διαφθορά</a:t>
            </a:r>
          </a:p>
          <a:p>
            <a:pPr marL="630936" marR="0" lvl="1" indent="-173736">
              <a:lnSpc>
                <a:spcPct val="115000"/>
              </a:lnSpc>
              <a:spcBef>
                <a:spcPts val="0"/>
              </a:spcBef>
              <a:spcAft>
                <a:spcPts val="0"/>
              </a:spcAft>
              <a:buFont typeface="Arial" panose="020B0604020202020204" pitchFamily="34" charset="0"/>
              <a:buChar char="•"/>
              <a:tabLst>
                <a:tab pos="4572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lvl="2" indent="-173736">
              <a:lnSpc>
                <a:spcPct val="115000"/>
              </a:lnSpc>
              <a:spcBef>
                <a:spcPts val="0"/>
              </a:spcBef>
              <a:spcAft>
                <a:spcPts val="0"/>
              </a:spcAft>
              <a:buFont typeface="Arial" panose="020B0604020202020204" pitchFamily="34" charset="0"/>
              <a:buChar char="•"/>
            </a:pPr>
            <a:r>
              <a:rPr lang="en-US" sz="1100" kern="1200" dirty="0">
                <a:solidFill>
                  <a:srgbClr val="000000"/>
                </a:solidFill>
                <a:effectLst/>
                <a:latin typeface="Arial" panose="020B0604020202020204" pitchFamily="34" charset="0"/>
                <a:ea typeface="Times New Roman" panose="02020603050405020304" pitchFamily="18" charset="0"/>
              </a:rPr>
              <a:t>Divestment or withdrawal of funds can be effective method for bring about needed social change, such as US companies withdrawal from South Africa to impact economy to end Apartied or by e</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ncouraging companies world-wide to follow ethical standards in supporting Democracy and Human Rights</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2" indent="-173736">
              <a:lnSpc>
                <a:spcPct val="115000"/>
              </a:lnSpc>
              <a:spcBef>
                <a:spcPts val="0"/>
              </a:spcBef>
              <a:spcAft>
                <a:spcPts val="0"/>
              </a:spcAft>
              <a:buFont typeface="Arial" panose="020B0604020202020204" pitchFamily="34" charset="0"/>
              <a:buChar char="•"/>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2"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l-GR" sz="12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Η εκποίηση ή η απόσυρση κεφαλαίων μπορεί να είναι αποτελεσματική μέθοδος για την πραγματοποίηση της αναγκαίας κοινωνικής αλλαγής, όπως η απόσυρση εταιρειών των ΗΠΑ από τη Νότια Αφρική για να επηρεάσει την οικονομία στο τέλος του </a:t>
            </a:r>
            <a:r>
              <a:rPr lang="el-GR" sz="1200" b="0"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Απαρχαιντ</a:t>
            </a:r>
            <a:r>
              <a:rPr lang="el-GR" sz="12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ή ενθαρρύνοντας εταιρείες παγκοσμίως να ακολουθούν ηθικά πρότυπα για την υποστήριξη της Δημοκρατίας και των Ανθρωπίνων Δικαιωμάτων</a:t>
            </a:r>
          </a:p>
          <a:p>
            <a:pPr marL="630936" marR="0" lvl="2" indent="-173736">
              <a:lnSpc>
                <a:spcPct val="115000"/>
              </a:lnSpc>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6858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Uniting the Western World in putting economic sanctions on Putin and Russian Oligarchs from benefiting economically as a result of Putin’s aggression against Ukraine </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685800" algn="l"/>
              </a:tabLst>
            </a:pPr>
            <a:endParaRPr lang="el-GR"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685800" algn="l"/>
              </a:tabLst>
            </a:pPr>
            <a:r>
              <a:rPr lang="el-GR" sz="12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Ενώνοντας τον Δυτικό Κόσμο στην επιβολή οικονομικών κυρώσεων στον Πούτιν και στους Ρώσους </a:t>
            </a:r>
            <a:r>
              <a:rPr lang="el-GR" sz="1200" b="0"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ολιγάρχες</a:t>
            </a:r>
            <a:r>
              <a:rPr lang="el-GR" sz="12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από το να επωφεληθούν οικονομικά ως αποτέλεσμα της επιθετικότητας του Πούτιν κατά της Ουκρανίας</a:t>
            </a:r>
            <a:endParaRPr lang="en-US" sz="12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0"/>
              </a:spcAft>
              <a:buFontTx/>
              <a:buNone/>
              <a:tabLst>
                <a:tab pos="685800" algn="l"/>
              </a:tabLst>
            </a:pPr>
            <a:endParaRPr lang="en-US" sz="11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0"/>
              </a:spcAft>
              <a:buFontTx/>
              <a:buNone/>
              <a:tabLst>
                <a:tab pos="685800" algn="l"/>
              </a:tabLst>
            </a:pPr>
            <a:r>
              <a:rPr lang="en-US" sz="1100" b="1" kern="1200" dirty="0">
                <a:solidFill>
                  <a:srgbClr val="000000"/>
                </a:solidFill>
                <a:effectLst/>
                <a:latin typeface="Arial" panose="020B0604020202020204" pitchFamily="34" charset="0"/>
                <a:ea typeface="Times New Roman" panose="02020603050405020304" pitchFamily="18" charset="0"/>
              </a:rPr>
              <a:t>Problem of overcome……Use of Dark Monies for Control and Influence….</a:t>
            </a:r>
            <a:endParaRPr lang="el-GR" sz="1100" b="1" kern="1200" dirty="0">
              <a:solidFill>
                <a:srgbClr val="000000"/>
              </a:solidFill>
              <a:effectLst/>
              <a:latin typeface="Arial" panose="020B0604020202020204" pitchFamily="34" charset="0"/>
              <a:ea typeface="Times New Roman" panose="02020603050405020304" pitchFamily="18" charset="0"/>
            </a:endParaRPr>
          </a:p>
          <a:p>
            <a:pPr marL="0" marR="0" lvl="0" indent="0">
              <a:lnSpc>
                <a:spcPct val="115000"/>
              </a:lnSpc>
              <a:spcBef>
                <a:spcPts val="0"/>
              </a:spcBef>
              <a:spcAft>
                <a:spcPts val="0"/>
              </a:spcAft>
              <a:buFontTx/>
              <a:buNone/>
              <a:tabLst>
                <a:tab pos="685800" algn="l"/>
              </a:tabLst>
            </a:pPr>
            <a:r>
              <a:rPr lang="el-GR" sz="1200" b="1" kern="1200" dirty="0">
                <a:solidFill>
                  <a:schemeClr val="tx1"/>
                </a:solidFill>
                <a:effectLst/>
                <a:latin typeface="Times New Roman" panose="02020603050405020304" pitchFamily="18" charset="0"/>
                <a:ea typeface="Times New Roman" panose="02020603050405020304" pitchFamily="18" charset="0"/>
              </a:rPr>
              <a:t>Πρόβλημα υπέρβασης……Χρήση Σκοτεινών Χρημάτων για έλεγχο και επιρροή….</a:t>
            </a:r>
            <a:endParaRPr lang="el-GR" sz="1100" b="1" kern="1200" dirty="0">
              <a:solidFill>
                <a:srgbClr val="000000"/>
              </a:solidFill>
              <a:effectLst/>
              <a:latin typeface="Arial" panose="020B0604020202020204" pitchFamily="34" charset="0"/>
              <a:ea typeface="Times New Roman" panose="02020603050405020304" pitchFamily="18" charset="0"/>
            </a:endParaRPr>
          </a:p>
          <a:p>
            <a:pPr marL="0" marR="0" lvl="0" indent="0">
              <a:lnSpc>
                <a:spcPct val="115000"/>
              </a:lnSpc>
              <a:spcBef>
                <a:spcPts val="0"/>
              </a:spcBef>
              <a:spcAft>
                <a:spcPts val="0"/>
              </a:spcAft>
              <a:buFontTx/>
              <a:buNone/>
              <a:tabLst>
                <a:tab pos="685800" algn="l"/>
              </a:tabLst>
            </a:pPr>
            <a:endParaRPr lang="en-US" sz="1200" b="1" kern="1200" dirty="0">
              <a:solidFill>
                <a:schemeClr val="tx1"/>
              </a:solidFill>
              <a:effectLst/>
              <a:latin typeface="Times New Roman" panose="02020603050405020304" pitchFamily="18" charset="0"/>
              <a:ea typeface="Times New Roman" panose="02020603050405020304" pitchFamily="18" charset="0"/>
            </a:endParaRPr>
          </a:p>
          <a:p>
            <a:pPr marL="0" marR="0" lvl="0" indent="0">
              <a:lnSpc>
                <a:spcPct val="115000"/>
              </a:lnSpc>
              <a:spcBef>
                <a:spcPts val="0"/>
              </a:spcBef>
              <a:spcAft>
                <a:spcPts val="0"/>
              </a:spcAft>
              <a:buFontTx/>
              <a:buNone/>
              <a:tabLst>
                <a:tab pos="685800" algn="l"/>
              </a:tabLst>
            </a:pPr>
            <a:r>
              <a:rPr lang="en-US" sz="1100" kern="1200" dirty="0">
                <a:solidFill>
                  <a:srgbClr val="000000"/>
                </a:solidFill>
                <a:effectLst/>
                <a:latin typeface="Arial" panose="020B0604020202020204" pitchFamily="34" charset="0"/>
                <a:ea typeface="Times New Roman" panose="02020603050405020304" pitchFamily="18" charset="0"/>
              </a:rPr>
              <a:t>The idea that many people of Wealth, i.e. financial institutions, corporations and wealthy individuals are concentrating political and economic power over daily life. There’s also 30,000 + Lobbyists in Wash DC that are influencing legislation and subverting Democracy</a:t>
            </a: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lvl="0" indent="0">
              <a:lnSpc>
                <a:spcPct val="115000"/>
              </a:lnSpc>
              <a:spcBef>
                <a:spcPts val="0"/>
              </a:spcBef>
              <a:spcAft>
                <a:spcPts val="0"/>
              </a:spcAft>
              <a:buFontTx/>
              <a:buNone/>
              <a:tabLst>
                <a:tab pos="685800" algn="l"/>
              </a:tabLst>
            </a:pP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lvl="0" indent="0">
              <a:lnSpc>
                <a:spcPct val="115000"/>
              </a:lnSpc>
              <a:spcBef>
                <a:spcPts val="0"/>
              </a:spcBef>
              <a:spcAft>
                <a:spcPts val="0"/>
              </a:spcAft>
              <a:buFontTx/>
              <a:buNone/>
              <a:tabLst>
                <a:tab pos="685800" algn="l"/>
              </a:tabLst>
            </a:pPr>
            <a:r>
              <a:rPr lang="el-GR" sz="1200" dirty="0">
                <a:effectLst/>
                <a:latin typeface="Times New Roman" panose="02020603050405020304" pitchFamily="18" charset="0"/>
                <a:ea typeface="Times New Roman" panose="02020603050405020304" pitchFamily="18" charset="0"/>
              </a:rPr>
              <a:t>Η ιδέα ότι πολλοί άνθρωποι του Πλούτου, δηλαδή χρηματοπιστωτικά ιδρύματα, εταιρείες και πλούσια άτομα συγκεντρώνουν την πολιτική και οικονομική εξουσία στην καθημερινή ζωή. Υπάρχουν επίσης 30.000 + </a:t>
            </a:r>
            <a:r>
              <a:rPr lang="el-GR" sz="1200" dirty="0" err="1">
                <a:effectLst/>
                <a:latin typeface="Times New Roman" panose="02020603050405020304" pitchFamily="18" charset="0"/>
                <a:ea typeface="Times New Roman" panose="02020603050405020304" pitchFamily="18" charset="0"/>
              </a:rPr>
              <a:t>Lobbyists</a:t>
            </a:r>
            <a:r>
              <a:rPr lang="el-GR" sz="1200" dirty="0">
                <a:effectLst/>
                <a:latin typeface="Times New Roman" panose="02020603050405020304" pitchFamily="18" charset="0"/>
                <a:ea typeface="Times New Roman" panose="02020603050405020304" pitchFamily="18" charset="0"/>
              </a:rPr>
              <a:t> στο </a:t>
            </a:r>
            <a:r>
              <a:rPr lang="el-GR" sz="1200" dirty="0" err="1">
                <a:effectLst/>
                <a:latin typeface="Times New Roman" panose="02020603050405020304" pitchFamily="18" charset="0"/>
                <a:ea typeface="Times New Roman" panose="02020603050405020304" pitchFamily="18" charset="0"/>
              </a:rPr>
              <a:t>Ουασινγκτον</a:t>
            </a:r>
            <a:r>
              <a:rPr lang="el-GR" sz="1200" dirty="0">
                <a:effectLst/>
                <a:latin typeface="Times New Roman" panose="02020603050405020304" pitchFamily="18" charset="0"/>
                <a:ea typeface="Times New Roman" panose="02020603050405020304" pitchFamily="18" charset="0"/>
              </a:rPr>
              <a:t> DC που επηρεάζουν τη νομοθεσία και υπονομεύουν τη Δημοκρατία</a:t>
            </a: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lvl="0" indent="0">
              <a:lnSpc>
                <a:spcPct val="115000"/>
              </a:lnSpc>
              <a:spcBef>
                <a:spcPts val="0"/>
              </a:spcBef>
              <a:spcAft>
                <a:spcPts val="0"/>
              </a:spcAft>
              <a:buFontTx/>
              <a:buNone/>
              <a:tabLst>
                <a:tab pos="685800" algn="l"/>
              </a:tabLst>
            </a:pP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lvl="0" indent="0">
              <a:lnSpc>
                <a:spcPct val="115000"/>
              </a:lnSpc>
              <a:spcBef>
                <a:spcPts val="0"/>
              </a:spcBef>
              <a:spcAft>
                <a:spcPts val="0"/>
              </a:spcAft>
              <a:buFontTx/>
              <a:buNone/>
              <a:tabLst>
                <a:tab pos="685800" algn="l"/>
              </a:tabLst>
            </a:pPr>
            <a:endParaRPr lang="en-US" sz="1200" dirty="0">
              <a:effectLst/>
              <a:latin typeface="Times New Roman" panose="02020603050405020304" pitchFamily="18" charset="0"/>
              <a:ea typeface="Times New Roman" panose="02020603050405020304" pitchFamily="18" charset="0"/>
            </a:endParaRPr>
          </a:p>
          <a:p>
            <a:pPr marL="813816" marR="0" lvl="2" indent="-173736">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For example, for the last 40 years, there’s a consistent drive to weaken / negate all forms of Affirmative Action, environmental protections, scientific /medical research, influence the Media by creating mega mergers of Entertainment + News organizations for controlling how information and News gets to the Public</a:t>
            </a:r>
            <a:endParaRPr lang="el-GR" sz="1100" kern="1200" dirty="0">
              <a:solidFill>
                <a:srgbClr val="000000"/>
              </a:solidFill>
              <a:effectLst/>
              <a:latin typeface="Arial" panose="020B0604020202020204" pitchFamily="34" charset="0"/>
              <a:ea typeface="Times New Roman" panose="02020603050405020304" pitchFamily="18" charset="0"/>
            </a:endParaRPr>
          </a:p>
          <a:p>
            <a:pPr marL="813816" marR="0" lvl="2" indent="-173736">
              <a:lnSpc>
                <a:spcPct val="115000"/>
              </a:lnSpc>
              <a:spcBef>
                <a:spcPts val="0"/>
              </a:spcBef>
              <a:spcAft>
                <a:spcPts val="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endParaRPr>
          </a:p>
          <a:p>
            <a:pPr marL="813816" marR="0" lvl="2" indent="-173736">
              <a:lnSpc>
                <a:spcPct val="115000"/>
              </a:lnSpc>
              <a:spcBef>
                <a:spcPts val="0"/>
              </a:spcBef>
              <a:spcAft>
                <a:spcPts val="0"/>
              </a:spcAft>
              <a:buFont typeface="Courier New" panose="02070309020205020404" pitchFamily="49" charset="0"/>
              <a:buChar char="o"/>
            </a:pPr>
            <a:r>
              <a:rPr lang="el-GR" sz="1100" kern="1200" dirty="0">
                <a:solidFill>
                  <a:srgbClr val="000000"/>
                </a:solidFill>
                <a:effectLst/>
                <a:latin typeface="Arial" panose="020B0604020202020204" pitchFamily="34" charset="0"/>
                <a:ea typeface="Times New Roman" panose="02020603050405020304" pitchFamily="18" charset="0"/>
              </a:rPr>
              <a:t>Για παράδειγμα, τα τελευταία 40 χρόνια, υπάρχει μια συνεχής προσπάθεια για αποδυνάμωση / άρνηση όλων των μορφών Θετικής Δράσης, προστασίας του περιβάλλοντος, επιστημονικής/ιατρικής έρευνας, επιρροής στα Μέσα δημιουργώντας μεγάλες συγχωνεύσεις οργανισμών Διασκέδαση  + Ειδήσεις για τον έλεγχο του τρόπου λήψης πληροφοριών και ειδήσεων στο κοινό</a:t>
            </a:r>
          </a:p>
          <a:p>
            <a:pPr marL="813816" marR="0" lvl="2" indent="-173736">
              <a:lnSpc>
                <a:spcPct val="115000"/>
              </a:lnSpc>
              <a:spcBef>
                <a:spcPts val="0"/>
              </a:spcBef>
              <a:spcAft>
                <a:spcPts val="0"/>
              </a:spcAft>
              <a:buFont typeface="Courier New" panose="02070309020205020404" pitchFamily="49" charset="0"/>
              <a:buChar char="o"/>
            </a:pPr>
            <a:endParaRPr lang="en-US" sz="1100" kern="1200" dirty="0">
              <a:solidFill>
                <a:srgbClr val="000000"/>
              </a:solidFill>
              <a:effectLst/>
              <a:latin typeface="Arial" panose="020B0604020202020204" pitchFamily="34" charset="0"/>
              <a:ea typeface="Times New Roman" panose="02020603050405020304" pitchFamily="18" charset="0"/>
            </a:endParaRPr>
          </a:p>
          <a:p>
            <a:pPr marL="1271016" marR="0" lvl="3" indent="-173736"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1200" kern="1200" dirty="0">
                <a:solidFill>
                  <a:srgbClr val="000000"/>
                </a:solidFill>
                <a:effectLst/>
                <a:latin typeface="Arial" panose="020B0604020202020204" pitchFamily="34" charset="0"/>
                <a:ea typeface="Times New Roman" panose="02020603050405020304" pitchFamily="18" charset="0"/>
              </a:rPr>
              <a:t>The Wealthy represent a small percentage of population but by exerting control of certain institutions, they have exerted influence society for selfish ends</a:t>
            </a:r>
            <a:endParaRPr lang="el-GR" sz="1200" kern="1200" dirty="0">
              <a:solidFill>
                <a:srgbClr val="000000"/>
              </a:solidFill>
              <a:effectLst/>
              <a:latin typeface="Arial" panose="020B0604020202020204" pitchFamily="34" charset="0"/>
              <a:ea typeface="Times New Roman" panose="02020603050405020304" pitchFamily="18" charset="0"/>
            </a:endParaRPr>
          </a:p>
          <a:p>
            <a:pPr marL="1271016" marR="0" lvl="3" indent="-173736"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l-GR" sz="1400" dirty="0">
                <a:effectLst/>
                <a:latin typeface="Times New Roman" panose="02020603050405020304" pitchFamily="18" charset="0"/>
                <a:ea typeface="Times New Roman" panose="02020603050405020304" pitchFamily="18" charset="0"/>
              </a:rPr>
              <a:t>Οι Πλούσιοι αντιπροσωπεύουν ένα μικρό ποσοστό του πληθυσμού, αλλά ασκώντας τον έλεγχο ορισμένων θεσμών, έχουν ασκήσει επιρροή στην κοινωνία για ιδιοτελείς σκοπούς</a:t>
            </a:r>
            <a:endParaRPr lang="el-GR" sz="1200" kern="1200" dirty="0">
              <a:solidFill>
                <a:srgbClr val="000000"/>
              </a:solidFill>
              <a:effectLst/>
              <a:latin typeface="Arial" panose="020B0604020202020204" pitchFamily="34" charset="0"/>
              <a:ea typeface="Times New Roman" panose="02020603050405020304" pitchFamily="18" charset="0"/>
            </a:endParaRPr>
          </a:p>
          <a:p>
            <a:pPr marL="1271016" marR="0" lvl="3" indent="-173736"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endParaRPr lang="en-US" sz="1400" dirty="0">
              <a:effectLst/>
              <a:latin typeface="Times New Roman" panose="02020603050405020304" pitchFamily="18" charset="0"/>
              <a:ea typeface="Times New Roman" panose="02020603050405020304" pitchFamily="18" charset="0"/>
            </a:endParaRPr>
          </a:p>
          <a:p>
            <a:pPr marL="813816" marR="0" lvl="2" indent="-173736">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Drive to control or dismantle political institutions, legal canons and intellectual / cultural frameworks that have shaped public responsibility for protecting social norms and communities arising from excesses of private or corporate power</a:t>
            </a:r>
            <a:endParaRPr lang="el-GR" sz="1100" kern="1200" dirty="0">
              <a:solidFill>
                <a:srgbClr val="000000"/>
              </a:solidFill>
              <a:effectLst/>
              <a:latin typeface="Arial" panose="020B0604020202020204" pitchFamily="34" charset="0"/>
              <a:ea typeface="Times New Roman" panose="02020603050405020304" pitchFamily="18" charset="0"/>
            </a:endParaRPr>
          </a:p>
          <a:p>
            <a:pPr marL="813816" marR="0" lvl="2" indent="-173736">
              <a:lnSpc>
                <a:spcPct val="115000"/>
              </a:lnSpc>
              <a:spcBef>
                <a:spcPts val="0"/>
              </a:spcBef>
              <a:spcAft>
                <a:spcPts val="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endParaRPr>
          </a:p>
          <a:p>
            <a:pPr marL="813816" marR="0" lvl="2" indent="-173736">
              <a:lnSpc>
                <a:spcPct val="115000"/>
              </a:lnSpc>
              <a:spcBef>
                <a:spcPts val="0"/>
              </a:spcBef>
              <a:spcAft>
                <a:spcPts val="0"/>
              </a:spcAft>
              <a:buFont typeface="Courier New" panose="02070309020205020404" pitchFamily="49" charset="0"/>
              <a:buChar char="o"/>
            </a:pPr>
            <a:r>
              <a:rPr lang="el-GR" sz="1100" kern="1200" dirty="0">
                <a:solidFill>
                  <a:srgbClr val="000000"/>
                </a:solidFill>
                <a:effectLst/>
                <a:latin typeface="Arial" panose="020B0604020202020204" pitchFamily="34" charset="0"/>
                <a:ea typeface="Times New Roman" panose="02020603050405020304" pitchFamily="18" charset="0"/>
              </a:rPr>
              <a:t>Οδηγία για τον έλεγχο ή την εξάρθρωση πολιτικών θεσμών, νομικών κανόνων και πνευματικών/πολιτιστικών πλαισίων που έχουν διαμορφώσει τη δημόσια ευθύνη για την προστασία των κοινωνικών κανόνων και των κοινοτήτων που προκύπτουν από υπερβολές της ιδιωτικής ή εταιρικής εξουσίας</a:t>
            </a:r>
          </a:p>
          <a:p>
            <a:pPr marL="813816" marR="0" lvl="2" indent="-173736">
              <a:lnSpc>
                <a:spcPct val="115000"/>
              </a:lnSpc>
              <a:spcBef>
                <a:spcPts val="0"/>
              </a:spcBef>
              <a:spcAft>
                <a:spcPts val="0"/>
              </a:spcAft>
              <a:buFont typeface="Courier New" panose="02070309020205020404" pitchFamily="49" charset="0"/>
              <a:buChar char="o"/>
            </a:pPr>
            <a:endParaRPr lang="en-US" sz="1100" kern="1200" dirty="0">
              <a:solidFill>
                <a:srgbClr val="000000"/>
              </a:solidFill>
              <a:effectLst/>
              <a:latin typeface="Arial" panose="020B0604020202020204" pitchFamily="34" charset="0"/>
              <a:ea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last 20 years, Presidents Bush Jr. and Trump in the US have driven changes in Tax Laws that support the Wealthy at expense of public services and social programs and raise taxes on middle class working Americans</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Τα τελευταία 20 χρόνια, οι Πρόεδροι Μπους Τζούνιορ και </a:t>
            </a:r>
            <a:r>
              <a:rPr lang="el-GR" sz="11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Τραμπ</a:t>
            </a: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στις ΗΠΑ έχουν οδηγήσει σε αλλαγές στους φορολογικούς νόμους που υποστηρίζουν τους πλούσιους σε βάρος των δημόσιων υπηρεσιών και των κοινωνικών προγραμμάτων και αυξάνουν τους φόρους στους εργαζόμενους Αμερικανούς της μεσαίας τάξης</a:t>
            </a:r>
          </a:p>
          <a:p>
            <a:pPr marL="630936" marR="0" lvl="1" indent="-173736">
              <a:lnSpc>
                <a:spcPct val="115000"/>
              </a:lnSpc>
              <a:spcBef>
                <a:spcPts val="0"/>
              </a:spcBef>
              <a:spcAft>
                <a:spcPts val="0"/>
              </a:spcAft>
              <a:buFont typeface="Arial" panose="020B0604020202020204" pitchFamily="34" charset="0"/>
              <a:buChar char="•"/>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13816" marR="0" lvl="2" indent="-173736">
              <a:lnSpc>
                <a:spcPct val="115000"/>
              </a:lnSpc>
              <a:spcBef>
                <a:spcPts val="0"/>
              </a:spcBef>
              <a:spcAft>
                <a:spcPts val="0"/>
              </a:spcAft>
              <a:buFont typeface="Courier New" panose="02070309020205020404" pitchFamily="49" charset="0"/>
              <a:buChar char="o"/>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 With revenues going to well-to-do and making them more wealthy, the US Treasury does not get the tax monies that they should have paid, and therefore with less monies, there’s less revenue to fund social programs.</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13816" marR="0" lvl="2" indent="-173736">
              <a:lnSpc>
                <a:spcPct val="115000"/>
              </a:lnSpc>
              <a:spcBef>
                <a:spcPts val="0"/>
              </a:spcBef>
              <a:spcAft>
                <a:spcPts val="0"/>
              </a:spcAft>
              <a:buFont typeface="Courier New" panose="02070309020205020404" pitchFamily="49" charset="0"/>
              <a:buChar char="o"/>
              <a:tabLst>
                <a:tab pos="457200" algn="l"/>
              </a:tabLst>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13816" marR="0" lvl="2" indent="-173736">
              <a:lnSpc>
                <a:spcPct val="115000"/>
              </a:lnSpc>
              <a:spcBef>
                <a:spcPts val="0"/>
              </a:spcBef>
              <a:spcAft>
                <a:spcPts val="0"/>
              </a:spcAft>
              <a:buFont typeface="Courier New" panose="02070309020205020404" pitchFamily="49" charset="0"/>
              <a:buChar char="o"/>
              <a:tabLst>
                <a:tab pos="457200" algn="l"/>
              </a:tabLst>
            </a:pP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Έννοια: Με τα έσοδα να είναι ευκατάστατα και να γίνονται πιο εύποροι, το Υπουργείο Οικονομικών των ΗΠΑ δεν λαμβάνει τους φόρους που θα έπρεπε να </a:t>
            </a:r>
            <a:r>
              <a:rPr lang="el-GR" sz="11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πληρώθει</a:t>
            </a: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και επομένως με λιγότερα χρήματα, υπάρχουν λιγότερα έσοδα για τη χρηματοδότηση κοινωνικών προγραμμάτων.</a:t>
            </a:r>
          </a:p>
          <a:p>
            <a:pPr marL="813816" marR="0" lvl="2" indent="-173736">
              <a:lnSpc>
                <a:spcPct val="115000"/>
              </a:lnSpc>
              <a:spcBef>
                <a:spcPts val="0"/>
              </a:spcBef>
              <a:spcAft>
                <a:spcPts val="0"/>
              </a:spcAft>
              <a:buFont typeface="Courier New" panose="02070309020205020404" pitchFamily="49" charset="0"/>
              <a:buChar char="o"/>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05840" marR="0" lvl="3" indent="-173736">
              <a:lnSpc>
                <a:spcPct val="115000"/>
              </a:lnSpc>
              <a:spcBef>
                <a:spcPts val="0"/>
              </a:spcBef>
              <a:spcAft>
                <a:spcPts val="0"/>
              </a:spcAft>
              <a:buFont typeface="Wingdings" panose="05000000000000000000" pitchFamily="2" charset="2"/>
              <a:buChar char="§"/>
            </a:pPr>
            <a:r>
              <a:rPr lang="en-US" sz="1100" kern="1200" dirty="0">
                <a:solidFill>
                  <a:srgbClr val="000000"/>
                </a:solidFill>
                <a:effectLst/>
                <a:latin typeface="Arial" panose="020B0604020202020204" pitchFamily="34" charset="0"/>
                <a:ea typeface="Times New Roman" panose="02020603050405020304" pitchFamily="18" charset="0"/>
              </a:rPr>
              <a:t>Taxing wealthy creates socio-economic-political climate where CEOs / Investors, etc. feel separated and then want to deflect monies into offshore accounts, i.e. other countries so they can’t be taxed within the country</a:t>
            </a:r>
            <a:endParaRPr lang="el-GR" sz="1100" kern="1200" dirty="0">
              <a:solidFill>
                <a:srgbClr val="000000"/>
              </a:solidFill>
              <a:effectLst/>
              <a:latin typeface="Arial" panose="020B0604020202020204" pitchFamily="34" charset="0"/>
              <a:ea typeface="Times New Roman" panose="02020603050405020304" pitchFamily="18" charset="0"/>
            </a:endParaRPr>
          </a:p>
          <a:p>
            <a:pPr marL="1005840" marR="0" lvl="3" indent="-173736"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l-GR" sz="1200" kern="1200" dirty="0">
                <a:solidFill>
                  <a:srgbClr val="000000"/>
                </a:solidFill>
                <a:effectLst/>
                <a:latin typeface="Arial" panose="020B0604020202020204" pitchFamily="34" charset="0"/>
                <a:ea typeface="Times New Roman" panose="02020603050405020304" pitchFamily="18" charset="0"/>
              </a:rPr>
              <a:t>Η φορολόγηση των πλουσίων δημιουργεί κοινωνικό-οικονομικό-πολιτικό κλίμα όπου οι διευθύνοντες σύμβουλοι / επενδυτές κ.λπ. αισθάνονται χωρισμένοι και στη συνέχεια θέλουν να εκτρέψουν τα χρήματα σε λογαριασμούς </a:t>
            </a:r>
            <a:r>
              <a:rPr lang="el-GR" sz="1200" kern="1200" dirty="0" err="1">
                <a:solidFill>
                  <a:srgbClr val="000000"/>
                </a:solidFill>
                <a:effectLst/>
                <a:latin typeface="Arial" panose="020B0604020202020204" pitchFamily="34" charset="0"/>
                <a:ea typeface="Times New Roman" panose="02020603050405020304" pitchFamily="18" charset="0"/>
              </a:rPr>
              <a:t>offshore</a:t>
            </a:r>
            <a:r>
              <a:rPr lang="el-GR" sz="1200" kern="1200" dirty="0">
                <a:solidFill>
                  <a:srgbClr val="000000"/>
                </a:solidFill>
                <a:effectLst/>
                <a:latin typeface="Arial" panose="020B0604020202020204" pitchFamily="34" charset="0"/>
                <a:ea typeface="Times New Roman" panose="02020603050405020304" pitchFamily="18" charset="0"/>
              </a:rPr>
              <a:t>, δηλαδή σε άλλες χώρες, ώστε να μην μπορούν να φορολογηθούν εντός της χώρας</a:t>
            </a:r>
          </a:p>
          <a:p>
            <a:pPr marL="1005840" marR="0" lvl="3" indent="-173736">
              <a:lnSpc>
                <a:spcPct val="115000"/>
              </a:lnSpc>
              <a:spcBef>
                <a:spcPts val="0"/>
              </a:spcBef>
              <a:spcAft>
                <a:spcPts val="0"/>
              </a:spcAft>
              <a:buFont typeface="Wingdings" panose="05000000000000000000" pitchFamily="2" charset="2"/>
              <a:buChar char="§"/>
            </a:pPr>
            <a:endParaRPr lang="el-GR" sz="1100" kern="1200" dirty="0">
              <a:solidFill>
                <a:srgbClr val="000000"/>
              </a:solidFill>
              <a:effectLst/>
              <a:latin typeface="Arial" panose="020B0604020202020204" pitchFamily="34" charset="0"/>
              <a:ea typeface="Times New Roman" panose="02020603050405020304" pitchFamily="18" charset="0"/>
            </a:endParaRPr>
          </a:p>
          <a:p>
            <a:pPr marL="1005840" marR="0" lvl="3" indent="-173736">
              <a:lnSpc>
                <a:spcPct val="115000"/>
              </a:lnSpc>
              <a:spcBef>
                <a:spcPts val="0"/>
              </a:spcBef>
              <a:spcAft>
                <a:spcPts val="0"/>
              </a:spcAft>
              <a:buFont typeface="Wingdings" panose="05000000000000000000" pitchFamily="2" charset="2"/>
              <a:buChar char="§"/>
            </a:pPr>
            <a:endParaRPr lang="en-US" sz="1200" dirty="0">
              <a:effectLst/>
              <a:latin typeface="Times New Roman" panose="02020603050405020304" pitchFamily="18" charset="0"/>
              <a:ea typeface="Times New Roman" panose="02020603050405020304" pitchFamily="18" charset="0"/>
            </a:endParaRPr>
          </a:p>
          <a:p>
            <a:pPr marL="1005840" marR="0" lvl="3" indent="-173736">
              <a:lnSpc>
                <a:spcPct val="115000"/>
              </a:lnSpc>
              <a:spcBef>
                <a:spcPts val="0"/>
              </a:spcBef>
              <a:spcAft>
                <a:spcPts val="0"/>
              </a:spcAft>
              <a:buFont typeface="Wingdings" panose="05000000000000000000" pitchFamily="2" charset="2"/>
              <a:buChar char="§"/>
              <a:tabLst>
                <a:tab pos="685800" algn="l"/>
              </a:tabLst>
            </a:pPr>
            <a:r>
              <a:rPr lang="en-US" sz="1100" kern="1200" dirty="0">
                <a:solidFill>
                  <a:srgbClr val="000000"/>
                </a:solidFill>
                <a:effectLst/>
                <a:latin typeface="Arial" panose="020B0604020202020204" pitchFamily="34" charset="0"/>
                <a:ea typeface="Times New Roman" panose="02020603050405020304" pitchFamily="18" charset="0"/>
              </a:rPr>
              <a:t>Creates a </a:t>
            </a:r>
            <a:r>
              <a:rPr lang="en-US" sz="1100" i="1" u="sng" kern="1200" dirty="0">
                <a:solidFill>
                  <a:srgbClr val="000000"/>
                </a:solidFill>
                <a:effectLst/>
                <a:latin typeface="Arial" panose="020B0604020202020204" pitchFamily="34" charset="0"/>
                <a:ea typeface="Times New Roman" panose="02020603050405020304" pitchFamily="18" charset="0"/>
              </a:rPr>
              <a:t>We vs. Them</a:t>
            </a:r>
            <a:r>
              <a:rPr lang="en-US" sz="1100" kern="1200" dirty="0">
                <a:solidFill>
                  <a:srgbClr val="000000"/>
                </a:solidFill>
                <a:effectLst/>
                <a:latin typeface="Arial" panose="020B0604020202020204" pitchFamily="34" charset="0"/>
                <a:ea typeface="Times New Roman" panose="02020603050405020304" pitchFamily="18" charset="0"/>
              </a:rPr>
              <a:t> and elitism scenario and hostility by citizenry who learn of the tax dodge by CEOs, Corporations, and corrupt politicians in power.</a:t>
            </a:r>
            <a:r>
              <a:rPr lang="el-GR" sz="1100" kern="1200" dirty="0">
                <a:solidFill>
                  <a:srgbClr val="000000"/>
                </a:solidFill>
                <a:effectLst/>
                <a:latin typeface="Arial" panose="020B0604020202020204" pitchFamily="34" charset="0"/>
                <a:ea typeface="Times New Roman" panose="02020603050405020304" pitchFamily="18" charset="0"/>
              </a:rPr>
              <a:t>Δημιουργεί ένα σενάριο </a:t>
            </a:r>
            <a:r>
              <a:rPr lang="el-GR" sz="1100" i="1" kern="1200" dirty="0">
                <a:solidFill>
                  <a:srgbClr val="000000"/>
                </a:solidFill>
                <a:effectLst/>
                <a:latin typeface="Arial" panose="020B0604020202020204" pitchFamily="34" charset="0"/>
                <a:ea typeface="Times New Roman" panose="02020603050405020304" pitchFamily="18" charset="0"/>
              </a:rPr>
              <a:t>Εμείς εναντίον Αυτών, </a:t>
            </a:r>
            <a:r>
              <a:rPr lang="el-GR" sz="1100" kern="1200" dirty="0">
                <a:solidFill>
                  <a:srgbClr val="000000"/>
                </a:solidFill>
                <a:effectLst/>
                <a:latin typeface="Arial" panose="020B0604020202020204" pitchFamily="34" charset="0"/>
                <a:ea typeface="Times New Roman" panose="02020603050405020304" pitchFamily="18" charset="0"/>
              </a:rPr>
              <a:t>ελιτισμού και εχθρότητα από πολίτες που μαθαίνουν για τη φοροδιαφυγή από διευθύνων </a:t>
            </a:r>
            <a:r>
              <a:rPr lang="el-GR" sz="1100" kern="1200" dirty="0" err="1">
                <a:solidFill>
                  <a:srgbClr val="000000"/>
                </a:solidFill>
                <a:effectLst/>
                <a:latin typeface="Arial" panose="020B0604020202020204" pitchFamily="34" charset="0"/>
                <a:ea typeface="Times New Roman" panose="02020603050405020304" pitchFamily="18" charset="0"/>
              </a:rPr>
              <a:t>Σύβουλους</a:t>
            </a:r>
            <a:r>
              <a:rPr lang="el-GR" sz="1100" kern="1200" dirty="0">
                <a:solidFill>
                  <a:srgbClr val="000000"/>
                </a:solidFill>
                <a:effectLst/>
                <a:latin typeface="Arial" panose="020B0604020202020204" pitchFamily="34" charset="0"/>
                <a:ea typeface="Times New Roman" panose="02020603050405020304" pitchFamily="18" charset="0"/>
              </a:rPr>
              <a:t>, εταιρείες και διεφθαρμένους πολιτικούς στην εξουσία.</a:t>
            </a:r>
          </a:p>
          <a:p>
            <a:pPr marL="1005840" marR="0" lvl="3" indent="-173736">
              <a:lnSpc>
                <a:spcPct val="115000"/>
              </a:lnSpc>
              <a:spcBef>
                <a:spcPts val="0"/>
              </a:spcBef>
              <a:spcAft>
                <a:spcPts val="0"/>
              </a:spcAft>
              <a:buFont typeface="Wingdings" panose="05000000000000000000" pitchFamily="2" charset="2"/>
              <a:buChar char="§"/>
              <a:tabLst>
                <a:tab pos="685800" algn="l"/>
              </a:tabLst>
            </a:pPr>
            <a:endParaRPr lang="el-GR" sz="1100" kern="1200" dirty="0">
              <a:solidFill>
                <a:srgbClr val="000000"/>
              </a:solidFill>
              <a:effectLst/>
              <a:latin typeface="Arial" panose="020B0604020202020204" pitchFamily="34" charset="0"/>
              <a:ea typeface="Times New Roman" panose="02020603050405020304" pitchFamily="18" charset="0"/>
            </a:endParaRPr>
          </a:p>
          <a:p>
            <a:pPr marL="1005840" marR="0" lvl="3" indent="-173736">
              <a:lnSpc>
                <a:spcPct val="115000"/>
              </a:lnSpc>
              <a:spcBef>
                <a:spcPts val="0"/>
              </a:spcBef>
              <a:spcAft>
                <a:spcPts val="0"/>
              </a:spcAft>
              <a:buFont typeface="Wingdings" panose="05000000000000000000" pitchFamily="2" charset="2"/>
              <a:buChar char="§"/>
              <a:tabLst>
                <a:tab pos="685800" algn="l"/>
              </a:tabLst>
            </a:pPr>
            <a:endParaRPr lang="en-US" sz="1100" kern="1200" dirty="0">
              <a:solidFill>
                <a:srgbClr val="000000"/>
              </a:solidFill>
              <a:effectLst/>
              <a:latin typeface="Arial" panose="020B0604020202020204" pitchFamily="34" charset="0"/>
              <a:ea typeface="Times New Roman" panose="02020603050405020304" pitchFamily="18" charset="0"/>
            </a:endParaRPr>
          </a:p>
          <a:p>
            <a:pPr marL="1005840" marR="0" lvl="3" indent="-173736">
              <a:lnSpc>
                <a:spcPct val="115000"/>
              </a:lnSpc>
              <a:spcBef>
                <a:spcPts val="0"/>
              </a:spcBef>
              <a:spcAft>
                <a:spcPts val="0"/>
              </a:spcAft>
              <a:buFont typeface="Wingdings" panose="05000000000000000000" pitchFamily="2" charset="2"/>
              <a:buChar char="§"/>
              <a:tabLst>
                <a:tab pos="685800" algn="l"/>
              </a:tabLst>
            </a:pPr>
            <a:r>
              <a:rPr lang="en-US" sz="1100" kern="1200" dirty="0">
                <a:solidFill>
                  <a:srgbClr val="000000"/>
                </a:solidFill>
                <a:effectLst/>
                <a:latin typeface="Arial" panose="020B0604020202020204" pitchFamily="34" charset="0"/>
                <a:ea typeface="Times New Roman" panose="02020603050405020304" pitchFamily="18" charset="0"/>
              </a:rPr>
              <a:t>Results in defunding of police, Arts, Mental healthcare, Environment and social welfare</a:t>
            </a:r>
            <a:endParaRPr lang="el-GR" sz="1100" kern="1200" dirty="0">
              <a:solidFill>
                <a:srgbClr val="000000"/>
              </a:solidFill>
              <a:effectLst/>
              <a:latin typeface="Arial" panose="020B0604020202020204" pitchFamily="34" charset="0"/>
              <a:ea typeface="Times New Roman" panose="02020603050405020304" pitchFamily="18" charset="0"/>
            </a:endParaRPr>
          </a:p>
          <a:p>
            <a:pPr marL="1005840" marR="0" lvl="3" indent="-173736">
              <a:lnSpc>
                <a:spcPct val="115000"/>
              </a:lnSpc>
              <a:spcBef>
                <a:spcPts val="0"/>
              </a:spcBef>
              <a:spcAft>
                <a:spcPts val="0"/>
              </a:spcAft>
              <a:buFont typeface="Wingdings" panose="05000000000000000000" pitchFamily="2" charset="2"/>
              <a:buChar char="§"/>
              <a:tabLst>
                <a:tab pos="685800" algn="l"/>
              </a:tabLst>
            </a:pPr>
            <a:r>
              <a:rPr lang="el-GR" sz="1100" kern="1200" dirty="0">
                <a:solidFill>
                  <a:srgbClr val="000000"/>
                </a:solidFill>
                <a:effectLst/>
                <a:latin typeface="Arial" panose="020B0604020202020204" pitchFamily="34" charset="0"/>
                <a:ea typeface="Times New Roman" panose="02020603050405020304" pitchFamily="18" charset="0"/>
              </a:rPr>
              <a:t>Αποτελέσματα  έχουμε στην αποχρηματοδότηση της αστυνομίας, των τεχνών, της ψυχικής υγείας, του περιβάλλοντος και της κοινωνικής πρόνοιας</a:t>
            </a:r>
          </a:p>
          <a:p>
            <a:pPr marL="1005840" marR="0" lvl="3" indent="-173736">
              <a:lnSpc>
                <a:spcPct val="115000"/>
              </a:lnSpc>
              <a:spcBef>
                <a:spcPts val="0"/>
              </a:spcBef>
              <a:spcAft>
                <a:spcPts val="0"/>
              </a:spcAft>
              <a:buFont typeface="Wingdings" panose="05000000000000000000" pitchFamily="2" charset="2"/>
              <a:buChar char="§"/>
              <a:tabLst>
                <a:tab pos="685800" algn="l"/>
              </a:tabLst>
            </a:pPr>
            <a:endParaRPr lang="en-US" sz="1100" kern="1200" dirty="0">
              <a:solidFill>
                <a:srgbClr val="000000"/>
              </a:solidFill>
              <a:effectLst/>
              <a:latin typeface="Arial" panose="020B0604020202020204" pitchFamily="34" charset="0"/>
              <a:ea typeface="Times New Roman" panose="02020603050405020304" pitchFamily="18" charset="0"/>
            </a:endParaRPr>
          </a:p>
          <a:p>
            <a:pPr marL="548640" marR="0" lvl="2" indent="-173736">
              <a:lnSpc>
                <a:spcPct val="115000"/>
              </a:lnSpc>
              <a:spcBef>
                <a:spcPts val="0"/>
              </a:spcBef>
              <a:spcAft>
                <a:spcPts val="0"/>
              </a:spcAft>
              <a:buFont typeface="Arial" panose="020B0604020202020204" pitchFamily="34" charset="0"/>
              <a:buChar char="•"/>
              <a:tabLst>
                <a:tab pos="685800" algn="l"/>
              </a:tabLst>
            </a:pPr>
            <a:r>
              <a:rPr lang="en-US" sz="1200" b="0" kern="1200" dirty="0">
                <a:solidFill>
                  <a:srgbClr val="000000"/>
                </a:solidFill>
                <a:effectLst/>
                <a:latin typeface="Arial" panose="020B0604020202020204" pitchFamily="34" charset="0"/>
                <a:ea typeface="Times New Roman" panose="02020603050405020304" pitchFamily="18" charset="0"/>
              </a:rPr>
              <a:t>With all these activities and people being exposed as basically corrupt, this has planted firmly the notion (i.e. thoughtform) of corruption in government / Industry for the public and that there is consistent drive confront them and provide ethical behavior and leadership in Industry and Government</a:t>
            </a:r>
            <a:endParaRPr lang="el-GR" sz="1200" b="0" kern="1200" dirty="0">
              <a:solidFill>
                <a:srgbClr val="000000"/>
              </a:solidFill>
              <a:effectLst/>
              <a:latin typeface="Arial" panose="020B0604020202020204" pitchFamily="34" charset="0"/>
              <a:ea typeface="Times New Roman" panose="02020603050405020304" pitchFamily="18" charset="0"/>
            </a:endParaRPr>
          </a:p>
          <a:p>
            <a:pPr marL="548640" marR="0" lvl="2" indent="-173736">
              <a:lnSpc>
                <a:spcPct val="115000"/>
              </a:lnSpc>
              <a:spcBef>
                <a:spcPts val="0"/>
              </a:spcBef>
              <a:spcAft>
                <a:spcPts val="0"/>
              </a:spcAft>
              <a:buFont typeface="Arial" panose="020B0604020202020204" pitchFamily="34" charset="0"/>
              <a:buChar char="•"/>
              <a:tabLst>
                <a:tab pos="685800" algn="l"/>
              </a:tabLst>
            </a:pPr>
            <a:endParaRPr lang="el-GR" sz="1200" b="0" kern="1200" dirty="0">
              <a:solidFill>
                <a:srgbClr val="000000"/>
              </a:solidFill>
              <a:effectLst/>
              <a:latin typeface="Arial" panose="020B0604020202020204" pitchFamily="34" charset="0"/>
              <a:ea typeface="Times New Roman" panose="02020603050405020304" pitchFamily="18" charset="0"/>
            </a:endParaRPr>
          </a:p>
          <a:p>
            <a:pPr marL="548640" marR="0" lvl="2" indent="-173736">
              <a:lnSpc>
                <a:spcPct val="115000"/>
              </a:lnSpc>
              <a:spcBef>
                <a:spcPts val="0"/>
              </a:spcBef>
              <a:spcAft>
                <a:spcPts val="0"/>
              </a:spcAft>
              <a:buFont typeface="Arial" panose="020B0604020202020204" pitchFamily="34" charset="0"/>
              <a:buChar char="•"/>
              <a:tabLst>
                <a:tab pos="685800" algn="l"/>
              </a:tabLst>
            </a:pPr>
            <a:r>
              <a:rPr lang="el-GR" sz="1200" b="0" dirty="0">
                <a:effectLst/>
                <a:latin typeface="Times New Roman" panose="02020603050405020304" pitchFamily="18" charset="0"/>
                <a:ea typeface="Times New Roman" panose="02020603050405020304" pitchFamily="18" charset="0"/>
              </a:rPr>
              <a:t>Με όλες αυτές τις δραστηριότητες και τους ανθρώπους να εκτίθενται ως βασικά διεφθαρμένοι, αυτό έχει εδραιώσει σταθερά  στο κοινό την έννοια (δηλαδή την σκεπτομορφή) της διαφθοράς στην κυβέρνηση /  στην βιομηχανία  και  ότι υπάρχει συνεχής ώθηση να την αντιμετώπιση του  και προσφορά για ηθική συμπεριφορά και ηγετική θέση στη βιομηχανία και την κυβέρνηση</a:t>
            </a:r>
            <a:endParaRPr lang="en-US" sz="1200" b="0" dirty="0">
              <a:effectLst/>
              <a:latin typeface="Times New Roman" panose="02020603050405020304" pitchFamily="18" charset="0"/>
              <a:ea typeface="Times New Roman" panose="02020603050405020304" pitchFamily="18" charset="0"/>
            </a:endParaRPr>
          </a:p>
          <a:p>
            <a:pPr marL="813816" marR="0" lvl="2" indent="-173736">
              <a:lnSpc>
                <a:spcPct val="115000"/>
              </a:lnSpc>
              <a:spcBef>
                <a:spcPts val="0"/>
              </a:spcBef>
              <a:spcAft>
                <a:spcPts val="0"/>
              </a:spcAft>
              <a:buFont typeface="Courier New" panose="02070309020205020404" pitchFamily="49" charset="0"/>
              <a:buChar char="o"/>
              <a:tabLst>
                <a:tab pos="4572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100" dirty="0">
                <a:effectLst/>
                <a:latin typeface="Arial" panose="020B0604020202020204" pitchFamily="34" charset="0"/>
                <a:ea typeface="Times New Roman" panose="02020603050405020304" pitchFamily="18" charset="0"/>
              </a:rPr>
              <a:t> </a:t>
            </a:r>
            <a:r>
              <a:rPr lang="en-US" sz="1100" b="1" kern="1200" dirty="0">
                <a:solidFill>
                  <a:srgbClr val="000000"/>
                </a:solidFill>
                <a:effectLst/>
                <a:latin typeface="Arial" panose="020B0604020202020204" pitchFamily="34" charset="0"/>
                <a:ea typeface="Times New Roman" panose="02020603050405020304" pitchFamily="18" charset="0"/>
              </a:rPr>
              <a:t>Social – Involving Communities and Local Entrepreneurs</a:t>
            </a:r>
            <a:endParaRPr lang="el-GR" sz="1100" b="1"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100" b="1" kern="1200" dirty="0">
                <a:solidFill>
                  <a:srgbClr val="000000"/>
                </a:solidFill>
                <a:effectLst/>
                <a:latin typeface="Arial" panose="020B0604020202020204" pitchFamily="34" charset="0"/>
                <a:ea typeface="Times New Roman" panose="02020603050405020304" pitchFamily="18" charset="0"/>
              </a:rPr>
              <a:t>Κοινωνική – Συμμετοχή Κοινοτήτων και Τοπικών Επιχειρηματιών</a:t>
            </a:r>
          </a:p>
          <a:p>
            <a:pPr marL="0" marR="0">
              <a:lnSpc>
                <a:spcPct val="115000"/>
              </a:lnSpc>
              <a:spcBef>
                <a:spcPts val="0"/>
              </a:spcBef>
              <a:spcAft>
                <a:spcPts val="0"/>
              </a:spcAft>
            </a:pPr>
            <a:endParaRPr lang="en-US" sz="1100" b="1" kern="1200" dirty="0">
              <a:solidFill>
                <a:srgbClr val="000000"/>
              </a:solidFill>
              <a:effectLst/>
              <a:latin typeface="Arial" panose="020B0604020202020204" pitchFamily="34" charset="0"/>
              <a:ea typeface="Times New Roman" panose="02020603050405020304" pitchFamily="18" charset="0"/>
            </a:endParaRPr>
          </a:p>
          <a:p>
            <a:pPr marL="630936" marR="0" lvl="2" indent="-173736">
              <a:lnSpc>
                <a:spcPct val="115000"/>
              </a:lnSpc>
              <a:spcBef>
                <a:spcPts val="0"/>
              </a:spcBef>
              <a:spcAft>
                <a:spcPts val="0"/>
              </a:spcAft>
              <a:buFont typeface="Arial" panose="020B0604020202020204" pitchFamily="34" charset="0"/>
              <a:buChar char="•"/>
            </a:pPr>
            <a:r>
              <a:rPr lang="en-US" sz="1100" kern="1200" dirty="0">
                <a:solidFill>
                  <a:srgbClr val="000000"/>
                </a:solidFill>
                <a:effectLst/>
                <a:latin typeface="Arial" panose="020B0604020202020204" pitchFamily="34" charset="0"/>
                <a:ea typeface="Times New Roman" panose="02020603050405020304" pitchFamily="18" charset="0"/>
              </a:rPr>
              <a:t>Synthesizing Conservative and Liberal thought on how a business / corporation should be run through social innovation: </a:t>
            </a:r>
            <a:endParaRPr lang="el-GR" sz="1100" kern="1200" dirty="0">
              <a:solidFill>
                <a:srgbClr val="000000"/>
              </a:solidFill>
              <a:effectLst/>
              <a:latin typeface="Arial" panose="020B0604020202020204" pitchFamily="34" charset="0"/>
              <a:ea typeface="Times New Roman" panose="02020603050405020304" pitchFamily="18" charset="0"/>
            </a:endParaRPr>
          </a:p>
          <a:p>
            <a:pPr marL="630936" marR="0" lvl="2" indent="-173736">
              <a:lnSpc>
                <a:spcPct val="115000"/>
              </a:lnSpc>
              <a:spcBef>
                <a:spcPts val="0"/>
              </a:spcBef>
              <a:spcAft>
                <a:spcPts val="0"/>
              </a:spcAft>
              <a:buFont typeface="Arial" panose="020B0604020202020204" pitchFamily="34" charset="0"/>
              <a:buChar char="•"/>
            </a:pPr>
            <a:r>
              <a:rPr lang="el-GR" sz="1100" kern="1200" dirty="0">
                <a:solidFill>
                  <a:srgbClr val="000000"/>
                </a:solidFill>
                <a:effectLst/>
                <a:latin typeface="Arial" panose="020B0604020202020204" pitchFamily="34" charset="0"/>
                <a:ea typeface="Times New Roman" panose="02020603050405020304" pitchFamily="18" charset="0"/>
              </a:rPr>
              <a:t>Συνθέτοντας Συντηρητική και Φιλελεύθερη σκέψη σχετικά με τον τρόπο λειτουργίας μιας επιχείρησης/εταιρείας μέσω της κοινωνικής καινοτομίας:</a:t>
            </a:r>
          </a:p>
          <a:p>
            <a:pPr marL="630936" marR="0" lvl="2" indent="-173736">
              <a:lnSpc>
                <a:spcPct val="115000"/>
              </a:lnSpc>
              <a:spcBef>
                <a:spcPts val="0"/>
              </a:spcBef>
              <a:spcAft>
                <a:spcPts val="0"/>
              </a:spcAft>
              <a:buFont typeface="Arial" panose="020B0604020202020204" pitchFamily="34" charset="0"/>
              <a:buChar char="•"/>
            </a:pPr>
            <a:endParaRPr lang="en-US" sz="1100" kern="1200" dirty="0">
              <a:solidFill>
                <a:srgbClr val="000000"/>
              </a:solidFill>
              <a:effectLst/>
              <a:latin typeface="Arial" panose="020B0604020202020204" pitchFamily="34" charset="0"/>
              <a:ea typeface="Times New Roman" panose="02020603050405020304" pitchFamily="18" charset="0"/>
            </a:endParaRPr>
          </a:p>
          <a:p>
            <a:pPr marL="813816" marR="0" lvl="4" indent="-173736">
              <a:lnSpc>
                <a:spcPct val="115000"/>
              </a:lnSpc>
              <a:spcBef>
                <a:spcPts val="0"/>
              </a:spcBef>
              <a:spcAft>
                <a:spcPts val="0"/>
              </a:spcAft>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Times New Roman" panose="02020603050405020304" pitchFamily="18" charset="0"/>
                <a:cs typeface="+mn-cs"/>
              </a:rPr>
              <a:t>Emphasis on Initiative, efficacy, self-reliance, equal opportunity  and sharing of profits with employees and responsibility to the environment</a:t>
            </a:r>
            <a:endParaRPr lang="el-GR" sz="1200" kern="1200" dirty="0">
              <a:solidFill>
                <a:schemeClr val="tx1"/>
              </a:solidFill>
              <a:effectLst/>
              <a:latin typeface="Times New Roman" panose="02020603050405020304" pitchFamily="18" charset="0"/>
              <a:ea typeface="Times New Roman" panose="02020603050405020304" pitchFamily="18" charset="0"/>
              <a:cs typeface="+mn-cs"/>
            </a:endParaRPr>
          </a:p>
          <a:p>
            <a:pPr marL="813816" marR="0" lvl="4"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l-GR" sz="1200" kern="1200" dirty="0">
                <a:solidFill>
                  <a:schemeClr val="tx1"/>
                </a:solidFill>
                <a:effectLst/>
                <a:latin typeface="Times New Roman" panose="02020603050405020304" pitchFamily="18" charset="0"/>
                <a:ea typeface="Times New Roman" panose="02020603050405020304" pitchFamily="18" charset="0"/>
                <a:cs typeface="+mn-cs"/>
              </a:rPr>
              <a:t>Έμφαση στην Πρωτοβουλία, την αποτελεσματικότητα, την αυτοδυναμία, τις ίσες ευκαιρίες και την κατανομή των κερδών με τους εργαζόμενους και την ευθύνη για το περιβάλλον</a:t>
            </a:r>
          </a:p>
          <a:p>
            <a:pPr marL="813816" marR="0" lvl="4" indent="-173736">
              <a:lnSpc>
                <a:spcPct val="115000"/>
              </a:lnSpc>
              <a:spcBef>
                <a:spcPts val="0"/>
              </a:spcBef>
              <a:spcAft>
                <a:spcPts val="0"/>
              </a:spcAft>
              <a:buFont typeface="Courier New" panose="02070309020205020404" pitchFamily="49" charset="0"/>
              <a:buChar char="o"/>
            </a:pPr>
            <a:endParaRPr lang="en-US" sz="1200" kern="1200" dirty="0">
              <a:solidFill>
                <a:schemeClr val="tx1"/>
              </a:solidFill>
              <a:effectLst/>
              <a:latin typeface="Times New Roman" panose="02020603050405020304" pitchFamily="18" charset="0"/>
              <a:ea typeface="Times New Roman" panose="02020603050405020304" pitchFamily="18" charset="0"/>
              <a:cs typeface="+mn-cs"/>
            </a:endParaRPr>
          </a:p>
          <a:p>
            <a:pPr marL="813816" marR="0" lvl="2"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Workplace:  Supports LGBTQ rights and encourages diversity in workplace, has policies protecting against sexual misconduct and pays fair wages to minorities and women</a:t>
            </a:r>
            <a:endPar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13816" marR="0" lvl="2"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l-GR" sz="1200" kern="1200" dirty="0">
                <a:solidFill>
                  <a:schemeClr val="tx1"/>
                </a:solidFill>
                <a:effectLst/>
                <a:latin typeface="Times New Roman" panose="02020603050405020304" pitchFamily="18" charset="0"/>
                <a:ea typeface="Times New Roman" panose="02020603050405020304" pitchFamily="18" charset="0"/>
                <a:cs typeface="+mn-cs"/>
              </a:rPr>
              <a:t>Στο Χώρο Εργασίας: Υποστηρίζει τα δικαιώματα LGBTQ και ενθαρρύνει τη διαφορετικότητα στο χώρο εργασίας, έχει πολιτικές που προστατεύουν από τη σεξουαλική ανάρμοστη συμπεριφορά και πληρώνει δίκαιους μισθούς σε μειονότητες και γυναίκες</a:t>
            </a:r>
          </a:p>
          <a:p>
            <a:pPr marL="813816" marR="0" lvl="2"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13816" marR="0" lvl="2"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1400" kern="1200" dirty="0">
                <a:solidFill>
                  <a:schemeClr val="tx1"/>
                </a:solidFill>
                <a:effectLst/>
                <a:latin typeface="Times New Roman" panose="02020603050405020304" pitchFamily="18" charset="0"/>
                <a:ea typeface="Times New Roman" panose="02020603050405020304" pitchFamily="18" charset="0"/>
                <a:cs typeface="+mn-cs"/>
              </a:rPr>
              <a:t>Supports concept of practiced values of acceptance, inclusiveness and right human relations in workplace and gradually create influence in mainstream society</a:t>
            </a:r>
            <a:endParaRPr lang="el-GR" sz="1400" kern="1200" dirty="0">
              <a:solidFill>
                <a:schemeClr val="tx1"/>
              </a:solidFill>
              <a:effectLst/>
              <a:latin typeface="Times New Roman" panose="02020603050405020304" pitchFamily="18" charset="0"/>
              <a:ea typeface="Times New Roman" panose="02020603050405020304" pitchFamily="18" charset="0"/>
              <a:cs typeface="+mn-cs"/>
            </a:endParaRPr>
          </a:p>
          <a:p>
            <a:pPr marL="813816" marR="0" lvl="2"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l-GR" sz="1400" kern="1200" dirty="0">
                <a:solidFill>
                  <a:schemeClr val="tx1"/>
                </a:solidFill>
                <a:effectLst/>
                <a:latin typeface="Times New Roman" panose="02020603050405020304" pitchFamily="18" charset="0"/>
                <a:ea typeface="Times New Roman" panose="02020603050405020304" pitchFamily="18" charset="0"/>
                <a:cs typeface="+mn-cs"/>
              </a:rPr>
              <a:t>Υποστηρίζει την έννοια των ασκούμενων αξιών της αποδοχής, της περιεκτικότητας και των ορθών ανθρώπινων σχέσεων στον εργασιακό χώρο και σταδιακά δημιουργεί επιρροή στην κυρίαρχη κοινωνία</a:t>
            </a:r>
          </a:p>
          <a:p>
            <a:pPr marL="813816" marR="0" lvl="2"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lang="el-GR" sz="1400" kern="1200" dirty="0">
              <a:solidFill>
                <a:schemeClr val="tx1"/>
              </a:solidFill>
              <a:effectLst/>
              <a:latin typeface="Times New Roman" panose="02020603050405020304" pitchFamily="18" charset="0"/>
              <a:ea typeface="Times New Roman" panose="02020603050405020304" pitchFamily="18" charset="0"/>
              <a:cs typeface="+mn-cs"/>
            </a:endParaRPr>
          </a:p>
          <a:p>
            <a:pPr marL="813816" marR="0" lvl="2"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lvl="0" indent="-173736">
              <a:lnSpc>
                <a:spcPct val="115000"/>
              </a:lnSpc>
              <a:spcBef>
                <a:spcPts val="0"/>
              </a:spcBef>
              <a:spcAft>
                <a:spcPts val="0"/>
              </a:spcAft>
              <a:buFont typeface="Arial" panose="020B0604020202020204" pitchFamily="34" charset="0"/>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Operating with an ethical supply chain or “</a:t>
            </a:r>
            <a:r>
              <a:rPr lang="en-US" sz="11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Cause Related Marketing</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by investing money in products /services that are support the environment:</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0" indent="-173736">
              <a:lnSpc>
                <a:spcPct val="115000"/>
              </a:lnSpc>
              <a:spcBef>
                <a:spcPts val="0"/>
              </a:spcBef>
              <a:spcAft>
                <a:spcPts val="0"/>
              </a:spcAft>
              <a:buFont typeface="Arial" panose="020B0604020202020204" pitchFamily="34" charset="0"/>
              <a:buChar char="•"/>
              <a:tabLst>
                <a:tab pos="457200" algn="l"/>
              </a:tabLst>
            </a:pP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Λειτουργία με μια ηθική αλυσίδα εφοδιασμού ή «Μάρκετινγκ που σχετίζεται με τα Αιτία» επενδύοντας χρήματα σε προϊόντα/υπηρεσίες που υποστηρίζουν το περιβάλλον:</a:t>
            </a:r>
          </a:p>
          <a:p>
            <a:pPr marL="630936" marR="0" lvl="0" indent="-173736">
              <a:lnSpc>
                <a:spcPct val="115000"/>
              </a:lnSpc>
              <a:spcBef>
                <a:spcPts val="0"/>
              </a:spcBef>
              <a:spcAft>
                <a:spcPts val="0"/>
              </a:spcAft>
              <a:buFont typeface="Arial" panose="020B0604020202020204" pitchFamily="34" charset="0"/>
              <a:buChar char="•"/>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05840" marR="0" lvl="2" indent="-173736">
              <a:lnSpc>
                <a:spcPct val="115000"/>
              </a:lnSpc>
              <a:spcBef>
                <a:spcPts val="0"/>
              </a:spcBef>
              <a:spcAft>
                <a:spcPts val="0"/>
              </a:spcAft>
              <a:buFont typeface="Wingdings" panose="05000000000000000000" pitchFamily="2"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Agriculture: buy Organic or “Non GMO Products” from a particular local company / label</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05840" marR="0" lvl="2" indent="-173736" algn="l" defTabSz="914400" rtl="0" eaLnBrk="1" fontAlgn="auto" latinLnBrk="0" hangingPunct="1">
              <a:lnSpc>
                <a:spcPct val="115000"/>
              </a:lnSpc>
              <a:spcBef>
                <a:spcPts val="0"/>
              </a:spcBef>
              <a:spcAft>
                <a:spcPts val="0"/>
              </a:spcAft>
              <a:buClrTx/>
              <a:buSzTx/>
              <a:buFont typeface="Wingdings" panose="05000000000000000000" pitchFamily="2" charset="2"/>
              <a:buChar char="§"/>
              <a:tabLst>
                <a:tab pos="457200" algn="l"/>
              </a:tabLst>
              <a:defRPr/>
            </a:pPr>
            <a:r>
              <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Στη γεωργία: αγοράστε Βιολογικά ή «Μη ΓΤΟ Προϊόντα» από μια συγκεκριμένη τοπική εταιρεία/ετικέτα</a:t>
            </a:r>
          </a:p>
          <a:p>
            <a:pPr marL="1005840" marR="0" lvl="2" indent="-173736">
              <a:lnSpc>
                <a:spcPct val="115000"/>
              </a:lnSpc>
              <a:spcBef>
                <a:spcPts val="0"/>
              </a:spcBef>
              <a:spcAft>
                <a:spcPts val="0"/>
              </a:spcAft>
              <a:buFont typeface="Wingdings" panose="05000000000000000000" pitchFamily="2" charset="2"/>
              <a:buChar char="§"/>
              <a:tabLst>
                <a:tab pos="4572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05840" marR="0" lvl="2" indent="-173736">
              <a:lnSpc>
                <a:spcPct val="115000"/>
              </a:lnSpc>
              <a:spcBef>
                <a:spcPts val="0"/>
              </a:spcBef>
              <a:spcAft>
                <a:spcPts val="0"/>
              </a:spcAft>
              <a:buFont typeface="Wingdings" panose="05000000000000000000" pitchFamily="2"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Buy “non-Conflict Diamonds”</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05840" marR="0" lvl="2" indent="-173736" algn="l" defTabSz="914400" rtl="0" eaLnBrk="1" fontAlgn="auto" latinLnBrk="0" hangingPunct="1">
              <a:lnSpc>
                <a:spcPct val="115000"/>
              </a:lnSpc>
              <a:spcBef>
                <a:spcPts val="0"/>
              </a:spcBef>
              <a:spcAft>
                <a:spcPts val="0"/>
              </a:spcAft>
              <a:buClrTx/>
              <a:buSzTx/>
              <a:buFont typeface="Wingdings" panose="05000000000000000000" pitchFamily="2" charset="2"/>
              <a:buChar char="§"/>
              <a:tabLst>
                <a:tab pos="457200" algn="l"/>
              </a:tabLst>
              <a:defRPr/>
            </a:pP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Αγοράστε "διαμάντια χωρίς σύγκρουση"</a:t>
            </a:r>
          </a:p>
          <a:p>
            <a:pPr marL="1005840" marR="0" lvl="2" indent="-173736">
              <a:lnSpc>
                <a:spcPct val="115000"/>
              </a:lnSpc>
              <a:spcBef>
                <a:spcPts val="0"/>
              </a:spcBef>
              <a:spcAft>
                <a:spcPts val="0"/>
              </a:spcAft>
              <a:buFont typeface="Wingdings" panose="05000000000000000000" pitchFamily="2" charset="2"/>
              <a:buChar char="§"/>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05840" marR="0" lvl="2" indent="-173736">
              <a:lnSpc>
                <a:spcPct val="115000"/>
              </a:lnSpc>
              <a:spcBef>
                <a:spcPts val="0"/>
              </a:spcBef>
              <a:spcAft>
                <a:spcPts val="0"/>
              </a:spcAft>
              <a:buFont typeface="Wingdings" panose="05000000000000000000" pitchFamily="2" charset="2"/>
              <a:buChar char="§"/>
              <a:tabLst>
                <a:tab pos="4572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Buy products that don’t destroy habitats, rainforests or endanger animals</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05840" marR="0" lvl="2" indent="-173736">
              <a:lnSpc>
                <a:spcPct val="115000"/>
              </a:lnSpc>
              <a:spcBef>
                <a:spcPts val="0"/>
              </a:spcBef>
              <a:spcAft>
                <a:spcPts val="0"/>
              </a:spcAft>
              <a:buFont typeface="Wingdings" panose="05000000000000000000" pitchFamily="2" charset="2"/>
              <a:buChar char="§"/>
              <a:tabLst>
                <a:tab pos="457200" algn="l"/>
              </a:tabLst>
            </a:pP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Αγοράστε προϊόντα που δεν καταστρέφουν </a:t>
            </a:r>
            <a:r>
              <a:rPr lang="el-GR" sz="11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οικότοπους</a:t>
            </a: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τροπικά δάση ή θέτουν σε κίνδυνο ζώα</a:t>
            </a:r>
          </a:p>
          <a:p>
            <a:pPr marL="1005840" marR="0" lvl="2" indent="-173736">
              <a:lnSpc>
                <a:spcPct val="115000"/>
              </a:lnSpc>
              <a:spcBef>
                <a:spcPts val="0"/>
              </a:spcBef>
              <a:spcAft>
                <a:spcPts val="0"/>
              </a:spcAft>
              <a:buFont typeface="Wingdings" panose="05000000000000000000" pitchFamily="2" charset="2"/>
              <a:buChar char="§"/>
              <a:tabLst>
                <a:tab pos="457200" algn="l"/>
              </a:tabLst>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0"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n-US"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Shifting control of resources (land, ownership and community) and example of this is through “</a:t>
            </a:r>
            <a:r>
              <a:rPr lang="en-US" b="0" dirty="0"/>
              <a:t>Institute for Community Economics”</a:t>
            </a:r>
            <a:endParaRPr lang="el-GR" b="0" dirty="0"/>
          </a:p>
          <a:p>
            <a:pPr marL="630936" marR="0" lvl="0"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l-GR" b="0" dirty="0"/>
              <a:t>Η μετατόπιση του ελέγχου των πόρων (γη, ιδιοκτησία και κοινότητα) και παράδειγμα αυτού είναι μέσω του «Ινστιτούτου Κοινοτικής Οικονομίας»</a:t>
            </a:r>
          </a:p>
          <a:p>
            <a:pPr marL="630936" marR="0" lvl="0"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endParaRPr lang="en-US" b="0" dirty="0"/>
          </a:p>
          <a:p>
            <a:pPr marL="813816" marR="0" lvl="1" indent="-173736">
              <a:lnSpc>
                <a:spcPct val="115000"/>
              </a:lnSpc>
              <a:spcBef>
                <a:spcPts val="0"/>
              </a:spcBef>
              <a:spcAft>
                <a:spcPts val="0"/>
              </a:spcAft>
              <a:buFont typeface="Courier New" panose="02070309020205020404" pitchFamily="49" charset="0"/>
              <a:buChar char="o"/>
              <a:tabLst>
                <a:tab pos="457200" algn="l"/>
              </a:tabLst>
            </a:pPr>
            <a:r>
              <a:rPr lang="en-US" dirty="0"/>
              <a:t>In this example funds and loans are provided to finance community land trusts and towards cooperatives and nonprofit organizations. This initiative creates housing that is permanently affordable to people with lower incomes.</a:t>
            </a:r>
            <a:endParaRPr lang="el-GR" dirty="0"/>
          </a:p>
          <a:p>
            <a:pPr marL="813816" marR="0" lvl="1" indent="-173736">
              <a:lnSpc>
                <a:spcPct val="115000"/>
              </a:lnSpc>
              <a:spcBef>
                <a:spcPts val="0"/>
              </a:spcBef>
              <a:spcAft>
                <a:spcPts val="0"/>
              </a:spcAft>
              <a:buFont typeface="Courier New" panose="02070309020205020404" pitchFamily="49" charset="0"/>
              <a:buChar char="o"/>
              <a:tabLst>
                <a:tab pos="457200" algn="l"/>
              </a:tabLst>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Σε αυτό το παράδειγμα παρέχονται κεφάλαια και δάνεια για τη χρηματοδότηση κοινοτικών καταπιστευμάτων γης και προς συνεταιρισμούς και μη κερδοσκοπικούς οργανισμούς. Αυτή η πρωτοβουλία δημιουργεί κατοικίες που είναι μόνιμα προσιτές σε άτομα με χαμηλότερα εισοδήματα.</a:t>
            </a:r>
          </a:p>
          <a:p>
            <a:pPr marL="813816" marR="0" lvl="1" indent="-173736">
              <a:lnSpc>
                <a:spcPct val="115000"/>
              </a:lnSpc>
              <a:spcBef>
                <a:spcPts val="0"/>
              </a:spcBef>
              <a:spcAft>
                <a:spcPts val="0"/>
              </a:spcAft>
              <a:buFont typeface="Courier New" panose="02070309020205020404" pitchFamily="49" charset="0"/>
              <a:buChar char="o"/>
              <a:tabLst>
                <a:tab pos="4572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13816" marR="0" lvl="1"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457200" algn="l"/>
              </a:tabLst>
              <a:defRPr/>
            </a:pPr>
            <a:r>
              <a:rPr lang="en-US" sz="1100" b="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Mirco</a:t>
            </a:r>
            <a:r>
              <a:rPr lang="en-US"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-loans to 3</a:t>
            </a:r>
            <a:r>
              <a:rPr lang="en-US" sz="1100" b="0" kern="12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rd</a:t>
            </a:r>
            <a:r>
              <a:rPr lang="en-US"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World people</a:t>
            </a:r>
            <a:r>
              <a:rPr lang="en-US" sz="11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small sums of monies are lent at low interest to a new business. </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813816" marR="0" lvl="1"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457200" algn="l"/>
              </a:tabLst>
              <a:defRPr/>
            </a:pPr>
            <a:r>
              <a:rPr lang="el-GR" sz="11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Μικροδάνεια</a:t>
            </a: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σε ανθρώπους του Τρίτου Κόσμου…δανείζονται μικρά χρηματικά ποσά με χαμηλό επιτόκιο σε νέες </a:t>
            </a:r>
            <a:r>
              <a:rPr lang="el-GR" sz="11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επιχείρησεις</a:t>
            </a:r>
            <a:r>
              <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813816" marR="0" lvl="1" indent="-173736"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457200" algn="l"/>
              </a:tabLst>
              <a:defRPr/>
            </a:pPr>
            <a:endPar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05840" marR="0" lvl="2" indent="-173736" algn="l" defTabSz="914400" rtl="0" eaLnBrk="1" fontAlgn="auto" latinLnBrk="0" hangingPunct="1">
              <a:lnSpc>
                <a:spcPct val="115000"/>
              </a:lnSpc>
              <a:spcBef>
                <a:spcPts val="0"/>
              </a:spcBef>
              <a:spcAft>
                <a:spcPts val="0"/>
              </a:spcAft>
              <a:buClrTx/>
              <a:buSzTx/>
              <a:buFont typeface="Wingdings" panose="05000000000000000000" pitchFamily="2" charset="2"/>
              <a:buChar char="§"/>
              <a:tabLst>
                <a:tab pos="457200" algn="l"/>
              </a:tabLst>
              <a:defRPr/>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Microcredit is the extension of very small loans to impoverished borrowers who typically lack collateral, steady employment, or a verifiable credit history. It is designed to support entrepreneurship and alleviate poverty.</a:t>
            </a: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05840" marR="0" lvl="2" indent="-173736" algn="l" defTabSz="914400" rtl="0" eaLnBrk="1" fontAlgn="auto" latinLnBrk="0" hangingPunct="1">
              <a:lnSpc>
                <a:spcPct val="115000"/>
              </a:lnSpc>
              <a:spcBef>
                <a:spcPts val="0"/>
              </a:spcBef>
              <a:spcAft>
                <a:spcPts val="0"/>
              </a:spcAft>
              <a:buClrTx/>
              <a:buSzTx/>
              <a:buFont typeface="Wingdings" panose="05000000000000000000" pitchFamily="2" charset="2"/>
              <a:buChar char="§"/>
              <a:tabLst>
                <a:tab pos="457200" algn="l"/>
              </a:tabLst>
              <a:defRPr/>
            </a:pPr>
            <a:endParaRPr lang="el-GR"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05840" marR="0" lvl="2" indent="-173736" algn="l" defTabSz="914400" rtl="0" eaLnBrk="1" fontAlgn="auto" latinLnBrk="0" hangingPunct="1">
              <a:lnSpc>
                <a:spcPct val="115000"/>
              </a:lnSpc>
              <a:spcBef>
                <a:spcPts val="0"/>
              </a:spcBef>
              <a:spcAft>
                <a:spcPts val="0"/>
              </a:spcAft>
              <a:buClrTx/>
              <a:buSzTx/>
              <a:buFont typeface="Wingdings" panose="05000000000000000000" pitchFamily="2" charset="2"/>
              <a:buChar char="§"/>
              <a:tabLst>
                <a:tab pos="457200" algn="l"/>
              </a:tabLst>
              <a:defRPr/>
            </a:pP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Η </a:t>
            </a:r>
            <a:r>
              <a:rPr lang="el-GR" sz="1200" dirty="0" err="1">
                <a:effectLst/>
                <a:latin typeface="Times New Roman" panose="02020603050405020304" pitchFamily="18" charset="0"/>
                <a:ea typeface="Times New Roman" panose="02020603050405020304" pitchFamily="18" charset="0"/>
                <a:cs typeface="Times New Roman" panose="02020603050405020304" pitchFamily="18" charset="0"/>
              </a:rPr>
              <a:t>Μικροπίστωση</a:t>
            </a:r>
            <a:r>
              <a:rPr lang="el-GR" sz="1200" dirty="0">
                <a:effectLst/>
                <a:latin typeface="Times New Roman" panose="02020603050405020304" pitchFamily="18" charset="0"/>
                <a:ea typeface="Times New Roman" panose="02020603050405020304" pitchFamily="18" charset="0"/>
                <a:cs typeface="Times New Roman" panose="02020603050405020304" pitchFamily="18" charset="0"/>
              </a:rPr>
              <a:t> είναι η επέκταση πολύ μικρών δανείων σε φτωχούς δανειολήπτες που συνήθως στερούνται εξασφαλίσεων, σταθερής απασχόλησης ή επαληθεύσιμου πιστωτικού ιστορικού. Έχει σχεδιαστεί για να υποστηρίξει την επιχειρηματικότητα και να ανακουφίσει τη φτώχεια.</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lvl="0" indent="-173736">
              <a:lnSpc>
                <a:spcPct val="115000"/>
              </a:lnSpc>
              <a:spcBef>
                <a:spcPts val="0"/>
              </a:spcBef>
              <a:spcAft>
                <a:spcPts val="0"/>
              </a:spcAft>
              <a:buFont typeface="Arial" panose="020B0604020202020204" pitchFamily="34" charset="0"/>
              <a:buChar char="•"/>
              <a:tabLst>
                <a:tab pos="457200" algn="l"/>
              </a:tabLst>
            </a:pPr>
            <a:endParaRPr lang="en-US" sz="1200" b="0" i="0" kern="1200" dirty="0">
              <a:solidFill>
                <a:schemeClr val="tx1"/>
              </a:solidFill>
              <a:effectLst/>
              <a:latin typeface="+mn-lt"/>
              <a:ea typeface="+mn-ea"/>
              <a:cs typeface="+mn-cs"/>
            </a:endParaRPr>
          </a:p>
          <a:p>
            <a:pPr marL="0" marR="0" lvl="0" indent="-173736">
              <a:lnSpc>
                <a:spcPct val="115000"/>
              </a:lnSpc>
              <a:spcBef>
                <a:spcPts val="0"/>
              </a:spcBef>
              <a:spcAft>
                <a:spcPts val="0"/>
              </a:spcAft>
              <a:buFont typeface="Wingdings" panose="05000000000000000000" pitchFamily="2" charset="2"/>
              <a:buChar char="ü"/>
              <a:tabLst>
                <a:tab pos="457200" algn="l"/>
              </a:tabLst>
            </a:pPr>
            <a:r>
              <a:rPr lang="en-US" sz="1200" b="0" i="0" kern="1200" dirty="0">
                <a:solidFill>
                  <a:schemeClr val="tx1"/>
                </a:solidFill>
                <a:effectLst/>
                <a:latin typeface="+mn-lt"/>
                <a:ea typeface="+mn-ea"/>
                <a:cs typeface="+mn-cs"/>
              </a:rPr>
              <a:t>Recommend reading "Spiritual</a:t>
            </a:r>
            <a:r>
              <a:rPr lang="en-US" sz="1100" b="0" dirty="0"/>
              <a:t> Politics” by Gordon Davidson + Corrine McLaughlin for more details and examples</a:t>
            </a:r>
            <a:endParaRPr lang="el-GR" sz="1100" b="0" dirty="0"/>
          </a:p>
          <a:p>
            <a:pPr marL="0" marR="0" lvl="0" indent="-173736">
              <a:lnSpc>
                <a:spcPct val="115000"/>
              </a:lnSpc>
              <a:spcBef>
                <a:spcPts val="0"/>
              </a:spcBef>
              <a:spcAft>
                <a:spcPts val="0"/>
              </a:spcAft>
              <a:buFont typeface="Wingdings" panose="05000000000000000000" pitchFamily="2" charset="2"/>
              <a:buChar char="ü"/>
              <a:tabLst>
                <a:tab pos="457200" algn="l"/>
              </a:tabLst>
            </a:pPr>
            <a:r>
              <a:rPr lang="el-GR"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Προτείνετε την ανάγνωση του "</a:t>
            </a:r>
            <a:r>
              <a:rPr lang="el-GR" sz="1100" b="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Spiritual</a:t>
            </a:r>
            <a:r>
              <a:rPr lang="el-GR"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100" b="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Politics</a:t>
            </a:r>
            <a:r>
              <a:rPr lang="el-GR"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των </a:t>
            </a:r>
            <a:r>
              <a:rPr lang="el-GR" sz="1100" b="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Gordon</a:t>
            </a:r>
            <a:r>
              <a:rPr lang="el-GR"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100" b="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Davidson</a:t>
            </a:r>
            <a:r>
              <a:rPr lang="el-GR"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l-GR" sz="1100" b="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Corrine</a:t>
            </a:r>
            <a:r>
              <a:rPr lang="el-GR"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100" b="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McLaughlin</a:t>
            </a:r>
            <a:r>
              <a:rPr lang="el-GR"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για περισσότερες λεπτομέρειες και παραδείγματα</a:t>
            </a:r>
            <a:endParaRPr lang="en-US" sz="11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12</a:t>
            </a:fld>
            <a:endParaRPr lang="en-US" dirty="0"/>
          </a:p>
        </p:txBody>
      </p:sp>
    </p:spTree>
    <p:extLst>
      <p:ext uri="{BB962C8B-B14F-4D97-AF65-F5344CB8AC3E}">
        <p14:creationId xmlns:p14="http://schemas.microsoft.com/office/powerpoint/2010/main" val="297526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0"/>
              </a:spcAft>
            </a:pPr>
            <a:r>
              <a:rPr lang="en-US" sz="12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Economic Responsibility and Stewardship….Cont’d</a:t>
            </a:r>
            <a:endParaRPr lang="el-GR" sz="12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l-GR" sz="1400" b="1" dirty="0">
                <a:effectLst/>
                <a:latin typeface="Times New Roman" panose="02020603050405020304" pitchFamily="18" charset="0"/>
                <a:ea typeface="Times New Roman" panose="02020603050405020304" pitchFamily="18" charset="0"/>
              </a:rPr>
              <a:t>Οικονομική Υπευθυνότητα και Διαχείριση…Συνέχεια</a:t>
            </a:r>
            <a:endParaRPr lang="en-US" sz="14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200" b="0" kern="1200" dirty="0">
                <a:solidFill>
                  <a:srgbClr val="000000"/>
                </a:solidFill>
                <a:effectLst/>
                <a:latin typeface="Arial" panose="020B0604020202020204" pitchFamily="34" charset="0"/>
                <a:ea typeface="Times New Roman" panose="02020603050405020304" pitchFamily="18" charset="0"/>
              </a:rPr>
              <a:t>For this last topic “Environment”, this is the over arching theme that “businesses, in order to be socially and environmentally sound, they must be sensitive and guided by higher principles</a:t>
            </a:r>
            <a:endParaRPr lang="el-GR" sz="1200" b="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200" b="0" kern="1200" dirty="0">
                <a:solidFill>
                  <a:srgbClr val="000000"/>
                </a:solidFill>
                <a:effectLst/>
                <a:latin typeface="Arial" panose="020B0604020202020204" pitchFamily="34" charset="0"/>
                <a:ea typeface="Times New Roman" panose="02020603050405020304" pitchFamily="18" charset="0"/>
              </a:rPr>
              <a:t>Για αυτό το τελευταίο θέμα «Περιβάλλον», </a:t>
            </a:r>
            <a:r>
              <a:rPr lang="el-GR" sz="1200" b="0" kern="1200" dirty="0" err="1">
                <a:solidFill>
                  <a:srgbClr val="000000"/>
                </a:solidFill>
                <a:effectLst/>
                <a:latin typeface="Arial" panose="020B0604020202020204" pitchFamily="34" charset="0"/>
                <a:ea typeface="Times New Roman" panose="02020603050405020304" pitchFamily="18" charset="0"/>
              </a:rPr>
              <a:t>αποτελέι</a:t>
            </a:r>
            <a:r>
              <a:rPr lang="el-GR" sz="1200" b="0" kern="1200" dirty="0">
                <a:solidFill>
                  <a:srgbClr val="000000"/>
                </a:solidFill>
                <a:effectLst/>
                <a:latin typeface="Arial" panose="020B0604020202020204" pitchFamily="34" charset="0"/>
                <a:ea typeface="Times New Roman" panose="02020603050405020304" pitchFamily="18" charset="0"/>
              </a:rPr>
              <a:t> το κύριο θέμα ότι «οι επιχειρήσεις, για να είναι κοινωνικά και περιβαλλοντικά υγιείς, πρέπει να είναι ευαίσθητες και να καθοδηγούνται από ανώτερες αρχές</a:t>
            </a:r>
          </a:p>
          <a:p>
            <a:pPr marL="0" marR="0">
              <a:lnSpc>
                <a:spcPct val="115000"/>
              </a:lnSpc>
              <a:spcBef>
                <a:spcPts val="0"/>
              </a:spcBef>
              <a:spcAft>
                <a:spcPts val="0"/>
              </a:spcAft>
            </a:pPr>
            <a:endParaRPr lang="en-US" sz="1200" b="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p>
            <a:pPr marL="630936" marR="0" lvl="1"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Companies that put out carbon or sustainability reports, are </a:t>
            </a: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striving to lower greenhouse gas emissions and l</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imit harmful pollutants and chemicals into environment</a:t>
            </a:r>
            <a:endPar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Οι εταιρείες που δημοσιεύουν εκθέσεις άνθρακα ή βιωσιμότητας, προσπαθούν να μειώσουν τις εκπομπές αερίων του θερμοκηπίου και να περιορίσουν τους επιβλαβείς ρύπους και τις χημικές ουσίες στο περιβάλλον</a:t>
            </a:r>
          </a:p>
          <a:p>
            <a:pPr marL="630936" marR="0" lvl="1"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Understanding that Nature’s “natural processes” is cyclic and waste generated from</a:t>
            </a:r>
            <a:endPar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Κατανοώντας ότι οι «φυσικές διεργασίες» της Φύσης είναι κυκλικές και δημιουργούνται απόβλητα</a:t>
            </a:r>
          </a:p>
          <a:p>
            <a:pPr marL="630936" marR="0" lvl="1"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Eco-capitalists (socially responsible) c</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ompanies as a matter of policy, uses only renewable energy sources and supplies</a:t>
            </a:r>
            <a:endPar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Οι </a:t>
            </a:r>
            <a:r>
              <a:rPr lang="el-GR" sz="1200"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οικοκαπιταλιστικές</a:t>
            </a:r>
            <a:r>
              <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(κοινωνικά υπεύθυνες) εταιρείες ως θέμα πολιτικής χρησιμοποιούν μόνο ανανεώσιμες πηγές ενέργειας και προμήθειες</a:t>
            </a:r>
          </a:p>
          <a:p>
            <a:pPr marL="630936" marR="0" lvl="1" indent="-173736">
              <a:lnSpc>
                <a:spcPct val="115000"/>
              </a:lnSpc>
              <a:spcBef>
                <a:spcPts val="0"/>
              </a:spcBef>
              <a:spcAft>
                <a:spcPts val="0"/>
              </a:spcAft>
              <a:buFont typeface="Arial" panose="020B0604020202020204" pitchFamily="34" charset="0"/>
              <a:buChar char="•"/>
              <a:tabLst>
                <a:tab pos="457200" algn="l"/>
              </a:tabLst>
            </a:pPr>
            <a:endPar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457200" algn="l"/>
              </a:tabLst>
            </a:pP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Companies, e.g. Dupont and DOW Chemical that sign on to this approach, make commitments and do business with only suppliers of products that don’t harm the environment, </a:t>
            </a:r>
            <a:endParaRPr lang="el-GR"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457200" algn="l"/>
              </a:tabLst>
              <a:defRPr/>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Οι εταιρείες, π.χ. Η </a:t>
            </a:r>
            <a:r>
              <a:rPr lang="el-GR" sz="1400" dirty="0" err="1">
                <a:effectLst/>
                <a:latin typeface="Times New Roman" panose="02020603050405020304" pitchFamily="18" charset="0"/>
                <a:ea typeface="Times New Roman" panose="02020603050405020304" pitchFamily="18" charset="0"/>
                <a:cs typeface="Times New Roman" panose="02020603050405020304" pitchFamily="18" charset="0"/>
              </a:rPr>
              <a:t>Dupont</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και η DOW Chemical που προσυπογράφουν αυτήν την προσέγγιση, αναλαμβάνουν δεσμεύσεις και συνεργάζονται μόνο με προμηθευτές προϊόντων που δεν βλάπτουν το περιβάλλον,</a:t>
            </a:r>
          </a:p>
          <a:p>
            <a:pPr marL="1088136" marR="0" lvl="2" indent="-173736">
              <a:lnSpc>
                <a:spcPct val="115000"/>
              </a:lnSpc>
              <a:spcBef>
                <a:spcPts val="0"/>
              </a:spcBef>
              <a:spcAft>
                <a:spcPts val="0"/>
              </a:spcAft>
              <a:buFont typeface="Arial" panose="020B0604020202020204" pitchFamily="34" charset="0"/>
              <a:buChar char="•"/>
              <a:tabLst>
                <a:tab pos="457200" algn="l"/>
              </a:tabLst>
            </a:pPr>
            <a:endParaRPr lang="el-GR"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457200" algn="l"/>
              </a:tabLst>
            </a:pPr>
            <a:endPar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457200" algn="l"/>
              </a:tabLst>
            </a:pPr>
            <a:r>
              <a:rPr lang="en-US"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Government should be a creative regulator on how influencing and promoting technologies that protect the environment</a:t>
            </a:r>
            <a:endParaRPr lang="el-GR"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Η κυβέρνηση θα πρέπει να είναι ένας δημιουργικός ρυθμιστής για τον τρόπο με τον οποίο επηρεάζει και προωθεί τεχνολογίες που προστατεύουν το περιβάλλον</a:t>
            </a:r>
            <a:endParaRPr lang="el-GR"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457200" algn="l"/>
              </a:tabLs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Developing sustainable technologies to protect environment, for example:</a:t>
            </a:r>
            <a:endParaRPr lang="el-GR"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l-GR"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Ανάπτυξη βιώσιμων τεχνολογιών για την προστασία του περιβάλλοντος, για παράδειγμα:</a:t>
            </a:r>
          </a:p>
          <a:p>
            <a:pPr marL="630936" marR="0" lvl="1" indent="-173736">
              <a:lnSpc>
                <a:spcPct val="115000"/>
              </a:lnSpc>
              <a:spcBef>
                <a:spcPts val="0"/>
              </a:spcBef>
              <a:spcAft>
                <a:spcPts val="0"/>
              </a:spcAft>
              <a:buFont typeface="Arial" panose="020B0604020202020204" pitchFamily="34" charset="0"/>
              <a:buChar char="•"/>
              <a:tabLst>
                <a:tab pos="457200" algn="l"/>
              </a:tabLst>
            </a:pPr>
            <a:endPar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000" dirty="0"/>
              <a:t>Solar panels, dual flush or waterless toilets,  LED light bulbs uses less power, Geothermal heat pump,  Solar Water Heater, Green roof, recycling asphalt by CYCLEAN in TX, </a:t>
            </a:r>
            <a:endParaRPr lang="el-GR" sz="2000" dirty="0"/>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dirty="0"/>
              <a:t>Ηλιακά πάνελ, τουαλέτες διπλής ροής ή χωρίς νερό, λαμπτήρες LED καταναλώνουν λιγότερη ενέργεια, Γεωθερμική αντλία θερμότητας, Ηλιακός θερμοσίφωνας, Πράσινη στέγη, ανακύκλωση ασφάλτου από την CYCLEAN στο Τέξας,</a:t>
            </a:r>
          </a:p>
          <a:p>
            <a:pPr marL="1257300" lvl="2" indent="-342900">
              <a:buFont typeface="Arial" panose="020B0604020202020204" pitchFamily="34" charset="0"/>
              <a:buChar char="•"/>
            </a:pPr>
            <a:endParaRPr lang="el-GR" sz="2000" dirty="0"/>
          </a:p>
          <a:p>
            <a:pPr marL="1257300" lvl="2" indent="-342900">
              <a:buFont typeface="Arial" panose="020B0604020202020204" pitchFamily="34" charset="0"/>
              <a:buChar char="•"/>
            </a:pPr>
            <a:r>
              <a:rPr lang="en-US" sz="2000" dirty="0"/>
              <a:t>Pollution in world’s oceans by Plastic accounts for billions of tons of waste and </a:t>
            </a:r>
            <a:r>
              <a:rPr lang="en-US" sz="3200" dirty="0"/>
              <a:t>impacts sea turtles, whales, seabirds, fish, coral reefs:</a:t>
            </a:r>
            <a:endParaRPr lang="el-GR" sz="3200" dirty="0"/>
          </a:p>
          <a:p>
            <a:pPr marL="1257300" lvl="2" indent="-342900">
              <a:buFont typeface="Arial" panose="020B0604020202020204" pitchFamily="34" charset="0"/>
              <a:buChar char="•"/>
            </a:pPr>
            <a:r>
              <a:rPr lang="el-GR" sz="3200" dirty="0"/>
              <a:t>Η ρύπανση των ωκεανών του κόσμου από το πλαστικό ευθύνεται για δισεκατομμύρια τόνους απορριμμάτων και επηρεάζει τις θαλάσσιες χελώνες, τις φάλαινες, τα θαλασσοπούλια, τα ψάρια, τους κοραλλιογενείς υφάλους:</a:t>
            </a:r>
          </a:p>
          <a:p>
            <a:pPr marL="1257300" lvl="2" indent="-342900">
              <a:buFont typeface="Arial" panose="020B0604020202020204" pitchFamily="34" charset="0"/>
              <a:buChar char="•"/>
            </a:pPr>
            <a:endParaRPr lang="en-US" sz="3200" dirty="0"/>
          </a:p>
          <a:p>
            <a:pPr marL="1828800" lvl="3" indent="-457200">
              <a:buFont typeface="Courier New" panose="02070309020205020404" pitchFamily="49" charset="0"/>
              <a:buChar char="o"/>
            </a:pPr>
            <a:r>
              <a:rPr lang="en-US" sz="3200" dirty="0"/>
              <a:t>Local communities and conservation organization in countries around the world clean up beaches to protect species, e.g. turtles’ habitat; Plastic is collected and recycled and in some cases re-purposed, by companies making products and packaging from ocean plastic</a:t>
            </a:r>
            <a:endParaRPr lang="el-GR" sz="3200" dirty="0"/>
          </a:p>
          <a:p>
            <a:pPr marL="1828800" lvl="3" indent="-457200">
              <a:buFont typeface="Courier New" panose="02070309020205020404" pitchFamily="49" charset="0"/>
              <a:buChar char="o"/>
            </a:pPr>
            <a:r>
              <a:rPr lang="el-GR" sz="3200" dirty="0"/>
              <a:t>Οι τοπικές κοινότητες και οι οργανώσεις διατήρησης σε χώρες σε όλο τον κόσμο καθαρίζουν τις παραλίες για να προστατεύσουν είδη, π.χ. βιότοπος χελωνών· Το πλαστικό συλλέγεται και ανακυκλώνεται και σε ορισμένες περιπτώσεις επαναχρησιμοποιείται, από εταιρείες που κατασκευάζουν προϊόντα και συσκευασίες από πλαστικό ωκεανού</a:t>
            </a:r>
          </a:p>
          <a:p>
            <a:pPr marL="1828800" lvl="3" indent="-457200">
              <a:buFont typeface="Courier New" panose="02070309020205020404" pitchFamily="49" charset="0"/>
              <a:buChar char="o"/>
            </a:pPr>
            <a:endParaRPr lang="el-GR" sz="3200" dirty="0"/>
          </a:p>
          <a:p>
            <a:pPr marL="1828800" lvl="3" indent="-457200">
              <a:buFont typeface="Courier New" panose="02070309020205020404" pitchFamily="49" charset="0"/>
              <a:buChar char="o"/>
            </a:pPr>
            <a:endParaRPr lang="en-US" sz="2000" dirty="0"/>
          </a:p>
          <a:p>
            <a:pPr marL="630936" marR="0" lvl="1" indent="-173736">
              <a:lnSpc>
                <a:spcPct val="115000"/>
              </a:lnSpc>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“Valdez Principles”, named after the Exxon oil spill in 1989 in Alaska. It is a code that asks companies to protect the environment, minimize waste, use natural resources in a sustainable way and be responsible for any damages caused by their activities.</a:t>
            </a:r>
            <a:endPar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endPar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«Αρχές </a:t>
            </a:r>
            <a:r>
              <a:rPr lang="el-GR" sz="1400" dirty="0" err="1">
                <a:effectLst/>
                <a:latin typeface="Times New Roman" panose="02020603050405020304" pitchFamily="18" charset="0"/>
                <a:ea typeface="Times New Roman" panose="02020603050405020304" pitchFamily="18" charset="0"/>
                <a:cs typeface="Times New Roman" panose="02020603050405020304" pitchFamily="18" charset="0"/>
              </a:rPr>
              <a:t>Valdez</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που πήρε το όνομά της από την πετρελαιοκηλίδα της </a:t>
            </a:r>
            <a:r>
              <a:rPr lang="el-GR" sz="1400" dirty="0" err="1">
                <a:effectLst/>
                <a:latin typeface="Times New Roman" panose="02020603050405020304" pitchFamily="18" charset="0"/>
                <a:ea typeface="Times New Roman" panose="02020603050405020304" pitchFamily="18" charset="0"/>
                <a:cs typeface="Times New Roman" panose="02020603050405020304" pitchFamily="18" charset="0"/>
              </a:rPr>
              <a:t>Exxon</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το 1989 στην Αλάσκα. Είναι ένας κώδικας που ζητά από τις εταιρείες να προστατεύουν το περιβάλλον, να ελαχιστοποιούν τα απόβλητα, να χρησιμοποιούν τους φυσικούς πόρους με βιώσιμο τρόπο και να είναι υπεύθυνες για τυχόν ζημιές που προκαλούνται από τις δραστηριότητές τους.</a:t>
            </a:r>
            <a:endParaRPr lang="el-GR"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n-US" sz="1200" kern="1200" dirty="0">
                <a:effectLst/>
                <a:latin typeface="Arial" panose="020B0604020202020204" pitchFamily="34" charset="0"/>
                <a:ea typeface="Times New Roman" panose="02020603050405020304" pitchFamily="18" charset="0"/>
                <a:cs typeface="Times New Roman" panose="02020603050405020304" pitchFamily="18" charset="0"/>
              </a:rPr>
              <a:t>Greenpeace as an Independent organization or NGO </a:t>
            </a:r>
            <a:r>
              <a:rPr lang="en-US" sz="1200" dirty="0">
                <a:effectLst/>
                <a:latin typeface="Arial" panose="020B0604020202020204" pitchFamily="34" charset="0"/>
                <a:ea typeface="Calibri" panose="020F0502020204030204" pitchFamily="34" charset="0"/>
                <a:cs typeface="Times New Roman" panose="02020603050405020304" pitchFamily="18" charset="0"/>
              </a:rPr>
              <a:t>focuses its campaigning on worldwide issues such as climate change, deforestation, overfishing, commercial whaling, genetic engineering, and anti-nuclear issues. </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457200" algn="l"/>
              </a:tabLst>
            </a:pPr>
            <a:r>
              <a:rPr lang="el-GR" sz="1200" dirty="0">
                <a:effectLst/>
                <a:latin typeface="Arial" panose="020B0604020202020204" pitchFamily="34" charset="0"/>
                <a:ea typeface="Calibri" panose="020F0502020204030204" pitchFamily="34" charset="0"/>
                <a:cs typeface="Times New Roman" panose="02020603050405020304" pitchFamily="18" charset="0"/>
              </a:rPr>
              <a:t>Η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Greenpeace</a:t>
            </a:r>
            <a:r>
              <a:rPr lang="el-GR" sz="1200" dirty="0">
                <a:effectLst/>
                <a:latin typeface="Arial" panose="020B0604020202020204" pitchFamily="34" charset="0"/>
                <a:ea typeface="Calibri" panose="020F0502020204030204" pitchFamily="34" charset="0"/>
                <a:cs typeface="Times New Roman" panose="02020603050405020304" pitchFamily="18" charset="0"/>
              </a:rPr>
              <a:t> ως ανεξάρτητος οργανισμός ή ΜΚΟ εστιάζει την εκστρατεία της σε παγκόσμια ζητήματα όπως η κλιματική αλλαγή, η αποψίλωση των δασών, η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υπεραλίευση</a:t>
            </a:r>
            <a:r>
              <a:rPr lang="el-GR" sz="1200" dirty="0">
                <a:effectLst/>
                <a:latin typeface="Arial" panose="020B0604020202020204" pitchFamily="34" charset="0"/>
                <a:ea typeface="Calibri" panose="020F0502020204030204" pitchFamily="34" charset="0"/>
                <a:cs typeface="Times New Roman" panose="02020603050405020304" pitchFamily="18" charset="0"/>
              </a:rPr>
              <a:t>, η εμπορική </a:t>
            </a:r>
            <a:r>
              <a:rPr lang="el-GR" sz="1200" dirty="0" err="1">
                <a:effectLst/>
                <a:latin typeface="Arial" panose="020B0604020202020204" pitchFamily="34" charset="0"/>
                <a:ea typeface="Calibri" panose="020F0502020204030204" pitchFamily="34" charset="0"/>
                <a:cs typeface="Times New Roman" panose="02020603050405020304" pitchFamily="18" charset="0"/>
              </a:rPr>
              <a:t>φαλαινοθηρία</a:t>
            </a:r>
            <a:r>
              <a:rPr lang="el-GR" sz="1200" dirty="0">
                <a:effectLst/>
                <a:latin typeface="Arial" panose="020B0604020202020204" pitchFamily="34" charset="0"/>
                <a:ea typeface="Calibri" panose="020F0502020204030204" pitchFamily="34" charset="0"/>
                <a:cs typeface="Times New Roman" panose="02020603050405020304" pitchFamily="18" charset="0"/>
              </a:rPr>
              <a:t>, η γενετική μηχανική και τα αντιπυρηνικά ζητήματα.</a:t>
            </a:r>
          </a:p>
          <a:p>
            <a:pPr marL="630936" marR="0" lvl="1" indent="-173736">
              <a:lnSpc>
                <a:spcPct val="115000"/>
              </a:lnSpc>
              <a:spcBef>
                <a:spcPts val="0"/>
              </a:spcBef>
              <a:spcAft>
                <a:spcPts val="0"/>
              </a:spcAft>
              <a:buFont typeface="Arial" panose="020B0604020202020204" pitchFamily="34" charset="0"/>
              <a:buChar char="•"/>
              <a:tabLst>
                <a:tab pos="457200" algn="l"/>
              </a:tabLs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It uses direct action, lobbying, research, and ecotage</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to achieve its goals. </a:t>
            </a:r>
          </a:p>
          <a:p>
            <a:pPr marL="1088136" marR="0" lvl="2" indent="-173736">
              <a:lnSpc>
                <a:spcPct val="115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Their work raises environmental issues to public knowledge, and influenced governments and private industry globally.</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Their global network does not accept funding from governments, corporations, or political parties, instead relies on millions of individual supporters and foundation grants. </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457200" algn="l"/>
              </a:tabLst>
            </a:pPr>
            <a:endParaRPr lang="el-GR"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Χρησιμοποιεί άμεση δράση, λόμπι, έρευνα και </a:t>
            </a:r>
            <a:r>
              <a:rPr lang="el-GR" sz="1400" dirty="0" err="1">
                <a:effectLst/>
                <a:latin typeface="Times New Roman" panose="02020603050405020304" pitchFamily="18" charset="0"/>
                <a:ea typeface="Times New Roman" panose="02020603050405020304" pitchFamily="18" charset="0"/>
                <a:cs typeface="Times New Roman" panose="02020603050405020304" pitchFamily="18" charset="0"/>
              </a:rPr>
              <a:t>ecotage</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για να επιτύχει τους στόχους της.</a:t>
            </a:r>
          </a:p>
          <a:p>
            <a:pPr marL="1088136" marR="0" lvl="2" indent="-173736">
              <a:lnSpc>
                <a:spcPct val="115000"/>
              </a:lnSpc>
              <a:spcBef>
                <a:spcPts val="0"/>
              </a:spcBef>
              <a:spcAft>
                <a:spcPts val="0"/>
              </a:spcAft>
              <a:buFont typeface="Arial" panose="020B0604020202020204" pitchFamily="34" charset="0"/>
              <a:buChar char="•"/>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Το έργο τους θέτει περιβαλλοντικά ζητήματα στη γνώση του κοινού </a:t>
            </a:r>
            <a:r>
              <a:rPr lang="el-GR" sz="1400" dirty="0" err="1">
                <a:effectLst/>
                <a:latin typeface="Times New Roman" panose="02020603050405020304" pitchFamily="18" charset="0"/>
                <a:ea typeface="Times New Roman" panose="02020603050405020304" pitchFamily="18" charset="0"/>
                <a:cs typeface="Times New Roman" panose="02020603050405020304" pitchFamily="18" charset="0"/>
              </a:rPr>
              <a:t>επιρεάζει</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τις κυβερνήσεις και την ιδιωτική βιομηχανία παγκοσμίως.</a:t>
            </a:r>
          </a:p>
          <a:p>
            <a:pPr marL="1088136" marR="0" lvl="2" indent="-173736">
              <a:lnSpc>
                <a:spcPct val="115000"/>
              </a:lnSpc>
              <a:spcBef>
                <a:spcPts val="0"/>
              </a:spcBef>
              <a:spcAft>
                <a:spcPts val="0"/>
              </a:spcAft>
              <a:buFont typeface="Arial" panose="020B0604020202020204" pitchFamily="34" charset="0"/>
              <a:buChar char="•"/>
              <a:tabLst>
                <a:tab pos="457200" algn="l"/>
              </a:tabLs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Το παγκόσμιο δίκτυό τους δεν δέχεται χρηματοδότηση από κυβερνήσεις, εταιρείες ή πολιτικά κόμματα, αλλά βασίζεται σε εκατομμύρια μεμονωμένους υποστηρικτές και επιχορηγήσεις ιδρυμάτων.</a:t>
            </a:r>
            <a:endParaRPr lang="el-GR"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457200" algn="l"/>
              </a:tabLs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marR="0" lvl="2" indent="0">
              <a:lnSpc>
                <a:spcPct val="115000"/>
              </a:lnSpc>
              <a:spcBef>
                <a:spcPts val="0"/>
              </a:spcBef>
              <a:spcAft>
                <a:spcPts val="0"/>
              </a:spcAft>
              <a:buFont typeface="Arial" panose="020B0604020202020204" pitchFamily="34" charset="0"/>
              <a:buNone/>
              <a:tabLst>
                <a:tab pos="685800" algn="l"/>
              </a:tabLs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685800" algn="l"/>
              </a:tabLs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Critical for Businesses to act on Climate Change</a:t>
            </a:r>
            <a:endParaRPr lang="el-G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lvl="1" indent="-173736">
              <a:lnSpc>
                <a:spcPct val="115000"/>
              </a:lnSpc>
              <a:spcBef>
                <a:spcPts val="0"/>
              </a:spcBef>
              <a:spcAft>
                <a:spcPts val="0"/>
              </a:spcAft>
              <a:buFont typeface="Arial" panose="020B0604020202020204" pitchFamily="34" charset="0"/>
              <a:buChar char="•"/>
              <a:tabLst>
                <a:tab pos="685800" algn="l"/>
              </a:tabLst>
            </a:pPr>
            <a:r>
              <a:rPr lang="el-GR" sz="1600" b="1" dirty="0">
                <a:effectLst/>
                <a:latin typeface="Times New Roman" panose="02020603050405020304" pitchFamily="18" charset="0"/>
                <a:ea typeface="Times New Roman" panose="02020603050405020304" pitchFamily="18" charset="0"/>
                <a:cs typeface="Times New Roman" panose="02020603050405020304" pitchFamily="18" charset="0"/>
              </a:rPr>
              <a:t>Είναι Κρίσιμο για τις Επιχειρήσεις να δράσουν για την Κλιματική Αλλαγή</a:t>
            </a:r>
          </a:p>
          <a:p>
            <a:pPr marL="630936" marR="0" lvl="1" indent="-173736">
              <a:lnSpc>
                <a:spcPct val="115000"/>
              </a:lnSpc>
              <a:spcBef>
                <a:spcPts val="0"/>
              </a:spcBef>
              <a:spcAft>
                <a:spcPts val="0"/>
              </a:spcAft>
              <a:buFont typeface="Arial" panose="020B0604020202020204" pitchFamily="34" charset="0"/>
              <a:buChar char="•"/>
              <a:tabLst>
                <a:tab pos="685800" algn="l"/>
              </a:tabLst>
            </a:pP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88136" marR="0" lvl="2" indent="-173736">
              <a:lnSpc>
                <a:spcPct val="115000"/>
              </a:lnSpc>
              <a:spcBef>
                <a:spcPts val="0"/>
              </a:spcBef>
              <a:spcAft>
                <a:spcPts val="0"/>
              </a:spcAft>
              <a:buFont typeface="Arial" panose="020B0604020202020204" pitchFamily="34" charset="0"/>
              <a:buChar char="•"/>
              <a:tabLst>
                <a:tab pos="685800" algn="l"/>
              </a:tabLst>
            </a:pPr>
            <a:r>
              <a:rPr lang="en-US" sz="2000" dirty="0"/>
              <a:t>Industry needs to understand </a:t>
            </a:r>
            <a:r>
              <a:rPr lang="en-US" sz="3200" dirty="0"/>
              <a:t>the importance of climate change and create short and long term prospects…..</a:t>
            </a:r>
            <a:endParaRPr lang="el-GR" sz="3200" dirty="0"/>
          </a:p>
          <a:p>
            <a:pPr marL="1088136" marR="0" lvl="2"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685800" algn="l"/>
              </a:tabLst>
              <a:defRPr/>
            </a:pPr>
            <a:r>
              <a:rPr lang="el-GR" sz="3200" b="0" dirty="0"/>
              <a:t>Η βιομηχανία πρέπει να κατανοήσει τη σημασία της κλιματικής αλλαγής και να δημιουργήσει βραχυπρόθεσμες και μακροπρόθεσμες προοπτικές…..</a:t>
            </a:r>
          </a:p>
          <a:p>
            <a:pPr marL="1088136" marR="0" lvl="2" indent="-173736">
              <a:lnSpc>
                <a:spcPct val="115000"/>
              </a:lnSpc>
              <a:spcBef>
                <a:spcPts val="0"/>
              </a:spcBef>
              <a:spcAft>
                <a:spcPts val="0"/>
              </a:spcAft>
              <a:buFont typeface="Arial" panose="020B0604020202020204" pitchFamily="34" charset="0"/>
              <a:buChar char="•"/>
              <a:tabLst>
                <a:tab pos="685800" algn="l"/>
              </a:tabLst>
            </a:pPr>
            <a:endParaRPr lang="en-US" sz="3200" dirty="0"/>
          </a:p>
          <a:p>
            <a:pPr marL="1088136" marR="0" lvl="2" indent="-173736">
              <a:lnSpc>
                <a:spcPct val="115000"/>
              </a:lnSpc>
              <a:spcBef>
                <a:spcPts val="0"/>
              </a:spcBef>
              <a:spcAft>
                <a:spcPts val="0"/>
              </a:spcAft>
              <a:buFont typeface="Arial" panose="020B0604020202020204" pitchFamily="34" charset="0"/>
              <a:buChar char="•"/>
              <a:tabLst>
                <a:tab pos="685800" algn="l"/>
              </a:tabLst>
            </a:pPr>
            <a:r>
              <a:rPr lang="en-US" sz="3200" dirty="0"/>
              <a:t>Need for encouraging the greatest polluters – companies and nations to:</a:t>
            </a:r>
            <a:r>
              <a:rPr lang="en-US" sz="2000" dirty="0"/>
              <a:t> “Green the Brown” by decarbonizing many industry sectors</a:t>
            </a:r>
            <a:endParaRPr lang="el-GR" sz="2000" dirty="0"/>
          </a:p>
          <a:p>
            <a:pPr marL="1088136" marR="0" lvl="2"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685800" algn="l"/>
              </a:tabLst>
              <a:defRPr/>
            </a:pPr>
            <a:r>
              <a:rPr lang="el-GR" sz="2000" b="0" dirty="0"/>
              <a:t>Ανάγκη ενθάρρυνσης των μεγαλύτερων ρυπαίνων – εταιρειών και εθνών για να : «Πρασινίσουν το Καφέ» με την απαλλαγή από τον άνθρακα πολλών βιομηχανικών τομέων</a:t>
            </a:r>
          </a:p>
          <a:p>
            <a:pPr marL="1088136" marR="0" lvl="2" indent="-173736">
              <a:lnSpc>
                <a:spcPct val="115000"/>
              </a:lnSpc>
              <a:spcBef>
                <a:spcPts val="0"/>
              </a:spcBef>
              <a:spcAft>
                <a:spcPts val="0"/>
              </a:spcAft>
              <a:buFont typeface="Arial" panose="020B0604020202020204" pitchFamily="34" charset="0"/>
              <a:buChar char="•"/>
              <a:tabLst>
                <a:tab pos="685800" algn="l"/>
              </a:tabLst>
            </a:pPr>
            <a:endParaRPr lang="en-US" sz="2000" dirty="0"/>
          </a:p>
          <a:p>
            <a:pPr marL="1088136" marR="0" lvl="2" indent="-173736">
              <a:lnSpc>
                <a:spcPct val="115000"/>
              </a:lnSpc>
              <a:spcBef>
                <a:spcPts val="0"/>
              </a:spcBef>
              <a:spcAft>
                <a:spcPts val="0"/>
              </a:spcAft>
              <a:buFont typeface="Arial" panose="020B0604020202020204" pitchFamily="34" charset="0"/>
              <a:buChar char="•"/>
              <a:tabLst>
                <a:tab pos="685800" algn="l"/>
              </a:tabLst>
            </a:pPr>
            <a:r>
              <a:rPr lang="en-US" sz="2000" dirty="0"/>
              <a:t>Requires a strategy and large amounts of capital to get polluting industries on board and stop polluting for achieving a future sustainable and “pollution free” world</a:t>
            </a:r>
            <a:endParaRPr lang="el-GR" sz="2000" dirty="0"/>
          </a:p>
          <a:p>
            <a:pPr marL="1088136" marR="0" lvl="2"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685800" algn="l"/>
              </a:tabLst>
              <a:defRPr/>
            </a:pPr>
            <a:r>
              <a:rPr lang="el-GR" sz="2000" b="0" dirty="0"/>
              <a:t>Απαιτείται στρατηγική και μεγάλα ποσά κεφαλαίων για να ενταχθούν οι </a:t>
            </a:r>
            <a:r>
              <a:rPr lang="el-GR" sz="2000" b="0" dirty="0" err="1"/>
              <a:t>ρυπογόνες</a:t>
            </a:r>
            <a:r>
              <a:rPr lang="el-GR" sz="2000" b="0" dirty="0"/>
              <a:t> βιομηχανίες και να σταματήσουν να ρυπαίνουν για την επίτευξη ενός μελλοντικού βιώσιμου και «χωρίς ρύπανση» κόσμου</a:t>
            </a:r>
          </a:p>
          <a:p>
            <a:pPr marL="1088136" marR="0" lvl="2" indent="-173736">
              <a:lnSpc>
                <a:spcPct val="115000"/>
              </a:lnSpc>
              <a:spcBef>
                <a:spcPts val="0"/>
              </a:spcBef>
              <a:spcAft>
                <a:spcPts val="0"/>
              </a:spcAft>
              <a:buFont typeface="Arial" panose="020B0604020202020204" pitchFamily="34" charset="0"/>
              <a:buChar char="•"/>
              <a:tabLst>
                <a:tab pos="685800" algn="l"/>
              </a:tabLst>
            </a:pPr>
            <a:endParaRPr lang="el-GR" sz="2000" dirty="0"/>
          </a:p>
          <a:p>
            <a:pPr marL="1088136" marR="0" lvl="2" indent="-173736">
              <a:lnSpc>
                <a:spcPct val="115000"/>
              </a:lnSpc>
              <a:spcBef>
                <a:spcPts val="0"/>
              </a:spcBef>
              <a:spcAft>
                <a:spcPts val="0"/>
              </a:spcAft>
              <a:buFont typeface="Arial" panose="020B0604020202020204" pitchFamily="34" charset="0"/>
              <a:buChar char="•"/>
              <a:tabLst>
                <a:tab pos="685800" algn="l"/>
              </a:tabLst>
            </a:pPr>
            <a:endParaRPr lang="en-US" sz="2000" dirty="0"/>
          </a:p>
          <a:p>
            <a:pPr marL="1088136" marR="0" lvl="2"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685800" algn="l"/>
              </a:tabLst>
              <a:defRP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Provide </a:t>
            </a:r>
            <a:r>
              <a:rPr lang="en-US" sz="2000" b="0" dirty="0"/>
              <a:t>innovation funding as part of the “Green Deal” requires companies and countries to take meaningful action by funding Green projects to tackle Climate Change</a:t>
            </a:r>
            <a:endParaRPr lang="el-GR" sz="2000" b="0" dirty="0"/>
          </a:p>
          <a:p>
            <a:pPr marL="1088136" marR="0" lvl="2"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685800" algn="l"/>
              </a:tabLst>
              <a:defRPr/>
            </a:pPr>
            <a:r>
              <a:rPr lang="el-GR" sz="2000" b="0" dirty="0"/>
              <a:t>Η παροχή χρηματοδότησης καινοτομίας ως μέρος της «Πράσινης Συμφωνίας» απαιτεί από τις εταιρείες και τις χώρες να αναλάβουν ουσιαστική δράση χρηματοδοτώντας Πράσινα έργα για την αντιμετώπιση της Κλιματικής Αλλαγής</a:t>
            </a:r>
          </a:p>
          <a:p>
            <a:pPr marL="914400" marR="0" lvl="2" indent="0" algn="l" defTabSz="914400" rtl="0" eaLnBrk="1" fontAlgn="auto" latinLnBrk="0" hangingPunct="1">
              <a:lnSpc>
                <a:spcPct val="115000"/>
              </a:lnSpc>
              <a:spcBef>
                <a:spcPts val="0"/>
              </a:spcBef>
              <a:spcAft>
                <a:spcPts val="0"/>
              </a:spcAft>
              <a:buClrTx/>
              <a:buSzTx/>
              <a:buFont typeface="Arial" panose="020B0604020202020204" pitchFamily="34" charset="0"/>
              <a:buNone/>
              <a:tabLst>
                <a:tab pos="685800" algn="l"/>
              </a:tabLst>
              <a:defRPr/>
            </a:pPr>
            <a:endParaRPr lang="en-US" sz="2000" b="0" dirty="0"/>
          </a:p>
          <a:p>
            <a:pPr marL="1088136" marR="0" lvl="2"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685800" algn="l"/>
              </a:tabLst>
              <a:defRPr/>
            </a:pPr>
            <a:r>
              <a:rPr lang="en-US" sz="3200" dirty="0"/>
              <a:t>Create laws for stricter standards on emissions, air and water quality standards, with a greater focus on “Cleantech”</a:t>
            </a:r>
            <a:endParaRPr lang="el-GR" sz="3200" dirty="0"/>
          </a:p>
          <a:p>
            <a:pPr marL="1088136" marR="0" lvl="2"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685800" algn="l"/>
              </a:tabLst>
              <a:defRPr/>
            </a:pPr>
            <a:r>
              <a:rPr lang="el-GR" sz="2000" b="0" dirty="0"/>
              <a:t>Δημιουργία νόμων για αυστηρότερα πρότυπα σχετικά με τις εκπομπές, τα πρότυπα ποιότητας του αέρα και του νερού, με μεγαλύτερη εστίαση στην «</a:t>
            </a:r>
            <a:r>
              <a:rPr lang="el-GR" sz="2000" b="0" dirty="0" err="1"/>
              <a:t>Cleantech</a:t>
            </a:r>
            <a:r>
              <a:rPr lang="el-GR" sz="2000" b="0" dirty="0"/>
              <a:t>»</a:t>
            </a:r>
          </a:p>
          <a:p>
            <a:pPr marL="1088136" marR="0" lvl="2" indent="-173736"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685800" algn="l"/>
              </a:tabLst>
              <a:defRPr/>
            </a:pPr>
            <a:endParaRPr lang="en-US" sz="2000" b="0" dirty="0"/>
          </a:p>
          <a:p>
            <a:pPr marL="1543050" lvl="3" indent="-171450">
              <a:buFont typeface="Courier New" panose="02070309020205020404" pitchFamily="49" charset="0"/>
              <a:buChar char="o"/>
            </a:pPr>
            <a:r>
              <a:rPr lang="en-US" dirty="0"/>
              <a:t>190 countries attend Conference in Nov. 2021 and sign on to Glasgow Climate Pact</a:t>
            </a:r>
            <a:endParaRPr lang="el-GR" dirty="0"/>
          </a:p>
          <a:p>
            <a:pPr marL="1543050" marR="0" lvl="3"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i="0" dirty="0"/>
              <a:t>190 χώρες συμμετέχουν στη Διάσκεψη τον Νοέμβριο του 2021 και υπογράφουν το Σύμφωνο της </a:t>
            </a:r>
            <a:r>
              <a:rPr lang="el-GR" i="0" dirty="0" err="1"/>
              <a:t>Γλασκώβης</a:t>
            </a:r>
            <a:r>
              <a:rPr lang="el-GR" i="0" dirty="0"/>
              <a:t> για το κλίμα</a:t>
            </a:r>
          </a:p>
          <a:p>
            <a:pPr marL="1543050" lvl="3" indent="-171450">
              <a:buFont typeface="Courier New" panose="02070309020205020404" pitchFamily="49" charset="0"/>
              <a:buChar char="o"/>
            </a:pPr>
            <a:endParaRPr lang="en-US" dirty="0"/>
          </a:p>
          <a:p>
            <a:pPr marL="1543050" lvl="3" indent="-171450">
              <a:buFont typeface="Courier New" panose="02070309020205020404" pitchFamily="49" charset="0"/>
              <a:buChar char="o"/>
            </a:pPr>
            <a:r>
              <a:rPr lang="en-US" dirty="0"/>
              <a:t>Goal – to limit global warming to 1.5 degrees Celsius</a:t>
            </a:r>
            <a:endParaRPr lang="el-GR" dirty="0"/>
          </a:p>
          <a:p>
            <a:pPr marL="1543050" marR="0" lvl="3"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l-GR" i="1" dirty="0"/>
              <a:t>Στόχος – ο περιορισμός της υπερθέρμανσης του πλανήτη στους 1,5 βαθμούς Κελσίου</a:t>
            </a:r>
          </a:p>
          <a:p>
            <a:pPr marL="1543050" lvl="3" indent="-171450">
              <a:buFont typeface="Courier New" panose="02070309020205020404" pitchFamily="49" charset="0"/>
              <a:buChar char="o"/>
            </a:pPr>
            <a:endParaRPr lang="el-GR" dirty="0"/>
          </a:p>
          <a:p>
            <a:pPr marL="1543050" lvl="3" indent="-171450">
              <a:buFont typeface="Courier New" panose="02070309020205020404" pitchFamily="49" charset="0"/>
              <a:buChar char="o"/>
            </a:pPr>
            <a:endParaRPr lang="en-US" dirty="0"/>
          </a:p>
          <a:p>
            <a:pPr marL="1543050" lvl="3" indent="-171450">
              <a:buFont typeface="Courier New" panose="02070309020205020404" pitchFamily="49" charset="0"/>
              <a:buChar char="o"/>
            </a:pPr>
            <a:r>
              <a:rPr lang="en-US" i="0" dirty="0"/>
              <a:t>Quotes from </a:t>
            </a:r>
            <a:r>
              <a:rPr lang="en-US" i="0" u="sng" dirty="0"/>
              <a:t>EY.com</a:t>
            </a:r>
            <a:r>
              <a:rPr lang="en-US" i="0" dirty="0"/>
              <a:t> website (provide Business strategy, leadership and Solutions for addressing Climate Change and </a:t>
            </a:r>
            <a:r>
              <a:rPr lang="en-US" i="0" dirty="0" err="1"/>
              <a:t>Sustatinability</a:t>
            </a:r>
            <a:endParaRPr lang="el-GR" i="0" dirty="0"/>
          </a:p>
          <a:p>
            <a:pPr marL="1543050" lvl="3" indent="-171450">
              <a:buFont typeface="Courier New" panose="02070309020205020404" pitchFamily="49" charset="0"/>
              <a:buChar char="o"/>
            </a:pPr>
            <a:r>
              <a:rPr lang="el-GR" i="1" dirty="0"/>
              <a:t>Αποσπάσματα από τον ιστότοπο EY.com (παρέχουν Επιχειρηματική στρατηγική, ηγεσία και Λύσεις για την αντιμετώπιση της κλιματικής αλλαγής και της Βιωσιμότητας</a:t>
            </a:r>
            <a:endParaRPr lang="el-GR" i="0" dirty="0"/>
          </a:p>
          <a:p>
            <a:pPr marL="1543050" lvl="3" indent="-171450">
              <a:buFont typeface="Courier New" panose="02070309020205020404" pitchFamily="49" charset="0"/>
              <a:buChar char="o"/>
            </a:pPr>
            <a:endParaRPr lang="en-US" i="1" dirty="0"/>
          </a:p>
          <a:p>
            <a:pPr marL="2000250" lvl="4" indent="-171450">
              <a:buFont typeface="Wingdings" panose="05000000000000000000" pitchFamily="2" charset="2"/>
              <a:buChar char="§"/>
            </a:pPr>
            <a:r>
              <a:rPr lang="en-US" i="1" dirty="0"/>
              <a:t>“More CEOs of major companies attended Glasgow Conference than any previous climate change conference in history, and over 450 financial institutions from 45 nations made net zero commitments under the banner”</a:t>
            </a:r>
            <a:endParaRPr lang="el-GR" i="1" dirty="0"/>
          </a:p>
          <a:p>
            <a:pPr marL="2000250" marR="0" lvl="4"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i="1" dirty="0"/>
              <a:t>Περισσότεροι Διευθύνοντες Σύμβουλοι μεγάλων εταιρειών παρακολούθησαν το Συνέδριο της Γλασκόβης από οποιοδήποτε προηγούμενο συνέδριο για την κλιματική αλλαγή στην ιστορία. Πάνω από 450 χρηματοπιστωτικά ιδρύματα από 45 έθνη ανέλαβαν καθαρές μηδενικές δεσμεύσεις».</a:t>
            </a:r>
          </a:p>
          <a:p>
            <a:pPr marL="2000250" lvl="4" indent="-171450">
              <a:buFont typeface="Wingdings" panose="05000000000000000000" pitchFamily="2" charset="2"/>
              <a:buChar char="§"/>
            </a:pPr>
            <a:endParaRPr lang="en-US" i="1" dirty="0"/>
          </a:p>
          <a:p>
            <a:pPr marL="2000250" lvl="4" indent="-171450">
              <a:buFont typeface="Wingdings" panose="05000000000000000000" pitchFamily="2" charset="2"/>
              <a:buChar char="§"/>
            </a:pPr>
            <a:r>
              <a:rPr lang="en-US" dirty="0"/>
              <a:t>Since the onset of the COVID-19 pandemic, they attach greater importance to corporates’ ESG performance, including decarbonization efforts, when it comes to their investment strategy and decision-making</a:t>
            </a:r>
            <a:endParaRPr lang="el-GR" dirty="0"/>
          </a:p>
          <a:p>
            <a:pPr marL="2000250" lvl="4" indent="-171450">
              <a:buFont typeface="Wingdings" panose="05000000000000000000" pitchFamily="2" charset="2"/>
              <a:buChar char="§"/>
            </a:pPr>
            <a:endParaRPr lang="el-GR" i="1" dirty="0"/>
          </a:p>
          <a:p>
            <a:pPr marL="2000250" lvl="4" indent="-171450">
              <a:buFont typeface="Wingdings" panose="05000000000000000000" pitchFamily="2" charset="2"/>
              <a:buChar char="§"/>
            </a:pPr>
            <a:r>
              <a:rPr lang="el-GR" i="1" dirty="0"/>
              <a:t>Από την έναρξη της πανδημίας COVID-19, αποδίδουν μεγαλύτερη σημασία στην απόδοση ESG των επιχειρήσεων, συμπεριλαμβανομένων των προσπαθειών απαλλαγής από τις ανθρακούχες εκπομπές, όσον αφορά την επενδυτική τους στρατηγική και τη λήψη αποφάσεων</a:t>
            </a:r>
          </a:p>
          <a:p>
            <a:pPr marL="1828800" lvl="4" indent="0">
              <a:buFont typeface="Wingdings" panose="05000000000000000000" pitchFamily="2" charset="2"/>
              <a:buNone/>
            </a:pPr>
            <a:endParaRPr lang="en-US" i="1"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13</a:t>
            </a:fld>
            <a:endParaRPr lang="en-US" dirty="0"/>
          </a:p>
        </p:txBody>
      </p:sp>
    </p:spTree>
    <p:extLst>
      <p:ext uri="{BB962C8B-B14F-4D97-AF65-F5344CB8AC3E}">
        <p14:creationId xmlns:p14="http://schemas.microsoft.com/office/powerpoint/2010/main" val="1483722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nSpc>
                <a:spcPct val="115000"/>
              </a:lnSpc>
              <a:spcBef>
                <a:spcPts val="0"/>
              </a:spcBef>
              <a:spcAft>
                <a:spcPts val="0"/>
              </a:spcAft>
            </a:pPr>
            <a:r>
              <a:rPr lang="en-US" sz="1100" b="1" kern="1200" dirty="0">
                <a:solidFill>
                  <a:srgbClr val="000000"/>
                </a:solidFill>
                <a:effectLst/>
                <a:latin typeface="Arial" panose="020B0604020202020204" pitchFamily="34" charset="0"/>
                <a:ea typeface="Times New Roman" panose="02020603050405020304" pitchFamily="18" charset="0"/>
              </a:rPr>
              <a:t>Influence of 7th Ray in Economic Affairs</a:t>
            </a:r>
            <a:endParaRPr lang="el-GR" sz="1100" b="1"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100" b="1" kern="1200" dirty="0">
                <a:solidFill>
                  <a:srgbClr val="000000"/>
                </a:solidFill>
                <a:effectLst/>
                <a:latin typeface="Arial" panose="020B0604020202020204" pitchFamily="34" charset="0"/>
                <a:ea typeface="Times New Roman" panose="02020603050405020304" pitchFamily="18" charset="0"/>
              </a:rPr>
              <a:t>Επιρροή της 7ης Ακτίνας στις Οικονομικές Υποθέσεις</a:t>
            </a:r>
            <a:endParaRPr lang="en-US" sz="1100" b="1"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rPr>
              <a:t>See Prophesies, pp. 81-92</a:t>
            </a: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200" dirty="0">
                <a:effectLst/>
                <a:latin typeface="Times New Roman" panose="02020603050405020304" pitchFamily="18" charset="0"/>
                <a:ea typeface="Times New Roman" panose="02020603050405020304" pitchFamily="18" charset="0"/>
              </a:rPr>
              <a:t>Βλέπε Προφητείες, σελ. 81-92</a:t>
            </a: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11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rPr>
              <a:t>EP I, p. 390/1  The incoming </a:t>
            </a:r>
            <a:r>
              <a:rPr lang="en-US" sz="1100" b="0" kern="1200" dirty="0">
                <a:solidFill>
                  <a:srgbClr val="000000"/>
                </a:solidFill>
                <a:effectLst/>
                <a:latin typeface="Arial" panose="020B0604020202020204" pitchFamily="34" charset="0"/>
                <a:ea typeface="Times New Roman" panose="02020603050405020304" pitchFamily="18" charset="0"/>
              </a:rPr>
              <a:t>7th</a:t>
            </a:r>
            <a:r>
              <a:rPr lang="en-US" sz="1100" kern="1200" dirty="0">
                <a:solidFill>
                  <a:srgbClr val="000000"/>
                </a:solidFill>
                <a:effectLst/>
                <a:latin typeface="Arial" panose="020B0604020202020204" pitchFamily="34" charset="0"/>
                <a:ea typeface="Times New Roman" panose="02020603050405020304" pitchFamily="18" charset="0"/>
              </a:rPr>
              <a:t> ray is slowly imposing order and Hierarchical control upon the planet.  The effect of these influences is felt in the following sequential order:</a:t>
            </a: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200" dirty="0">
                <a:effectLst/>
                <a:latin typeface="Times New Roman" panose="02020603050405020304" pitchFamily="18" charset="0"/>
                <a:ea typeface="Times New Roman" panose="02020603050405020304" pitchFamily="18" charset="0"/>
              </a:rPr>
              <a:t>EΨ I, σελ. 390/Ι Η εισερχόμενη 7η ακτίνα επιβάλλει σιγά σιγά τάξη και Ιεραρχικό έλεγχο στον πλανήτη. Η επίδραση αυτών των επιρροών γίνεται αισθητή με την ακόλουθη διαδοχική σειρά:</a:t>
            </a:r>
          </a:p>
          <a:p>
            <a:pPr marL="0" marR="0">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mj-lt"/>
              <a:buAutoNum type="arabicPeriod"/>
            </a:pPr>
            <a:r>
              <a:rPr lang="en-US" sz="1100" i="1" kern="1200" dirty="0">
                <a:solidFill>
                  <a:srgbClr val="000000"/>
                </a:solidFill>
                <a:effectLst/>
                <a:latin typeface="Arial" panose="020B0604020202020204" pitchFamily="34" charset="0"/>
                <a:ea typeface="Times New Roman" panose="02020603050405020304" pitchFamily="18" charset="0"/>
              </a:rPr>
              <a:t>The sensing of an ideal from impression</a:t>
            </a:r>
            <a:endParaRPr lang="en-US" sz="1200" i="1" dirty="0">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mj-lt"/>
              <a:buAutoNum type="arabicPeriod"/>
            </a:pPr>
            <a:r>
              <a:rPr lang="en-US" sz="1100" i="1" kern="1200" dirty="0">
                <a:solidFill>
                  <a:srgbClr val="000000"/>
                </a:solidFill>
                <a:effectLst/>
                <a:latin typeface="Arial" panose="020B0604020202020204" pitchFamily="34" charset="0"/>
                <a:ea typeface="Times New Roman" panose="02020603050405020304" pitchFamily="18" charset="0"/>
              </a:rPr>
              <a:t>The formulation of a theory in the concrete mind</a:t>
            </a:r>
            <a:endParaRPr lang="en-US" sz="1200" i="1" dirty="0">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mj-lt"/>
              <a:buAutoNum type="arabicPeriod"/>
            </a:pPr>
            <a:r>
              <a:rPr lang="en-US" sz="1100" i="1" kern="1200" dirty="0">
                <a:solidFill>
                  <a:srgbClr val="000000"/>
                </a:solidFill>
                <a:effectLst/>
                <a:latin typeface="Arial" panose="020B0604020202020204" pitchFamily="34" charset="0"/>
                <a:ea typeface="Times New Roman" panose="02020603050405020304" pitchFamily="18" charset="0"/>
              </a:rPr>
              <a:t>The growth of public opinion. This could be within an organization or between a group of commercial entities, such as setting up trade alliances.</a:t>
            </a:r>
            <a:endParaRPr lang="en-US" sz="1200" i="1" dirty="0">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mj-lt"/>
              <a:buAutoNum type="arabicPeriod"/>
            </a:pPr>
            <a:r>
              <a:rPr lang="en-US" sz="1100" i="1" kern="1200" dirty="0">
                <a:solidFill>
                  <a:srgbClr val="000000"/>
                </a:solidFill>
                <a:effectLst/>
                <a:latin typeface="Arial" panose="020B0604020202020204" pitchFamily="34" charset="0"/>
                <a:ea typeface="Times New Roman" panose="02020603050405020304" pitchFamily="18" charset="0"/>
              </a:rPr>
              <a:t>The imposition of a growing "pattern" upon the evolving life. When a business venture is setup between more than one partner, they s</a:t>
            </a:r>
            <a:r>
              <a:rPr lang="en-US" sz="1100" i="1" dirty="0">
                <a:effectLst/>
                <a:latin typeface="Arial" panose="020B0604020202020204" pitchFamily="34" charset="0"/>
                <a:ea typeface="Times New Roman" panose="02020603050405020304" pitchFamily="18" charset="0"/>
              </a:rPr>
              <a:t>hare knowledge and experience and set up objectives on </a:t>
            </a:r>
            <a:r>
              <a:rPr lang="en-US" sz="1100" i="1" kern="1200" dirty="0">
                <a:solidFill>
                  <a:srgbClr val="000000"/>
                </a:solidFill>
                <a:effectLst/>
                <a:latin typeface="Arial" panose="020B0604020202020204" pitchFamily="34" charset="0"/>
                <a:ea typeface="Times New Roman" panose="02020603050405020304" pitchFamily="18" charset="0"/>
              </a:rPr>
              <a:t>how the venture would work.</a:t>
            </a:r>
            <a:endParaRPr lang="en-US" sz="1200" i="1" dirty="0">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mj-lt"/>
              <a:buAutoNum type="arabicPeriod"/>
            </a:pPr>
            <a:r>
              <a:rPr lang="en-US" sz="1100" i="1" kern="1200" dirty="0">
                <a:solidFill>
                  <a:srgbClr val="000000"/>
                </a:solidFill>
                <a:effectLst/>
                <a:latin typeface="Arial" panose="020B0604020202020204" pitchFamily="34" charset="0"/>
                <a:ea typeface="Times New Roman" panose="02020603050405020304" pitchFamily="18" charset="0"/>
              </a:rPr>
              <a:t>The production or creation of a form based upon that pattern. </a:t>
            </a:r>
            <a:endParaRPr lang="en-US" sz="1200" i="1" dirty="0">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mj-lt"/>
              <a:buAutoNum type="arabicPeriod"/>
            </a:pPr>
            <a:r>
              <a:rPr lang="en-US" sz="1100" i="1" kern="1200" dirty="0">
                <a:solidFill>
                  <a:srgbClr val="000000"/>
                </a:solidFill>
                <a:effectLst/>
                <a:latin typeface="Arial" panose="020B0604020202020204" pitchFamily="34" charset="0"/>
                <a:ea typeface="Times New Roman" panose="02020603050405020304" pitchFamily="18" charset="0"/>
              </a:rPr>
              <a:t>The stabilized functioning of the life within the form.</a:t>
            </a:r>
            <a:endParaRPr lang="el-GR" sz="1100" i="1" kern="1200" dirty="0">
              <a:solidFill>
                <a:srgbClr val="000000"/>
              </a:solidFill>
              <a:effectLst/>
              <a:latin typeface="Arial" panose="020B0604020202020204" pitchFamily="34" charset="0"/>
              <a:ea typeface="Times New Roman" panose="02020603050405020304" pitchFamily="18" charset="0"/>
            </a:endParaRPr>
          </a:p>
          <a:p>
            <a:pPr marL="457200" marR="0" lvl="1" indent="0">
              <a:lnSpc>
                <a:spcPct val="115000"/>
              </a:lnSpc>
              <a:spcBef>
                <a:spcPts val="0"/>
              </a:spcBef>
              <a:spcAft>
                <a:spcPts val="0"/>
              </a:spcAft>
              <a:buFont typeface="+mj-lt"/>
              <a:buNone/>
            </a:pPr>
            <a:endParaRPr lang="el-GR" sz="1100" i="1"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mj-lt"/>
              <a:buAutoNum type="arabicPeriod"/>
            </a:pPr>
            <a:r>
              <a:rPr lang="el-GR" sz="1200" i="1" dirty="0">
                <a:effectLst/>
                <a:latin typeface="Times New Roman" panose="02020603050405020304" pitchFamily="18" charset="0"/>
                <a:ea typeface="Times New Roman" panose="02020603050405020304" pitchFamily="18" charset="0"/>
              </a:rPr>
              <a:t>Η αίσθηση ενός ιδανικού από εντύπωση</a:t>
            </a:r>
          </a:p>
          <a:p>
            <a:pPr marL="800100" marR="0" lvl="1" indent="-342900">
              <a:lnSpc>
                <a:spcPct val="115000"/>
              </a:lnSpc>
              <a:spcBef>
                <a:spcPts val="0"/>
              </a:spcBef>
              <a:spcAft>
                <a:spcPts val="0"/>
              </a:spcAft>
              <a:buFont typeface="+mj-lt"/>
              <a:buAutoNum type="arabicPeriod"/>
            </a:pPr>
            <a:r>
              <a:rPr lang="el-GR" sz="1200" i="1" dirty="0">
                <a:effectLst/>
                <a:latin typeface="Times New Roman" panose="02020603050405020304" pitchFamily="18" charset="0"/>
                <a:ea typeface="Times New Roman" panose="02020603050405020304" pitchFamily="18" charset="0"/>
              </a:rPr>
              <a:t>Η διατύπωση μιας θεωρίας στο συγκεκριμένο νου</a:t>
            </a:r>
          </a:p>
          <a:p>
            <a:pPr marL="800100" marR="0" lvl="1" indent="-342900">
              <a:lnSpc>
                <a:spcPct val="115000"/>
              </a:lnSpc>
              <a:spcBef>
                <a:spcPts val="0"/>
              </a:spcBef>
              <a:spcAft>
                <a:spcPts val="0"/>
              </a:spcAft>
              <a:buFont typeface="+mj-lt"/>
              <a:buAutoNum type="arabicPeriod"/>
            </a:pPr>
            <a:r>
              <a:rPr lang="el-GR" sz="1200" i="1" dirty="0">
                <a:effectLst/>
                <a:latin typeface="Times New Roman" panose="02020603050405020304" pitchFamily="18" charset="0"/>
                <a:ea typeface="Times New Roman" panose="02020603050405020304" pitchFamily="18" charset="0"/>
              </a:rPr>
              <a:t>Η ανάπτυξη της κοινής γνώμης. Αυτό θα μπορούσε να είναι εντός ενός οργανισμού ή μεταξύ μιας ομάδας εμπορικών οντοτήτων, όπως η σύσταση εμπορικών συμμαχιών.</a:t>
            </a:r>
          </a:p>
          <a:p>
            <a:pPr marL="800100" marR="0" lvl="1" indent="-342900">
              <a:lnSpc>
                <a:spcPct val="115000"/>
              </a:lnSpc>
              <a:spcBef>
                <a:spcPts val="0"/>
              </a:spcBef>
              <a:spcAft>
                <a:spcPts val="0"/>
              </a:spcAft>
              <a:buFont typeface="+mj-lt"/>
              <a:buAutoNum type="arabicPeriod"/>
            </a:pPr>
            <a:r>
              <a:rPr lang="el-GR" sz="1200" i="1" dirty="0">
                <a:effectLst/>
                <a:latin typeface="Times New Roman" panose="02020603050405020304" pitchFamily="18" charset="0"/>
                <a:ea typeface="Times New Roman" panose="02020603050405020304" pitchFamily="18" charset="0"/>
              </a:rPr>
              <a:t>Η επιβολή ενός αυξανόμενου «μοτίβου» στην εξελισσόμενη ζωή. Όταν ένα επιχειρηματικό εγχείρημα δημιουργείται μεταξύ περισσότερων του ενός εταίρων, μοιράζονται γνώση και εμπειρία και θέτουν στόχους για το πώς θα λειτουργούσε το εγχείρημα.</a:t>
            </a:r>
          </a:p>
          <a:p>
            <a:pPr marL="800100" marR="0" lvl="1" indent="-342900">
              <a:lnSpc>
                <a:spcPct val="115000"/>
              </a:lnSpc>
              <a:spcBef>
                <a:spcPts val="0"/>
              </a:spcBef>
              <a:spcAft>
                <a:spcPts val="0"/>
              </a:spcAft>
              <a:buFont typeface="+mj-lt"/>
              <a:buAutoNum type="arabicPeriod"/>
            </a:pPr>
            <a:r>
              <a:rPr lang="el-GR" sz="1200" i="1" dirty="0">
                <a:effectLst/>
                <a:latin typeface="Times New Roman" panose="02020603050405020304" pitchFamily="18" charset="0"/>
                <a:ea typeface="Times New Roman" panose="02020603050405020304" pitchFamily="18" charset="0"/>
              </a:rPr>
              <a:t>Η παραγωγή ή η δημιουργία μιας φόρμας που βασίζεται σε αυτό το μοτίβο.</a:t>
            </a:r>
          </a:p>
          <a:p>
            <a:pPr marL="800100" marR="0" lvl="1" indent="-342900">
              <a:lnSpc>
                <a:spcPct val="115000"/>
              </a:lnSpc>
              <a:spcBef>
                <a:spcPts val="0"/>
              </a:spcBef>
              <a:spcAft>
                <a:spcPts val="0"/>
              </a:spcAft>
              <a:buFont typeface="+mj-lt"/>
              <a:buAutoNum type="arabicPeriod"/>
            </a:pPr>
            <a:r>
              <a:rPr lang="el-GR" sz="1200" i="1" dirty="0">
                <a:effectLst/>
                <a:latin typeface="Times New Roman" panose="02020603050405020304" pitchFamily="18" charset="0"/>
                <a:ea typeface="Times New Roman" panose="02020603050405020304" pitchFamily="18" charset="0"/>
              </a:rPr>
              <a:t>Η σταθεροποιημένη λειτουργία της ζωής μέσα στη μορφή.</a:t>
            </a:r>
            <a:endParaRPr lang="en-US" sz="1200" i="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One of the major characteristics of the </a:t>
            </a:r>
            <a:r>
              <a:rPr lang="en-US" sz="1100" b="0" kern="1200" dirty="0">
                <a:solidFill>
                  <a:srgbClr val="000000"/>
                </a:solidFill>
                <a:effectLst/>
                <a:latin typeface="Arial" panose="020B0604020202020204" pitchFamily="34" charset="0"/>
                <a:ea typeface="Times New Roman" panose="02020603050405020304" pitchFamily="18" charset="0"/>
              </a:rPr>
              <a:t>7th</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ray disciple is his intense practicality. He works upon the physical plane with a constant and steady objective in order to bring about results which will be effective in determining the forms of the coming culture and civilization.</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Ένα από τα κύρια χαρακτηριστικά του μαθητή της 7ης ακτίνας είναι η έντονη πρακτικότητά του. Εργάζεται στο φυσικό πεδίο με έναν αδιάκοπο και σταθερό στόχο προκειμένου να επιφέρει αποτελέσματα που θα είναι αποτελεσματικά στον προσδιορισμό των μορφών του επερχόμενου πολιτισμού και της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κοθλτούρας</a:t>
            </a:r>
            <a:r>
              <a:rPr lang="el-GR" sz="1100" dirty="0">
                <a:effectLst/>
                <a:latin typeface="Calibri" panose="020F0502020204030204" pitchFamily="34" charset="0"/>
                <a:ea typeface="Calibri" panose="020F0502020204030204" pitchFamily="34" charset="0"/>
                <a:cs typeface="Times New Roman" panose="02020603050405020304" pitchFamily="18" charset="0"/>
              </a:rPr>
              <a:t>.</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rPr>
              <a:t>It is largely the ray of executive work, with the object of building, coordinating and producing cohesion in the four lower kingdoms of nature. It is distinguished largely by the energy which manifests itself in rhythm and government, rule or law and order, executive organization, such as in the world of commerce and of finance. </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rPr>
              <a:t>Είναι σε μεγάλο βαθμό η ακτίνα του εκτελεστικού έργου, με αντικείμενο την οικοδόμηση, τον συντονισμό και την παραγωγή συνοχής στα τέσσερα κατώτερα βασίλεια της φύσης. Διακρίνεται σε μεγάλο βαθμό από την ενέργεια που εκδηλώνεται με ρυθμό και κυβέρνηση, κανόνα ή νόμο και τάξη, εκτελεστική οργάνωση, όπως στον κόσμο του εμπορίου και των οικονομικών.</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Ultimately, to reorganize world affairs and so initiate the New World Order. This is definitely in the realm of ceremonial magic.</a:t>
            </a:r>
            <a:endParaRPr lang="el-GR" sz="11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l-GR" sz="1200" dirty="0">
                <a:effectLst/>
                <a:latin typeface="Times New Roman" panose="02020603050405020304" pitchFamily="18" charset="0"/>
                <a:ea typeface="Times New Roman" panose="02020603050405020304" pitchFamily="18" charset="0"/>
              </a:rPr>
              <a:t>Τελικά, για την αναδιοργάνωση των παγκόσμιων υποθέσεων και έτσι την έναρξη της Νέας Παγκόσμιας Τάξης. Αυτό είναι σίγουρα στη σφαίρα της τελετουργικής μαγείας.</a:t>
            </a:r>
            <a:endParaRPr lang="el-GR" sz="11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rPr>
              <a:t>The </a:t>
            </a:r>
            <a:r>
              <a:rPr lang="en-US" sz="1100" b="0" kern="1200" dirty="0">
                <a:solidFill>
                  <a:srgbClr val="000000"/>
                </a:solidFill>
                <a:effectLst/>
                <a:latin typeface="Arial" panose="020B0604020202020204" pitchFamily="34" charset="0"/>
                <a:ea typeface="Times New Roman" panose="02020603050405020304" pitchFamily="18" charset="0"/>
              </a:rPr>
              <a:t>7th</a:t>
            </a:r>
            <a:r>
              <a:rPr lang="en-US" sz="1100" kern="1200" dirty="0">
                <a:solidFill>
                  <a:srgbClr val="000000"/>
                </a:solidFill>
                <a:effectLst/>
                <a:latin typeface="Arial" panose="020B0604020202020204" pitchFamily="34" charset="0"/>
                <a:ea typeface="Times New Roman" panose="02020603050405020304" pitchFamily="18" charset="0"/>
              </a:rPr>
              <a:t> ray brings opportunity through an active and coordinated concrete mind, and their vast business capacity for achieving the gradual domination over the organization. Form this work, a new rhythm,  rule and order under the influence of the </a:t>
            </a:r>
            <a:r>
              <a:rPr lang="en-US" sz="1100" b="0" kern="1200" dirty="0">
                <a:solidFill>
                  <a:srgbClr val="000000"/>
                </a:solidFill>
                <a:effectLst/>
                <a:latin typeface="Arial" panose="020B0604020202020204" pitchFamily="34" charset="0"/>
                <a:ea typeface="Times New Roman" panose="02020603050405020304" pitchFamily="18" charset="0"/>
              </a:rPr>
              <a:t>7th</a:t>
            </a:r>
            <a:r>
              <a:rPr lang="en-US" sz="1100" kern="1200" dirty="0">
                <a:solidFill>
                  <a:srgbClr val="000000"/>
                </a:solidFill>
                <a:effectLst/>
                <a:latin typeface="Arial" panose="020B0604020202020204" pitchFamily="34" charset="0"/>
                <a:ea typeface="Times New Roman" panose="02020603050405020304" pitchFamily="18" charset="0"/>
              </a:rPr>
              <a:t> Ray will ensue. </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rPr>
              <a:t>Η 7η ακτίνα φέρνει ευκαιρίες μέσω ενός ενεργού και συντονισμένου συγκεκριμένου νου και της τεράστιας επιχειρηματικής τους ικανότητας για την επίτευξη της σταδιακής κυριαρχίας πάνω στον οργανισμό. Από αυτό το έργο, θα ακολουθήσει ένας νέος ρυθμός, κανόνας και τάξη υπό την επίδραση της 7ης Ακτίνας.</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rPr>
              <a:t>Bring into being upon the mental plane a widespread and recognized relation between the soul of the organization and the use of the mind.</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rPr>
              <a:t>Φέρτε σε ύπαρξη στο νοητικό πεδίο μια ευρέως διαδεδομένη και αναγνωρισμένη σχέση μεταξύ της ψυχής της οργάνωσης και της χρήσης του νου.</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The disciple wields force in order to build the forms which will meet his requirements and does this more scientifically than do disciples on other rays. </a:t>
            </a:r>
            <a:endParaRPr lang="en-US" sz="1200" kern="1200" dirty="0">
              <a:solidFill>
                <a:schemeClr val="tx1"/>
              </a:solidFill>
              <a:effectLst/>
              <a:latin typeface="Times New Roman" panose="02020603050405020304" pitchFamily="18"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This is demonstrated by personages such as Jeff Bezos who created Amazon or Elon Musk who created the Tesla Corporation. Both corporate organizations are expansive and ordered and well thought out to facilitate a successful order and control.</a:t>
            </a:r>
            <a:endParaRPr lang="el-GR" sz="11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l-GR" sz="1100" kern="1200" dirty="0">
                <a:solidFill>
                  <a:srgbClr val="000000"/>
                </a:solidFill>
                <a:effectLst/>
                <a:latin typeface="Arial" panose="020B0604020202020204" pitchFamily="34" charset="0"/>
                <a:ea typeface="Times New Roman" panose="02020603050405020304" pitchFamily="18" charset="0"/>
              </a:rPr>
              <a:t>Ο μαθητής ασκεί δύναμη για να χτίσει τις μορφές που θα ανταποκρίνονται στις απαιτήσεις του και το κάνει αυτό πιο επιστημονικά από ότι οι μαθητές σε άλλες ακτίνες.</a:t>
            </a:r>
          </a:p>
          <a:p>
            <a:pPr marL="1257300" marR="0" lvl="2" indent="-342900">
              <a:lnSpc>
                <a:spcPct val="115000"/>
              </a:lnSpc>
              <a:spcBef>
                <a:spcPts val="0"/>
              </a:spcBef>
              <a:spcAft>
                <a:spcPts val="0"/>
              </a:spcAft>
              <a:buFont typeface="Courier New" panose="02070309020205020404" pitchFamily="49" charset="0"/>
              <a:buChar char="o"/>
            </a:pPr>
            <a:r>
              <a:rPr lang="el-GR" sz="1100" kern="1200" dirty="0">
                <a:solidFill>
                  <a:srgbClr val="000000"/>
                </a:solidFill>
                <a:effectLst/>
                <a:latin typeface="Arial" panose="020B0604020202020204" pitchFamily="34" charset="0"/>
                <a:ea typeface="Times New Roman" panose="02020603050405020304" pitchFamily="18" charset="0"/>
              </a:rPr>
              <a:t>Αυτό αποδεικνύεται από πρόσωπα όπως ο </a:t>
            </a:r>
            <a:r>
              <a:rPr lang="el-GR" sz="1100" kern="1200" dirty="0" err="1">
                <a:solidFill>
                  <a:srgbClr val="000000"/>
                </a:solidFill>
                <a:effectLst/>
                <a:latin typeface="Arial" panose="020B0604020202020204" pitchFamily="34" charset="0"/>
                <a:ea typeface="Times New Roman" panose="02020603050405020304" pitchFamily="18" charset="0"/>
              </a:rPr>
              <a:t>Jeff</a:t>
            </a:r>
            <a:r>
              <a:rPr lang="el-GR" sz="1100" kern="1200" dirty="0">
                <a:solidFill>
                  <a:srgbClr val="000000"/>
                </a:solidFill>
                <a:effectLst/>
                <a:latin typeface="Arial" panose="020B0604020202020204" pitchFamily="34" charset="0"/>
                <a:ea typeface="Times New Roman" panose="02020603050405020304" pitchFamily="18" charset="0"/>
              </a:rPr>
              <a:t> </a:t>
            </a:r>
            <a:r>
              <a:rPr lang="el-GR" sz="1100" kern="1200" dirty="0" err="1">
                <a:solidFill>
                  <a:srgbClr val="000000"/>
                </a:solidFill>
                <a:effectLst/>
                <a:latin typeface="Arial" panose="020B0604020202020204" pitchFamily="34" charset="0"/>
                <a:ea typeface="Times New Roman" panose="02020603050405020304" pitchFamily="18" charset="0"/>
              </a:rPr>
              <a:t>Bezos</a:t>
            </a:r>
            <a:r>
              <a:rPr lang="el-GR" sz="1100" kern="1200" dirty="0">
                <a:solidFill>
                  <a:srgbClr val="000000"/>
                </a:solidFill>
                <a:effectLst/>
                <a:latin typeface="Arial" panose="020B0604020202020204" pitchFamily="34" charset="0"/>
                <a:ea typeface="Times New Roman" panose="02020603050405020304" pitchFamily="18" charset="0"/>
              </a:rPr>
              <a:t> που δημιούργησε την </a:t>
            </a:r>
            <a:r>
              <a:rPr lang="el-GR" sz="1100" kern="1200" dirty="0" err="1">
                <a:solidFill>
                  <a:srgbClr val="000000"/>
                </a:solidFill>
                <a:effectLst/>
                <a:latin typeface="Arial" panose="020B0604020202020204" pitchFamily="34" charset="0"/>
                <a:ea typeface="Times New Roman" panose="02020603050405020304" pitchFamily="18" charset="0"/>
              </a:rPr>
              <a:t>Amazon</a:t>
            </a:r>
            <a:r>
              <a:rPr lang="el-GR" sz="1100" kern="1200" dirty="0">
                <a:solidFill>
                  <a:srgbClr val="000000"/>
                </a:solidFill>
                <a:effectLst/>
                <a:latin typeface="Arial" panose="020B0604020202020204" pitchFamily="34" charset="0"/>
                <a:ea typeface="Times New Roman" panose="02020603050405020304" pitchFamily="18" charset="0"/>
              </a:rPr>
              <a:t> ή ο </a:t>
            </a:r>
            <a:r>
              <a:rPr lang="el-GR" sz="1100" kern="1200" dirty="0" err="1">
                <a:solidFill>
                  <a:srgbClr val="000000"/>
                </a:solidFill>
                <a:effectLst/>
                <a:latin typeface="Arial" panose="020B0604020202020204" pitchFamily="34" charset="0"/>
                <a:ea typeface="Times New Roman" panose="02020603050405020304" pitchFamily="18" charset="0"/>
              </a:rPr>
              <a:t>Elon</a:t>
            </a:r>
            <a:r>
              <a:rPr lang="el-GR" sz="1100" kern="1200" dirty="0">
                <a:solidFill>
                  <a:srgbClr val="000000"/>
                </a:solidFill>
                <a:effectLst/>
                <a:latin typeface="Arial" panose="020B0604020202020204" pitchFamily="34" charset="0"/>
                <a:ea typeface="Times New Roman" panose="02020603050405020304" pitchFamily="18" charset="0"/>
              </a:rPr>
              <a:t> </a:t>
            </a:r>
            <a:r>
              <a:rPr lang="el-GR" sz="1100" kern="1200" dirty="0" err="1">
                <a:solidFill>
                  <a:srgbClr val="000000"/>
                </a:solidFill>
                <a:effectLst/>
                <a:latin typeface="Arial" panose="020B0604020202020204" pitchFamily="34" charset="0"/>
                <a:ea typeface="Times New Roman" panose="02020603050405020304" pitchFamily="18" charset="0"/>
              </a:rPr>
              <a:t>Musk</a:t>
            </a:r>
            <a:r>
              <a:rPr lang="el-GR" sz="1100" kern="1200" dirty="0">
                <a:solidFill>
                  <a:srgbClr val="000000"/>
                </a:solidFill>
                <a:effectLst/>
                <a:latin typeface="Arial" panose="020B0604020202020204" pitchFamily="34" charset="0"/>
                <a:ea typeface="Times New Roman" panose="02020603050405020304" pitchFamily="18" charset="0"/>
              </a:rPr>
              <a:t> που δημιούργησε την </a:t>
            </a:r>
            <a:r>
              <a:rPr lang="el-GR" sz="1100" kern="1200" dirty="0" err="1">
                <a:solidFill>
                  <a:srgbClr val="000000"/>
                </a:solidFill>
                <a:effectLst/>
                <a:latin typeface="Arial" panose="020B0604020202020204" pitchFamily="34" charset="0"/>
                <a:ea typeface="Times New Roman" panose="02020603050405020304" pitchFamily="18" charset="0"/>
              </a:rPr>
              <a:t>Tesla</a:t>
            </a:r>
            <a:r>
              <a:rPr lang="el-GR" sz="1100" kern="1200" dirty="0">
                <a:solidFill>
                  <a:srgbClr val="000000"/>
                </a:solidFill>
                <a:effectLst/>
                <a:latin typeface="Arial" panose="020B0604020202020204" pitchFamily="34" charset="0"/>
                <a:ea typeface="Times New Roman" panose="02020603050405020304" pitchFamily="18" charset="0"/>
              </a:rPr>
              <a:t> </a:t>
            </a:r>
            <a:r>
              <a:rPr lang="el-GR" sz="1100" kern="1200" dirty="0" err="1">
                <a:solidFill>
                  <a:srgbClr val="000000"/>
                </a:solidFill>
                <a:effectLst/>
                <a:latin typeface="Arial" panose="020B0604020202020204" pitchFamily="34" charset="0"/>
                <a:ea typeface="Times New Roman" panose="02020603050405020304" pitchFamily="18" charset="0"/>
              </a:rPr>
              <a:t>Corporation</a:t>
            </a:r>
            <a:r>
              <a:rPr lang="el-GR" sz="1100" kern="1200" dirty="0">
                <a:solidFill>
                  <a:srgbClr val="000000"/>
                </a:solidFill>
                <a:effectLst/>
                <a:latin typeface="Arial" panose="020B0604020202020204" pitchFamily="34" charset="0"/>
                <a:ea typeface="Times New Roman" panose="02020603050405020304" pitchFamily="18" charset="0"/>
              </a:rPr>
              <a:t>. Και οι δύο εταιρικοί οργανισμοί είναι επεκτατικοί , οργανωμένοι και καλά μελετημένοι για να διευκολύνουν μια επιτυχημένη παραγγελία και έλεγχο.</a:t>
            </a:r>
          </a:p>
          <a:p>
            <a:pPr marL="1257300" marR="0" lvl="2" indent="-342900">
              <a:lnSpc>
                <a:spcPct val="115000"/>
              </a:lnSpc>
              <a:spcBef>
                <a:spcPts val="0"/>
              </a:spcBef>
              <a:spcAft>
                <a:spcPts val="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en-US" sz="1100" kern="1200" dirty="0">
                <a:solidFill>
                  <a:srgbClr val="000000"/>
                </a:solidFill>
                <a:effectLst/>
                <a:latin typeface="Arial" panose="020B0604020202020204" pitchFamily="34" charset="0"/>
                <a:ea typeface="Times New Roman" panose="02020603050405020304" pitchFamily="18" charset="0"/>
              </a:rPr>
              <a:t>The </a:t>
            </a:r>
            <a:r>
              <a:rPr lang="en-US" sz="1100" b="0" kern="1200" dirty="0">
                <a:solidFill>
                  <a:srgbClr val="000000"/>
                </a:solidFill>
                <a:effectLst/>
                <a:latin typeface="Arial" panose="020B0604020202020204" pitchFamily="34" charset="0"/>
                <a:ea typeface="Times New Roman" panose="02020603050405020304" pitchFamily="18" charset="0"/>
              </a:rPr>
              <a:t>7th</a:t>
            </a:r>
            <a:r>
              <a:rPr lang="en-US" sz="1100" kern="1200" dirty="0">
                <a:solidFill>
                  <a:srgbClr val="000000"/>
                </a:solidFill>
                <a:effectLst/>
                <a:latin typeface="Arial" panose="020B0604020202020204" pitchFamily="34" charset="0"/>
                <a:ea typeface="Times New Roman" panose="02020603050405020304" pitchFamily="18" charset="0"/>
              </a:rPr>
              <a:t> Ray will foster the group spirit, and the rhythm of the group, the objectives of the group and the rhythmic-working of the group. </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rPr>
              <a:t>Η 7η Ακτίνα θα ενισχύσει το ομαδικό πνεύμα και τον ρυθμό της ομάδας, τους στόχους της ομάδας και τη ρυθμική εργασία της ομάδας.</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a:p>
            <a:pPr marL="1257300" marR="0" lvl="2"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1100" kern="1200" dirty="0">
                <a:solidFill>
                  <a:srgbClr val="000000"/>
                </a:solidFill>
                <a:effectLst/>
                <a:latin typeface="Arial" panose="020B0604020202020204" pitchFamily="34" charset="0"/>
                <a:ea typeface="Times New Roman" panose="02020603050405020304" pitchFamily="18" charset="0"/>
              </a:rPr>
              <a:t>In the business world, internal IT environments are often structured in an intelligible manner to foster collaboration and open communication, i.e. right human relations. This activity fosters goodwill and cooperation, a reflection of the will-to-good of the first divine aspect.</a:t>
            </a:r>
            <a:endParaRPr lang="en-US" sz="1200" dirty="0">
              <a:effectLst/>
              <a:latin typeface="Times New Roman" panose="02020603050405020304" pitchFamily="18"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Also, the </a:t>
            </a:r>
            <a:r>
              <a:rPr lang="en-US" sz="1100" b="0" kern="1200" dirty="0">
                <a:solidFill>
                  <a:srgbClr val="000000"/>
                </a:solidFill>
                <a:effectLst/>
                <a:latin typeface="Arial" panose="020B0604020202020204" pitchFamily="34" charset="0"/>
                <a:ea typeface="Times New Roman" panose="02020603050405020304" pitchFamily="18" charset="0"/>
              </a:rPr>
              <a:t>7th</a:t>
            </a:r>
            <a:r>
              <a:rPr lang="en-US" sz="1100" kern="1200" dirty="0">
                <a:solidFill>
                  <a:srgbClr val="000000"/>
                </a:solidFill>
                <a:effectLst/>
                <a:latin typeface="Arial" panose="020B0604020202020204" pitchFamily="34" charset="0"/>
                <a:ea typeface="Times New Roman" panose="02020603050405020304" pitchFamily="18" charset="0"/>
              </a:rPr>
              <a:t> Ray that deals with the building forces of nature, that concerns itself with the utilization of the form intelligently by the life aspect. </a:t>
            </a:r>
            <a:endParaRPr lang="el-GR" sz="11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l-GR" sz="1200" dirty="0">
                <a:effectLst/>
                <a:latin typeface="Times New Roman" panose="02020603050405020304" pitchFamily="18" charset="0"/>
                <a:ea typeface="Times New Roman" panose="02020603050405020304" pitchFamily="18" charset="0"/>
              </a:rPr>
              <a:t>Στον επιχειρηματικό κόσμο, τα εσωτερικά περιβάλλοντα πληροφορικής είναι συχνά δομημένα με κατανοητό τρόπο για να ενθαρρύνουν τη συνεργασία και την ανοιχτή επικοινωνία, δηλαδή τις ορθές ανθρώπινες σχέσεις. Αυτή η δραστηριότητα ενθαρρύνει την καλή θέληση και τη συνεργασία, μια αντανάκλαση της θέλησης για καλό της πρώτης θείας πτυχής.</a:t>
            </a:r>
          </a:p>
          <a:p>
            <a:pPr marL="1257300" marR="0" lvl="2" indent="-342900">
              <a:lnSpc>
                <a:spcPct val="115000"/>
              </a:lnSpc>
              <a:spcBef>
                <a:spcPts val="0"/>
              </a:spcBef>
              <a:spcAft>
                <a:spcPts val="0"/>
              </a:spcAft>
              <a:buFont typeface="Courier New" panose="02070309020205020404" pitchFamily="49" charset="0"/>
              <a:buChar char="o"/>
            </a:pPr>
            <a:r>
              <a:rPr lang="el-GR" sz="1200" dirty="0">
                <a:effectLst/>
                <a:latin typeface="Times New Roman" panose="02020603050405020304" pitchFamily="18" charset="0"/>
                <a:ea typeface="Times New Roman" panose="02020603050405020304" pitchFamily="18" charset="0"/>
              </a:rPr>
              <a:t>Επίσης, η 7η Ακτίνα που ασχολείται με τις δομικές δυνάμεις της φύσης, που ασχολείται με την έξυπνη αξιοποίηση της μορφής από την όψη της ζωής.</a:t>
            </a:r>
          </a:p>
          <a:p>
            <a:pPr marL="1257300" marR="0" lvl="2" indent="-342900">
              <a:lnSpc>
                <a:spcPct val="115000"/>
              </a:lnSpc>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en-US" sz="1100" i="1" kern="1200" dirty="0">
                <a:solidFill>
                  <a:srgbClr val="000000"/>
                </a:solidFill>
                <a:effectLst/>
                <a:latin typeface="Arial" panose="020B0604020202020204" pitchFamily="34" charset="0"/>
                <a:ea typeface="Times New Roman" panose="02020603050405020304" pitchFamily="18" charset="0"/>
              </a:rPr>
              <a:t>“ The </a:t>
            </a:r>
            <a:r>
              <a:rPr lang="en-US" sz="1100" b="0" i="1" kern="1200" dirty="0">
                <a:solidFill>
                  <a:srgbClr val="000000"/>
                </a:solidFill>
                <a:effectLst/>
                <a:latin typeface="Arial" panose="020B0604020202020204" pitchFamily="34" charset="0"/>
                <a:ea typeface="Times New Roman" panose="02020603050405020304" pitchFamily="18" charset="0"/>
              </a:rPr>
              <a:t>7th</a:t>
            </a:r>
            <a:r>
              <a:rPr lang="en-US" sz="1100" i="1" kern="1200" dirty="0">
                <a:solidFill>
                  <a:srgbClr val="000000"/>
                </a:solidFill>
                <a:effectLst/>
                <a:latin typeface="Arial" panose="020B0604020202020204" pitchFamily="34" charset="0"/>
                <a:ea typeface="Times New Roman" panose="02020603050405020304" pitchFamily="18" charset="0"/>
              </a:rPr>
              <a:t> ray governs the sacral center and the sublimation of its energy into the throat or into the higher creative center which is a place of great creativity. The 7</a:t>
            </a:r>
            <a:r>
              <a:rPr lang="en-US" sz="1100" i="1" kern="1200" baseline="30000" dirty="0">
                <a:solidFill>
                  <a:srgbClr val="000000"/>
                </a:solidFill>
                <a:effectLst/>
                <a:latin typeface="Arial" panose="020B0604020202020204" pitchFamily="34" charset="0"/>
                <a:ea typeface="Times New Roman" panose="02020603050405020304" pitchFamily="18" charset="0"/>
              </a:rPr>
              <a:t>th</a:t>
            </a:r>
            <a:r>
              <a:rPr lang="en-US" sz="1100" i="1" kern="1200" dirty="0">
                <a:solidFill>
                  <a:srgbClr val="000000"/>
                </a:solidFill>
                <a:effectLst/>
                <a:latin typeface="Arial" panose="020B0604020202020204" pitchFamily="34" charset="0"/>
                <a:ea typeface="Times New Roman" panose="02020603050405020304" pitchFamily="18" charset="0"/>
              </a:rPr>
              <a:t> Ray is therefore setting in motion a period of tremendous creative activity, both on the material plane through the stimulation of the sex life of all peoples and in the three worlds through the stimulation brought about when soul and form are consciously related”</a:t>
            </a:r>
            <a:r>
              <a:rPr lang="en-US" sz="1100" kern="1200" dirty="0">
                <a:solidFill>
                  <a:srgbClr val="000000"/>
                </a:solidFill>
                <a:effectLst/>
                <a:latin typeface="Arial" panose="020B0604020202020204" pitchFamily="34" charset="0"/>
                <a:ea typeface="Times New Roman" panose="02020603050405020304" pitchFamily="18" charset="0"/>
              </a:rPr>
              <a:t>. R&amp;I, p. 572</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el-GR" sz="1200" dirty="0">
                <a:effectLst/>
                <a:latin typeface="Times New Roman" panose="02020603050405020304" pitchFamily="18" charset="0"/>
                <a:ea typeface="Times New Roman" panose="02020603050405020304" pitchFamily="18" charset="0"/>
              </a:rPr>
              <a:t>« Η 7η ακτίνα κυβερνά το ιερό κέντρο και την μετουσίωση της ενέργειάς της στο λαιμό ή στο ανώτερο δημιουργικό κέντρο που είναι ένας τόπος μεγάλης δημιουργικότητας. Η 7η Ακτίνα λοιπόν θέτει σε κίνηση μια περίοδο τεράστιας δημιουργικής δραστηριότητας, τόσο στο υλικό πεδίο μέσω της διέγερσης της σεξουαλικής ζωής όλων των λαών όσο και στους τρεις κόσμους μέσω της διέγερσης που προκαλείται όταν η ψυχή και η μορφή συνδέονται συνειδητά». R&amp;I, σελ. 572</a:t>
            </a:r>
            <a:endParaRPr lang="el-GR" sz="1100" kern="12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a:p>
            <a:pPr marL="1257300" marR="0" lvl="2"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1100" kern="1200" dirty="0">
                <a:solidFill>
                  <a:srgbClr val="000000"/>
                </a:solidFill>
                <a:effectLst/>
                <a:latin typeface="Arial" panose="020B0604020202020204" pitchFamily="34" charset="0"/>
                <a:ea typeface="Times New Roman" panose="02020603050405020304" pitchFamily="18" charset="0"/>
              </a:rPr>
              <a:t>In the business world, there are many who are working from the creative side expand their enterprise</a:t>
            </a:r>
            <a:endParaRPr lang="en-US" sz="1200" dirty="0">
              <a:effectLst/>
              <a:latin typeface="Times New Roman" panose="02020603050405020304" pitchFamily="18"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n-US" sz="1100" kern="1200" dirty="0">
                <a:solidFill>
                  <a:srgbClr val="000000"/>
                </a:solidFill>
                <a:effectLst/>
                <a:latin typeface="Arial" panose="020B0604020202020204" pitchFamily="34" charset="0"/>
                <a:ea typeface="Times New Roman" panose="02020603050405020304" pitchFamily="18" charset="0"/>
              </a:rPr>
              <a:t>Here, The </a:t>
            </a:r>
            <a:r>
              <a:rPr lang="en-US" sz="1100" b="0" kern="1200" dirty="0">
                <a:solidFill>
                  <a:srgbClr val="000000"/>
                </a:solidFill>
                <a:effectLst/>
                <a:latin typeface="Arial" panose="020B0604020202020204" pitchFamily="34" charset="0"/>
                <a:ea typeface="Times New Roman" panose="02020603050405020304" pitchFamily="18" charset="0"/>
              </a:rPr>
              <a:t>7th</a:t>
            </a:r>
            <a:r>
              <a:rPr lang="en-US" sz="1100" kern="1200" dirty="0">
                <a:solidFill>
                  <a:srgbClr val="000000"/>
                </a:solidFill>
                <a:effectLst/>
                <a:latin typeface="Arial" panose="020B0604020202020204" pitchFamily="34" charset="0"/>
                <a:ea typeface="Times New Roman" panose="02020603050405020304" pitchFamily="18" charset="0"/>
              </a:rPr>
              <a:t> ray is helping to readjust negative and positive relationships, primarily in connection with the sex relation and marriage.</a:t>
            </a:r>
            <a:endParaRPr lang="el-GR" sz="11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endParaRPr lang="el-GR" sz="1100" kern="1200" dirty="0">
              <a:solidFill>
                <a:srgbClr val="000000"/>
              </a:solidFill>
              <a:effectLst/>
              <a:latin typeface="Arial" panose="020B0604020202020204" pitchFamily="34" charset="0"/>
              <a:ea typeface="Times New Roman" panose="02020603050405020304" pitchFamily="18" charset="0"/>
            </a:endParaRPr>
          </a:p>
          <a:p>
            <a:pPr marL="1257300" marR="0" lvl="2" indent="-342900">
              <a:lnSpc>
                <a:spcPct val="115000"/>
              </a:lnSpc>
              <a:spcBef>
                <a:spcPts val="0"/>
              </a:spcBef>
              <a:spcAft>
                <a:spcPts val="0"/>
              </a:spcAft>
              <a:buFont typeface="Courier New" panose="02070309020205020404" pitchFamily="49" charset="0"/>
              <a:buChar char="o"/>
            </a:pPr>
            <a:r>
              <a:rPr lang="el-GR" sz="1100" kern="1200" dirty="0">
                <a:solidFill>
                  <a:srgbClr val="000000"/>
                </a:solidFill>
                <a:effectLst/>
                <a:latin typeface="Arial" panose="020B0604020202020204" pitchFamily="34" charset="0"/>
                <a:ea typeface="Times New Roman" panose="02020603050405020304" pitchFamily="18" charset="0"/>
              </a:rPr>
              <a:t>Στον επιχειρηματικό κόσμο, υπάρχουν πολλοί που εργάζονται από τη δημιουργική και πλευρά επεκτείνουν την επιχείρησή τους</a:t>
            </a:r>
          </a:p>
          <a:p>
            <a:pPr marL="1257300" marR="0" lvl="2" indent="-342900">
              <a:lnSpc>
                <a:spcPct val="115000"/>
              </a:lnSpc>
              <a:spcBef>
                <a:spcPts val="0"/>
              </a:spcBef>
              <a:spcAft>
                <a:spcPts val="0"/>
              </a:spcAft>
              <a:buFont typeface="Courier New" panose="02070309020205020404" pitchFamily="49" charset="0"/>
              <a:buChar char="o"/>
            </a:pPr>
            <a:r>
              <a:rPr lang="el-GR" sz="1100" kern="1200" dirty="0">
                <a:solidFill>
                  <a:srgbClr val="000000"/>
                </a:solidFill>
                <a:effectLst/>
                <a:latin typeface="Arial" panose="020B0604020202020204" pitchFamily="34" charset="0"/>
                <a:ea typeface="Times New Roman" panose="02020603050405020304" pitchFamily="18" charset="0"/>
              </a:rPr>
              <a:t>Εδώ, η 7η ακτίνα βοηθά στην αναπροσαρμογή των αρνητικών και θετικών σχέσεων, κυρίως σε σχέση με τη σεξουαλική σχέση και τον γάμο.</a:t>
            </a:r>
          </a:p>
          <a:p>
            <a:pPr marL="1257300" marR="0" lvl="2" indent="-342900">
              <a:lnSpc>
                <a:spcPct val="115000"/>
              </a:lnSpc>
              <a:spcBef>
                <a:spcPts val="0"/>
              </a:spcBef>
              <a:spcAft>
                <a:spcPts val="0"/>
              </a:spcAft>
              <a:buFont typeface="Courier New" panose="02070309020205020404" pitchFamily="49" charset="0"/>
              <a:buChar char="o"/>
            </a:pPr>
            <a:endParaRPr lang="en-US" sz="11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contrast to </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US" sz="1100" b="0" i="1" kern="1200" dirty="0">
                <a:solidFill>
                  <a:srgbClr val="000000"/>
                </a:solidFill>
                <a:effectLst/>
                <a:latin typeface="Arial" panose="020B0604020202020204" pitchFamily="34" charset="0"/>
                <a:ea typeface="Times New Roman" panose="02020603050405020304" pitchFamily="18" charset="0"/>
              </a:rPr>
              <a:t>7th</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Ray</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a:t>
            </a:r>
            <a:r>
              <a:rPr lang="en-US" sz="11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6th</a:t>
            </a:r>
            <a:r>
              <a:rPr lang="en-US"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ray devotee is far more abstract and mystical in his work and thought, and seldom has any real understanding of the right relation between form and energy. He thinks almost entirely in terms of quality and pays little attention to the material side of life and the true significance of substance as it produces phenomena”. </a:t>
            </a:r>
            <a:r>
              <a:rPr lang="el-GR" sz="110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(DN, p. 126)</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«Σε αντίθεση με την 7η Ακτίνα, ο οπαδός/ακόλουθος της 6ης ακτίνας είναι πολύ πιο αφηρημένος και μυστικιστικός στο έργο και τη σκέψη του και σπάνια έχει πραγματική κατανόηση της ορθής σχέσης μεταξύ μορφής και ενέργειας. Σκέφτεται σχεδόν εξ ολοκλήρου ως προς την ποιότητα και δίνει ελάχιστη σημασία στην υλική πλευρά της ζωής και την πραγματική σημασία της ουσίας καθώς παράγει φαινόμενα». (ΜΝΕ, σ.126)</a:t>
            </a: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understand that t</a:t>
            </a: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 etheric body receives and distributes force from many different directions, e.g. from prana, impressions from the abstract mind or Soul, psychic impressions or thoughtforms, and from others through telepathy. This is a process that transfers energy and force from the centers below the diaphragm to the centers above the solar plexus. The whole process is one of development, use and transference.  The centers act as transmitters of certain forms of energy consciously directed by the Soul with the intent of driving the physical body to fulfilling the Soul’s purpose. The everyday man is beginning to function intelligently and consciously through the solar plexus center.</a:t>
            </a:r>
            <a:endParaRPr lang="el-GR"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just">
              <a:lnSpc>
                <a:spcPct val="115000"/>
              </a:lnSpc>
              <a:spcBef>
                <a:spcPts val="0"/>
              </a:spcBef>
              <a:spcAft>
                <a:spcPts val="0"/>
              </a:spcAft>
              <a:buFont typeface="Arial" panose="020B0604020202020204" pitchFamily="34" charset="0"/>
              <a:buChar char="•"/>
              <a:tabLst>
                <a:tab pos="914400" algn="l"/>
              </a:tabLst>
            </a:pPr>
            <a:endParaRPr lang="el-GR"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tab pos="914400" algn="l"/>
              </a:tabLst>
              <a:defRPr/>
            </a:pPr>
            <a:r>
              <a:rPr lang="el-GR" sz="1100" dirty="0">
                <a:effectLst/>
                <a:latin typeface="Times New Roman" panose="02020603050405020304" pitchFamily="18" charset="0"/>
                <a:ea typeface="Times New Roman" panose="02020603050405020304" pitchFamily="18" charset="0"/>
              </a:rPr>
              <a:t>Καταλαβαίνουμε ότι το αιθερικό σώμα δέχεται και διανέμει δύναμη από πολλές διαφορετικές κατευθύνσεις, π.χ. από την πράνα, εντυπώσεις από τον αφηρημένο νου ή την Ψυχή, ψυχικές εντυπώσεις ή σκεπτομορφές, και από άλλους μέσω της τηλεπάθειας. Αυτή είναι μια διαδικασία που μεταφέρει ενέργεια και δύναμη από τα κέντρα κάτω από το διάφραγμα στα κέντρα πάνω από το ηλιακό πλέγμα. Η όλη διαδικασία είναι μια διαδικασία ανάπτυξης, χρήσης και μεταφοράς. Τα κέντρα λειτουργούν ως πομποί ορισμένων μορφών ενέργειας που κατευθύνονται συνειδητά από την Ψυχή με σκοπό να οδηγήσουν το φυσικό σώμα στην εκπλήρωση του σκοπού της Ψυχής. Ο καθημερινός άνθρωπος αρχίζει να λειτουργεί έξυπνα και συνειδητά μέσω του κέντρου του ηλιακού πλέγματος.</a:t>
            </a:r>
          </a:p>
          <a:p>
            <a:pPr marL="742950" marR="0" lvl="1" indent="-285750" algn="just">
              <a:lnSpc>
                <a:spcPct val="115000"/>
              </a:lnSpc>
              <a:spcBef>
                <a:spcPts val="0"/>
              </a:spcBef>
              <a:spcAft>
                <a:spcPts val="0"/>
              </a:spcAft>
              <a:buFont typeface="Arial" panose="020B0604020202020204" pitchFamily="34" charset="0"/>
              <a:buChar char="•"/>
              <a:tabLst>
                <a:tab pos="914400" algn="l"/>
              </a:tabLst>
            </a:pPr>
            <a:endPar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just">
              <a:lnSpc>
                <a:spcPct val="115000"/>
              </a:lnSpc>
              <a:spcBef>
                <a:spcPts val="0"/>
              </a:spcBef>
              <a:spcAft>
                <a:spcPts val="0"/>
              </a:spcAft>
              <a:buFont typeface="Arial" panose="020B0604020202020204" pitchFamily="34" charset="0"/>
              <a:buChar char="•"/>
              <a:tabLst>
                <a:tab pos="914400" algn="l"/>
              </a:tabLst>
            </a:pPr>
            <a:endParaRPr lang="el-GR" sz="1100" kern="1200" dirty="0">
              <a:solidFill>
                <a:srgbClr val="000000"/>
              </a:solidFill>
              <a:effectLst/>
              <a:latin typeface="Arial" panose="020B0604020202020204" pitchFamily="34" charset="0"/>
              <a:ea typeface="Arial" panose="020B0604020202020204" pitchFamily="34" charset="0"/>
            </a:endParaRPr>
          </a:p>
          <a:p>
            <a:pPr marL="742950" marR="0" lvl="1" indent="-285750" algn="just">
              <a:lnSpc>
                <a:spcPct val="115000"/>
              </a:lnSpc>
              <a:spcBef>
                <a:spcPts val="0"/>
              </a:spcBef>
              <a:spcAft>
                <a:spcPts val="0"/>
              </a:spcAft>
              <a:buFont typeface="Arial" panose="020B0604020202020204" pitchFamily="34" charset="0"/>
              <a:buChar char="•"/>
              <a:tabLst>
                <a:tab pos="914400" algn="l"/>
              </a:tabLst>
            </a:pPr>
            <a:r>
              <a:rPr lang="en-US" sz="1100" kern="1200" dirty="0">
                <a:solidFill>
                  <a:srgbClr val="000000"/>
                </a:solidFill>
                <a:effectLst/>
                <a:latin typeface="Arial" panose="020B0604020202020204" pitchFamily="34" charset="0"/>
                <a:ea typeface="Arial" panose="020B0604020202020204" pitchFamily="34" charset="0"/>
              </a:rPr>
              <a:t>The etheric body links the 3 lower </a:t>
            </a:r>
            <a:r>
              <a:rPr lang="en-US" sz="1100" kern="1200" dirty="0" err="1">
                <a:solidFill>
                  <a:srgbClr val="000000"/>
                </a:solidFill>
                <a:effectLst/>
                <a:latin typeface="Arial" panose="020B0604020202020204" pitchFamily="34" charset="0"/>
                <a:ea typeface="Arial" panose="020B0604020202020204" pitchFamily="34" charset="0"/>
              </a:rPr>
              <a:t>vehcicles</a:t>
            </a:r>
            <a:r>
              <a:rPr lang="en-US" sz="1100" kern="1200" dirty="0">
                <a:solidFill>
                  <a:srgbClr val="000000"/>
                </a:solidFill>
                <a:effectLst/>
                <a:latin typeface="Arial" panose="020B0604020202020204" pitchFamily="34" charset="0"/>
                <a:ea typeface="Arial" panose="020B0604020202020204" pitchFamily="34" charset="0"/>
              </a:rPr>
              <a:t> with the Spiritual Triad:  Physical form with the higher Atma; Astral/ Emotional body with Buddhi of the Intuitional Plane; Mental to Manas</a:t>
            </a:r>
            <a:endParaRPr lang="el-GR" sz="1100" kern="1200" dirty="0">
              <a:solidFill>
                <a:srgbClr val="000000"/>
              </a:solidFill>
              <a:effectLst/>
              <a:latin typeface="Arial" panose="020B0604020202020204" pitchFamily="34" charset="0"/>
              <a:ea typeface="Arial" panose="020B0604020202020204" pitchFamily="34" charset="0"/>
            </a:endParaRPr>
          </a:p>
          <a:p>
            <a:pPr marL="742950" marR="0" lvl="1" indent="-285750" algn="just">
              <a:lnSpc>
                <a:spcPct val="115000"/>
              </a:lnSpc>
              <a:spcBef>
                <a:spcPts val="0"/>
              </a:spcBef>
              <a:spcAft>
                <a:spcPts val="0"/>
              </a:spcAft>
              <a:buFont typeface="Arial" panose="020B0604020202020204" pitchFamily="34" charset="0"/>
              <a:buChar char="•"/>
              <a:tabLst>
                <a:tab pos="914400" algn="l"/>
              </a:tabLst>
            </a:pPr>
            <a:endParaRPr lang="el-GR" sz="1100" kern="1200" dirty="0">
              <a:solidFill>
                <a:srgbClr val="000000"/>
              </a:solidFill>
              <a:effectLst/>
              <a:latin typeface="Arial" panose="020B0604020202020204" pitchFamily="34" charset="0"/>
              <a:ea typeface="Times New Roman" panose="02020603050405020304" pitchFamily="18" charset="0"/>
            </a:endParaRPr>
          </a:p>
          <a:p>
            <a:pPr marL="742950" marR="0" lvl="1" indent="-285750" algn="just">
              <a:lnSpc>
                <a:spcPct val="115000"/>
              </a:lnSpc>
              <a:spcBef>
                <a:spcPts val="0"/>
              </a:spcBef>
              <a:spcAft>
                <a:spcPts val="0"/>
              </a:spcAft>
              <a:buFont typeface="Arial" panose="020B0604020202020204" pitchFamily="34" charset="0"/>
              <a:buChar char="•"/>
              <a:tabLst>
                <a:tab pos="914400" algn="l"/>
              </a:tabLst>
            </a:pPr>
            <a:r>
              <a:rPr lang="el-GR" sz="1200" dirty="0">
                <a:effectLst/>
                <a:latin typeface="Times New Roman" panose="02020603050405020304" pitchFamily="18" charset="0"/>
                <a:ea typeface="Times New Roman" panose="02020603050405020304" pitchFamily="18" charset="0"/>
              </a:rPr>
              <a:t>Το αιθερικό σώμα συνδέει τα 3 κατώτερα οχήματα με την Πνευματική Τριάδα: Φυσική μορφή με το ανώτερο Άτμα. Αστρικό/Συναισθηματικό σώμα με τον </a:t>
            </a:r>
            <a:r>
              <a:rPr lang="el-GR" sz="1200" dirty="0" err="1">
                <a:effectLst/>
                <a:latin typeface="Times New Roman" panose="02020603050405020304" pitchFamily="18" charset="0"/>
                <a:ea typeface="Times New Roman" panose="02020603050405020304" pitchFamily="18" charset="0"/>
              </a:rPr>
              <a:t>Βούδι</a:t>
            </a:r>
            <a:r>
              <a:rPr lang="el-GR" sz="1200" dirty="0">
                <a:effectLst/>
                <a:latin typeface="Times New Roman" panose="02020603050405020304" pitchFamily="18" charset="0"/>
                <a:ea typeface="Times New Roman" panose="02020603050405020304" pitchFamily="18" charset="0"/>
              </a:rPr>
              <a:t> του Ενορατικού Πεδίου και το Νοητικό με το Μάνας</a:t>
            </a:r>
            <a:endParaRPr lang="el-GR" sz="1100" kern="1200" dirty="0">
              <a:solidFill>
                <a:srgbClr val="000000"/>
              </a:solidFill>
              <a:effectLst/>
              <a:latin typeface="Arial" panose="020B0604020202020204" pitchFamily="34" charset="0"/>
              <a:ea typeface="Times New Roman" panose="02020603050405020304" pitchFamily="18" charset="0"/>
            </a:endParaRPr>
          </a:p>
          <a:p>
            <a:pPr marL="742950" marR="0" lvl="1" indent="-285750" algn="just">
              <a:lnSpc>
                <a:spcPct val="115000"/>
              </a:lnSpc>
              <a:spcBef>
                <a:spcPts val="0"/>
              </a:spcBef>
              <a:spcAft>
                <a:spcPts val="0"/>
              </a:spcAft>
              <a:buFont typeface="Arial" panose="020B0604020202020204" pitchFamily="34" charset="0"/>
              <a:buChar char="•"/>
              <a:tabLst>
                <a:tab pos="914400" algn="l"/>
              </a:tabLst>
            </a:pPr>
            <a:endParaRPr lang="en-US" sz="1200" dirty="0">
              <a:effectLst/>
              <a:latin typeface="Times New Roman" panose="02020603050405020304" pitchFamily="18" charset="0"/>
              <a:ea typeface="Times New Roman" panose="02020603050405020304" pitchFamily="18" charset="0"/>
            </a:endParaRPr>
          </a:p>
          <a:p>
            <a:pPr marL="914400" marR="0" algn="just">
              <a:lnSpc>
                <a:spcPct val="115000"/>
              </a:lnSpc>
              <a:spcBef>
                <a:spcPts val="0"/>
              </a:spcBef>
              <a:spcAft>
                <a:spcPts val="0"/>
              </a:spcAft>
            </a:pPr>
            <a:r>
              <a:rPr lang="en-US" sz="1100" kern="1200" dirty="0">
                <a:solidFill>
                  <a:srgbClr val="000000"/>
                </a:solidFill>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rPr>
              <a:t>With the taking of the 1st Initiation and unfoldment of the Christ life as a result of the presence of 2nd divine aspect love, will result in the ending of economic fear, human and material need will be controlled by a vast group of initiates of the 1st Initiation whose consciousness is of responsibility and service.</a:t>
            </a: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algn="just">
              <a:lnSpc>
                <a:spcPct val="115000"/>
              </a:lnSpc>
              <a:spcBef>
                <a:spcPts val="0"/>
              </a:spcBef>
              <a:spcAft>
                <a:spcPts val="0"/>
              </a:spcAft>
            </a:pP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algn="just">
              <a:lnSpc>
                <a:spcPct val="115000"/>
              </a:lnSpc>
              <a:spcBef>
                <a:spcPts val="0"/>
              </a:spcBef>
              <a:spcAft>
                <a:spcPts val="0"/>
              </a:spcAft>
            </a:pPr>
            <a:r>
              <a:rPr lang="el-GR" sz="1200" dirty="0">
                <a:effectLst/>
                <a:latin typeface="Times New Roman" panose="02020603050405020304" pitchFamily="18" charset="0"/>
                <a:ea typeface="Times New Roman" panose="02020603050405020304" pitchFamily="18" charset="0"/>
              </a:rPr>
              <a:t>Με τη λήψη της 1ης Μύησης και το ξεδίπλωμα της ζωής του Χριστού ως αποτέλεσμα της παρουσίας της 2ης θείας όψης της αγάπης, θα έχει ως αποτέλεσμα τον τερματισμό του οικονομικού φόβου, οι ανθρώπινες και υλικές ανάγκες θα ελέγχονται από μια τεράστια ομάδα μυημένων της 1</a:t>
            </a:r>
            <a:r>
              <a:rPr lang="el-GR" sz="1200" baseline="30000" dirty="0">
                <a:effectLst/>
                <a:latin typeface="Times New Roman" panose="02020603050405020304" pitchFamily="18" charset="0"/>
                <a:ea typeface="Times New Roman" panose="02020603050405020304" pitchFamily="18" charset="0"/>
              </a:rPr>
              <a:t>ης</a:t>
            </a:r>
            <a:r>
              <a:rPr lang="el-GR" sz="1200" dirty="0">
                <a:effectLst/>
                <a:latin typeface="Times New Roman" panose="02020603050405020304" pitchFamily="18" charset="0"/>
                <a:ea typeface="Times New Roman" panose="02020603050405020304" pitchFamily="18" charset="0"/>
              </a:rPr>
              <a:t> Μύησης της οποίας η συνείδηση είναι  εκείνη της ευθύνης και της  υπηρεσίας.</a:t>
            </a:r>
            <a:endParaRPr lang="el-GR" sz="1100" kern="1200" dirty="0">
              <a:solidFill>
                <a:srgbClr val="000000"/>
              </a:solidFill>
              <a:effectLst/>
              <a:latin typeface="Arial" panose="020B0604020202020204" pitchFamily="34" charset="0"/>
              <a:ea typeface="Times New Roman" panose="02020603050405020304" pitchFamily="18" charset="0"/>
            </a:endParaRPr>
          </a:p>
          <a:p>
            <a:pPr marL="0" marR="0" algn="just">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914400" marR="0">
              <a:lnSpc>
                <a:spcPct val="115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1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14</a:t>
            </a:fld>
            <a:endParaRPr lang="en-US" dirty="0"/>
          </a:p>
        </p:txBody>
      </p:sp>
    </p:spTree>
    <p:extLst>
      <p:ext uri="{BB962C8B-B14F-4D97-AF65-F5344CB8AC3E}">
        <p14:creationId xmlns:p14="http://schemas.microsoft.com/office/powerpoint/2010/main" val="1747672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algn="just">
              <a:lnSpc>
                <a:spcPct val="120000"/>
              </a:lnSpc>
              <a:spcBef>
                <a:spcPts val="600"/>
              </a:spcBef>
              <a:spcAft>
                <a:spcPts val="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Overview…..</a:t>
            </a:r>
            <a:endParaRPr lang="el-GR"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600"/>
              </a:spcBef>
              <a:spcAft>
                <a:spcPts val="0"/>
              </a:spcAft>
            </a:pPr>
            <a:r>
              <a:rPr lang="el-GR" sz="1200" b="1" dirty="0">
                <a:effectLst/>
                <a:latin typeface="Arial" panose="020B0604020202020204" pitchFamily="34" charset="0"/>
                <a:ea typeface="Times New Roman" panose="02020603050405020304" pitchFamily="18" charset="0"/>
                <a:cs typeface="Arial" panose="020B0604020202020204" pitchFamily="34" charset="0"/>
              </a:rPr>
              <a:t>Επισκόπηση….</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600"/>
              </a:spcBef>
              <a:spcAft>
                <a:spcPts val="0"/>
              </a:spcAft>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600"/>
              </a:spcBef>
              <a:spcAft>
                <a:spcPts val="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What has been accomplished by the Financiers and Economists?</a:t>
            </a:r>
            <a:endParaRPr lang="el-GR"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600"/>
              </a:spcBef>
              <a:spcAft>
                <a:spcPts val="0"/>
              </a:spcAft>
            </a:pPr>
            <a:r>
              <a:rPr lang="el-GR" sz="1200" b="1" dirty="0">
                <a:effectLst/>
                <a:latin typeface="Arial" panose="020B0604020202020204" pitchFamily="34" charset="0"/>
                <a:ea typeface="Times New Roman" panose="02020603050405020304" pitchFamily="18" charset="0"/>
                <a:cs typeface="Arial" panose="020B0604020202020204" pitchFamily="34" charset="0"/>
              </a:rPr>
              <a:t>Τι έχουν καταφέρει οι Χρηματιστές και οι Οικονομολόγοι;</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60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rPr>
              <a:t>Since Alice A. Bailey wrote Problems of Humanity in the late 1940s, there has been considerable progress in raising the economic and financial status of millions of people around the world. But with this prosperity, has come a price. People around the world have been seduced by the material dream at the expense of the environment. How much longer can the Earth sustain the billions of people, clamoring to meet their insatiable material desires? On the other hand, with the increased population, there are more people of goodwill, of altruism and philanthropy than ever before on the planet. </a:t>
            </a:r>
            <a:endParaRPr lang="el-GR" sz="1200" dirty="0">
              <a:effectLst/>
              <a:latin typeface="Arial" panose="020B0604020202020204" pitchFamily="34" charset="0"/>
              <a:ea typeface="Times New Roman" panose="02020603050405020304" pitchFamily="18" charset="0"/>
            </a:endParaRPr>
          </a:p>
          <a:p>
            <a:endParaRPr lang="el-GR" sz="1200" dirty="0">
              <a:effectLst/>
              <a:latin typeface="Arial" panose="020B0604020202020204" pitchFamily="34" charset="0"/>
              <a:ea typeface="Times New Roman" panose="02020603050405020304" pitchFamily="18" charset="0"/>
            </a:endParaRPr>
          </a:p>
          <a:p>
            <a:r>
              <a:rPr lang="el-GR" sz="1200" dirty="0">
                <a:effectLst/>
                <a:latin typeface="Arial" panose="020B0604020202020204" pitchFamily="34" charset="0"/>
                <a:ea typeface="Times New Roman" panose="02020603050405020304" pitchFamily="18" charset="0"/>
              </a:rPr>
              <a:t>Από τότε που η </a:t>
            </a:r>
            <a:r>
              <a:rPr lang="el-GR" sz="1200" dirty="0" err="1">
                <a:effectLst/>
                <a:latin typeface="Arial" panose="020B0604020202020204" pitchFamily="34" charset="0"/>
                <a:ea typeface="Times New Roman" panose="02020603050405020304" pitchFamily="18" charset="0"/>
              </a:rPr>
              <a:t>Alice</a:t>
            </a:r>
            <a:r>
              <a:rPr lang="el-GR" sz="1200" dirty="0">
                <a:effectLst/>
                <a:latin typeface="Arial" panose="020B0604020202020204" pitchFamily="34" charset="0"/>
                <a:ea typeface="Times New Roman" panose="02020603050405020304" pitchFamily="18" charset="0"/>
              </a:rPr>
              <a:t> A. </a:t>
            </a:r>
            <a:r>
              <a:rPr lang="el-GR" sz="1200" dirty="0" err="1">
                <a:effectLst/>
                <a:latin typeface="Arial" panose="020B0604020202020204" pitchFamily="34" charset="0"/>
                <a:ea typeface="Times New Roman" panose="02020603050405020304" pitchFamily="18" charset="0"/>
              </a:rPr>
              <a:t>Bailey</a:t>
            </a:r>
            <a:r>
              <a:rPr lang="el-GR" sz="1200" dirty="0">
                <a:effectLst/>
                <a:latin typeface="Arial" panose="020B0604020202020204" pitchFamily="34" charset="0"/>
                <a:ea typeface="Times New Roman" panose="02020603050405020304" pitchFamily="18" charset="0"/>
              </a:rPr>
              <a:t> έγραψε τα Προβλήματα της Ανθρωπότητας στα τέλη της δεκαετίας του 1940, έχει σημειωθεί σημαντική πρόοδος στην αύξηση της οικονομικής και </a:t>
            </a:r>
            <a:r>
              <a:rPr lang="el-GR" sz="1200" dirty="0" err="1">
                <a:effectLst/>
                <a:latin typeface="Arial" panose="020B0604020202020204" pitchFamily="34" charset="0"/>
                <a:ea typeface="Times New Roman" panose="02020603050405020304" pitchFamily="18" charset="0"/>
              </a:rPr>
              <a:t>χρηματοποιστωτικής</a:t>
            </a:r>
            <a:r>
              <a:rPr lang="el-GR" sz="1200" dirty="0">
                <a:effectLst/>
                <a:latin typeface="Arial" panose="020B0604020202020204" pitchFamily="34" charset="0"/>
                <a:ea typeface="Times New Roman" panose="02020603050405020304" pitchFamily="18" charset="0"/>
              </a:rPr>
              <a:t>  κατάστασης εκατομμυρίων ανθρώπων σε όλο τον κόσμο. Αλλά με αυτή την ευημερία, έχει ένα τίμημα. Οι άνθρωποι σε όλο τον κόσμο έχουν παρασυρθεί από το υλικό όνειρο σε βάρος του περιβάλλοντος. Πόσο ακόμη μπορεί η Γη να συντηρεί τα δισεκατομμύρια των ανθρώπων που φωνάζουν για να ικανοποιήσουν τις ακόρεστες υλικές επιθυμίες τους; Από την άλλη, με τον αυξημένο πληθυσμό, υπάρχουν περισσότεροι άνθρωποι καλής θέλησης, αλτρουισμού και φιλανθρωπίας από ποτέ στον πλανήτη.</a:t>
            </a:r>
          </a:p>
          <a:p>
            <a:endParaRPr lang="en-US" sz="1200" dirty="0">
              <a:effectLst/>
              <a:latin typeface="Arial" panose="020B0604020202020204" pitchFamily="34" charset="0"/>
              <a:ea typeface="Times New Roman" panose="02020603050405020304" pitchFamily="18" charset="0"/>
            </a:endParaRPr>
          </a:p>
          <a:p>
            <a:endParaRPr lang="en-US" sz="1200" dirty="0">
              <a:effectLst/>
              <a:latin typeface="Arial" panose="020B0604020202020204" pitchFamily="34" charset="0"/>
              <a:ea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rPr>
              <a:t>By investing in the future, Financiers and people with wealth are bringing a higher vibration of uses of “money energy” and understanding to light which plays out through the media, the Arts, education, politics and economies of the world. In the long run, this also aids in the needs of the children and women's issues. Indeed, through their influence, more monies are allocated and raised than ever before for all these enterprises. It is they who continue to hold the thoughtform for a better future than previous generations.</a:t>
            </a:r>
            <a:endParaRPr lang="el-GR" sz="1200" dirty="0">
              <a:effectLst/>
              <a:latin typeface="Arial" panose="020B0604020202020204" pitchFamily="34" charset="0"/>
              <a:ea typeface="Times New Roman" panose="02020603050405020304" pitchFamily="18" charset="0"/>
            </a:endParaRPr>
          </a:p>
          <a:p>
            <a:endParaRPr lang="el-GR" sz="1200" b="0" u="none" baseline="0" dirty="0">
              <a:effectLst/>
              <a:latin typeface="Arial" panose="020B0604020202020204" pitchFamily="34" charset="0"/>
              <a:cs typeface="Arial" pitchFamily="34" charset="0"/>
            </a:endParaRPr>
          </a:p>
          <a:p>
            <a:r>
              <a:rPr lang="el-GR" sz="1050" b="0" u="none" baseline="0" dirty="0">
                <a:cs typeface="Arial" pitchFamily="34" charset="0"/>
              </a:rPr>
              <a:t>Επενδύοντας στο μέλλον, οι Χρηματοδότες και οι άνθρωποι με πλούτο φέρνουν στο φως μια υψηλότερη δόνηση των χρήσεων της «χρηματικής ενέργειας» και της κατανόησης που διαδραματίζεται μέσω των μέσων ενημέρωσης, των Τεχνών, της εκπαίδευσης, της πολιτικής και των οικονομιών του κόσμου. Μακροπρόθεσμα, αυτό βοηθά επίσης στις ανάγκες των παιδιών και στα γυναικεία ζητήματα. Πράγματι, μέσω της επιρροής τους, διατίθενται και συγκεντρώνονται περισσότερα χρήματα από ποτέ για όλες αυτές τις επιχειρήσεις. Είναι αυτοί που συνεχίζουν να διατηρούν τη σκεπτομορφή για ένα καλύτερο μέλλον από τις προηγούμενες γενιές.</a:t>
            </a:r>
            <a:endParaRPr lang="el-GR" sz="1200" b="0" u="none" baseline="0" dirty="0">
              <a:effectLst/>
              <a:latin typeface="Arial" panose="020B0604020202020204" pitchFamily="34" charset="0"/>
              <a:cs typeface="Arial" pitchFamily="34" charset="0"/>
            </a:endParaRPr>
          </a:p>
          <a:p>
            <a:endParaRPr lang="en-US" sz="1200" b="1" kern="1200" baseline="0" dirty="0">
              <a:solidFill>
                <a:schemeClr val="tx1"/>
              </a:solidFill>
              <a:latin typeface="+mn-lt"/>
              <a:ea typeface="+mn-ea"/>
              <a:cs typeface="+mn-cs"/>
            </a:endParaRPr>
          </a:p>
          <a:p>
            <a:endParaRPr lang="en-US" sz="1200" b="1" kern="1200" baseline="0" dirty="0">
              <a:solidFill>
                <a:schemeClr val="tx1"/>
              </a:solidFill>
              <a:latin typeface="+mn-lt"/>
              <a:ea typeface="+mn-ea"/>
              <a:cs typeface="+mn-cs"/>
            </a:endParaRPr>
          </a:p>
          <a:p>
            <a:r>
              <a:rPr lang="en-US" sz="1200" dirty="0"/>
              <a:t>UN’s 1</a:t>
            </a:r>
            <a:r>
              <a:rPr lang="en-US" sz="1200" i="1" dirty="0"/>
              <a:t>7 </a:t>
            </a:r>
            <a:r>
              <a:rPr lang="en-US" sz="1200" i="0" dirty="0"/>
              <a:t>Sustainable Development Goals</a:t>
            </a:r>
            <a:endParaRPr lang="el-GR" sz="1200" i="0" dirty="0"/>
          </a:p>
          <a:p>
            <a:r>
              <a:rPr lang="el-GR" sz="1200" i="0" dirty="0"/>
              <a:t>Οι 17 Στόχοι Βιώσιμης Ανάπτυξης του ΟΗΕ</a:t>
            </a:r>
          </a:p>
          <a:p>
            <a:endParaRPr lang="en-US" sz="1200" i="0" dirty="0"/>
          </a:p>
          <a:p>
            <a:endParaRPr lang="en-US" sz="1200" b="1" i="0" kern="1200" baseline="0" dirty="0">
              <a:solidFill>
                <a:schemeClr val="tx1"/>
              </a:solidFill>
              <a:latin typeface="+mn-lt"/>
              <a:ea typeface="+mn-ea"/>
              <a:cs typeface="+mn-cs"/>
            </a:endParaRPr>
          </a:p>
          <a:p>
            <a:r>
              <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Economic Responsibility and Stewardship through Governance, Social change and Environment</a:t>
            </a:r>
            <a:endPar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l-GR"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Οικονομική Υπευθυνότητα και Διαχείριση μέσω  Διακυβέρνησης, Κοινωνικής Αλλαγής και του Περιβάλλοντος</a:t>
            </a:r>
            <a:endParaRPr lang="en-US" sz="1200" b="0"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200" b="0" kern="1800" baseline="0" dirty="0">
              <a:solidFill>
                <a:srgbClr val="000000"/>
              </a:solidFill>
              <a:effectLst/>
              <a:latin typeface="Arial" panose="020B0604020202020204" pitchFamily="34" charset="0"/>
              <a:ea typeface="+mn-ea"/>
              <a:cs typeface="Times New Roman" panose="02020603050405020304" pitchFamily="18" charset="0"/>
            </a:endParaRPr>
          </a:p>
          <a:p>
            <a:r>
              <a:rPr lang="en-US" sz="1200" b="0" kern="1800" baseline="0" dirty="0">
                <a:solidFill>
                  <a:srgbClr val="000000"/>
                </a:solidFill>
                <a:effectLst/>
                <a:latin typeface="Arial" panose="020B0604020202020204" pitchFamily="34" charset="0"/>
                <a:ea typeface="+mn-ea"/>
                <a:cs typeface="Times New Roman" panose="02020603050405020304" pitchFamily="18" charset="0"/>
              </a:rPr>
              <a:t>Although not necessarily based on spiritual principles, they are a positive step forward</a:t>
            </a:r>
            <a:endParaRPr lang="el-GR" sz="1200" b="0" kern="1800" baseline="0" dirty="0">
              <a:solidFill>
                <a:srgbClr val="000000"/>
              </a:solidFill>
              <a:effectLst/>
              <a:latin typeface="Arial" panose="020B0604020202020204" pitchFamily="34" charset="0"/>
              <a:ea typeface="+mn-ea"/>
              <a:cs typeface="Times New Roman" panose="02020603050405020304" pitchFamily="18" charset="0"/>
            </a:endParaRPr>
          </a:p>
          <a:p>
            <a:r>
              <a:rPr lang="el-GR" sz="1200" b="0" kern="1800" baseline="0" dirty="0">
                <a:solidFill>
                  <a:srgbClr val="000000"/>
                </a:solidFill>
                <a:effectLst/>
                <a:latin typeface="Arial" panose="020B0604020202020204" pitchFamily="34" charset="0"/>
                <a:ea typeface="+mn-ea"/>
                <a:cs typeface="Times New Roman" panose="02020603050405020304" pitchFamily="18" charset="0"/>
              </a:rPr>
              <a:t>Αν και δεν βασίζονται απαραίτητα σε πνευματικές αρχές, αποτελούν ένα θετικό βήμα προς τα εμπρός</a:t>
            </a:r>
            <a:endParaRPr lang="en-US" sz="1200" b="0" kern="1800" baseline="0" dirty="0">
              <a:solidFill>
                <a:srgbClr val="000000"/>
              </a:solidFill>
              <a:effectLst/>
              <a:latin typeface="Arial" panose="020B0604020202020204" pitchFamily="34" charset="0"/>
              <a:ea typeface="+mn-ea"/>
              <a:cs typeface="Times New Roman" panose="02020603050405020304" pitchFamily="18" charset="0"/>
            </a:endParaRPr>
          </a:p>
          <a:p>
            <a:endParaRPr lang="en-US" sz="1200" b="0" kern="1800" baseline="0" dirty="0">
              <a:solidFill>
                <a:srgbClr val="000000"/>
              </a:solidFill>
              <a:effectLst/>
              <a:latin typeface="Arial" panose="020B0604020202020204" pitchFamily="34" charset="0"/>
              <a:ea typeface="+mn-ea"/>
              <a:cs typeface="Times New Roman" panose="02020603050405020304" pitchFamily="18" charset="0"/>
            </a:endParaRPr>
          </a:p>
          <a:p>
            <a:pPr marL="800100" marR="0" lvl="1" indent="-342900">
              <a:lnSpc>
                <a:spcPct val="115000"/>
              </a:lnSpc>
              <a:spcBef>
                <a:spcPts val="0"/>
              </a:spcBef>
              <a:spcAft>
                <a:spcPts val="1000"/>
              </a:spcAft>
              <a:buSzPts val="1200"/>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Deal with the divine aspect of money. Will regard money as the means whereby divine purpose can be carried forward. Will handle money as the agency thru which the building forces of the universe consciousness carry forward the work needed. Thus, the building forces will be occupied with the building of the subjective “Tempe of the Lord”, rather than the materializing of that which meets man’s desire.</a:t>
            </a: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1000"/>
              </a:spcAft>
              <a:buSzPts val="1200"/>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1000"/>
              </a:spcAft>
              <a:buSzPts val="1200"/>
              <a:buFont typeface="Symbol" panose="05050102010706020507" pitchFamily="18" charset="2"/>
              <a:buChar char=""/>
            </a:pPr>
            <a:r>
              <a:rPr lang="el-GR" sz="1800" dirty="0">
                <a:effectLst/>
                <a:latin typeface="Arial" panose="020B0604020202020204" pitchFamily="34" charset="0"/>
                <a:ea typeface="Calibri" panose="020F0502020204030204" pitchFamily="34" charset="0"/>
                <a:cs typeface="Arial" panose="020B0604020202020204" pitchFamily="34" charset="0"/>
              </a:rPr>
              <a:t>Ασχοληθείτε με τη θεία πτυχή του χρήματος. Θα θεωρήσετε το χρήμα ως το μέσο με το οποίο μπορεί να προωθηθεί ο θείος σκοπός. Χειριστείτε τα χρήματα ως τον πράκτορα μέσω του οποίου οι δομικές δυνάμεις της συνείδησης του σύμπαντος μεταφέρουν το έργο που απαιτείται. Έτσι, οι δομικές δυνάμεις θα ασχοληθούν με την οικοδόμηση του υποκειμενικού «Τέμπλου του Κυρίου», παρά με την υλοποίηση </a:t>
            </a:r>
            <a:r>
              <a:rPr lang="el-GR" sz="1800" dirty="0" err="1">
                <a:effectLst/>
                <a:latin typeface="Arial" panose="020B0604020202020204" pitchFamily="34" charset="0"/>
                <a:ea typeface="Calibri" panose="020F0502020204030204" pitchFamily="34" charset="0"/>
                <a:cs typeface="Arial" panose="020B0604020202020204" pitchFamily="34" charset="0"/>
              </a:rPr>
              <a:t>εκέινου</a:t>
            </a:r>
            <a:r>
              <a:rPr lang="el-GR" sz="1800" dirty="0">
                <a:effectLst/>
                <a:latin typeface="Arial" panose="020B0604020202020204" pitchFamily="34" charset="0"/>
                <a:ea typeface="Calibri" panose="020F0502020204030204" pitchFamily="34" charset="0"/>
                <a:cs typeface="Arial" panose="020B0604020202020204" pitchFamily="34" charset="0"/>
              </a:rPr>
              <a:t> που ικανοποιεί την επιθυμία του ανθρώπου.</a:t>
            </a:r>
          </a:p>
          <a:p>
            <a:pPr marL="800100" marR="0" lvl="1" indent="-342900">
              <a:lnSpc>
                <a:spcPct val="115000"/>
              </a:lnSpc>
              <a:spcBef>
                <a:spcPts val="0"/>
              </a:spcBef>
              <a:spcAft>
                <a:spcPts val="1000"/>
              </a:spcAft>
              <a:buSzPts val="1200"/>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1000"/>
              </a:spcAft>
              <a:buSzPts val="1200"/>
              <a:buFont typeface="Symbol" panose="05050102010706020507" pitchFamily="18" charset="2"/>
              <a:buChar char=""/>
            </a:pPr>
            <a:r>
              <a:rPr lang="el-GR" sz="1800" dirty="0">
                <a:effectLst/>
                <a:latin typeface="Arial" panose="020B0604020202020204" pitchFamily="34" charset="0"/>
                <a:ea typeface="Calibri" panose="020F0502020204030204" pitchFamily="34" charset="0"/>
                <a:cs typeface="Arial" panose="020B0604020202020204" pitchFamily="34" charset="0"/>
              </a:rPr>
              <a:t>Ασχοληθείτε με τη θεϊκή πτυχή του χρήματος. Θα θεωρήσει το χρήμα ως το μέσο με το οποίο μπορεί να προωθηθεί ο θεϊκός σκοπός. Θα χειριστεί τα χρήματα ως το πρακτορείο μέσω του οποίου οι δομικές δυνάμεις της συνείδησης του σύμπαντος μεταφέρουν το έργο που απαιτείται. Έτσι, οι οικοδομικές δυνάμεις θα ασχοληθούν με την οικοδόμηση του υποκειμενικού «</a:t>
            </a:r>
            <a:r>
              <a:rPr lang="el-GR" sz="1800" dirty="0" err="1">
                <a:effectLst/>
                <a:latin typeface="Arial" panose="020B0604020202020204" pitchFamily="34" charset="0"/>
                <a:ea typeface="Calibri" panose="020F0502020204030204" pitchFamily="34" charset="0"/>
                <a:cs typeface="Arial" panose="020B0604020202020204" pitchFamily="34" charset="0"/>
              </a:rPr>
              <a:t>Τεμπλού</a:t>
            </a:r>
            <a:r>
              <a:rPr lang="el-GR" sz="1800" dirty="0">
                <a:effectLst/>
                <a:latin typeface="Arial" panose="020B0604020202020204" pitchFamily="34" charset="0"/>
                <a:ea typeface="Calibri" panose="020F0502020204030204" pitchFamily="34" charset="0"/>
                <a:cs typeface="Arial" panose="020B0604020202020204" pitchFamily="34" charset="0"/>
              </a:rPr>
              <a:t> του Κυρίου», παρά με την υλοποίηση αυτού που ικανοποιεί την επιθυμία του ανθρώπου.</a:t>
            </a:r>
          </a:p>
          <a:p>
            <a:pPr marL="800100" marR="0" lvl="1" indent="-342900">
              <a:lnSpc>
                <a:spcPct val="115000"/>
              </a:lnSpc>
              <a:spcBef>
                <a:spcPts val="0"/>
              </a:spcBef>
              <a:spcAft>
                <a:spcPts val="1000"/>
              </a:spcAft>
              <a:buSzPts val="1200"/>
              <a:buFont typeface="Symbol" panose="05050102010706020507" pitchFamily="18" charset="2"/>
              <a:buChar char=""/>
            </a:pP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1000"/>
              </a:spcAft>
              <a:buSzPts val="1200"/>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1000"/>
              </a:spcAft>
              <a:buSzPts val="1200"/>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Working with SG-5 the Political Organizers, they help to </a:t>
            </a:r>
            <a:r>
              <a:rPr lang="en-US" sz="1800" b="0" i="0" dirty="0">
                <a:solidFill>
                  <a:srgbClr val="002060"/>
                </a:solidFill>
                <a:effectLst/>
                <a:latin typeface="Arial" panose="020B0604020202020204" pitchFamily="34" charset="0"/>
                <a:ea typeface="Calibri" panose="020F0502020204030204" pitchFamily="34" charset="0"/>
                <a:cs typeface="Arial" panose="020B0604020202020204" pitchFamily="34" charset="0"/>
              </a:rPr>
              <a:t>apply the Principle of Sharing to the fundamental laws of economics; thru this work they relate soul to soul</a:t>
            </a:r>
            <a:endParaRPr lang="el-GR" sz="18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1000"/>
              </a:spcAft>
              <a:buSzPts val="1200"/>
              <a:buFont typeface="Symbol" panose="05050102010706020507" pitchFamily="18" charset="2"/>
              <a:buChar char=""/>
            </a:pPr>
            <a:r>
              <a:rPr lang="el-GR" sz="1800" dirty="0">
                <a:effectLst/>
                <a:latin typeface="Arial" panose="020B0604020202020204" pitchFamily="34" charset="0"/>
                <a:ea typeface="Calibri" panose="020F0502020204030204" pitchFamily="34" charset="0"/>
                <a:cs typeface="Arial" panose="020B0604020202020204" pitchFamily="34" charset="0"/>
              </a:rPr>
              <a:t>Συνεργαζόμενοι με το ΣΟ-5 τους Πολιτικούς Οργανωτές, βοηθούν στην εφαρμογή της Αρχής του Μερισμού στους θεμελιώδεις νόμους της οικονομίας. μέσω αυτού του έργου συνδέουν την ψυχή με την ψυχή</a:t>
            </a:r>
            <a:endParaRPr lang="el-GR" sz="18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1000"/>
              </a:spcAft>
              <a:buSzPts val="1200"/>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200150" lvl="2" indent="-285750">
              <a:buFont typeface="Courier New" panose="02070309020205020404" pitchFamily="49" charset="0"/>
              <a:buChar char="o"/>
            </a:pPr>
            <a:r>
              <a:rPr lang="en-US" sz="1800" b="0" i="0" dirty="0">
                <a:solidFill>
                  <a:srgbClr val="002060"/>
                </a:solidFill>
                <a:effectLst/>
                <a:latin typeface="Arial" panose="020B0604020202020204" pitchFamily="34" charset="0"/>
                <a:ea typeface="Calibri" panose="020F0502020204030204" pitchFamily="34" charset="0"/>
                <a:cs typeface="Arial" panose="020B0604020202020204" pitchFamily="34" charset="0"/>
              </a:rPr>
              <a:t>Work with the energies and forces and values of interchange / commerce, i.e. right motive and with the values of commerce</a:t>
            </a:r>
            <a:endParaRPr lang="el-GR" sz="18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1200150" lvl="2" indent="-285750">
              <a:buFont typeface="Courier New" panose="02070309020205020404" pitchFamily="49" charset="0"/>
              <a:buChar char="o"/>
            </a:pPr>
            <a:r>
              <a:rPr lang="el-GR" sz="1800" b="0" i="0" dirty="0">
                <a:solidFill>
                  <a:srgbClr val="002060"/>
                </a:solidFill>
                <a:effectLst/>
                <a:latin typeface="Arial" panose="020B0604020202020204" pitchFamily="34" charset="0"/>
                <a:ea typeface="Calibri" panose="020F0502020204030204" pitchFamily="34" charset="0"/>
                <a:cs typeface="Arial" panose="020B0604020202020204" pitchFamily="34" charset="0"/>
              </a:rPr>
              <a:t>Εργαστείτε με τις ενέργειες και τις δυνάμεις και τις αξίες της ανταλλαγής / εμπορίου, δηλαδή το σωστό κίνητρο και με τις αξίες του εμπορίου</a:t>
            </a:r>
            <a:endParaRPr lang="en-US" sz="18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1200150" lvl="2" indent="-285750">
              <a:buFont typeface="Courier New" panose="02070309020205020404" pitchFamily="49" charset="0"/>
              <a:buChar char="o"/>
            </a:pPr>
            <a:endParaRPr lang="en-US" sz="1800" b="0" i="0" kern="1200" baseline="0" dirty="0">
              <a:solidFill>
                <a:srgbClr val="002060"/>
              </a:solidFill>
              <a:effectLst/>
              <a:latin typeface="Arial" panose="020B0604020202020204" pitchFamily="34" charset="0"/>
              <a:ea typeface="+mn-ea"/>
              <a:cs typeface="Arial" panose="020B0604020202020204" pitchFamily="34" charset="0"/>
            </a:endParaRPr>
          </a:p>
          <a:p>
            <a:pPr marL="1200150" lvl="2" indent="-285750">
              <a:buFont typeface="Courier New" panose="02070309020205020404" pitchFamily="49" charset="0"/>
              <a:buChar char="o"/>
            </a:pPr>
            <a:endParaRPr lang="en-US" sz="1800" b="0" i="0" kern="1200" baseline="0" dirty="0">
              <a:solidFill>
                <a:srgbClr val="002060"/>
              </a:solidFill>
              <a:effectLst/>
              <a:latin typeface="Arial" panose="020B0604020202020204" pitchFamily="34" charset="0"/>
              <a:ea typeface="+mn-ea"/>
              <a:cs typeface="Arial" panose="020B0604020202020204" pitchFamily="34" charset="0"/>
            </a:endParaRPr>
          </a:p>
          <a:p>
            <a:pPr marL="0" lvl="0" indent="0">
              <a:buFontTx/>
              <a:buNone/>
            </a:pPr>
            <a:r>
              <a:rPr lang="en-US" sz="1200" b="1" i="0" kern="1200" baseline="0" dirty="0">
                <a:solidFill>
                  <a:srgbClr val="002060"/>
                </a:solidFill>
                <a:effectLst/>
                <a:latin typeface="Arial" panose="020B0604020202020204" pitchFamily="34" charset="0"/>
                <a:ea typeface="+mn-ea"/>
                <a:cs typeface="Arial" panose="020B0604020202020204" pitchFamily="34" charset="0"/>
              </a:rPr>
              <a:t>Questions?  Comments?</a:t>
            </a:r>
            <a:endParaRPr lang="el-GR" sz="1200" b="1" i="0" kern="1200" baseline="0" dirty="0">
              <a:solidFill>
                <a:srgbClr val="00206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kern="1200" baseline="0" dirty="0">
                <a:solidFill>
                  <a:schemeClr val="tx1"/>
                </a:solidFill>
                <a:latin typeface="Arial" panose="020B0604020202020204" pitchFamily="34" charset="0"/>
                <a:ea typeface="+mn-ea"/>
                <a:cs typeface="Arial" panose="020B0604020202020204" pitchFamily="34" charset="0"/>
              </a:rPr>
              <a:t>Ερωτήσεις; Σχόλια?</a:t>
            </a:r>
          </a:p>
          <a:p>
            <a:pPr marL="0" lvl="0" indent="0">
              <a:buFontTx/>
              <a:buNone/>
            </a:pPr>
            <a:endParaRPr lang="en-US" sz="1200" b="1" i="0" kern="1200" baseline="0" dirty="0">
              <a:solidFill>
                <a:srgbClr val="002060"/>
              </a:solidFill>
              <a:effectLst/>
              <a:latin typeface="Arial" panose="020B0604020202020204" pitchFamily="34" charset="0"/>
              <a:ea typeface="+mn-ea"/>
              <a:cs typeface="Arial" panose="020B0604020202020204" pitchFamily="34" charset="0"/>
            </a:endParaRPr>
          </a:p>
          <a:p>
            <a:pPr marL="0" lvl="0" indent="0">
              <a:buFontTx/>
              <a:buNone/>
            </a:pPr>
            <a:endParaRPr lang="en-US" sz="1200" b="1" i="0" kern="1200" baseline="0" dirty="0">
              <a:solidFill>
                <a:srgbClr val="002060"/>
              </a:solidFill>
              <a:effectLst/>
              <a:latin typeface="Arial" panose="020B0604020202020204" pitchFamily="34" charset="0"/>
              <a:ea typeface="+mn-ea"/>
              <a:cs typeface="Arial" panose="020B0604020202020204" pitchFamily="34" charset="0"/>
            </a:endParaRPr>
          </a:p>
          <a:p>
            <a:pPr marL="0" lvl="0" indent="0">
              <a:buFontTx/>
              <a:buNone/>
            </a:pPr>
            <a:r>
              <a:rPr lang="en-US" sz="1200" b="1" i="0" kern="1200" baseline="0" dirty="0">
                <a:solidFill>
                  <a:srgbClr val="002060"/>
                </a:solidFill>
                <a:effectLst/>
                <a:latin typeface="Arial" panose="020B0604020202020204" pitchFamily="34" charset="0"/>
                <a:ea typeface="+mn-ea"/>
                <a:cs typeface="Arial" panose="020B0604020202020204" pitchFamily="34" charset="0"/>
              </a:rPr>
              <a:t>Next month’s talk will be SG-10 – Creative Workers</a:t>
            </a:r>
            <a:endParaRPr lang="el-GR" sz="1200" b="1" kern="1200" baseline="0" dirty="0">
              <a:solidFill>
                <a:schemeClr val="tx1"/>
              </a:solidFill>
              <a:latin typeface="Arial" panose="020B0604020202020204" pitchFamily="34" charset="0"/>
              <a:ea typeface="+mn-ea"/>
              <a:cs typeface="Arial" panose="020B0604020202020204" pitchFamily="34" charset="0"/>
            </a:endParaRPr>
          </a:p>
          <a:p>
            <a:pPr marL="0" lvl="0" indent="0">
              <a:buFontTx/>
              <a:buNone/>
            </a:pPr>
            <a:r>
              <a:rPr lang="el-GR" sz="1200" b="1" kern="1200" baseline="0" dirty="0">
                <a:solidFill>
                  <a:schemeClr val="tx1"/>
                </a:solidFill>
                <a:latin typeface="Arial" panose="020B0604020202020204" pitchFamily="34" charset="0"/>
                <a:ea typeface="+mn-ea"/>
                <a:cs typeface="Arial" panose="020B0604020202020204" pitchFamily="34" charset="0"/>
              </a:rPr>
              <a:t>Η ομιλία του επόμενου μήνα θα είναι το ΣΟ-10 – Δημιουργικοί Εργάτες</a:t>
            </a:r>
            <a:endParaRPr lang="en-US" sz="1200" b="1"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0"/>
              </a:spcAft>
            </a:pPr>
            <a:r>
              <a:rPr lang="en-US" sz="1800" b="1" dirty="0">
                <a:effectLst/>
                <a:latin typeface="Arial" panose="020B0604020202020204" pitchFamily="34" charset="0"/>
                <a:ea typeface="Times New Roman" panose="02020603050405020304" pitchFamily="18" charset="0"/>
              </a:rPr>
              <a:t>Tasks of Seed Group 9 - Financiers and Economists</a:t>
            </a:r>
            <a:endParaRPr lang="el-GR" sz="1800" b="1" dirty="0">
              <a:effectLst/>
              <a:latin typeface="Arial" panose="020B0604020202020204" pitchFamily="34" charset="0"/>
              <a:ea typeface="Times New Roman" panose="02020603050405020304" pitchFamily="18" charset="0"/>
            </a:endParaRPr>
          </a:p>
          <a:p>
            <a:r>
              <a:rPr lang="el-GR" sz="1800" b="1" dirty="0">
                <a:solidFill>
                  <a:schemeClr val="bg1"/>
                </a:solidFill>
                <a:latin typeface="Arial" panose="020B0604020202020204" pitchFamily="34" charset="0"/>
                <a:ea typeface="Times New Roman" panose="02020603050405020304" pitchFamily="18" charset="0"/>
              </a:rPr>
              <a:t>Καθήκοντα Σπερματικού Ομίλου 9:  Χρηματοδότες και Οικονομολόγοι</a:t>
            </a:r>
            <a:endParaRPr lang="en-US" altLang="en-US" sz="1800" b="1" dirty="0">
              <a:solidFill>
                <a:schemeClr val="bg1"/>
              </a:solidFill>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The ninth group, which D.K. also calls the </a:t>
            </a:r>
            <a:r>
              <a:rPr lang="en-US" sz="1800" u="sng" dirty="0">
                <a:effectLst/>
                <a:latin typeface="Arial" panose="020B0604020202020204" pitchFamily="34" charset="0"/>
                <a:ea typeface="Times New Roman" panose="02020603050405020304" pitchFamily="18" charset="0"/>
              </a:rPr>
              <a:t>Financial Service Group</a:t>
            </a:r>
            <a:r>
              <a:rPr lang="en-US" sz="1800" dirty="0">
                <a:effectLst/>
                <a:latin typeface="Arial" panose="020B0604020202020204" pitchFamily="34" charset="0"/>
                <a:ea typeface="Times New Roman" panose="02020603050405020304" pitchFamily="18" charset="0"/>
              </a:rPr>
              <a:t>, provides the most practical and interesting from the standpoint of development of the present world situation and modern conditions. As esotericists, we will view it from a subjective understanding, which involves a right understanding and spiritual application of money. </a:t>
            </a:r>
            <a:endParaRPr lang="el-GR"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l-GR"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l-GR" sz="1800" dirty="0">
                <a:effectLst/>
                <a:latin typeface="Arial" panose="020B0604020202020204" pitchFamily="34" charset="0"/>
                <a:ea typeface="Times New Roman" panose="02020603050405020304" pitchFamily="18" charset="0"/>
              </a:rPr>
              <a:t>Ο ένατος όμιλος, που ο </a:t>
            </a:r>
            <a:r>
              <a:rPr lang="el-GR" sz="1800" dirty="0" err="1">
                <a:effectLst/>
                <a:latin typeface="Arial" panose="020B0604020202020204" pitchFamily="34" charset="0"/>
                <a:ea typeface="Times New Roman" panose="02020603050405020304" pitchFamily="18" charset="0"/>
              </a:rPr>
              <a:t>Ντ.Κ</a:t>
            </a:r>
            <a:r>
              <a:rPr lang="el-GR" sz="1800" dirty="0">
                <a:effectLst/>
                <a:latin typeface="Arial" panose="020B0604020202020204" pitchFamily="34" charset="0"/>
                <a:ea typeface="Times New Roman" panose="02020603050405020304" pitchFamily="18" charset="0"/>
              </a:rPr>
              <a:t>. καλεί επίσης </a:t>
            </a:r>
            <a:r>
              <a:rPr lang="el-GR" sz="1800" u="sng" dirty="0">
                <a:effectLst/>
                <a:latin typeface="Arial" panose="020B0604020202020204" pitchFamily="34" charset="0"/>
                <a:ea typeface="Times New Roman" panose="02020603050405020304" pitchFamily="18" charset="0"/>
              </a:rPr>
              <a:t>Ομάδα Οικονομικών Εξυπηρετητών </a:t>
            </a:r>
            <a:r>
              <a:rPr lang="el-GR" sz="1800" dirty="0">
                <a:effectLst/>
                <a:latin typeface="Arial" panose="020B0604020202020204" pitchFamily="34" charset="0"/>
                <a:ea typeface="Times New Roman" panose="02020603050405020304" pitchFamily="18" charset="0"/>
              </a:rPr>
              <a:t>, παρέχει ένα  πιο πρακτικό ενδιαφέρον από την άποψη της ανάπτυξης της παρούσας παγκόσμιας κατάστασης και των σύγχρονων συνθηκών. Ως εσωτεριστές, θα το δούμε από μια υποκειμενική κατανόηση, η οποία περιλαμβάνει μια ορθή  κατανόηση και πνευματική εφαρμογή του χρήματος.</a:t>
            </a:r>
            <a:endParaRPr lang="en-US" sz="1800"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rPr>
              <a:t>From (</a:t>
            </a:r>
            <a:r>
              <a:rPr lang="en-US" sz="1800" dirty="0" err="1">
                <a:effectLst/>
                <a:latin typeface="Arial" panose="020B0604020202020204" pitchFamily="34" charset="0"/>
                <a:ea typeface="Times New Roman" panose="02020603050405020304" pitchFamily="18" charset="0"/>
              </a:rPr>
              <a:t>ExH</a:t>
            </a:r>
            <a:r>
              <a:rPr lang="en-US" sz="1800" dirty="0">
                <a:effectLst/>
                <a:latin typeface="Arial" panose="020B0604020202020204" pitchFamily="34" charset="0"/>
                <a:ea typeface="Times New Roman" panose="02020603050405020304" pitchFamily="18" charset="0"/>
              </a:rPr>
              <a:t> 59) D.K. says:</a:t>
            </a:r>
            <a:endParaRPr lang="el-GR" sz="1800"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800" dirty="0">
                <a:effectLst/>
                <a:latin typeface="Arial" panose="020B0604020202020204" pitchFamily="34" charset="0"/>
                <a:ea typeface="Times New Roman" panose="02020603050405020304" pitchFamily="18" charset="0"/>
              </a:rPr>
              <a:t>Στην ( Ε.Ι 59 ) ο </a:t>
            </a:r>
            <a:r>
              <a:rPr lang="el-GR" sz="1800" dirty="0" err="1">
                <a:effectLst/>
                <a:latin typeface="Arial" panose="020B0604020202020204" pitchFamily="34" charset="0"/>
                <a:ea typeface="Times New Roman" panose="02020603050405020304" pitchFamily="18" charset="0"/>
              </a:rPr>
              <a:t>Ντ.Κ</a:t>
            </a:r>
            <a:r>
              <a:rPr lang="el-GR" sz="1800" dirty="0">
                <a:effectLst/>
                <a:latin typeface="Arial" panose="020B0604020202020204" pitchFamily="34" charset="0"/>
                <a:ea typeface="Times New Roman" panose="02020603050405020304" pitchFamily="18" charset="0"/>
              </a:rPr>
              <a:t>. λέει:</a:t>
            </a:r>
          </a:p>
          <a:p>
            <a:pPr marL="0" marR="0">
              <a:lnSpc>
                <a:spcPct val="115000"/>
              </a:lnSpc>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n-US" sz="1800" i="1" dirty="0">
                <a:effectLst/>
                <a:latin typeface="Arial" panose="020B0604020202020204" pitchFamily="34" charset="0"/>
                <a:ea typeface="Times New Roman" panose="02020603050405020304" pitchFamily="18" charset="0"/>
              </a:rPr>
              <a:t>“The tasks to be undertaken by this group is to study the significance of money as directed and appropriated </a:t>
            </a:r>
            <a:r>
              <a:rPr lang="en-US" sz="1800" i="1" dirty="0">
                <a:solidFill>
                  <a:srgbClr val="000000"/>
                </a:solidFill>
                <a:effectLst/>
                <a:latin typeface="Arial" panose="020B0604020202020204" pitchFamily="34" charset="0"/>
                <a:ea typeface="Times New Roman" panose="02020603050405020304" pitchFamily="18" charset="0"/>
              </a:rPr>
              <a:t>energy. This direction of force produces concretization, and the work is then in the field of magical endeavor”. </a:t>
            </a:r>
            <a:endParaRPr lang="el-GR" sz="1800" i="1"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n-US" sz="1800" i="1"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i="1" dirty="0">
                <a:effectLst/>
                <a:latin typeface="Times New Roman" panose="02020603050405020304" pitchFamily="18" charset="0"/>
                <a:ea typeface="Times New Roman" panose="02020603050405020304" pitchFamily="18" charset="0"/>
              </a:rPr>
              <a:t>“</a:t>
            </a:r>
            <a:r>
              <a:rPr lang="el-GR" sz="1800" i="1" dirty="0">
                <a:effectLst/>
                <a:latin typeface="Times New Roman" panose="02020603050405020304" pitchFamily="18" charset="0"/>
                <a:ea typeface="Times New Roman" panose="02020603050405020304" pitchFamily="18" charset="0"/>
              </a:rPr>
              <a:t>Το εγχείρημα που πρέπει να αναληφθεί απ’ αυτό τον όμιλο είναι να μελετήσει τη σημασία του χρήματος σαν κατευθυνόμενη και οικειοποιούμενη ενέργεια.  Αυτή η κατεύθυνση της δύναμης προκαλεί συμπύκνωση και τότε το έργο βρίσκεται στο πεδίο της μαγικής προσπάθειας. </a:t>
            </a:r>
            <a:r>
              <a:rPr lang="en-US" sz="1800" i="1"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l-GR" sz="1800" dirty="0">
                <a:effectLst/>
                <a:latin typeface="Times New Roman" panose="02020603050405020304" pitchFamily="18" charset="0"/>
                <a:ea typeface="Times New Roman" panose="02020603050405020304" pitchFamily="18" charset="0"/>
              </a:rPr>
              <a:t>Όπως συμβαίνει με το έργο των άλλων ομίλων, το εγχείρημα που πρέπει να προωθηθεί χωρίζεται σε τρεις κατηγορίες προσπάθειας:</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l-GR" sz="1800" i="1"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n-US" sz="1800" i="1" dirty="0">
              <a:solidFill>
                <a:srgbClr val="000000"/>
              </a:solidFill>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They will work with the energies and forces which express themselves through the interchange and the values of commerce.</a:t>
            </a:r>
            <a:endParaRPr lang="el-GR" sz="180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l-GR" sz="1800" i="1" dirty="0">
                <a:solidFill>
                  <a:srgbClr val="000000"/>
                </a:solidFill>
                <a:effectLst/>
                <a:latin typeface="Arial" panose="020B0604020202020204" pitchFamily="34" charset="0"/>
                <a:ea typeface="Times New Roman" panose="02020603050405020304" pitchFamily="18" charset="0"/>
              </a:rPr>
              <a:t>Θα εργαστούν με τις ενέργειες και τις δυνάμεις που εκφράζονται μέσω της ανταλλαγής και των αξιών του εμπορίου.</a:t>
            </a:r>
            <a:endParaRPr lang="en-US" sz="1800" i="1"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n-US" sz="1800" i="1"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n-US" sz="1800" i="0" dirty="0">
                <a:solidFill>
                  <a:srgbClr val="000000"/>
                </a:solidFill>
                <a:effectLst/>
                <a:latin typeface="Arial" panose="020B0604020202020204" pitchFamily="34" charset="0"/>
                <a:ea typeface="Times New Roman" panose="02020603050405020304" pitchFamily="18" charset="0"/>
              </a:rPr>
              <a:t>They fall into three categories of endeavor or tasks:</a:t>
            </a:r>
            <a:endParaRPr lang="el-GR" sz="1800" i="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800" i="0" dirty="0">
                <a:effectLst/>
                <a:latin typeface="Times New Roman" panose="02020603050405020304" pitchFamily="18" charset="0"/>
                <a:ea typeface="Times New Roman" panose="02020603050405020304" pitchFamily="18" charset="0"/>
              </a:rPr>
              <a:t>Εμπίπτουν σε τρεις κατηγορίες καθηκόντων ή</a:t>
            </a:r>
            <a:r>
              <a:rPr lang="en-US" sz="1800" i="0" dirty="0">
                <a:effectLst/>
                <a:latin typeface="Times New Roman" panose="02020603050405020304" pitchFamily="18" charset="0"/>
                <a:ea typeface="Times New Roman" panose="02020603050405020304" pitchFamily="18" charset="0"/>
              </a:rPr>
              <a:t> </a:t>
            </a:r>
            <a:r>
              <a:rPr lang="el-GR" sz="1800" i="0" dirty="0">
                <a:effectLst/>
                <a:latin typeface="Times New Roman" panose="02020603050405020304" pitchFamily="18" charset="0"/>
                <a:ea typeface="Times New Roman" panose="02020603050405020304" pitchFamily="18" charset="0"/>
              </a:rPr>
              <a:t>εγχειρημάτων  :</a:t>
            </a:r>
            <a:endParaRPr lang="en-US" sz="1800" i="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The 1</a:t>
            </a:r>
            <a:r>
              <a:rPr lang="en-US" sz="1800" baseline="30000" dirty="0">
                <a:effectLst/>
                <a:latin typeface="Arial" panose="020B0604020202020204" pitchFamily="34" charset="0"/>
                <a:ea typeface="Times New Roman" panose="02020603050405020304" pitchFamily="18" charset="0"/>
                <a:cs typeface="Arial" panose="020B0604020202020204" pitchFamily="34" charset="0"/>
              </a:rPr>
              <a:t>st</a:t>
            </a:r>
            <a:r>
              <a:rPr lang="en-US" sz="1800" dirty="0">
                <a:effectLst/>
                <a:latin typeface="Arial" panose="020B0604020202020204" pitchFamily="34" charset="0"/>
                <a:ea typeface="Times New Roman" panose="02020603050405020304" pitchFamily="18" charset="0"/>
                <a:cs typeface="Arial" panose="020B0604020202020204" pitchFamily="34" charset="0"/>
              </a:rPr>
              <a:t> task: Understanding the nature of prana or of vital etheric energy. </a:t>
            </a:r>
            <a:r>
              <a:rPr lang="en-US" sz="1800" dirty="0">
                <a:effectLst/>
                <a:latin typeface="Arial" panose="020B0604020202020204" pitchFamily="34" charset="0"/>
                <a:ea typeface="Arial" panose="020B0604020202020204" pitchFamily="34" charset="0"/>
              </a:rPr>
              <a:t>Sanskrit: Prana is a term describing the mental-electrical field that manifests in the world as vitality energy. It provides the life essence or vital Life Principle that animates the etheric aspect of all phenomenal life on the cosmic physical plane.</a:t>
            </a:r>
            <a:endParaRPr lang="el-GR"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 typeface="+mj-lt"/>
              <a:buNone/>
            </a:pPr>
            <a:r>
              <a:rPr lang="el-GR" sz="1800" dirty="0">
                <a:effectLst/>
                <a:latin typeface="Arial" panose="020B0604020202020204" pitchFamily="34" charset="0"/>
                <a:ea typeface="Times New Roman" panose="02020603050405020304" pitchFamily="18" charset="0"/>
                <a:cs typeface="Arial" panose="020B0604020202020204" pitchFamily="34" charset="0"/>
              </a:rPr>
              <a:t>1. Το 1</a:t>
            </a:r>
            <a:r>
              <a:rPr lang="el-GR" sz="1800" baseline="30000" dirty="0">
                <a:effectLst/>
                <a:latin typeface="Arial" panose="020B0604020202020204" pitchFamily="34" charset="0"/>
                <a:ea typeface="Times New Roman" panose="02020603050405020304" pitchFamily="18" charset="0"/>
                <a:cs typeface="Arial" panose="020B0604020202020204" pitchFamily="34" charset="0"/>
              </a:rPr>
              <a:t>ο</a:t>
            </a:r>
            <a:r>
              <a:rPr lang="el-GR" sz="1800" dirty="0">
                <a:effectLst/>
                <a:latin typeface="Arial" panose="020B0604020202020204" pitchFamily="34" charset="0"/>
                <a:ea typeface="Times New Roman" panose="02020603050405020304" pitchFamily="18" charset="0"/>
                <a:cs typeface="Arial" panose="020B0604020202020204" pitchFamily="34" charset="0"/>
              </a:rPr>
              <a:t> καθήκον:  Η Κατανόηση της φύσης της πράνα ή της ζωτικής αιθερικής ενέργειας. Σανσκριτικά: Πράνα είναι ένας όρος που περιγράφει το νοητικό-ηλεκτρικό πεδίο που εκδηλώνεται στον κόσμο ως ενέργεια ζωτικότητας. Παρέχει  εκείνη τη ζωτική ουσία ή τη ζωτική Αρχή της Ζωής που ζωντανεύει την αιθερική όψη όλης της φαινομενικής ζωής πάνω στο κοσμικό φυσικό πεδίο.</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nSpc>
                <a:spcPct val="115000"/>
              </a:lnSpc>
              <a:spcBef>
                <a:spcPts val="0"/>
              </a:spcBef>
              <a:spcAft>
                <a:spcPts val="0"/>
              </a:spcAft>
              <a:buFont typeface="+mj-lt"/>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It has 3 qualities which distinguish it: </a:t>
            </a:r>
          </a:p>
          <a:p>
            <a:pPr marL="1257300" marR="0" lvl="2" indent="-342900">
              <a:lnSpc>
                <a:spcPct val="115000"/>
              </a:lnSpc>
              <a:spcBef>
                <a:spcPts val="0"/>
              </a:spcBef>
              <a:spcAft>
                <a:spcPts val="0"/>
              </a:spcAft>
              <a:buFont typeface="+mj-lt"/>
              <a:buAutoNum type="alphaLcPeriod"/>
            </a:pPr>
            <a:r>
              <a:rPr lang="en-US" sz="1800" dirty="0">
                <a:effectLst/>
                <a:latin typeface="Arial" panose="020B0604020202020204" pitchFamily="34" charset="0"/>
                <a:ea typeface="Times New Roman" panose="02020603050405020304" pitchFamily="18" charset="0"/>
                <a:cs typeface="Arial" panose="020B0604020202020204" pitchFamily="34" charset="0"/>
              </a:rPr>
              <a:t>Inertia or Tamas</a:t>
            </a:r>
          </a:p>
          <a:p>
            <a:pPr marL="1257300" marR="0" lvl="2" indent="-342900">
              <a:lnSpc>
                <a:spcPct val="115000"/>
              </a:lnSpc>
              <a:spcBef>
                <a:spcPts val="0"/>
              </a:spcBef>
              <a:spcAft>
                <a:spcPts val="0"/>
              </a:spcAft>
              <a:buFont typeface="+mj-lt"/>
              <a:buAutoNum type="alphaLcPeriod"/>
            </a:pPr>
            <a:r>
              <a:rPr lang="en-US" sz="1800" dirty="0">
                <a:effectLst/>
                <a:latin typeface="Arial" panose="020B0604020202020204" pitchFamily="34" charset="0"/>
                <a:ea typeface="Times New Roman" panose="02020603050405020304" pitchFamily="18" charset="0"/>
                <a:cs typeface="Arial" panose="020B0604020202020204" pitchFamily="34" charset="0"/>
              </a:rPr>
              <a:t>Activity or Rajas</a:t>
            </a:r>
          </a:p>
          <a:p>
            <a:pPr marL="1257300" marR="0" lvl="2" indent="-342900">
              <a:lnSpc>
                <a:spcPct val="115000"/>
              </a:lnSpc>
              <a:spcBef>
                <a:spcPts val="0"/>
              </a:spcBef>
              <a:spcAft>
                <a:spcPts val="0"/>
              </a:spcAft>
              <a:buFont typeface="+mj-lt"/>
              <a:buAutoNum type="alphaLcPeriod"/>
            </a:pPr>
            <a:r>
              <a:rPr lang="en-US" sz="1800" dirty="0">
                <a:effectLst/>
                <a:latin typeface="Arial" panose="020B0604020202020204" pitchFamily="34" charset="0"/>
                <a:ea typeface="Times New Roman" panose="02020603050405020304" pitchFamily="18" charset="0"/>
                <a:cs typeface="Arial" panose="020B0604020202020204" pitchFamily="34" charset="0"/>
              </a:rPr>
              <a:t>Rhythm or Sattva</a:t>
            </a:r>
          </a:p>
          <a:p>
            <a:pPr marL="457200" marR="0" lvl="1" indent="0">
              <a:lnSpc>
                <a:spcPct val="115000"/>
              </a:lnSpc>
              <a:spcBef>
                <a:spcPts val="0"/>
              </a:spcBef>
              <a:spcAft>
                <a:spcPts val="0"/>
              </a:spcAft>
              <a:buFont typeface="+mj-lt"/>
              <a:buNone/>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nSpc>
                <a:spcPct val="115000"/>
              </a:lnSpc>
              <a:spcBef>
                <a:spcPts val="0"/>
              </a:spcBef>
              <a:spcAft>
                <a:spcPts val="0"/>
              </a:spcAft>
              <a:buFont typeface="+mj-lt"/>
              <a:buNone/>
            </a:pPr>
            <a:r>
              <a:rPr lang="el-GR" sz="1800" dirty="0">
                <a:effectLst/>
                <a:latin typeface="Arial" panose="020B0604020202020204" pitchFamily="34" charset="0"/>
                <a:ea typeface="Times New Roman" panose="02020603050405020304" pitchFamily="18" charset="0"/>
                <a:cs typeface="Arial" panose="020B0604020202020204" pitchFamily="34" charset="0"/>
              </a:rPr>
              <a:t>Έχει 3 ιδιότητες που  διακρίνονται σε :</a:t>
            </a:r>
          </a:p>
          <a:p>
            <a:pPr marL="1257300" marR="0" lvl="2" indent="-342900">
              <a:lnSpc>
                <a:spcPct val="115000"/>
              </a:lnSpc>
              <a:spcBef>
                <a:spcPts val="0"/>
              </a:spcBef>
              <a:spcAft>
                <a:spcPts val="0"/>
              </a:spcAft>
              <a:buFont typeface="+mj-lt"/>
              <a:buAutoNum type="alphaLcPeriod"/>
            </a:pPr>
            <a:r>
              <a:rPr lang="el-GR" sz="1800" dirty="0">
                <a:effectLst/>
                <a:latin typeface="Arial" panose="020B0604020202020204" pitchFamily="34" charset="0"/>
                <a:ea typeface="Times New Roman" panose="02020603050405020304" pitchFamily="18" charset="0"/>
                <a:cs typeface="Arial" panose="020B0604020202020204" pitchFamily="34" charset="0"/>
              </a:rPr>
              <a:t>Αδράνεια ή </a:t>
            </a:r>
            <a:r>
              <a:rPr lang="el-GR" sz="1800" dirty="0" err="1">
                <a:effectLst/>
                <a:latin typeface="Arial" panose="020B0604020202020204" pitchFamily="34" charset="0"/>
                <a:ea typeface="Times New Roman" panose="02020603050405020304" pitchFamily="18" charset="0"/>
                <a:cs typeface="Arial" panose="020B0604020202020204" pitchFamily="34" charset="0"/>
              </a:rPr>
              <a:t>Τάμας</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nSpc>
                <a:spcPct val="115000"/>
              </a:lnSpc>
              <a:spcBef>
                <a:spcPts val="0"/>
              </a:spcBef>
              <a:spcAft>
                <a:spcPts val="0"/>
              </a:spcAft>
              <a:buFont typeface="+mj-lt"/>
              <a:buAutoNum type="alphaLcPeriod"/>
            </a:pPr>
            <a:r>
              <a:rPr lang="el-GR" sz="1800" dirty="0">
                <a:effectLst/>
                <a:latin typeface="Arial" panose="020B0604020202020204" pitchFamily="34" charset="0"/>
                <a:ea typeface="Times New Roman" panose="02020603050405020304" pitchFamily="18" charset="0"/>
                <a:cs typeface="Arial" panose="020B0604020202020204" pitchFamily="34" charset="0"/>
              </a:rPr>
              <a:t>Δραστηριότητα ή </a:t>
            </a:r>
            <a:r>
              <a:rPr lang="el-GR" sz="1800" dirty="0" err="1">
                <a:effectLst/>
                <a:latin typeface="Arial" panose="020B0604020202020204" pitchFamily="34" charset="0"/>
                <a:ea typeface="Times New Roman" panose="02020603050405020304" pitchFamily="18" charset="0"/>
                <a:cs typeface="Arial" panose="020B0604020202020204" pitchFamily="34" charset="0"/>
              </a:rPr>
              <a:t>Rajas</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nSpc>
                <a:spcPct val="115000"/>
              </a:lnSpc>
              <a:spcBef>
                <a:spcPts val="0"/>
              </a:spcBef>
              <a:spcAft>
                <a:spcPts val="0"/>
              </a:spcAft>
              <a:buFont typeface="+mj-lt"/>
              <a:buAutoNum type="alphaLcPeriod"/>
            </a:pPr>
            <a:r>
              <a:rPr lang="el-GR" sz="1800" dirty="0">
                <a:effectLst/>
                <a:latin typeface="Arial" panose="020B0604020202020204" pitchFamily="34" charset="0"/>
                <a:ea typeface="Times New Roman" panose="02020603050405020304" pitchFamily="18" charset="0"/>
                <a:cs typeface="Arial" panose="020B0604020202020204" pitchFamily="34" charset="0"/>
              </a:rPr>
              <a:t>Ρυθμός ή </a:t>
            </a:r>
            <a:r>
              <a:rPr lang="el-GR" sz="1800" dirty="0" err="1">
                <a:effectLst/>
                <a:latin typeface="Arial" panose="020B0604020202020204" pitchFamily="34" charset="0"/>
                <a:ea typeface="Times New Roman" panose="02020603050405020304" pitchFamily="18" charset="0"/>
                <a:cs typeface="Arial" panose="020B0604020202020204" pitchFamily="34" charset="0"/>
              </a:rPr>
              <a:t>Σάτβα</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nSpc>
                <a:spcPct val="11500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Much thought concerning money today is related to the karma and destiny of the mineral kingdom. The processes of the pranic life were originally carried out in the realm of barter and exchange of physical items found upon the surface of the earth (from the human standpoint) of divinity. </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Πολλές σκέψεις σχετικά με τα χρήματα σήμερα σχετίζονται με το κάρμα και το πεπρωμένο του ορυκτού βασιλείου. Οι διαδικασίες της πρανικής ζωής πραγματοποιήθηκαν αρχικά στο βασίλειο της ανταλλαγής  εμπορευμάτων και της ανταλλαγής φυσικών αντικειμένων που βρέθηκαν στην επιφάνεια της γης (από την ανθρώπινη σκοπιά) της θειότητας.</a:t>
            </a:r>
          </a:p>
          <a:p>
            <a:pPr marL="742950" marR="0" lvl="1" indent="-285750">
              <a:lnSpc>
                <a:spcPct val="115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Today, the process has reversed and money is connected with the produce of the vegetable kingdom in the form of paper money, founded upon the mineral wealth of the world AND</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Σήμερα, η διαδικασία έχει αντιστραφεί και το χρήμα συνδέεται με την παραγωγή του φυτικού βασιλείου με τη μορφή χαρτονομίσματος, που βασίζεται στον ορυκτό πλούτο του κόσμου ΚΑΙ</a:t>
            </a:r>
          </a:p>
          <a:p>
            <a:pPr marL="742950" marR="0" lvl="1" indent="-285750">
              <a:lnSpc>
                <a:spcPct val="115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Arial" panose="020B0604020202020204" pitchFamily="34" charset="0"/>
              </a:rPr>
              <a:t>Many transactions are carried out through digital processes and networks. Perhaps, money in this form has moved onto to at least the concrete mental plane.</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Πολλές συναλλαγές πραγματοποιούνται μέσω ψηφιακών διαδικασιών και δικτύων. Ίσως, το χρήμα σε αυτή τη μορφή να έχει μετακινηθεί τουλάχιστον στο συγκεκριμένο νοητικό πεδίο.</a:t>
            </a:r>
          </a:p>
          <a:p>
            <a:pPr marL="1200150" marR="0" lvl="2" indent="-285750">
              <a:lnSpc>
                <a:spcPct val="115000"/>
              </a:lnSpc>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Arial" panose="020B0604020202020204" pitchFamily="34" charset="0"/>
              </a:rPr>
              <a:t>These are interesting subjective realties to have in mind.</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Αυτές είναι ενδιαφέρουσες υποκειμενικές πραγματικότητες που πρέπει να έχετε κατά νου.</a:t>
            </a:r>
          </a:p>
          <a:p>
            <a:pPr marL="914400" marR="0" lvl="2" indent="0">
              <a:lnSpc>
                <a:spcPct val="115000"/>
              </a:lnSpc>
              <a:spcBef>
                <a:spcPts val="0"/>
              </a:spcBef>
              <a:spcAft>
                <a:spcPts val="0"/>
              </a:spcAft>
              <a:buFont typeface="Courier New" panose="02070309020205020404" pitchFamily="49" charset="0"/>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indent="-342900">
              <a:lnSpc>
                <a:spcPct val="115000"/>
              </a:lnSpc>
              <a:spcBef>
                <a:spcPts val="0"/>
              </a:spcBef>
              <a:spcAft>
                <a:spcPts val="0"/>
              </a:spcAft>
              <a:buFont typeface="+mj-lt"/>
              <a:buAutoNum type="arabicPeriod"/>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 typeface="+mj-lt"/>
              <a:buNone/>
            </a:pPr>
            <a:r>
              <a:rPr lang="el-GR" sz="1800" dirty="0">
                <a:effectLst/>
                <a:latin typeface="Arial" panose="020B0604020202020204" pitchFamily="34" charset="0"/>
                <a:ea typeface="Times New Roman" panose="02020603050405020304" pitchFamily="18" charset="0"/>
                <a:cs typeface="Arial" panose="020B0604020202020204" pitchFamily="34" charset="0"/>
              </a:rPr>
              <a:t>2.       </a:t>
            </a: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err="1">
                <a:effectLst/>
                <a:latin typeface="Arial" panose="020B0604020202020204" pitchFamily="34" charset="0"/>
                <a:ea typeface="Times New Roman" panose="02020603050405020304" pitchFamily="18" charset="0"/>
                <a:cs typeface="Arial" panose="020B0604020202020204" pitchFamily="34" charset="0"/>
              </a:rPr>
              <a:t>ExH</a:t>
            </a:r>
            <a:r>
              <a:rPr lang="en-US" sz="1800" dirty="0">
                <a:effectLst/>
                <a:latin typeface="Arial" panose="020B0604020202020204" pitchFamily="34" charset="0"/>
                <a:ea typeface="Times New Roman" panose="02020603050405020304" pitchFamily="18" charset="0"/>
                <a:cs typeface="Arial" panose="020B0604020202020204" pitchFamily="34" charset="0"/>
              </a:rPr>
              <a:t> 61) The 2</a:t>
            </a:r>
            <a:r>
              <a:rPr lang="en-US" sz="1800" baseline="30000" dirty="0">
                <a:effectLst/>
                <a:latin typeface="Arial" panose="020B0604020202020204" pitchFamily="34" charset="0"/>
                <a:ea typeface="Times New Roman" panose="02020603050405020304" pitchFamily="18" charset="0"/>
                <a:cs typeface="Arial" panose="020B0604020202020204" pitchFamily="34" charset="0"/>
              </a:rPr>
              <a:t>nd</a:t>
            </a:r>
            <a:r>
              <a:rPr lang="en-US" sz="1800" dirty="0">
                <a:effectLst/>
                <a:latin typeface="Arial" panose="020B0604020202020204" pitchFamily="34" charset="0"/>
                <a:ea typeface="Times New Roman" panose="02020603050405020304" pitchFamily="18" charset="0"/>
                <a:cs typeface="Arial" panose="020B0604020202020204" pitchFamily="34" charset="0"/>
              </a:rPr>
              <a:t> task would be to study of the processes whereby money has been steadily deflected from personal uses, both in the good and in the evil sense.</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2"/>
            </a:pPr>
            <a:r>
              <a:rPr lang="el-GR" sz="1800" dirty="0">
                <a:effectLst/>
                <a:latin typeface="Arial" panose="020B0604020202020204" pitchFamily="34" charset="0"/>
                <a:ea typeface="Times New Roman" panose="02020603050405020304" pitchFamily="18" charset="0"/>
                <a:cs typeface="Arial" panose="020B0604020202020204" pitchFamily="34" charset="0"/>
              </a:rPr>
              <a:t>(Ε.Ι. 61) Η 2</a:t>
            </a:r>
            <a:r>
              <a:rPr lang="el-GR" sz="1800" baseline="30000" dirty="0">
                <a:effectLst/>
                <a:latin typeface="Arial" panose="020B0604020202020204" pitchFamily="34" charset="0"/>
                <a:ea typeface="Times New Roman" panose="02020603050405020304" pitchFamily="18" charset="0"/>
                <a:cs typeface="Arial" panose="020B0604020202020204" pitchFamily="34" charset="0"/>
              </a:rPr>
              <a:t>η</a:t>
            </a:r>
            <a:r>
              <a:rPr lang="el-GR" sz="1800" dirty="0">
                <a:effectLst/>
                <a:latin typeface="Arial" panose="020B0604020202020204" pitchFamily="34" charset="0"/>
                <a:ea typeface="Times New Roman" panose="02020603050405020304" pitchFamily="18" charset="0"/>
                <a:cs typeface="Arial" panose="020B0604020202020204" pitchFamily="34" charset="0"/>
              </a:rPr>
              <a:t> εργασία θα ήταν να μελετήσει τις διαδικασίες με τις οποίες τα χρήματα </a:t>
            </a:r>
            <a:r>
              <a:rPr lang="el-GR" sz="1800" dirty="0" err="1">
                <a:effectLst/>
                <a:latin typeface="Arial" panose="020B0604020202020204" pitchFamily="34" charset="0"/>
                <a:ea typeface="Times New Roman" panose="02020603050405020304" pitchFamily="18" charset="0"/>
                <a:cs typeface="Arial" panose="020B0604020202020204" pitchFamily="34" charset="0"/>
              </a:rPr>
              <a:t>αποκλίνονται</a:t>
            </a:r>
            <a:r>
              <a:rPr lang="el-GR" sz="1800" dirty="0">
                <a:effectLst/>
                <a:latin typeface="Arial" panose="020B0604020202020204" pitchFamily="34" charset="0"/>
                <a:ea typeface="Times New Roman" panose="02020603050405020304" pitchFamily="18" charset="0"/>
                <a:cs typeface="Arial" panose="020B0604020202020204" pitchFamily="34" charset="0"/>
              </a:rPr>
              <a:t> σταθερά από προσωπικές χρήσεις, τόσο με την καλή όσο   </a:t>
            </a:r>
          </a:p>
          <a:p>
            <a:pPr marL="0" marR="0" lvl="0" indent="0">
              <a:lnSpc>
                <a:spcPct val="115000"/>
              </a:lnSpc>
              <a:spcBef>
                <a:spcPts val="0"/>
              </a:spcBef>
              <a:spcAft>
                <a:spcPts val="0"/>
              </a:spcAft>
              <a:buFont typeface="+mj-lt"/>
              <a:buNone/>
            </a:pPr>
            <a:r>
              <a:rPr lang="el-GR" sz="1800" dirty="0">
                <a:effectLst/>
                <a:latin typeface="Arial" panose="020B0604020202020204" pitchFamily="34" charset="0"/>
                <a:ea typeface="Times New Roman" panose="02020603050405020304" pitchFamily="18" charset="0"/>
                <a:cs typeface="Arial" panose="020B0604020202020204" pitchFamily="34" charset="0"/>
              </a:rPr>
              <a:t>          και με την κακή έννοια.</a:t>
            </a:r>
          </a:p>
          <a:p>
            <a:pPr marL="0" marR="0" lvl="0" indent="0">
              <a:lnSpc>
                <a:spcPct val="115000"/>
              </a:lnSpc>
              <a:spcBef>
                <a:spcPts val="0"/>
              </a:spcBef>
              <a:spcAft>
                <a:spcPts val="0"/>
              </a:spcAft>
              <a:buFont typeface="+mj-lt"/>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D.K. states: </a:t>
            </a:r>
            <a:r>
              <a:rPr lang="en-US" sz="1800" i="1" dirty="0">
                <a:effectLst/>
                <a:latin typeface="Arial" panose="020B0604020202020204" pitchFamily="34" charset="0"/>
                <a:ea typeface="Times New Roman" panose="02020603050405020304" pitchFamily="18" charset="0"/>
                <a:cs typeface="Arial" panose="020B0604020202020204" pitchFamily="34" charset="0"/>
              </a:rPr>
              <a:t>“…this would largely be a record of man's dire selfishness, but I seek to deal with money as the Hierarchy sees the problem, and to consider it as a form of energy, prostituted at this time to material ends or to the selfish aspirations and ambitions of well-meaning servers. They are limited in their view and need to get a picture of the possibilities inherent in the present situation which could deflect much of this form of concretized divine energy into constructive channels and "ways of light.</a:t>
            </a:r>
            <a:r>
              <a:rPr lang="el-GR" sz="1800" i="1" dirty="0">
                <a:effectLst/>
                <a:latin typeface="Arial" panose="020B0604020202020204" pitchFamily="34" charset="0"/>
                <a:ea typeface="Times New Roman" panose="02020603050405020304" pitchFamily="18" charset="0"/>
                <a:cs typeface="Arial" panose="020B0604020202020204" pitchFamily="34" charset="0"/>
              </a:rPr>
              <a:t>»</a:t>
            </a:r>
          </a:p>
          <a:p>
            <a:pPr marL="800100" marR="0" indent="-342900">
              <a:lnSpc>
                <a:spcPct val="115000"/>
              </a:lnSpc>
              <a:spcBef>
                <a:spcPts val="0"/>
              </a:spcBef>
              <a:spcAft>
                <a:spcPts val="0"/>
              </a:spcAft>
              <a:buFont typeface="Arial" panose="020B0604020202020204" pitchFamily="34" charset="0"/>
              <a:buChar char="•"/>
            </a:pPr>
            <a:endParaRPr lang="el-GR" sz="1800" i="1" dirty="0">
              <a:effectLst/>
              <a:latin typeface="Arial" panose="020B0604020202020204" pitchFamily="34" charset="0"/>
              <a:ea typeface="Times New Roman" panose="02020603050405020304" pitchFamily="18" charset="0"/>
              <a:cs typeface="Arial" panose="020B0604020202020204" pitchFamily="34" charset="0"/>
            </a:endParaRPr>
          </a:p>
          <a:p>
            <a:pPr marL="800100" marR="0" indent="-342900">
              <a:lnSpc>
                <a:spcPct val="115000"/>
              </a:lnSpc>
              <a:spcBef>
                <a:spcPts val="0"/>
              </a:spcBef>
              <a:spcAft>
                <a:spcPts val="0"/>
              </a:spcAft>
              <a:buFont typeface="Arial" panose="020B0604020202020204" pitchFamily="34" charset="0"/>
              <a:buChar char="•"/>
            </a:pPr>
            <a:r>
              <a:rPr lang="el-GR" sz="1800" i="1" dirty="0" err="1">
                <a:effectLst/>
                <a:latin typeface="Arial" panose="020B0604020202020204" pitchFamily="34" charset="0"/>
                <a:ea typeface="Times New Roman" panose="02020603050405020304" pitchFamily="18" charset="0"/>
                <a:cs typeface="Arial" panose="020B0604020202020204" pitchFamily="34" charset="0"/>
              </a:rPr>
              <a:t>Ντ.Κ</a:t>
            </a:r>
            <a:r>
              <a:rPr lang="el-GR" sz="1800" i="1" dirty="0">
                <a:effectLst/>
                <a:latin typeface="Arial" panose="020B0604020202020204" pitchFamily="34" charset="0"/>
                <a:ea typeface="Times New Roman" panose="02020603050405020304" pitchFamily="18" charset="0"/>
                <a:cs typeface="Arial" panose="020B0604020202020204" pitchFamily="34" charset="0"/>
              </a:rPr>
              <a:t>. δηλώνει: «…αυτό θα ήταν σε μεγάλο βαθμό μια καταγραφή του τρομερού εγωισμού του ανθρώπου, αλλά επιδιώκω να ασχοληθώ με το χρήμα όπως βλέπει το πρόβλημα η Ιεραρχία και να το θεωρήσω ως μια μορφή ενέργειας, που αυτή τη στιγμή εκπορνεύεται για υλικούς σκοπούς ή για εγωιστικές προσδοκίες και  φιλοδοξίες  καλοπροαίρετων εξυπηρετητών. Είναι περιορισμένοι στην άποψή τους και πρέπει να αποκτήσουν μια εικόνα των δυνατοτήτων που είναι εγγενείς στην παρούσα κατάσταση που θα μπορούσε να εκτρέψει μεγάλο μέρος αυτής της μορφής παγιωμένης/ συγκεκριμενοποιημένης  θεϊκής ενέργειας σε εποικοδομητικά κανάλια και «δρόμους του φωτός».</a:t>
            </a:r>
          </a:p>
          <a:p>
            <a:pPr marL="457200" marR="0" indent="0">
              <a:lnSpc>
                <a:spcPct val="115000"/>
              </a:lnSpc>
              <a:spcBef>
                <a:spcPts val="0"/>
              </a:spcBef>
              <a:spcAft>
                <a:spcPts val="0"/>
              </a:spcAft>
              <a:buFont typeface="Arial" panose="020B0604020202020204" pitchFamily="34" charset="0"/>
              <a:buNone/>
            </a:pPr>
            <a:endParaRPr lang="el-GR" sz="1800" i="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3"/>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(ExH 61) The 3</a:t>
            </a:r>
            <a:r>
              <a:rPr lang="en-US" sz="1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rd</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task is to study of the Law of Supply and Demand and </a:t>
            </a:r>
            <a:r>
              <a:rPr lang="en-US" sz="1800" dirty="0">
                <a:effectLst/>
                <a:latin typeface="Arial" panose="020B0604020202020204" pitchFamily="34" charset="0"/>
                <a:ea typeface="Times New Roman" panose="02020603050405020304" pitchFamily="18" charset="0"/>
              </a:rPr>
              <a:t>the great principle of </a:t>
            </a:r>
            <a:r>
              <a:rPr lang="en-US" sz="1800" i="1" dirty="0">
                <a:effectLst/>
                <a:latin typeface="Arial" panose="020B0604020202020204" pitchFamily="34" charset="0"/>
                <a:ea typeface="Times New Roman" panose="02020603050405020304" pitchFamily="18" charset="0"/>
              </a:rPr>
              <a:t>Sharing…. </a:t>
            </a:r>
            <a:r>
              <a:rPr lang="en-US" sz="1800" i="0" dirty="0">
                <a:effectLst/>
                <a:latin typeface="Arial" panose="020B0604020202020204" pitchFamily="34" charset="0"/>
                <a:ea typeface="Times New Roman" panose="02020603050405020304" pitchFamily="18" charset="0"/>
              </a:rPr>
              <a:t>as these deal with divine purpose and intent. It is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through the medium of the world disciples</a:t>
            </a:r>
            <a:r>
              <a:rPr lang="en-US" sz="18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monies can be made available for carrying out the Masters' work.</a:t>
            </a:r>
            <a:endPar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3"/>
            </a:pPr>
            <a:r>
              <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(Ε.Ι. 61) Η 3</a:t>
            </a:r>
            <a:r>
              <a:rPr lang="el-GR" sz="1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η</a:t>
            </a:r>
            <a:r>
              <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εργασία θα είναι η μελέτη του Νόμου της Προσφοράς και της Ζήτησης και της μεγάλης αρχής του</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Μερισμού…. καθώς αυτά ασχολούνται με το θείο σκοπό και  την πρόθεση. Είναι μέσω των μαθητών του κόσμου που μπορούν να διατεθούν τα χρήματα για την εκτέλεση του έργου των Διδασκάλων.</a:t>
            </a:r>
          </a:p>
          <a:p>
            <a:pPr marL="0" marR="0" lvl="0" indent="0">
              <a:lnSpc>
                <a:spcPct val="115000"/>
              </a:lnSpc>
              <a:spcBef>
                <a:spcPts val="0"/>
              </a:spcBef>
              <a:spcAft>
                <a:spcPts val="0"/>
              </a:spcAft>
              <a:buFont typeface="+mj-lt"/>
              <a:buNone/>
            </a:pP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rPr>
              <a:t>The principle of Sharing which must govern economic relations in the future, is a Soul quality or energy, and hence their work of relating Soul with Soul. </a:t>
            </a:r>
            <a:endParaRPr lang="el-GR" sz="1800" dirty="0">
              <a:solidFill>
                <a:srgbClr val="000000"/>
              </a:solidFill>
              <a:effectLst/>
              <a:latin typeface="Arial" panose="020B0604020202020204" pitchFamily="34" charset="0"/>
              <a:ea typeface="Times New Roman" panose="02020603050405020304" pitchFamily="18" charset="0"/>
            </a:endParaRPr>
          </a:p>
          <a:p>
            <a:pPr marL="800100" marR="0" lvl="1" indent="-342900">
              <a:lnSpc>
                <a:spcPct val="115000"/>
              </a:lnSpc>
              <a:spcBef>
                <a:spcPts val="0"/>
              </a:spcBef>
              <a:spcAft>
                <a:spcPts val="0"/>
              </a:spcAft>
              <a:buFont typeface="Arial" panose="020B0604020202020204" pitchFamily="34" charset="0"/>
              <a:buChar char="•"/>
            </a:pPr>
            <a:endPar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Η αρχή του Μερισμού  που πρέπει να διέπει τις οικονομικές σχέσεις στο μέλλον, είναι μια ποιότητα ή ενέργεια Ψυχής, και ως εκ τούτου το έργο τους θα είναι να συσχετίσουν  Ψυχή με Ψυχή.</a:t>
            </a:r>
          </a:p>
          <a:p>
            <a:pPr marL="800100" marR="0" lvl="1" indent="-342900">
              <a:lnSpc>
                <a:spcPct val="115000"/>
              </a:lnSpc>
              <a:spcBef>
                <a:spcPts val="0"/>
              </a:spcBef>
              <a:spcAft>
                <a:spcPts val="0"/>
              </a:spcAft>
              <a:buFont typeface="Arial" panose="020B0604020202020204" pitchFamily="34" charset="0"/>
              <a:buChar char="•"/>
            </a:pP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Thus, disciples whose motives are pure, and working responsibly with skill in action, can fulfill this work.</a:t>
            </a:r>
            <a:endPar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endPar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nSpc>
                <a:spcPct val="115000"/>
              </a:lnSpc>
              <a:spcBef>
                <a:spcPts val="0"/>
              </a:spcBef>
              <a:spcAft>
                <a:spcPts val="0"/>
              </a:spcAft>
              <a:buFont typeface="Arial" panose="020B0604020202020204" pitchFamily="34" charset="0"/>
              <a:buChar char="•"/>
            </a:pPr>
            <a:r>
              <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Έτσι, οι μαθητές των οποίων τα κίνητρα είναι αγνά και εργάζονται υπεύθυνα με επιδεξιότητα στη δράση, μπορούν να εκπληρώσουν αυτό το έργο.</a:t>
            </a:r>
          </a:p>
          <a:p>
            <a:pPr marL="800100" marR="0" lvl="1" indent="-342900">
              <a:lnSpc>
                <a:spcPct val="115000"/>
              </a:lnSpc>
              <a:spcBef>
                <a:spcPts val="0"/>
              </a:spcBef>
              <a:spcAft>
                <a:spcPts val="0"/>
              </a:spcAft>
              <a:buFont typeface="Arial" panose="020B0604020202020204" pitchFamily="34" charset="0"/>
              <a:buChar char="•"/>
            </a:pP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rPr>
              <a:t>Up to this point in history, money has essentially been deflected into entirely material ends, even in its philanthropic objectives. The most spiritual use now to be found in the world is the application of money to the purposes of education. </a:t>
            </a:r>
            <a:endParaRPr lang="el-GR" sz="1800"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l-GR" sz="1800"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800" dirty="0">
                <a:effectLst/>
                <a:latin typeface="Arial" panose="020B0604020202020204" pitchFamily="34" charset="0"/>
                <a:ea typeface="Times New Roman" panose="02020603050405020304" pitchFamily="18" charset="0"/>
              </a:rPr>
              <a:t>Μέχρι αυτό το σημείο της ιστορίας, τα χρήματα έχουν ουσιαστικά εκτραπεί σε εξ ολοκλήρου υλικούς σκοπούς, ακόμη και στους φιλανθρωπικούς τους στόχους. Η πιο πνευματική χρήση που υπάρχει τώρα στον κόσμο είναι η εφαρμογή χρημάτων για τους σκοπούς της εκπαίδευσης.</a:t>
            </a:r>
          </a:p>
          <a:p>
            <a:pPr marL="0" marR="0">
              <a:lnSpc>
                <a:spcPct val="115000"/>
              </a:lnSpc>
              <a:spcBef>
                <a:spcPts val="0"/>
              </a:spcBef>
              <a:spcAft>
                <a:spcPts val="0"/>
              </a:spcAft>
            </a:pPr>
            <a:endParaRPr lang="el-GR" sz="1800" dirty="0">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When money is turned away from the construction of the form side and the bringing about solely of material well-being of humanity and deflected from its present channels into truly spiritual foundations much good will be done.</a:t>
            </a:r>
            <a:endParaRPr lang="el-GR" sz="180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rPr>
              <a:t>Όταν τα χρήματα απομακρυνθούν από την κατασκευή  για την  μορφική πλευρά  και στην επιδίωξη αποκλειστικά της υλικής ευημερίας της ανθρωπότητας και εκτραπούν από τα σημερινά κανάλια σε αληθινά πνευματικά θεμέλια, πολύ καλό θα επιτευχθεί.</a:t>
            </a:r>
          </a:p>
          <a:p>
            <a:pPr marL="742950" marR="0" lvl="1" indent="-285750">
              <a:lnSpc>
                <a:spcPct val="115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The philanthropic ends and the educational objectives will not suffer, and a step forward will be made. </a:t>
            </a:r>
            <a:endParaRPr lang="el-GR" sz="180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l-GR" sz="1800" dirty="0">
                <a:effectLst/>
                <a:latin typeface="Arial" panose="020B0604020202020204" pitchFamily="34" charset="0"/>
                <a:ea typeface="Times New Roman" panose="02020603050405020304" pitchFamily="18" charset="0"/>
              </a:rPr>
              <a:t>Το φιλανθρωπικό τελειώνει και οι εκπαιδευτικοί στόχοι δεν θα υποφέρουν και θα γίνει ένα βήμα μπροστά.</a:t>
            </a:r>
          </a:p>
          <a:p>
            <a:pPr marL="742950" marR="0" lvl="1" indent="-285750">
              <a:lnSpc>
                <a:spcPct val="115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endParaRPr>
          </a:p>
          <a:p>
            <a:pPr marL="1200150" marR="0" lvl="2"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1800" dirty="0">
                <a:effectLst/>
                <a:latin typeface="Arial" panose="020B0604020202020204" pitchFamily="34" charset="0"/>
                <a:ea typeface="Times New Roman" panose="02020603050405020304" pitchFamily="18" charset="0"/>
              </a:rPr>
              <a:t>Having purity of motive and attitude of </a:t>
            </a:r>
            <a:r>
              <a:rPr lang="en-US" sz="1800" u="sng" dirty="0">
                <a:effectLst/>
                <a:latin typeface="Arial" panose="020B0604020202020204" pitchFamily="34" charset="0"/>
                <a:ea typeface="Times New Roman" panose="02020603050405020304" pitchFamily="18" charset="0"/>
              </a:rPr>
              <a:t>selflessness</a:t>
            </a:r>
            <a:r>
              <a:rPr lang="en-US" sz="1800" dirty="0">
                <a:effectLst/>
                <a:latin typeface="Arial" panose="020B0604020202020204" pitchFamily="34" charset="0"/>
                <a:ea typeface="Times New Roman" panose="02020603050405020304" pitchFamily="18" charset="0"/>
              </a:rPr>
              <a:t> are critical.</a:t>
            </a:r>
            <a:endParaRPr lang="el-GR" sz="1800" dirty="0">
              <a:effectLst/>
              <a:latin typeface="Arial" panose="020B0604020202020204" pitchFamily="34" charset="0"/>
              <a:ea typeface="Times New Roman" panose="02020603050405020304" pitchFamily="18" charset="0"/>
            </a:endParaRPr>
          </a:p>
          <a:p>
            <a:pPr marL="1200150" marR="0" lvl="2"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l-GR" sz="1800" dirty="0">
                <a:effectLst/>
                <a:latin typeface="Arial" panose="020B0604020202020204" pitchFamily="34" charset="0"/>
                <a:ea typeface="Times New Roman" panose="02020603050405020304" pitchFamily="18" charset="0"/>
              </a:rPr>
              <a:t>Η αγνότητα των κινήτρων και η στάση </a:t>
            </a:r>
            <a:r>
              <a:rPr lang="el-GR" sz="1800" u="sng" dirty="0">
                <a:effectLst/>
                <a:latin typeface="Arial" panose="020B0604020202020204" pitchFamily="34" charset="0"/>
                <a:ea typeface="Times New Roman" panose="02020603050405020304" pitchFamily="18" charset="0"/>
              </a:rPr>
              <a:t>ανιδιοτέλειας</a:t>
            </a:r>
            <a:r>
              <a:rPr lang="el-GR" sz="1800" dirty="0">
                <a:effectLst/>
                <a:latin typeface="Arial" panose="020B0604020202020204" pitchFamily="34" charset="0"/>
                <a:ea typeface="Times New Roman" panose="02020603050405020304" pitchFamily="18" charset="0"/>
              </a:rPr>
              <a:t> είναι αποφασιστικής σημασίας.</a:t>
            </a:r>
          </a:p>
          <a:p>
            <a:pPr marL="1200150" marR="0" lvl="2"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lang="en-US" sz="180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This time is not yet, but the </a:t>
            </a:r>
            <a:r>
              <a:rPr lang="en-US" sz="1800" u="sng" dirty="0">
                <a:effectLst/>
                <a:latin typeface="Arial" panose="020B0604020202020204" pitchFamily="34" charset="0"/>
                <a:ea typeface="Times New Roman" panose="02020603050405020304" pitchFamily="18" charset="0"/>
              </a:rPr>
              <a:t>spiritualizing of money</a:t>
            </a:r>
            <a:r>
              <a:rPr lang="en-US" sz="1800" dirty="0">
                <a:effectLst/>
                <a:latin typeface="Arial" panose="020B0604020202020204" pitchFamily="34" charset="0"/>
                <a:ea typeface="Times New Roman" panose="02020603050405020304" pitchFamily="18" charset="0"/>
              </a:rPr>
              <a:t> and its massing in quantities for the work of the Hierarchy and for implementing the Plan is part of a much needed world service and can now make a satisfactory beginning; but it must be carried forward with spiritual insight, right technique and true understanding.</a:t>
            </a:r>
            <a:endParaRPr lang="el-GR" sz="180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endParaRPr lang="el-GR" sz="1800" kern="1200" dirty="0">
              <a:solidFill>
                <a:srgbClr val="000000"/>
              </a:solidFill>
              <a:effectLst/>
              <a:latin typeface="Arial" panose="020B0604020202020204" pitchFamily="34" charset="0"/>
              <a:ea typeface="+mn-ea"/>
            </a:endParaRP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rgbClr val="000000"/>
                </a:solidFill>
                <a:effectLst/>
                <a:latin typeface="Arial" panose="020B0604020202020204" pitchFamily="34" charset="0"/>
                <a:ea typeface="+mn-ea"/>
              </a:rPr>
              <a:t>On another note, the Financial Service Group has the responsibility for holding the attitude of establishing Peace and eliminating the causes of war. </a:t>
            </a:r>
            <a:endParaRPr lang="el-GR" sz="1800" kern="1200" dirty="0">
              <a:solidFill>
                <a:srgbClr val="000000"/>
              </a:solidFill>
              <a:effectLst/>
              <a:latin typeface="Arial" panose="020B0604020202020204" pitchFamily="34" charset="0"/>
              <a:ea typeface="+mn-ea"/>
            </a:endParaRPr>
          </a:p>
          <a:p>
            <a:pPr marL="742950" marR="0" lvl="1" indent="-285750">
              <a:lnSpc>
                <a:spcPct val="115000"/>
              </a:lnSpc>
              <a:spcBef>
                <a:spcPts val="0"/>
              </a:spcBef>
              <a:spcAft>
                <a:spcPts val="0"/>
              </a:spcAft>
              <a:buFont typeface="Arial" panose="020B0604020202020204" pitchFamily="34" charset="0"/>
              <a:buChar char="•"/>
            </a:pPr>
            <a:endParaRPr lang="el-GR" sz="1800" kern="1200" dirty="0">
              <a:solidFill>
                <a:srgbClr val="000000"/>
              </a:solidFill>
              <a:effectLst/>
              <a:latin typeface="Arial" panose="020B0604020202020204" pitchFamily="34" charset="0"/>
              <a:ea typeface="+mn-ea"/>
            </a:endParaRPr>
          </a:p>
          <a:p>
            <a:pPr marL="742950" marR="0" lvl="1" indent="-285750">
              <a:lnSpc>
                <a:spcPct val="115000"/>
              </a:lnSpc>
              <a:spcBef>
                <a:spcPts val="0"/>
              </a:spcBef>
              <a:spcAft>
                <a:spcPts val="0"/>
              </a:spcAft>
              <a:buFont typeface="Arial" panose="020B0604020202020204" pitchFamily="34" charset="0"/>
              <a:buChar char="•"/>
            </a:pPr>
            <a:r>
              <a:rPr lang="el-GR" sz="1800" kern="1200" dirty="0">
                <a:solidFill>
                  <a:srgbClr val="000000"/>
                </a:solidFill>
                <a:effectLst/>
                <a:latin typeface="Arial" panose="020B0604020202020204" pitchFamily="34" charset="0"/>
                <a:ea typeface="+mn-ea"/>
              </a:rPr>
              <a:t>Η ώρα  ακόμα δεν έχει φτάσει, αλλά η </a:t>
            </a:r>
            <a:r>
              <a:rPr lang="el-GR" sz="1800" u="sng" kern="1200" dirty="0">
                <a:solidFill>
                  <a:srgbClr val="000000"/>
                </a:solidFill>
                <a:effectLst/>
                <a:latin typeface="Arial" panose="020B0604020202020204" pitchFamily="34" charset="0"/>
                <a:ea typeface="+mn-ea"/>
              </a:rPr>
              <a:t>πνευματικοποίηση του χρήματος </a:t>
            </a:r>
            <a:r>
              <a:rPr lang="el-GR" sz="1800" kern="1200" dirty="0">
                <a:solidFill>
                  <a:srgbClr val="000000"/>
                </a:solidFill>
                <a:effectLst/>
                <a:latin typeface="Arial" panose="020B0604020202020204" pitchFamily="34" charset="0"/>
                <a:ea typeface="+mn-ea"/>
              </a:rPr>
              <a:t>και η συγκέντρωση του σε ποσότητες για το έργο της Ιεραρχίας και για την εφαρμογή του Σχεδίου είναι μέρος μιας πολύ αναγκαίας παγκόσμιας υπηρεσίας και τώρα μπορεί να γίνει μια ικανοποιητική αρχή, αλλά πρέπει να προωθηθεί με πνευματική επίγνωση, ορθή τεχνική και αληθινή κατανόηση</a:t>
            </a:r>
          </a:p>
          <a:p>
            <a:pPr marL="742950" marR="0" lvl="1" indent="-285750">
              <a:lnSpc>
                <a:spcPct val="115000"/>
              </a:lnSpc>
              <a:spcBef>
                <a:spcPts val="0"/>
              </a:spcBef>
              <a:spcAft>
                <a:spcPts val="0"/>
              </a:spcAft>
              <a:buFont typeface="Arial" panose="020B0604020202020204" pitchFamily="34" charset="0"/>
              <a:buChar char="•"/>
            </a:pPr>
            <a:endParaRPr lang="el-GR" sz="1800" kern="1200" dirty="0">
              <a:solidFill>
                <a:srgbClr val="000000"/>
              </a:solidFill>
              <a:effectLst/>
              <a:latin typeface="Arial" panose="020B0604020202020204" pitchFamily="34" charset="0"/>
              <a:ea typeface="+mn-ea"/>
            </a:endParaRPr>
          </a:p>
          <a:p>
            <a:pPr marL="742950" marR="0" lvl="1" indent="-285750">
              <a:lnSpc>
                <a:spcPct val="115000"/>
              </a:lnSpc>
              <a:spcBef>
                <a:spcPts val="0"/>
              </a:spcBef>
              <a:spcAft>
                <a:spcPts val="0"/>
              </a:spcAft>
              <a:buFont typeface="Arial" panose="020B0604020202020204" pitchFamily="34" charset="0"/>
              <a:buChar char="•"/>
            </a:pPr>
            <a:r>
              <a:rPr lang="el-GR" sz="1800" kern="1200" dirty="0">
                <a:solidFill>
                  <a:srgbClr val="000000"/>
                </a:solidFill>
                <a:effectLst/>
                <a:latin typeface="Arial" panose="020B0604020202020204" pitchFamily="34" charset="0"/>
                <a:ea typeface="+mn-ea"/>
              </a:rPr>
              <a:t>Από μια άλλη οπτική, ο Όμιλος Χρηματοοικονομικών Υπηρεσιών έχει την ευθύνη για τη διατήρηση της στάσης της εγκαθίδρυσης της Ειρήνης και της εξάλειψης των αιτιών του πολέμου.</a:t>
            </a:r>
          </a:p>
          <a:p>
            <a:pPr marL="742950" marR="0" lvl="1" indent="-285750">
              <a:lnSpc>
                <a:spcPct val="115000"/>
              </a:lnSpc>
              <a:spcBef>
                <a:spcPts val="0"/>
              </a:spcBef>
              <a:spcAft>
                <a:spcPts val="0"/>
              </a:spcAft>
              <a:buFont typeface="Arial" panose="020B0604020202020204" pitchFamily="34" charset="0"/>
              <a:buChar char="•"/>
            </a:pPr>
            <a:endParaRPr lang="en-US" sz="1800" kern="1200" dirty="0">
              <a:solidFill>
                <a:srgbClr val="000000"/>
              </a:solidFill>
              <a:effectLst/>
              <a:latin typeface="Arial" panose="020B0604020202020204" pitchFamily="34" charset="0"/>
              <a:ea typeface="+mn-ea"/>
            </a:endParaRPr>
          </a:p>
          <a:p>
            <a:pPr marL="1200150" marR="0" lvl="2"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n-US" sz="1800" kern="1200" dirty="0">
                <a:solidFill>
                  <a:srgbClr val="000000"/>
                </a:solidFill>
                <a:effectLst/>
                <a:latin typeface="Arial" panose="020B0604020202020204" pitchFamily="34" charset="0"/>
                <a:ea typeface="+mn-ea"/>
              </a:rPr>
              <a:t>This can be done by directing monies away from war-making industries towards more humanitarian pursuits, such as investment in education, eliminating poverty, and making healthcare and medicine available for all.</a:t>
            </a:r>
            <a:endParaRPr lang="el-GR" sz="1800" kern="1200" dirty="0">
              <a:solidFill>
                <a:srgbClr val="000000"/>
              </a:solidFill>
              <a:effectLst/>
              <a:latin typeface="Arial" panose="020B0604020202020204" pitchFamily="34" charset="0"/>
              <a:ea typeface="+mn-ea"/>
            </a:endParaRPr>
          </a:p>
          <a:p>
            <a:pPr marL="1200150" marR="0" lvl="2"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lang="el-GR" sz="1800" kern="1200" dirty="0">
              <a:solidFill>
                <a:srgbClr val="000000"/>
              </a:solidFill>
              <a:effectLst/>
              <a:latin typeface="Arial" panose="020B0604020202020204" pitchFamily="34" charset="0"/>
              <a:ea typeface="+mn-ea"/>
            </a:endParaRPr>
          </a:p>
          <a:p>
            <a:pPr marL="1200150" marR="0" lvl="2"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l-GR" sz="1800" kern="1200" dirty="0">
                <a:solidFill>
                  <a:srgbClr val="000000"/>
                </a:solidFill>
                <a:effectLst/>
                <a:latin typeface="Arial" panose="020B0604020202020204" pitchFamily="34" charset="0"/>
                <a:ea typeface="+mn-ea"/>
              </a:rPr>
              <a:t>Αυτό μπορεί να γίνει με τη διοχέτευση χρημάτων από τις πολεμικές βιομηχανίες προς περισσότερες ανθρωπιστικές επιδιώξεις, όπως οι επενδύσεις στην εκπαίδευση, η εξάλειψη της φτώχειας και η παροχή υγειονομικής περίθαλψης και της ιατρικής για όλους.</a:t>
            </a:r>
            <a:endParaRPr lang="en-US" sz="1800" kern="1200" dirty="0">
              <a:solidFill>
                <a:srgbClr val="000000"/>
              </a:solidFill>
              <a:effectLst/>
              <a:latin typeface="Arial" panose="020B0604020202020204" pitchFamily="34" charset="0"/>
              <a:ea typeface="+mn-ea"/>
            </a:endParaRPr>
          </a:p>
          <a:p>
            <a:pPr marL="0" marR="0">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b="0" i="0" dirty="0"/>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2</a:t>
            </a:fld>
            <a:endParaRPr lang="en-US" dirty="0"/>
          </a:p>
        </p:txBody>
      </p:sp>
    </p:spTree>
    <p:extLst>
      <p:ext uri="{BB962C8B-B14F-4D97-AF65-F5344CB8AC3E}">
        <p14:creationId xmlns:p14="http://schemas.microsoft.com/office/powerpoint/2010/main" val="157506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itchFamily="34" charset="0"/>
                <a:cs typeface="Arial" pitchFamily="34" charset="0"/>
              </a:rPr>
              <a:t>Money as Spiritual Asset</a:t>
            </a:r>
            <a:endParaRPr lang="el-GR" altLang="en-US" sz="1200" b="1"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200" b="1" dirty="0">
                <a:latin typeface="Arial" pitchFamily="34" charset="0"/>
                <a:cs typeface="Arial" pitchFamily="34" charset="0"/>
              </a:rPr>
              <a:t>Το Χρήμα ως Πνευματικό Αγαθό</a:t>
            </a:r>
            <a:endParaRPr lang="en-US" altLang="en-US" sz="1200" b="1"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Arial" pitchFamily="34" charset="0"/>
                <a:ea typeface="+mn-ea"/>
                <a:cs typeface="Arial" pitchFamily="34" charset="0"/>
              </a:rPr>
              <a:t>The World Economy is driven by the Financial Services Group. It is made up of individuals, companies and governments who handle money and resources. If we step back and examine how money has been spent, it is largely spent on individual or personal interests, such as luxuries, non-essentials or even military expenditures at the governmental level. In so many ways this drive to spend equates to power, which we could define as unhealthy attraction to money. Obviously, this type of spending is not necessarily in the best interest of the greater group Humanity. So, when somebody has money and spends it, it becomes an act of the will, thus power flows from money and its control.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i="0" kern="1200" dirty="0">
                <a:solidFill>
                  <a:schemeClr val="tx1"/>
                </a:solidFill>
                <a:latin typeface="Arial" pitchFamily="34" charset="0"/>
                <a:ea typeface="+mn-ea"/>
                <a:cs typeface="Arial" pitchFamily="34" charset="0"/>
              </a:rPr>
              <a:t>Η Παγκόσμια Οικονομία καθοδηγείται από τον</a:t>
            </a:r>
            <a:r>
              <a:rPr lang="en-US" sz="1200" b="0" i="0" kern="1200" dirty="0">
                <a:solidFill>
                  <a:schemeClr val="tx1"/>
                </a:solidFill>
                <a:latin typeface="Arial" pitchFamily="34" charset="0"/>
                <a:ea typeface="+mn-ea"/>
                <a:cs typeface="Arial" pitchFamily="34" charset="0"/>
              </a:rPr>
              <a:t> </a:t>
            </a:r>
            <a:r>
              <a:rPr lang="el-GR" sz="1200" b="0" i="0" kern="1200" dirty="0">
                <a:solidFill>
                  <a:schemeClr val="tx1"/>
                </a:solidFill>
                <a:latin typeface="Arial" pitchFamily="34" charset="0"/>
                <a:ea typeface="+mn-ea"/>
                <a:cs typeface="Arial" pitchFamily="34" charset="0"/>
              </a:rPr>
              <a:t>Χρηματοοικονομικό Όμιλο Υπηρεσιών. Αποτελείται από άτομα, εταιρείες και κυβερνήσεις που διαχειρίζονται χρήματα και πόρους. Εάν κάνουμε ένα βήμα πίσω και εξετάσουμε πώς δαπανήθηκαν χρήματα, δαπανώνται σε μεγάλο βαθμό για ατομικά ή προσωπικά συμφέροντα, όπως πολυτέλειες, μη βασικές ή ακόμη και στρατιωτικές δαπάνες σε κυβερνητικό επίπεδο. Από πολλές απόψεις, αυτή η ώθηση για δαπάνες ισοδυναμεί με δύναμη, την οποία θα μπορούσαμε να ορίσουμε ως ανθυγιεινή έλξη για χρήματα. Προφανώς, αυτού του είδους οι δαπάνες δεν είναι απαραίτητα προς το συμφέρον της ευρύτερης ομάδας Ανθρωπότητας. Έτσι, όταν κάποιος έχει χρήματα και τα ξοδεύει, γίνεται πράξη της θέλησης, έτσι η δύναμη πηγάζει από το χρήμα και τον έλεγχό του.</a:t>
            </a:r>
            <a:endParaRPr lang="en-US" sz="1200" b="0" i="0" kern="1200" dirty="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Arial" pitchFamily="34" charset="0"/>
              <a:ea typeface="+mn-ea"/>
              <a:cs typeface="Arial"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latin typeface="Arial" pitchFamily="34" charset="0"/>
                <a:ea typeface="+mn-ea"/>
                <a:cs typeface="Arial" pitchFamily="34" charset="0"/>
              </a:rPr>
              <a:t>But change and right relations with money is possible. </a:t>
            </a:r>
            <a:endParaRPr lang="el-GR" sz="1200" b="0" i="0" kern="1200" dirty="0">
              <a:solidFill>
                <a:schemeClr val="tx1"/>
              </a:solidFill>
              <a:latin typeface="Arial" pitchFamily="34" charset="0"/>
              <a:ea typeface="+mn-ea"/>
              <a:cs typeface="Arial"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i="0" kern="1200" dirty="0">
                <a:solidFill>
                  <a:schemeClr val="tx1"/>
                </a:solidFill>
                <a:latin typeface="Arial" pitchFamily="34" charset="0"/>
                <a:ea typeface="+mn-ea"/>
                <a:cs typeface="Arial" pitchFamily="34" charset="0"/>
              </a:rPr>
              <a:t>Αλλά η αλλαγή και οι ορθές σχέσεις με τα χρήμα είναι εφικτές.</a:t>
            </a:r>
            <a:endParaRPr lang="en-US" sz="1200" b="0" i="0" kern="1200" dirty="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Times New Roman" panose="02020603050405020304" pitchFamily="18" charset="0"/>
                <a:ea typeface="Times New Roman" panose="02020603050405020304" pitchFamily="18" charset="0"/>
              </a:rPr>
              <a:t>ExH, p. 61, </a:t>
            </a:r>
            <a:r>
              <a:rPr lang="en-US" sz="1200" b="0" i="0" kern="1200" dirty="0">
                <a:solidFill>
                  <a:schemeClr val="tx1"/>
                </a:solidFill>
                <a:latin typeface="Arial" pitchFamily="34" charset="0"/>
                <a:ea typeface="+mn-ea"/>
                <a:cs typeface="Arial" pitchFamily="34" charset="0"/>
              </a:rPr>
              <a:t>D.K. said we can have a powerful impact on implementing the positive change through our attitude of our handling of money.</a:t>
            </a:r>
            <a:endParaRPr lang="el-GR" sz="1200" b="0" i="0" kern="1200" dirty="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i="0" kern="1200" dirty="0">
                <a:solidFill>
                  <a:schemeClr val="tx1"/>
                </a:solidFill>
                <a:latin typeface="Arial" pitchFamily="34" charset="0"/>
                <a:ea typeface="+mn-ea"/>
                <a:cs typeface="Arial" pitchFamily="34" charset="0"/>
              </a:rPr>
              <a:t>E.Ι., σ. 61, </a:t>
            </a:r>
            <a:r>
              <a:rPr lang="el-GR" sz="1200" b="0" i="0" kern="1200" dirty="0" err="1">
                <a:solidFill>
                  <a:schemeClr val="tx1"/>
                </a:solidFill>
                <a:latin typeface="Arial" pitchFamily="34" charset="0"/>
                <a:ea typeface="+mn-ea"/>
                <a:cs typeface="Arial" pitchFamily="34" charset="0"/>
              </a:rPr>
              <a:t>Ντ.Κ</a:t>
            </a:r>
            <a:r>
              <a:rPr lang="el-GR" sz="1200" b="0" i="0" kern="1200" dirty="0">
                <a:solidFill>
                  <a:schemeClr val="tx1"/>
                </a:solidFill>
                <a:latin typeface="Arial" pitchFamily="34" charset="0"/>
                <a:ea typeface="+mn-ea"/>
                <a:cs typeface="Arial" pitchFamily="34" charset="0"/>
              </a:rPr>
              <a:t>. λέει ότι μπορούμε να έχουμε ισχυρό αντίκτυπο στην εφαρμογή της θετικής αλλαγής μέσω της στάσης μας όσον αφορά τον χειρισμό των χρημάτων.</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Arial" pitchFamily="34" charset="0"/>
              <a:ea typeface="+mn-ea"/>
              <a:cs typeface="Arial" pitchFamily="34" charset="0"/>
            </a:endParaRPr>
          </a:p>
          <a:p>
            <a:pPr lvl="1">
              <a:buFontTx/>
              <a:buNone/>
            </a:pPr>
            <a:r>
              <a:rPr lang="en-US" sz="1800" i="1" dirty="0">
                <a:effectLst/>
                <a:latin typeface="Times New Roman" panose="02020603050405020304" pitchFamily="18" charset="0"/>
                <a:ea typeface="Times New Roman" panose="02020603050405020304" pitchFamily="18" charset="0"/>
              </a:rPr>
              <a:t>“Money has been deflected into entirely material ends, even in its philanthropic objectives. The most spiritual use now to be found in the world is the application of money to the purposes of education. When it is turned away from the construction of the form side and the bringing about solely of material well-being of humanity and deflected from its present channels into truly spiritual foundations much goodwill be done. If this is done, the philanthropic ends and the educational objectives will not suffer, and a step forward will be made. This time is not yet, but the spiritualizing of money and its massing in quantities for the work of the Great Ones, the Disciples of the Christ, is part of a much needed world service and can now make a satisfactory beginning; but it must be carried forward with spiritual insight, right technique and true understanding. Purity of motive and selflessness are taken for granted”</a:t>
            </a:r>
            <a:r>
              <a:rPr lang="en-US" sz="1800" dirty="0">
                <a:effectLst/>
                <a:latin typeface="Times New Roman" panose="02020603050405020304" pitchFamily="18"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lvl="1">
              <a:buFontTx/>
              <a:buNone/>
            </a:pPr>
            <a:endParaRPr lang="el-GR" sz="1800" i="0" kern="1200" dirty="0">
              <a:solidFill>
                <a:schemeClr val="tx1"/>
              </a:solidFill>
              <a:effectLst/>
              <a:latin typeface="Times New Roman" panose="02020603050405020304" pitchFamily="18"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l-GR" sz="1200" i="1" kern="1200" dirty="0">
                <a:solidFill>
                  <a:schemeClr val="tx1"/>
                </a:solidFill>
                <a:latin typeface="+mn-lt"/>
                <a:ea typeface="+mn-ea"/>
                <a:cs typeface="+mn-cs"/>
              </a:rPr>
              <a:t>«</a:t>
            </a:r>
            <a:r>
              <a:rPr lang="el-GR" sz="1800" dirty="0">
                <a:effectLst/>
                <a:latin typeface="Times New Roman" panose="02020603050405020304" pitchFamily="18" charset="0"/>
                <a:ea typeface="Times New Roman" panose="02020603050405020304" pitchFamily="18" charset="0"/>
              </a:rPr>
              <a:t>Το χρήμα έχει εκτραπεί σε εντελώς υλικούς σκοπούς, ακόμη και στους φιλανθρωπικούς του στόχους. Η πιο πνευματική χρήση που μπορεί να βρεθεί τώρα στον κόσμο είναι η εφαρμογή του χρήματος για σκοπούς εκπαίδευσης. Όταν απομακρυνθεί από τη δόμηση της μορφικής πλευράς και την αποκλειστική παραγωγή της υλικής ευημερίας της ανθρωπότητας και εκτραπεί από τους τωρινούς αγωγούς του σε αληθινά πνευματικές βάσεις θα γίνει πολύ καλό, οι φιλανθρωπικοί και εκπαιδευτικοί στόχοι δε θα δυσπραγούν και θα έχει γίνει ένα βήμα προς τα εμπρός. Η ώρα δεν ήρθε ακόμη, αλλά η πνευματοποίηση του χρήματος και η συγκέντρωσή του σε ποσότητες για το έργο των Μεγάλων Όντων, των Μαθητών του Χριστού, είναι τμήμα μιας πολύ αναγκαίας παγκόσμιας υπηρεσίας και μπορεί να κάνει τώρα μια ικανοποιητική έναρξη· αλλά πρέπει να προωθηθεί με πνευματική διορατικότητα, ορθή τεχνική και αληθινή κατανόηση. Η αγνότητα του κινήτρου και η ανιδιοτέλεια θεωρούνται δεδομένα.</a:t>
            </a:r>
            <a:r>
              <a:rPr lang="el-GR" sz="1200" b="1" i="1" kern="1200" dirty="0">
                <a:solidFill>
                  <a:schemeClr val="tx1"/>
                </a:solidFill>
                <a:latin typeface="+mn-lt"/>
                <a:ea typeface="+mn-ea"/>
                <a:cs typeface="+mn-cs"/>
              </a:rPr>
              <a:t>».</a:t>
            </a:r>
            <a:endParaRPr lang="en-US" sz="1200" b="1" i="1" kern="1200" dirty="0">
              <a:solidFill>
                <a:schemeClr val="tx1"/>
              </a:solidFill>
              <a:latin typeface="+mn-lt"/>
              <a:ea typeface="+mn-ea"/>
              <a:cs typeface="+mn-cs"/>
            </a:endParaRPr>
          </a:p>
          <a:p>
            <a:pPr>
              <a:buFontTx/>
              <a:buNone/>
            </a:pPr>
            <a:endParaRPr lang="en-US" sz="1200" b="1" i="0" kern="1200" dirty="0">
              <a:solidFill>
                <a:schemeClr val="tx1"/>
              </a:solidFill>
              <a:latin typeface="+mn-lt"/>
              <a:ea typeface="+mn-ea"/>
              <a:cs typeface="+mn-cs"/>
            </a:endParaRPr>
          </a:p>
          <a:p>
            <a:pPr>
              <a:buFontTx/>
              <a:buNone/>
            </a:pPr>
            <a:r>
              <a:rPr lang="en-US" sz="1200" i="0" kern="1200" dirty="0">
                <a:solidFill>
                  <a:schemeClr val="tx1"/>
                </a:solidFill>
                <a:latin typeface="+mn-lt"/>
                <a:ea typeface="+mn-ea"/>
                <a:cs typeface="+mn-cs"/>
              </a:rPr>
              <a:t>For seeing money as a potential spiritual asset, let’s look at three concepts about how money can be approached:</a:t>
            </a:r>
            <a:endParaRPr lang="el-GR" sz="1200" i="0" kern="1200" dirty="0">
              <a:solidFill>
                <a:schemeClr val="tx1"/>
              </a:solidFill>
              <a:latin typeface="+mn-lt"/>
              <a:ea typeface="+mn-ea"/>
              <a:cs typeface="+mn-cs"/>
            </a:endParaRPr>
          </a:p>
          <a:p>
            <a:pPr>
              <a:buFontTx/>
              <a:buNone/>
            </a:pPr>
            <a:endParaRPr lang="el-GR" sz="1200" i="0" kern="1200" dirty="0">
              <a:solidFill>
                <a:schemeClr val="tx1"/>
              </a:solidFill>
              <a:latin typeface="+mn-lt"/>
              <a:ea typeface="+mn-ea"/>
              <a:cs typeface="+mn-cs"/>
            </a:endParaRPr>
          </a:p>
          <a:p>
            <a:pPr>
              <a:buFontTx/>
              <a:buNone/>
            </a:pPr>
            <a:r>
              <a:rPr lang="el-GR" sz="1200" i="0" kern="1200" dirty="0">
                <a:solidFill>
                  <a:schemeClr val="tx1"/>
                </a:solidFill>
                <a:latin typeface="+mn-lt"/>
                <a:ea typeface="+mn-ea"/>
                <a:cs typeface="+mn-cs"/>
              </a:rPr>
              <a:t>Για να δούμε τα χρήματα ως ένα πιθανό πνευματικό πλεονέκτημα, ας δούμε τρεις έννοιες σχετικά με τον τρόπο προσέγγισης των χρημάτων:</a:t>
            </a:r>
            <a:endParaRPr lang="en-US" sz="1200" i="0" kern="1200" dirty="0">
              <a:solidFill>
                <a:schemeClr val="tx1"/>
              </a:solidFill>
              <a:latin typeface="+mn-lt"/>
              <a:ea typeface="+mn-ea"/>
              <a:cs typeface="+mn-cs"/>
            </a:endParaRPr>
          </a:p>
          <a:p>
            <a:pPr>
              <a:buFontTx/>
              <a:buNone/>
            </a:pPr>
            <a:endParaRPr lang="en-US" sz="1200" i="0" kern="1200" dirty="0">
              <a:solidFill>
                <a:schemeClr val="tx1"/>
              </a:solidFill>
              <a:latin typeface="+mn-lt"/>
              <a:ea typeface="+mn-ea"/>
              <a:cs typeface="+mn-cs"/>
            </a:endParaRPr>
          </a:p>
          <a:p>
            <a:pPr marL="0" marR="0" lvl="0" indent="0">
              <a:lnSpc>
                <a:spcPct val="115000"/>
              </a:lnSpc>
              <a:spcBef>
                <a:spcPts val="0"/>
              </a:spcBef>
              <a:spcAft>
                <a:spcPts val="1000"/>
              </a:spcAft>
              <a:buFontTx/>
              <a:buNone/>
            </a:pPr>
            <a:r>
              <a:rPr lang="en-US" b="1" dirty="0"/>
              <a:t>Concept of “Sacrifice”</a:t>
            </a:r>
            <a:endParaRPr lang="el-GR" b="1" dirty="0"/>
          </a:p>
          <a:p>
            <a:pPr marL="0" marR="0" lvl="0" indent="0">
              <a:lnSpc>
                <a:spcPct val="115000"/>
              </a:lnSpc>
              <a:spcBef>
                <a:spcPts val="0"/>
              </a:spcBef>
              <a:spcAft>
                <a:spcPts val="1000"/>
              </a:spcAft>
              <a:buFontTx/>
              <a:buNone/>
            </a:pPr>
            <a:r>
              <a:rPr lang="el-GR" dirty="0"/>
              <a:t>Η Έννοια της «Θυσίας»</a:t>
            </a:r>
          </a:p>
          <a:p>
            <a:pPr marL="0" marR="0" lvl="0" indent="0">
              <a:lnSpc>
                <a:spcPct val="115000"/>
              </a:lnSpc>
              <a:spcBef>
                <a:spcPts val="0"/>
              </a:spcBef>
              <a:spcAft>
                <a:spcPts val="1000"/>
              </a:spcAft>
              <a:buFontTx/>
              <a:buNone/>
            </a:pPr>
            <a:endParaRPr lang="en-US" dirty="0"/>
          </a:p>
          <a:p>
            <a:pPr marL="628650" marR="0" lvl="1" indent="-171450">
              <a:lnSpc>
                <a:spcPct val="115000"/>
              </a:lnSpc>
              <a:spcBef>
                <a:spcPts val="0"/>
              </a:spcBef>
              <a:spcAft>
                <a:spcPts val="1000"/>
              </a:spcAft>
              <a:buFont typeface="Arial" panose="020B0604020202020204" pitchFamily="34" charset="0"/>
              <a:buChar char="•"/>
            </a:pPr>
            <a:r>
              <a:rPr lang="en-US" dirty="0"/>
              <a:t>Am I willing to sacrifice a little, so that that “little amount of money” can be given to a group that could benefit?....perhaps give up the Starbucks (cost $4/week =$20)….then give that $20 to “X” organization in need. Or, do I need to spend extra money on a luxury vehicle, such as a oversized pickup truck, SUV or luxury car, when a reliable car for transportation is all I really need. That could result in $1000s of dollars that was spent on personal interest.</a:t>
            </a:r>
            <a:endParaRPr lang="el-GR" dirty="0"/>
          </a:p>
          <a:p>
            <a:pPr marL="628650" marR="0" lvl="1" indent="-171450">
              <a:lnSpc>
                <a:spcPct val="115000"/>
              </a:lnSpc>
              <a:spcBef>
                <a:spcPts val="0"/>
              </a:spcBef>
              <a:spcAft>
                <a:spcPts val="1000"/>
              </a:spcAft>
              <a:buFont typeface="Arial" panose="020B0604020202020204" pitchFamily="34" charset="0"/>
              <a:buChar char="•"/>
            </a:pPr>
            <a:endParaRPr lang="el-GR" dirty="0"/>
          </a:p>
          <a:p>
            <a:pPr marL="628650" marR="0" lvl="1" indent="-171450">
              <a:lnSpc>
                <a:spcPct val="115000"/>
              </a:lnSpc>
              <a:spcBef>
                <a:spcPts val="0"/>
              </a:spcBef>
              <a:spcAft>
                <a:spcPts val="1000"/>
              </a:spcAft>
              <a:buFont typeface="Arial" panose="020B0604020202020204" pitchFamily="34" charset="0"/>
              <a:buChar char="•"/>
            </a:pPr>
            <a:r>
              <a:rPr lang="el-GR" dirty="0"/>
              <a:t>Είμαι διατεθειμένος να θυσιάσω λίγο, ώστε αυτό το "λίγο ποσό χρημάτων" να δοθεί σε μια ομάδα που θα μπορούσε να ωφεληθεί;...ίσως να εγκαταλείψω τα </a:t>
            </a:r>
            <a:r>
              <a:rPr lang="el-GR" dirty="0" err="1"/>
              <a:t>Starbucks</a:t>
            </a:r>
            <a:r>
              <a:rPr lang="el-GR" dirty="0"/>
              <a:t> (κόστος 4 $/εβδομάδα = 20 $)… και μετά δώστε αυτά τα 20 $ στον οργανισμό «Χ» που έχει ανάγκη. Ή, χρειάζεται να ξοδέψω επιπλέον χρήματα σε ένα πολυτελές όχημα, όπως ένα υπερμεγέθη φορτηγό, SUV ή πολυτελές αυτοκίνητο, όταν ένα αξιόπιστο αυτοκίνητο για τη μεταφορά είναι το μόνο που χρειάζομαι πραγματικά. Αυτό θα μπορούσε να οδηγήσει σε $1000 δολάρια που δαπανήθηκαν για προσωπικό συμφέρον.</a:t>
            </a:r>
          </a:p>
          <a:p>
            <a:pPr marL="628650" marR="0" lvl="1" indent="-171450">
              <a:lnSpc>
                <a:spcPct val="115000"/>
              </a:lnSpc>
              <a:spcBef>
                <a:spcPts val="0"/>
              </a:spcBef>
              <a:spcAft>
                <a:spcPts val="1000"/>
              </a:spcAft>
              <a:buFont typeface="Arial" panose="020B0604020202020204" pitchFamily="34" charset="0"/>
              <a:buChar char="•"/>
            </a:pPr>
            <a:endParaRPr lang="en-US" dirty="0"/>
          </a:p>
          <a:p>
            <a:pPr marL="1085850" marR="0" lvl="2" indent="-171450">
              <a:lnSpc>
                <a:spcPct val="115000"/>
              </a:lnSpc>
              <a:spcBef>
                <a:spcPts val="0"/>
              </a:spcBef>
              <a:spcAft>
                <a:spcPts val="1000"/>
              </a:spcAft>
              <a:buFont typeface="Courier New" panose="02070309020205020404" pitchFamily="49" charset="0"/>
              <a:buChar char="o"/>
            </a:pPr>
            <a:r>
              <a:rPr lang="en-US" dirty="0"/>
              <a:t>“Subordinate your personal lives, i.e. astral-desire nature to the need(s) of humanity</a:t>
            </a:r>
            <a:endParaRPr lang="el-GR" dirty="0"/>
          </a:p>
          <a:p>
            <a:pPr marL="1085850" marR="0" lvl="2" indent="-171450">
              <a:lnSpc>
                <a:spcPct val="115000"/>
              </a:lnSpc>
              <a:spcBef>
                <a:spcPts val="0"/>
              </a:spcBef>
              <a:spcAft>
                <a:spcPts val="1000"/>
              </a:spcAft>
              <a:buFont typeface="Courier New" panose="02070309020205020404" pitchFamily="49" charset="0"/>
              <a:buChar char="o"/>
            </a:pPr>
            <a:r>
              <a:rPr lang="el-GR" dirty="0"/>
              <a:t>«Υποτάξτε τις προσωπικές σας ζωές, δηλαδή την αστρική επιθυμητή φύση στις ανάγκες της ανθρωπότητας</a:t>
            </a:r>
          </a:p>
          <a:p>
            <a:pPr marL="1085850" marR="0" lvl="2" indent="-171450">
              <a:lnSpc>
                <a:spcPct val="115000"/>
              </a:lnSpc>
              <a:spcBef>
                <a:spcPts val="0"/>
              </a:spcBef>
              <a:spcAft>
                <a:spcPts val="1000"/>
              </a:spcAft>
              <a:buFont typeface="Courier New" panose="02070309020205020404" pitchFamily="49" charset="0"/>
              <a:buChar char="o"/>
            </a:pPr>
            <a:endParaRPr lang="en-US" dirty="0"/>
          </a:p>
          <a:p>
            <a:pPr marL="628650" marR="0" lvl="1" indent="-171450">
              <a:lnSpc>
                <a:spcPct val="115000"/>
              </a:lnSpc>
              <a:spcBef>
                <a:spcPts val="0"/>
              </a:spcBef>
              <a:spcAft>
                <a:spcPts val="1000"/>
              </a:spcAft>
              <a:buFont typeface="Arial" panose="020B0604020202020204" pitchFamily="34" charset="0"/>
              <a:buChar char="•"/>
            </a:pPr>
            <a:r>
              <a:rPr lang="en-US" dirty="0"/>
              <a:t>Thoughtform on national / Gov’t level….determinate sacrifice….</a:t>
            </a:r>
            <a:r>
              <a:rPr lang="en-US" i="1" dirty="0"/>
              <a:t>Do we spend on a military expenditure</a:t>
            </a:r>
            <a:r>
              <a:rPr lang="en-US" dirty="0"/>
              <a:t> (i.e. armaments of war)?</a:t>
            </a:r>
            <a:endParaRPr lang="el-GR" dirty="0"/>
          </a:p>
          <a:p>
            <a:pPr marL="628650" marR="0" lvl="1" indent="-171450">
              <a:lnSpc>
                <a:spcPct val="115000"/>
              </a:lnSpc>
              <a:spcBef>
                <a:spcPts val="0"/>
              </a:spcBef>
              <a:spcAft>
                <a:spcPts val="1000"/>
              </a:spcAft>
              <a:buFont typeface="Arial" panose="020B0604020202020204" pitchFamily="34" charset="0"/>
              <a:buChar char="•"/>
            </a:pPr>
            <a:r>
              <a:rPr lang="el-GR" i="0" dirty="0"/>
              <a:t>Σκεπτομορφή σε εθνικό/κυβερνητικό επίπεδο….καθορισμένη θυσία….Ξοδεύουμε για στρατιωτικές δαπάνες (δηλαδή εξοπλισμούς πολέμου);</a:t>
            </a:r>
          </a:p>
          <a:p>
            <a:pPr marL="628650" marR="0" lvl="1" indent="-171450">
              <a:lnSpc>
                <a:spcPct val="115000"/>
              </a:lnSpc>
              <a:spcBef>
                <a:spcPts val="0"/>
              </a:spcBef>
              <a:spcAft>
                <a:spcPts val="1000"/>
              </a:spcAft>
              <a:buFont typeface="Arial" panose="020B0604020202020204" pitchFamily="34" charset="0"/>
              <a:buChar char="•"/>
            </a:pPr>
            <a:endParaRPr lang="en-US" i="0" dirty="0"/>
          </a:p>
          <a:p>
            <a:pPr marL="1085850" marR="0" lvl="2" indent="-171450">
              <a:lnSpc>
                <a:spcPct val="115000"/>
              </a:lnSpc>
              <a:spcBef>
                <a:spcPts val="0"/>
              </a:spcBef>
              <a:spcAft>
                <a:spcPts val="1000"/>
              </a:spcAft>
              <a:buFont typeface="Courier New" panose="02070309020205020404" pitchFamily="49" charset="0"/>
              <a:buChar char="o"/>
            </a:pPr>
            <a:r>
              <a:rPr lang="en-US" dirty="0"/>
              <a:t>Higher use is to see money as thoughtform energy …..</a:t>
            </a:r>
            <a:r>
              <a:rPr lang="en-US" i="1" dirty="0"/>
              <a:t>”I consciously choose to deflect monies towards Education, Healthcare, Arts, or even Diplomacy, etc.?</a:t>
            </a:r>
            <a:r>
              <a:rPr lang="en-US" dirty="0"/>
              <a:t>”</a:t>
            </a:r>
            <a:endParaRPr lang="el-GR" dirty="0"/>
          </a:p>
          <a:p>
            <a:pPr marL="1085850" marR="0" lvl="2" indent="-171450">
              <a:lnSpc>
                <a:spcPct val="115000"/>
              </a:lnSpc>
              <a:spcBef>
                <a:spcPts val="0"/>
              </a:spcBef>
              <a:spcAft>
                <a:spcPts val="1000"/>
              </a:spcAft>
              <a:buFont typeface="Courier New" panose="02070309020205020404" pitchFamily="49" charset="0"/>
              <a:buChar char="o"/>
            </a:pPr>
            <a:r>
              <a:rPr lang="el-GR" dirty="0"/>
              <a:t>Η υψηλότερη χρήση είναι να βλέπεις τα χρήματα ως ενέργεια σκεπτομορφής…..”Επιλέγω συνειδητά να εκτρέψω τα χρήματα προς την Εκπαίδευση, την Υγεία, τις Τέχνες ή ακόμα και τη Διπλωματία, κ.λπ.;”</a:t>
            </a:r>
          </a:p>
          <a:p>
            <a:pPr marL="1085850" marR="0" lvl="2" indent="-171450">
              <a:lnSpc>
                <a:spcPct val="115000"/>
              </a:lnSpc>
              <a:spcBef>
                <a:spcPts val="0"/>
              </a:spcBef>
              <a:spcAft>
                <a:spcPts val="1000"/>
              </a:spcAft>
              <a:buFont typeface="Courier New" panose="02070309020205020404" pitchFamily="49" charset="0"/>
              <a:buChar char="o"/>
            </a:pPr>
            <a:endParaRPr lang="en-US" dirty="0"/>
          </a:p>
          <a:p>
            <a:pPr marL="628650" marR="0" lvl="1" indent="-171450">
              <a:lnSpc>
                <a:spcPct val="115000"/>
              </a:lnSpc>
              <a:spcBef>
                <a:spcPts val="0"/>
              </a:spcBef>
              <a:spcAft>
                <a:spcPts val="1000"/>
              </a:spcAft>
              <a:buFont typeface="Arial" panose="020B0604020202020204" pitchFamily="34" charset="0"/>
              <a:buChar char="•"/>
            </a:pPr>
            <a:r>
              <a:rPr lang="en-US" dirty="0"/>
              <a:t>Give to groups, organizations where you receive spiritual sustenance and training and contribute to civilization….i.e.. So that </a:t>
            </a:r>
            <a:r>
              <a:rPr lang="en-US" u="sng" dirty="0"/>
              <a:t>you are in right relation with the group</a:t>
            </a:r>
            <a:r>
              <a:rPr lang="en-US" dirty="0"/>
              <a:t> and according to your means</a:t>
            </a:r>
            <a:endParaRPr lang="el-GR" dirty="0"/>
          </a:p>
          <a:p>
            <a:pPr marL="628650" marR="0" lvl="1" indent="-171450">
              <a:lnSpc>
                <a:spcPct val="115000"/>
              </a:lnSpc>
              <a:spcBef>
                <a:spcPts val="0"/>
              </a:spcBef>
              <a:spcAft>
                <a:spcPts val="1000"/>
              </a:spcAft>
              <a:buFont typeface="Arial" panose="020B0604020202020204" pitchFamily="34" charset="0"/>
              <a:buChar char="•"/>
            </a:pPr>
            <a:r>
              <a:rPr lang="el-GR" dirty="0"/>
              <a:t>Δώστε σε ομάδες, οργανισμούς όπου λαμβάνετε πνευματική διατροφή και εκπαίδευση και συνεισφέρετε στον πολιτισμό… δηλ. έτσι ώστε να έχετε ορθή σχέση με την ομάδα και σύμφωνα με τις δυνατότητές σας.</a:t>
            </a:r>
          </a:p>
          <a:p>
            <a:pPr marL="457200" marR="0" lvl="1" indent="0">
              <a:lnSpc>
                <a:spcPct val="115000"/>
              </a:lnSpc>
              <a:spcBef>
                <a:spcPts val="0"/>
              </a:spcBef>
              <a:spcAft>
                <a:spcPts val="1000"/>
              </a:spcAft>
              <a:buFont typeface="Arial" panose="020B0604020202020204" pitchFamily="34" charset="0"/>
              <a:buNone/>
            </a:pPr>
            <a:endParaRPr lang="en-US" dirty="0"/>
          </a:p>
          <a:p>
            <a:pPr marL="628650" marR="0" lvl="1" indent="-171450">
              <a:lnSpc>
                <a:spcPct val="115000"/>
              </a:lnSpc>
              <a:spcBef>
                <a:spcPts val="0"/>
              </a:spcBef>
              <a:spcAft>
                <a:spcPts val="1000"/>
              </a:spcAft>
              <a:buFont typeface="Arial" panose="020B0604020202020204" pitchFamily="34" charset="0"/>
              <a:buChar char="•"/>
            </a:pPr>
            <a:r>
              <a:rPr lang="en-US" dirty="0"/>
              <a:t>Right Sharing…..</a:t>
            </a:r>
            <a:r>
              <a:rPr lang="en-US" i="1" dirty="0"/>
              <a:t>”aspirant seeks nothing for himself”</a:t>
            </a:r>
            <a:endParaRPr lang="el-GR" i="1" dirty="0"/>
          </a:p>
          <a:p>
            <a:pPr marL="628650" marR="0" lvl="1" indent="-171450">
              <a:lnSpc>
                <a:spcPct val="115000"/>
              </a:lnSpc>
              <a:spcBef>
                <a:spcPts val="0"/>
              </a:spcBef>
              <a:spcAft>
                <a:spcPts val="1000"/>
              </a:spcAft>
              <a:buFont typeface="Arial" panose="020B0604020202020204" pitchFamily="34" charset="0"/>
              <a:buChar char="•"/>
            </a:pPr>
            <a:r>
              <a:rPr lang="el-GR" i="1" dirty="0"/>
              <a:t>Ορθός Μερισμός……. «ο υποψήφιος δεν αναζητά τίποτα για τον εαυτό του»</a:t>
            </a:r>
          </a:p>
          <a:p>
            <a:pPr marL="628650" marR="0" lvl="1" indent="-171450">
              <a:lnSpc>
                <a:spcPct val="115000"/>
              </a:lnSpc>
              <a:spcBef>
                <a:spcPts val="0"/>
              </a:spcBef>
              <a:spcAft>
                <a:spcPts val="1000"/>
              </a:spcAft>
              <a:buFont typeface="Arial" panose="020B0604020202020204" pitchFamily="34" charset="0"/>
              <a:buChar char="•"/>
            </a:pPr>
            <a:endParaRPr lang="en-US" i="1" dirty="0"/>
          </a:p>
          <a:p>
            <a:pPr marL="1085850" marR="0" lvl="2" indent="-171450">
              <a:lnSpc>
                <a:spcPct val="115000"/>
              </a:lnSpc>
              <a:spcBef>
                <a:spcPts val="0"/>
              </a:spcBef>
              <a:spcAft>
                <a:spcPts val="1000"/>
              </a:spcAft>
              <a:buFont typeface="Arial" panose="020B0604020202020204" pitchFamily="34" charset="0"/>
              <a:buChar char="•"/>
            </a:pPr>
            <a:r>
              <a:rPr lang="en-US" dirty="0"/>
              <a:t>Key to supply of funds is “</a:t>
            </a:r>
            <a:r>
              <a:rPr lang="en-US" u="sng" dirty="0"/>
              <a:t>personality harmlessness and dedication of individual resources to Hierarchy without restraint</a:t>
            </a:r>
            <a:r>
              <a:rPr lang="en-US" u="none" dirty="0"/>
              <a:t>”</a:t>
            </a:r>
            <a:r>
              <a:rPr lang="en-US" dirty="0"/>
              <a:t>…..nothing is held back materially”</a:t>
            </a:r>
            <a:endParaRPr lang="el-GR" dirty="0"/>
          </a:p>
          <a:p>
            <a:pPr marL="1085850" marR="0" lvl="2" indent="-171450">
              <a:lnSpc>
                <a:spcPct val="115000"/>
              </a:lnSpc>
              <a:spcBef>
                <a:spcPts val="0"/>
              </a:spcBef>
              <a:spcAft>
                <a:spcPts val="1000"/>
              </a:spcAft>
              <a:buFont typeface="Arial" panose="020B0604020202020204" pitchFamily="34" charset="0"/>
              <a:buChar char="•"/>
            </a:pPr>
            <a:r>
              <a:rPr lang="el-GR" dirty="0"/>
              <a:t>Το κλειδί για την παροχή κεφαλαίων είναι η «</a:t>
            </a:r>
            <a:r>
              <a:rPr lang="el-GR" u="sng" dirty="0"/>
              <a:t>αβλάβεια της  </a:t>
            </a:r>
            <a:r>
              <a:rPr lang="el-GR" u="sng" dirty="0" err="1"/>
              <a:t>προσωπικότητασ</a:t>
            </a:r>
            <a:r>
              <a:rPr lang="el-GR" u="sng" dirty="0"/>
              <a:t> και η αφοσίωση των ατομικών πόρων στην Ιεραρχία χωρίς περιορισμούς</a:t>
            </a:r>
            <a:r>
              <a:rPr lang="el-GR" dirty="0"/>
              <a:t>»…..τίποτα δεν συγκρατείται υλικά»</a:t>
            </a:r>
            <a:endParaRPr lang="en-US" dirty="0"/>
          </a:p>
          <a:p>
            <a:pPr marL="0" marR="0" lvl="0" indent="0">
              <a:lnSpc>
                <a:spcPct val="115000"/>
              </a:lnSpc>
              <a:spcBef>
                <a:spcPts val="0"/>
              </a:spcBef>
              <a:spcAft>
                <a:spcPts val="1000"/>
              </a:spcAft>
              <a:buFontTx/>
              <a:buNone/>
            </a:pPr>
            <a:endParaRPr lang="en-US" dirty="0"/>
          </a:p>
          <a:p>
            <a:pPr marL="0" marR="0" lvl="0" indent="0">
              <a:lnSpc>
                <a:spcPct val="115000"/>
              </a:lnSpc>
              <a:spcBef>
                <a:spcPts val="0"/>
              </a:spcBef>
              <a:spcAft>
                <a:spcPts val="1000"/>
              </a:spcAft>
              <a:buFontTx/>
              <a:buNone/>
            </a:pPr>
            <a:r>
              <a:rPr lang="en-US" b="1" dirty="0"/>
              <a:t>Law of Redemption</a:t>
            </a:r>
            <a:r>
              <a:rPr lang="en-US" dirty="0"/>
              <a:t>….what is being redeemed?</a:t>
            </a:r>
            <a:endParaRPr lang="el-GR" dirty="0"/>
          </a:p>
          <a:p>
            <a:pPr marL="0" marR="0" lvl="0" indent="0">
              <a:lnSpc>
                <a:spcPct val="115000"/>
              </a:lnSpc>
              <a:spcBef>
                <a:spcPts val="0"/>
              </a:spcBef>
              <a:spcAft>
                <a:spcPts val="1000"/>
              </a:spcAft>
              <a:buFontTx/>
              <a:buNone/>
            </a:pPr>
            <a:r>
              <a:rPr lang="el-GR" dirty="0"/>
              <a:t>Νόμος της Λύτρωσης….τι είναι αυτό που λυτρώνεται;</a:t>
            </a:r>
          </a:p>
          <a:p>
            <a:pPr marL="0" marR="0" lvl="0" indent="0">
              <a:lnSpc>
                <a:spcPct val="115000"/>
              </a:lnSpc>
              <a:spcBef>
                <a:spcPts val="0"/>
              </a:spcBef>
              <a:spcAft>
                <a:spcPts val="1000"/>
              </a:spcAft>
              <a:buFontTx/>
              <a:buNone/>
            </a:pPr>
            <a:endParaRPr lang="en-US" dirty="0"/>
          </a:p>
          <a:p>
            <a:pPr marL="628650" marR="0" lvl="1"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Ask: </a:t>
            </a:r>
            <a:r>
              <a:rPr lang="en-US" i="1" dirty="0"/>
              <a:t>Are all parts of your astral-desire nature “sacrificed” or “redeemed”?.....</a:t>
            </a:r>
            <a:r>
              <a:rPr lang="en-US" i="1" u="sng" dirty="0"/>
              <a:t>I am giving up “X” so that money can be given to “X” organization”</a:t>
            </a:r>
            <a:endParaRPr lang="el-GR" i="1" u="sng" dirty="0"/>
          </a:p>
          <a:p>
            <a:pPr marL="628650" marR="0" lvl="1"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i="1" u="none" dirty="0"/>
              <a:t>Ρωτήστε: «Θυσιάζονται» ή «λυτρώνονται» όλα τα μέρη της αστρικής επιθυμίας σας;.....Παραιτούμαι το «Χ» για να δοθούν χρήματα στον «Χ» οργανισμό»</a:t>
            </a:r>
            <a:endParaRPr lang="en-US" i="1" u="none" dirty="0"/>
          </a:p>
          <a:p>
            <a:pPr marL="1085850" marR="0" lvl="2" indent="-171450">
              <a:lnSpc>
                <a:spcPct val="115000"/>
              </a:lnSpc>
              <a:spcBef>
                <a:spcPts val="0"/>
              </a:spcBef>
              <a:spcAft>
                <a:spcPts val="1000"/>
              </a:spcAft>
              <a:buFont typeface="Courier New" panose="02070309020205020404" pitchFamily="49" charset="0"/>
              <a:buChar char="o"/>
            </a:pPr>
            <a:r>
              <a:rPr lang="en-US" dirty="0"/>
              <a:t>Here, money is concretized into a thoughtform or “energy”……selfishness, greed from astral-desire is redeemed or raised up….this enables the concept for the “right use of money”</a:t>
            </a:r>
            <a:endParaRPr lang="el-GR" dirty="0"/>
          </a:p>
          <a:p>
            <a:pPr marL="1085850" marR="0" lvl="2" indent="-171450">
              <a:lnSpc>
                <a:spcPct val="115000"/>
              </a:lnSpc>
              <a:spcBef>
                <a:spcPts val="0"/>
              </a:spcBef>
              <a:spcAft>
                <a:spcPts val="1000"/>
              </a:spcAft>
              <a:buFont typeface="Courier New" panose="02070309020205020404" pitchFamily="49" charset="0"/>
              <a:buChar char="o"/>
            </a:pPr>
            <a:r>
              <a:rPr lang="el-GR" dirty="0"/>
              <a:t>Εδώ, το χρήμα συγκεκριμενοποιείται σε μια σκεπτομορφή ή «ενέργεια»……ο εγωισμός, η απληστία από την αστρική επιθυμία λυτρώνεται  ή ανυψώνεται….αυτό επιτρέπει την ιδέα ή </a:t>
            </a:r>
            <a:r>
              <a:rPr lang="el-GR" dirty="0" err="1"/>
              <a:t>συλληψη</a:t>
            </a:r>
            <a:r>
              <a:rPr lang="el-GR" dirty="0"/>
              <a:t> για τη «ορθή χρήση των χρημάτων».</a:t>
            </a:r>
            <a:endParaRPr lang="en-US" dirty="0"/>
          </a:p>
          <a:p>
            <a:pPr marL="628650" marR="0" lvl="1" indent="-171450">
              <a:lnSpc>
                <a:spcPct val="115000"/>
              </a:lnSpc>
              <a:spcBef>
                <a:spcPts val="0"/>
              </a:spcBef>
              <a:spcAft>
                <a:spcPts val="1000"/>
              </a:spcAft>
              <a:buFont typeface="Arial" panose="020B0604020202020204" pitchFamily="34" charset="0"/>
              <a:buChar char="•"/>
            </a:pPr>
            <a:endParaRPr lang="en-US" dirty="0"/>
          </a:p>
          <a:p>
            <a:pPr marL="0" marR="0" lvl="0" indent="0">
              <a:lnSpc>
                <a:spcPct val="115000"/>
              </a:lnSpc>
              <a:spcBef>
                <a:spcPts val="0"/>
              </a:spcBef>
              <a:spcAft>
                <a:spcPts val="1000"/>
              </a:spcAft>
              <a:buFontTx/>
              <a:buNone/>
            </a:pPr>
            <a:r>
              <a:rPr lang="en-US" b="1" dirty="0"/>
              <a:t>Handling Money Consciously</a:t>
            </a:r>
            <a:r>
              <a:rPr lang="en-US" dirty="0"/>
              <a:t> by a Disciple</a:t>
            </a:r>
            <a:endParaRPr lang="el-GR" dirty="0"/>
          </a:p>
          <a:p>
            <a:pPr marL="0" marR="0" lvl="0" indent="0">
              <a:lnSpc>
                <a:spcPct val="115000"/>
              </a:lnSpc>
              <a:spcBef>
                <a:spcPts val="0"/>
              </a:spcBef>
              <a:spcAft>
                <a:spcPts val="1000"/>
              </a:spcAft>
              <a:buFontTx/>
              <a:buNone/>
            </a:pPr>
            <a:r>
              <a:rPr lang="el-GR" b="1" dirty="0"/>
              <a:t>Συνειδητός Χειρισμός Χρημάτων </a:t>
            </a:r>
            <a:r>
              <a:rPr lang="el-GR" dirty="0"/>
              <a:t>από έναν μαθητή</a:t>
            </a:r>
          </a:p>
          <a:p>
            <a:pPr marL="0" marR="0" lvl="0" indent="0">
              <a:lnSpc>
                <a:spcPct val="115000"/>
              </a:lnSpc>
              <a:spcBef>
                <a:spcPts val="0"/>
              </a:spcBef>
              <a:spcAft>
                <a:spcPts val="1000"/>
              </a:spcAft>
              <a:buFontTx/>
              <a:buNone/>
            </a:pPr>
            <a:endParaRPr lang="en-US" dirty="0"/>
          </a:p>
          <a:p>
            <a:pPr marL="628650" marR="0" lvl="1" indent="-171450">
              <a:lnSpc>
                <a:spcPct val="115000"/>
              </a:lnSpc>
              <a:spcBef>
                <a:spcPts val="0"/>
              </a:spcBef>
              <a:spcAft>
                <a:spcPts val="1000"/>
              </a:spcAft>
              <a:buFont typeface="Arial" panose="020B0604020202020204" pitchFamily="34" charset="0"/>
              <a:buChar char="•"/>
            </a:pPr>
            <a:r>
              <a:rPr lang="en-US" dirty="0"/>
              <a:t>Concept of duality in spending….whole self on all planes must be engaged….The idea here is there must be a coordinated effort by the disciple to be aware of money and spending in daily life his needs, while simultaneously being aware or the world of the Soul and spiritual work and connections at the subjective level.</a:t>
            </a:r>
            <a:endParaRPr lang="el-GR" dirty="0"/>
          </a:p>
          <a:p>
            <a:pPr marL="628650" marR="0" lvl="1" indent="-171450">
              <a:lnSpc>
                <a:spcPct val="115000"/>
              </a:lnSpc>
              <a:spcBef>
                <a:spcPts val="0"/>
              </a:spcBef>
              <a:spcAft>
                <a:spcPts val="1000"/>
              </a:spcAft>
              <a:buFont typeface="Arial" panose="020B0604020202020204" pitchFamily="34" charset="0"/>
              <a:buChar char="•"/>
            </a:pPr>
            <a:endParaRPr lang="el-GR" dirty="0"/>
          </a:p>
          <a:p>
            <a:pPr marL="628650" marR="0" lvl="1" indent="-171450">
              <a:lnSpc>
                <a:spcPct val="115000"/>
              </a:lnSpc>
              <a:spcBef>
                <a:spcPts val="0"/>
              </a:spcBef>
              <a:spcAft>
                <a:spcPts val="1000"/>
              </a:spcAft>
              <a:buFont typeface="Arial" panose="020B0604020202020204" pitchFamily="34" charset="0"/>
              <a:buChar char="•"/>
            </a:pPr>
            <a:endParaRPr lang="el-GR" dirty="0"/>
          </a:p>
          <a:p>
            <a:pPr marL="628650" marR="0" lvl="1" indent="-171450">
              <a:lnSpc>
                <a:spcPct val="115000"/>
              </a:lnSpc>
              <a:spcBef>
                <a:spcPts val="0"/>
              </a:spcBef>
              <a:spcAft>
                <a:spcPts val="1000"/>
              </a:spcAft>
              <a:buFont typeface="Arial" panose="020B0604020202020204" pitchFamily="34" charset="0"/>
              <a:buChar char="•"/>
            </a:pPr>
            <a:r>
              <a:rPr lang="el-GR" dirty="0"/>
              <a:t>Η Έννοια της δυαδικότητας στις δαπάνες…. Πρέπει να απασχοληθεί ολόκληρος ο εαυτός σε όλα τα πεδία…. Η ιδέα εδώ είναι ότι πρέπει να υπάρχει μια συντονισμένη προσπάθεια από τον μαθητή ώστε να γνωρίζει τα χρήματα και τις δαπάνες στην καθημερινή ζωή και στις ανάγκες του, ενώ ταυτόχρονα να έχει επίγνωση του κόσμου της Ψυχής και το πνευματικό έργο και τις συνδέσεις που υπάρχουν στα υποκειμενικά πεδία.</a:t>
            </a:r>
          </a:p>
          <a:p>
            <a:pPr marL="628650" marR="0" lvl="1" indent="-171450">
              <a:lnSpc>
                <a:spcPct val="115000"/>
              </a:lnSpc>
              <a:spcBef>
                <a:spcPts val="0"/>
              </a:spcBef>
              <a:spcAft>
                <a:spcPts val="1000"/>
              </a:spcAft>
              <a:buFont typeface="Arial" panose="020B0604020202020204" pitchFamily="34" charset="0"/>
              <a:buChar char="•"/>
            </a:pPr>
            <a:endParaRPr lang="en-US" dirty="0"/>
          </a:p>
          <a:p>
            <a:pPr marL="628650" marR="0" lvl="1"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Ask: What is my personal attitude in handling money, i.e. my thoughtform towards money?....</a:t>
            </a:r>
            <a:r>
              <a:rPr lang="en-US" u="sng" dirty="0"/>
              <a:t>Do I hoard?....Am I stingy?.....</a:t>
            </a:r>
            <a:endParaRPr lang="el-GR" u="sng" dirty="0"/>
          </a:p>
          <a:p>
            <a:pPr marL="628650" marR="0" lvl="1"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l-GR" u="none" dirty="0"/>
              <a:t>Ρωτήστε: Ποια είναι η προσωπική μου στάση στο χειρισμό των χρημάτων, δηλαδή της σκέψης μου απέναντι στα χρήματα;....</a:t>
            </a:r>
            <a:r>
              <a:rPr lang="el-GR" u="sng" dirty="0"/>
              <a:t>Αποθηκεύω;....Είμαι τσιγκούνης;.....</a:t>
            </a:r>
          </a:p>
          <a:p>
            <a:pPr marL="457200" marR="0" lvl="1"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endParaRPr lang="en-US" u="sng" dirty="0"/>
          </a:p>
          <a:p>
            <a:pPr marL="1085850" marR="0" lvl="2" indent="-171450">
              <a:lnSpc>
                <a:spcPct val="115000"/>
              </a:lnSpc>
              <a:spcBef>
                <a:spcPts val="0"/>
              </a:spcBef>
              <a:spcAft>
                <a:spcPts val="1000"/>
              </a:spcAft>
              <a:buFont typeface="Arial" panose="020B0604020202020204" pitchFamily="34" charset="0"/>
              <a:buChar char="•"/>
            </a:pPr>
            <a:r>
              <a:rPr lang="en-US" sz="1800" dirty="0">
                <a:latin typeface="Arial" panose="020B0604020202020204" pitchFamily="34" charset="0"/>
                <a:cs typeface="Arial" panose="020B0604020202020204" pitchFamily="34" charset="0"/>
              </a:rPr>
              <a:t>Receiving money</a:t>
            </a:r>
          </a:p>
          <a:p>
            <a:pPr marL="1085850" marR="0" lvl="2" indent="-171450">
              <a:lnSpc>
                <a:spcPct val="115000"/>
              </a:lnSpc>
              <a:spcBef>
                <a:spcPts val="0"/>
              </a:spcBef>
              <a:spcAft>
                <a:spcPts val="1000"/>
              </a:spcAft>
              <a:buFont typeface="Arial" panose="020B0604020202020204" pitchFamily="34" charset="0"/>
              <a:buChar char="•"/>
            </a:pPr>
            <a:r>
              <a:rPr lang="en-US" sz="1800" dirty="0">
                <a:latin typeface="Arial" panose="020B0604020202020204" pitchFamily="34" charset="0"/>
                <a:cs typeface="Arial" panose="020B0604020202020204" pitchFamily="34" charset="0"/>
              </a:rPr>
              <a:t>Spending money…..according to our Values. This is the notion that I’m giving money towards the work the Hierarchy wishes to accomplish and Divine Plan, as I understand or perceive it.</a:t>
            </a:r>
            <a:endParaRPr lang="el-GR" sz="1800" dirty="0">
              <a:latin typeface="Arial" panose="020B0604020202020204" pitchFamily="34" charset="0"/>
              <a:cs typeface="Arial" panose="020B0604020202020204" pitchFamily="34" charset="0"/>
            </a:endParaRPr>
          </a:p>
          <a:p>
            <a:pPr marL="1085850" marR="0" lvl="2" indent="-171450">
              <a:lnSpc>
                <a:spcPct val="115000"/>
              </a:lnSpc>
              <a:spcBef>
                <a:spcPts val="0"/>
              </a:spcBef>
              <a:spcAft>
                <a:spcPts val="1000"/>
              </a:spcAft>
              <a:buFont typeface="Arial" panose="020B0604020202020204" pitchFamily="34" charset="0"/>
              <a:buChar char="•"/>
            </a:pPr>
            <a:endParaRPr lang="el-GR" sz="1800" dirty="0">
              <a:latin typeface="Arial" panose="020B0604020202020204" pitchFamily="34" charset="0"/>
              <a:cs typeface="Arial" panose="020B0604020202020204" pitchFamily="34" charset="0"/>
            </a:endParaRPr>
          </a:p>
          <a:p>
            <a:pPr marL="1085850" marR="0" lvl="2" indent="-171450">
              <a:lnSpc>
                <a:spcPct val="115000"/>
              </a:lnSpc>
              <a:spcBef>
                <a:spcPts val="0"/>
              </a:spcBef>
              <a:spcAft>
                <a:spcPts val="1000"/>
              </a:spcAft>
              <a:buFont typeface="Arial" panose="020B0604020202020204" pitchFamily="34" charset="0"/>
              <a:buChar char="•"/>
            </a:pPr>
            <a:r>
              <a:rPr lang="el-GR" sz="1800" dirty="0">
                <a:latin typeface="Arial" panose="020B0604020202020204" pitchFamily="34" charset="0"/>
                <a:cs typeface="Arial" panose="020B0604020202020204" pitchFamily="34" charset="0"/>
              </a:rPr>
              <a:t>Στη λήψη χρημάτων</a:t>
            </a:r>
          </a:p>
          <a:p>
            <a:pPr marL="1085850" marR="0" lvl="2" indent="-171450">
              <a:lnSpc>
                <a:spcPct val="115000"/>
              </a:lnSpc>
              <a:spcBef>
                <a:spcPts val="0"/>
              </a:spcBef>
              <a:spcAft>
                <a:spcPts val="1000"/>
              </a:spcAft>
              <a:buFont typeface="Arial" panose="020B0604020202020204" pitchFamily="34" charset="0"/>
              <a:buChar char="•"/>
            </a:pPr>
            <a:r>
              <a:rPr lang="el-GR" sz="1800" dirty="0">
                <a:latin typeface="Arial" panose="020B0604020202020204" pitchFamily="34" charset="0"/>
                <a:cs typeface="Arial" panose="020B0604020202020204" pitchFamily="34" charset="0"/>
              </a:rPr>
              <a:t>Στο ξόδεμα χρήματων…..σύμφωνα με τις Αξίες μας. Αυτή είναι η ιδέα ότι δίνω χρήματα για το έργο που θέλει να ολοκληρώσει η Ιεραρχία και το Θείο Σχέδιο, όπως το καταλαβαίνω ή το αντιλαμβάνομαι.</a:t>
            </a:r>
          </a:p>
          <a:p>
            <a:pPr marL="1085850" marR="0" lvl="2" indent="-171450">
              <a:lnSpc>
                <a:spcPct val="115000"/>
              </a:lnSpc>
              <a:spcBef>
                <a:spcPts val="0"/>
              </a:spcBef>
              <a:spcAft>
                <a:spcPts val="1000"/>
              </a:spcAft>
              <a:buFont typeface="Arial" panose="020B0604020202020204" pitchFamily="34" charset="0"/>
              <a:buChar char="•"/>
            </a:pPr>
            <a:endParaRPr lang="el-GR" sz="1800" dirty="0">
              <a:latin typeface="Arial" panose="020B0604020202020204" pitchFamily="34" charset="0"/>
              <a:cs typeface="Arial" panose="020B0604020202020204" pitchFamily="34" charset="0"/>
            </a:endParaRPr>
          </a:p>
          <a:p>
            <a:pPr marL="1085850" marR="0" lvl="2" indent="-171450">
              <a:lnSpc>
                <a:spcPct val="115000"/>
              </a:lnSpc>
              <a:spcBef>
                <a:spcPts val="0"/>
              </a:spcBef>
              <a:spcAft>
                <a:spcPts val="1000"/>
              </a:spcAft>
              <a:buFont typeface="Arial" panose="020B0604020202020204" pitchFamily="34" charset="0"/>
              <a:buChar char="•"/>
            </a:pPr>
            <a:r>
              <a:rPr lang="en-US" dirty="0"/>
              <a:t>Visualizing money as concretized energy and as stream of flowing golden substance is the Transformation of Money out of the control of the Forces of Materialism into control of the Forces of Light</a:t>
            </a:r>
            <a:endParaRPr lang="el-GR" dirty="0"/>
          </a:p>
          <a:p>
            <a:pPr marL="1085850" marR="0" lvl="2" indent="-171450">
              <a:lnSpc>
                <a:spcPct val="115000"/>
              </a:lnSpc>
              <a:spcBef>
                <a:spcPts val="0"/>
              </a:spcBef>
              <a:spcAft>
                <a:spcPts val="1000"/>
              </a:spcAft>
              <a:buFont typeface="Arial" panose="020B0604020202020204" pitchFamily="34" charset="0"/>
              <a:buChar char="•"/>
            </a:pPr>
            <a:r>
              <a:rPr lang="el-GR" dirty="0"/>
              <a:t>Όταν οραματιζόμαστε  το χρήμα ως συγκεκριμενοποιημένη  ενέργεια και ως ρεύμα ρέουσας χρυσής ουσίας τότε Μετασχηματίζουμε το Χρήμα το οποίο εκτρέπεται  από τον έλεγχο των Δυνάμεων του Υλισμού στον έλεγχο των Δυνάμεων του Φωτός</a:t>
            </a:r>
          </a:p>
          <a:p>
            <a:pPr marL="1085850" marR="0" lvl="2" indent="-171450">
              <a:lnSpc>
                <a:spcPct val="115000"/>
              </a:lnSpc>
              <a:spcBef>
                <a:spcPts val="0"/>
              </a:spcBef>
              <a:spcAft>
                <a:spcPts val="1000"/>
              </a:spcAft>
              <a:buFont typeface="Arial" panose="020B0604020202020204" pitchFamily="34" charset="0"/>
              <a:buChar char="•"/>
            </a:pPr>
            <a:endParaRPr lang="en-US" dirty="0"/>
          </a:p>
          <a:p>
            <a:pPr marL="1085850" marR="0" lvl="2" indent="-171450">
              <a:lnSpc>
                <a:spcPct val="115000"/>
              </a:lnSpc>
              <a:spcBef>
                <a:spcPts val="0"/>
              </a:spcBef>
              <a:spcAft>
                <a:spcPts val="1000"/>
              </a:spcAft>
              <a:buFont typeface="Courier New" panose="02070309020205020404" pitchFamily="49" charset="0"/>
              <a:buChar char="o"/>
            </a:pPr>
            <a:r>
              <a:rPr lang="en-US" dirty="0"/>
              <a:t>“Transformed money” (i.e. attitude / thoughtform) now carries higher redeemed energy and money can now be directed to the work of the Hierarchy</a:t>
            </a:r>
            <a:r>
              <a:rPr lang="el-GR" dirty="0"/>
              <a:t>.</a:t>
            </a:r>
          </a:p>
          <a:p>
            <a:pPr marL="1085850" marR="0" lvl="2" indent="-171450">
              <a:lnSpc>
                <a:spcPct val="115000"/>
              </a:lnSpc>
              <a:spcBef>
                <a:spcPts val="0"/>
              </a:spcBef>
              <a:spcAft>
                <a:spcPts val="1000"/>
              </a:spcAft>
              <a:buFont typeface="Courier New" panose="02070309020205020404" pitchFamily="49" charset="0"/>
              <a:buChar char="o"/>
            </a:pPr>
            <a:r>
              <a:rPr lang="el-GR" dirty="0"/>
              <a:t>Το μετασχηματισμένο χρήμα» (δηλαδή στάση / σκεπτομορφή) φέρει τώρα μια λυτρωμένη και  εξυψωμένη ενέργεια και τα χρήματα μπορούν τώρα να κατευθυνθούν στο έργο της Ιεραρχίας</a:t>
            </a:r>
          </a:p>
          <a:p>
            <a:pPr marL="1085850" marR="0" lvl="2" indent="-171450">
              <a:lnSpc>
                <a:spcPct val="115000"/>
              </a:lnSpc>
              <a:spcBef>
                <a:spcPts val="0"/>
              </a:spcBef>
              <a:spcAft>
                <a:spcPts val="1000"/>
              </a:spcAft>
              <a:buFont typeface="Courier New" panose="02070309020205020404" pitchFamily="49" charset="0"/>
              <a:buChar char="o"/>
            </a:pPr>
            <a:endParaRPr lang="en-US" dirty="0"/>
          </a:p>
          <a:p>
            <a:pPr marL="1085850" marR="0" lvl="2" indent="-171450">
              <a:lnSpc>
                <a:spcPct val="115000"/>
              </a:lnSpc>
              <a:spcBef>
                <a:spcPts val="0"/>
              </a:spcBef>
              <a:spcAft>
                <a:spcPts val="1000"/>
              </a:spcAft>
              <a:buFont typeface="Courier New" panose="02070309020205020404" pitchFamily="49" charset="0"/>
              <a:buChar char="o"/>
            </a:pPr>
            <a:r>
              <a:rPr lang="en-US" dirty="0"/>
              <a:t>Money directed and transformed in this way, with Soul intent, is done by the individual disciple who is being sensitive to subjective / physical plane needs</a:t>
            </a:r>
            <a:endParaRPr lang="el-GR" dirty="0"/>
          </a:p>
          <a:p>
            <a:pPr marL="1085850" marR="0" lvl="2" indent="-171450">
              <a:lnSpc>
                <a:spcPct val="115000"/>
              </a:lnSpc>
              <a:spcBef>
                <a:spcPts val="0"/>
              </a:spcBef>
              <a:spcAft>
                <a:spcPts val="1000"/>
              </a:spcAft>
              <a:buFont typeface="Courier New" panose="02070309020205020404" pitchFamily="49" charset="0"/>
              <a:buChar char="o"/>
            </a:pPr>
            <a:r>
              <a:rPr lang="el-GR" dirty="0"/>
              <a:t>Χρήματα που κατευθύνονται και μετασχηματίζονται με αυτόν τον τρόπο, με πρόθεση Ψυχής, γίνονται από τον μεμονωμένο μαθητή που είναι ευαίσθητος σε υποκειμενικές ανάγκες του φυσικού πεδίου.</a:t>
            </a:r>
          </a:p>
          <a:p>
            <a:pPr marL="1085850" marR="0" lvl="2" indent="-171450">
              <a:lnSpc>
                <a:spcPct val="115000"/>
              </a:lnSpc>
              <a:spcBef>
                <a:spcPts val="0"/>
              </a:spcBef>
              <a:spcAft>
                <a:spcPts val="1000"/>
              </a:spcAft>
              <a:buFont typeface="Courier New" panose="02070309020205020404" pitchFamily="49" charset="0"/>
              <a:buChar char="o"/>
            </a:pPr>
            <a:endParaRPr lang="en-US" dirty="0"/>
          </a:p>
          <a:p>
            <a:pPr marL="628650" marR="0" lvl="1" indent="-171450">
              <a:lnSpc>
                <a:spcPct val="115000"/>
              </a:lnSpc>
              <a:spcBef>
                <a:spcPts val="0"/>
              </a:spcBef>
              <a:spcAft>
                <a:spcPts val="1000"/>
              </a:spcAft>
              <a:buFont typeface="Arial" panose="020B0604020202020204" pitchFamily="34" charset="0"/>
              <a:buChar char="•"/>
            </a:pPr>
            <a:r>
              <a:rPr lang="en-US" dirty="0"/>
              <a:t>RE: “the Right use of money”, D.K. says in ROC, p. 175</a:t>
            </a:r>
            <a:endParaRPr lang="el-GR" dirty="0"/>
          </a:p>
          <a:p>
            <a:pPr marL="628650" marR="0" lvl="1" indent="-171450">
              <a:lnSpc>
                <a:spcPct val="115000"/>
              </a:lnSpc>
              <a:spcBef>
                <a:spcPts val="0"/>
              </a:spcBef>
              <a:spcAft>
                <a:spcPts val="1000"/>
              </a:spcAft>
              <a:buFont typeface="Arial" panose="020B0604020202020204" pitchFamily="34" charset="0"/>
              <a:buChar char="•"/>
            </a:pPr>
            <a:r>
              <a:rPr lang="en-US" dirty="0"/>
              <a:t>: “</a:t>
            </a:r>
            <a:r>
              <a:rPr lang="el-GR" dirty="0"/>
              <a:t>Η ορθή χρήση του Χρήματος </a:t>
            </a:r>
            <a:r>
              <a:rPr lang="en-US" dirty="0"/>
              <a:t>”, </a:t>
            </a:r>
            <a:r>
              <a:rPr lang="el-GR" dirty="0" err="1"/>
              <a:t>Ντ</a:t>
            </a:r>
            <a:r>
              <a:rPr lang="en-US" dirty="0"/>
              <a:t>.Κ. </a:t>
            </a:r>
            <a:r>
              <a:rPr lang="el-GR" dirty="0"/>
              <a:t>λέει στο βιβλίο Επανεμφάνιση του Χριστού </a:t>
            </a:r>
            <a:r>
              <a:rPr lang="en-US" dirty="0"/>
              <a:t>, </a:t>
            </a:r>
            <a:r>
              <a:rPr lang="en-US" dirty="0" err="1"/>
              <a:t>σελ</a:t>
            </a:r>
            <a:r>
              <a:rPr lang="en-US" dirty="0"/>
              <a:t>. 175</a:t>
            </a:r>
            <a:endParaRPr lang="el-GR" dirty="0"/>
          </a:p>
          <a:p>
            <a:pPr marL="628650" marR="0" lvl="1" indent="-171450">
              <a:lnSpc>
                <a:spcPct val="115000"/>
              </a:lnSpc>
              <a:spcBef>
                <a:spcPts val="0"/>
              </a:spcBef>
              <a:spcAft>
                <a:spcPts val="1000"/>
              </a:spcAft>
              <a:buFont typeface="Arial" panose="020B0604020202020204" pitchFamily="34" charset="0"/>
              <a:buChar char="•"/>
            </a:pPr>
            <a:endParaRPr lang="en-US" dirty="0"/>
          </a:p>
          <a:p>
            <a:pPr marL="692785" marR="0" lvl="1" algn="just">
              <a:lnSpc>
                <a:spcPct val="120000"/>
              </a:lnSpc>
              <a:spcBef>
                <a:spcPts val="600"/>
              </a:spcBef>
              <a:spcAft>
                <a:spcPts val="600"/>
              </a:spcAft>
            </a:pPr>
            <a:r>
              <a:rPr lang="en-US" sz="1200" i="1" kern="1200" dirty="0">
                <a:solidFill>
                  <a:schemeClr val="tx1"/>
                </a:solidFill>
                <a:latin typeface="+mn-lt"/>
                <a:ea typeface="+mn-ea"/>
                <a:cs typeface="+mn-cs"/>
              </a:rPr>
              <a:t>“</a:t>
            </a:r>
            <a:r>
              <a:rPr lang="en-NZ" sz="1800" i="1" dirty="0">
                <a:effectLst/>
                <a:latin typeface="Times New Roman" panose="02020603050405020304" pitchFamily="18" charset="0"/>
                <a:ea typeface="Times New Roman" panose="02020603050405020304" pitchFamily="18" charset="0"/>
              </a:rPr>
              <a:t>The time has now come when money must be revaluated and its usefulness channelled into new directions. The voice of the people must prevail, but it must be a people educated in the true values, in the significances of a right culture and in the need for right human relations. It is, therefore, essentially a question of right education and correct training in world citizenship.”</a:t>
            </a:r>
            <a:endParaRPr lang="el-GR" sz="1800" i="1" dirty="0">
              <a:effectLst/>
              <a:latin typeface="Times New Roman" panose="02020603050405020304" pitchFamily="18" charset="0"/>
              <a:ea typeface="Times New Roman" panose="02020603050405020304" pitchFamily="18" charset="0"/>
            </a:endParaRPr>
          </a:p>
          <a:p>
            <a:pPr marL="692785" marR="0" lvl="1" algn="just">
              <a:lnSpc>
                <a:spcPct val="120000"/>
              </a:lnSpc>
              <a:spcBef>
                <a:spcPts val="600"/>
              </a:spcBef>
              <a:spcAft>
                <a:spcPts val="600"/>
              </a:spcAft>
            </a:pPr>
            <a:endParaRPr lang="el-GR" sz="1800" i="1" kern="1200" dirty="0">
              <a:solidFill>
                <a:schemeClr val="tx1"/>
              </a:solidFill>
              <a:effectLst/>
              <a:latin typeface="Times New Roman" panose="02020603050405020304" pitchFamily="18" charset="0"/>
              <a:ea typeface="+mn-ea"/>
              <a:cs typeface="+mn-cs"/>
            </a:endParaRPr>
          </a:p>
          <a:p>
            <a:pPr marL="692785" marR="0" lvl="1" algn="just">
              <a:lnSpc>
                <a:spcPct val="120000"/>
              </a:lnSpc>
              <a:spcBef>
                <a:spcPts val="600"/>
              </a:spcBef>
              <a:spcAft>
                <a:spcPts val="600"/>
              </a:spcAft>
            </a:pPr>
            <a:r>
              <a:rPr lang="el-GR" sz="1800" i="1" dirty="0">
                <a:effectLst/>
                <a:latin typeface="Times New Roman" panose="02020603050405020304" pitchFamily="18" charset="0"/>
                <a:ea typeface="Times New Roman" panose="02020603050405020304" pitchFamily="18" charset="0"/>
              </a:rPr>
              <a:t>«Ήλθε πλέον ο καιρός όπου το χρήμα πρέπει να επανεκτιμηθεί και η χρησιμότητά του να διοχετευθεί σε νέες κατευθύνσεις. Η φωνή του λαού πρέπει να επικρατήσει, αλλά πρέπει να είναι ένας λαός εκπαιδευμένος στις αληθινές αξίες, στη σημασία της ορθής κουλτούρας και στην ανάγκη ορθών ανθρώπινων σχέσεων. Είναι συνεπώς ουσιαστικά ζήτημα ορθής εκπαίδευσης και ορθής εξάσκησης στην ιδιότητα του πολίτη του κόσμου.»</a:t>
            </a: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r>
              <a:rPr lang="en-US" sz="1200" b="1" dirty="0">
                <a:solidFill>
                  <a:schemeClr val="bg1"/>
                </a:solidFill>
                <a:latin typeface="Arial" panose="020B0604020202020204" pitchFamily="34" charset="0"/>
                <a:cs typeface="Arial" panose="020B0604020202020204" pitchFamily="34" charset="0"/>
              </a:rPr>
              <a:t>Glamours around Materiality and Money</a:t>
            </a:r>
            <a:endParaRPr lang="el-GR" sz="1200" b="1" dirty="0">
              <a:solidFill>
                <a:schemeClr val="bg1"/>
              </a:solidFill>
              <a:latin typeface="Arial" panose="020B0604020202020204" pitchFamily="34" charset="0"/>
              <a:cs typeface="Arial" panose="020B0604020202020204" pitchFamily="34" charset="0"/>
            </a:endParaRPr>
          </a:p>
          <a:p>
            <a:pPr algn="l"/>
            <a:r>
              <a:rPr lang="el-GR" sz="1200" b="1" dirty="0">
                <a:solidFill>
                  <a:schemeClr val="bg1"/>
                </a:solidFill>
                <a:latin typeface="Arial" panose="020B0604020202020204" pitchFamily="34" charset="0"/>
                <a:cs typeface="Arial" panose="020B0604020202020204" pitchFamily="34" charset="0"/>
              </a:rPr>
              <a:t>Η Θυμαπάτη  γύρω από την Υλική Φύση και το Χρήμα</a:t>
            </a:r>
            <a:endParaRPr lang="en-US" sz="1200" b="1" dirty="0">
              <a:solidFill>
                <a:schemeClr val="bg1"/>
              </a:solidFill>
              <a:latin typeface="Arial" panose="020B0604020202020204" pitchFamily="34" charset="0"/>
              <a:cs typeface="Arial" panose="020B0604020202020204" pitchFamily="34" charset="0"/>
            </a:endParaRPr>
          </a:p>
          <a:p>
            <a:endParaRPr lang="en-US" b="1" dirty="0"/>
          </a:p>
          <a:p>
            <a:pPr marL="0" marR="0" lvl="0" indent="0">
              <a:lnSpc>
                <a:spcPct val="115000"/>
              </a:lnSpc>
              <a:spcBef>
                <a:spcPts val="0"/>
              </a:spcBef>
              <a:spcAft>
                <a:spcPts val="1000"/>
              </a:spcAft>
              <a:buSzPts val="1200"/>
              <a:buFont typeface="Symbol" panose="05050102010706020507" pitchFamily="18" charset="2"/>
              <a:buNone/>
            </a:pPr>
            <a:r>
              <a:rPr lang="en-US" altLang="en-US" sz="1200" b="0" dirty="0">
                <a:solidFill>
                  <a:schemeClr val="bg2"/>
                </a:solidFill>
                <a:latin typeface="Bookman Old Style" pitchFamily="18" charset="0"/>
                <a:cs typeface="Arial" pitchFamily="34" charset="0"/>
              </a:rPr>
              <a:t>GWP, p. 74 D.K. talks about:</a:t>
            </a:r>
            <a:endParaRPr lang="el-GR" altLang="en-US" sz="1200" b="0" dirty="0">
              <a:solidFill>
                <a:schemeClr val="bg2"/>
              </a:solidFill>
              <a:latin typeface="Bookman Old Style" pitchFamily="18" charset="0"/>
              <a:cs typeface="Arial" pitchFamily="34" charset="0"/>
            </a:endParaRPr>
          </a:p>
          <a:p>
            <a:pPr marL="0" marR="0" lvl="0" indent="0">
              <a:lnSpc>
                <a:spcPct val="115000"/>
              </a:lnSpc>
              <a:spcBef>
                <a:spcPts val="0"/>
              </a:spcBef>
              <a:spcAft>
                <a:spcPts val="1000"/>
              </a:spcAft>
              <a:buSzPts val="1200"/>
              <a:buFont typeface="Symbol" panose="05050102010706020507" pitchFamily="18" charset="2"/>
              <a:buNone/>
            </a:pPr>
            <a:r>
              <a:rPr lang="el-GR" altLang="en-US" sz="1200" b="0" dirty="0">
                <a:solidFill>
                  <a:schemeClr val="bg2"/>
                </a:solidFill>
                <a:latin typeface="Bookman Old Style" pitchFamily="18" charset="0"/>
                <a:cs typeface="Arial" pitchFamily="34" charset="0"/>
              </a:rPr>
              <a:t>Από το βιβλίο «Γοητεία ένα Παγκόσμιο Πρόβλημα» σελ. 74 ο </a:t>
            </a:r>
            <a:r>
              <a:rPr lang="el-GR" altLang="en-US" sz="1200" b="0" dirty="0" err="1">
                <a:solidFill>
                  <a:schemeClr val="bg2"/>
                </a:solidFill>
                <a:latin typeface="Bookman Old Style" pitchFamily="18" charset="0"/>
                <a:cs typeface="Arial" pitchFamily="34" charset="0"/>
              </a:rPr>
              <a:t>Ντ</a:t>
            </a:r>
            <a:r>
              <a:rPr lang="el-GR" altLang="en-US" sz="1200" b="0" dirty="0">
                <a:solidFill>
                  <a:schemeClr val="bg2"/>
                </a:solidFill>
                <a:latin typeface="Bookman Old Style" pitchFamily="18" charset="0"/>
                <a:cs typeface="Arial" pitchFamily="34" charset="0"/>
              </a:rPr>
              <a:t>. Κ. μιλάει για:</a:t>
            </a:r>
          </a:p>
          <a:p>
            <a:pPr marL="0" marR="0" lvl="0" indent="0">
              <a:lnSpc>
                <a:spcPct val="115000"/>
              </a:lnSpc>
              <a:spcBef>
                <a:spcPts val="0"/>
              </a:spcBef>
              <a:spcAft>
                <a:spcPts val="1000"/>
              </a:spcAft>
              <a:buSzPts val="1200"/>
              <a:buFont typeface="Symbol" panose="05050102010706020507" pitchFamily="18" charset="2"/>
              <a:buNone/>
            </a:pPr>
            <a:r>
              <a:rPr lang="el-GR" altLang="en-US" sz="1200" b="0" dirty="0">
                <a:solidFill>
                  <a:schemeClr val="bg2"/>
                </a:solidFill>
                <a:latin typeface="Bookman Old Style" pitchFamily="18" charset="0"/>
                <a:cs typeface="Arial" pitchFamily="34" charset="0"/>
              </a:rPr>
              <a:t> </a:t>
            </a:r>
            <a:endParaRPr lang="en-US" altLang="en-US" sz="1200" b="0" dirty="0">
              <a:solidFill>
                <a:schemeClr val="bg2"/>
              </a:solidFill>
              <a:latin typeface="Bookman Old Style" pitchFamily="18" charset="0"/>
              <a:cs typeface="Arial" pitchFamily="34" charset="0"/>
            </a:endParaRPr>
          </a:p>
          <a:p>
            <a:pPr marL="628650" marR="0" lvl="1" indent="-171450">
              <a:lnSpc>
                <a:spcPct val="115000"/>
              </a:lnSpc>
              <a:spcBef>
                <a:spcPts val="0"/>
              </a:spcBef>
              <a:spcAft>
                <a:spcPts val="1000"/>
              </a:spcAft>
              <a:buSzPts val="1200"/>
              <a:buFont typeface="Arial" panose="020B0604020202020204" pitchFamily="34" charset="0"/>
              <a:buChar char="•"/>
            </a:pPr>
            <a:r>
              <a:rPr lang="en-US" altLang="en-US" sz="1200" b="0" dirty="0">
                <a:solidFill>
                  <a:schemeClr val="bg2"/>
                </a:solidFill>
                <a:latin typeface="Bookman Old Style" pitchFamily="18" charset="0"/>
                <a:cs typeface="Arial" pitchFamily="34" charset="0"/>
              </a:rPr>
              <a:t>"rhythm of money interest"....thralldom of money and the love of possessions“….love of materiality……equals glamours</a:t>
            </a:r>
            <a:endParaRPr lang="el-GR" altLang="en-US" sz="1200" b="0" dirty="0">
              <a:solidFill>
                <a:schemeClr val="bg2"/>
              </a:solidFill>
              <a:latin typeface="Bookman Old Style" pitchFamily="18" charset="0"/>
              <a:cs typeface="Arial" pitchFamily="34" charset="0"/>
            </a:endParaRPr>
          </a:p>
          <a:p>
            <a:pPr marL="628650" marR="0" lvl="1" indent="-171450">
              <a:lnSpc>
                <a:spcPct val="115000"/>
              </a:lnSpc>
              <a:spcBef>
                <a:spcPts val="0"/>
              </a:spcBef>
              <a:spcAft>
                <a:spcPts val="1000"/>
              </a:spcAft>
              <a:buSzPts val="1200"/>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rPr>
              <a:t>«ρυθμό του ενδιαφέροντος για το χρήμα»…. «τη δουλεία του χρήματος και απ’ την αγάπη για αποκτήματα»…η αγάπη για την υλικότητα…ισοδυναμεί με γοητεία.</a:t>
            </a:r>
          </a:p>
          <a:p>
            <a:pPr marL="457200" marR="0" lvl="1" indent="0">
              <a:lnSpc>
                <a:spcPct val="115000"/>
              </a:lnSpc>
              <a:spcBef>
                <a:spcPts val="0"/>
              </a:spcBef>
              <a:spcAft>
                <a:spcPts val="1000"/>
              </a:spcAft>
              <a:buSzPts val="1200"/>
              <a:buFont typeface="Arial" panose="020B0604020202020204" pitchFamily="34" charset="0"/>
              <a:buNone/>
            </a:pPr>
            <a:endParaRPr lang="en-US" sz="1200" b="1" dirty="0">
              <a:solidFill>
                <a:schemeClr val="bg2"/>
              </a:solidFill>
              <a:latin typeface="Bookman Old Style" pitchFamily="18" charset="0"/>
              <a:cs typeface="Arial" pitchFamily="34" charset="0"/>
            </a:endParaRPr>
          </a:p>
          <a:p>
            <a:pPr marL="0" marR="0" algn="l">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a glamour is illusion in the astral body. Illusion is </a:t>
            </a:r>
            <a:r>
              <a:rPr lang="en-US" sz="1800" dirty="0">
                <a:effectLst/>
                <a:latin typeface="Arial" panose="020B0604020202020204" pitchFamily="34" charset="0"/>
                <a:ea typeface="Arial" panose="020B0604020202020204" pitchFamily="34" charset="0"/>
              </a:rPr>
              <a:t>associated with thoughtform energy, where the aspirant sees something in consciousness, but not in its true form.  It is these thoughtforms that become more real than the truth as they veil, and consequently control one’s approach to interpreting Reality. </a:t>
            </a:r>
            <a:endParaRPr lang="el-GR" sz="1800" dirty="0">
              <a:effectLst/>
              <a:latin typeface="Arial" panose="020B0604020202020204" pitchFamily="34" charset="0"/>
              <a:ea typeface="Arial" panose="020B0604020202020204" pitchFamily="34" charset="0"/>
            </a:endParaRPr>
          </a:p>
          <a:p>
            <a:pPr marL="0" marR="0" algn="l">
              <a:lnSpc>
                <a:spcPct val="115000"/>
              </a:lnSpc>
              <a:spcBef>
                <a:spcPts val="0"/>
              </a:spcBef>
              <a:spcAft>
                <a:spcPts val="1000"/>
              </a:spcAft>
            </a:pPr>
            <a:endParaRPr lang="el-GR" sz="1800" dirty="0">
              <a:effectLst/>
              <a:latin typeface="Arial" panose="020B0604020202020204" pitchFamily="34" charset="0"/>
              <a:ea typeface="Arial" panose="020B0604020202020204" pitchFamily="34" charset="0"/>
            </a:endParaRPr>
          </a:p>
          <a:p>
            <a:pPr marL="0" marR="0" algn="l">
              <a:lnSpc>
                <a:spcPct val="115000"/>
              </a:lnSpc>
              <a:spcBef>
                <a:spcPts val="0"/>
              </a:spcBef>
              <a:spcAft>
                <a:spcPts val="1000"/>
              </a:spcAft>
            </a:pPr>
            <a:r>
              <a:rPr lang="el-GR" sz="1800" dirty="0">
                <a:effectLst/>
                <a:latin typeface="Arial" panose="020B0604020202020204" pitchFamily="34" charset="0"/>
                <a:ea typeface="Arial" panose="020B0604020202020204" pitchFamily="34" charset="0"/>
              </a:rPr>
              <a:t>Πρώτον, μια γοητεία είναι μια ψευδαίσθηση μέσα στο αστρικό σώμα. Η ψευδαίσθηση συνδέεται με την ενέργεια της σκεπτομορφής, όπου ο ζηλωτής βλέπει κάτι στη συνείδηση, αλλά όχι στην αληθινή του μορφή. Είναι αυτές οι σκεπτομορφές που γίνονται πιο πραγματικές από την αλήθεια καθώς καλύπτουν, και κατά συνέπεια ελέγχουν την προσέγγιση κάποιου ως προς την ερμηνεία του για την  Πραγματικότητα.</a:t>
            </a:r>
          </a:p>
          <a:p>
            <a:pPr marL="0" marR="0" algn="l">
              <a:lnSpc>
                <a:spcPct val="115000"/>
              </a:lnSpc>
              <a:spcBef>
                <a:spcPts val="0"/>
              </a:spcBef>
              <a:spcAft>
                <a:spcPts val="1000"/>
              </a:spcAft>
            </a:pPr>
            <a:endParaRPr lang="en-US" sz="1800" dirty="0">
              <a:effectLst/>
              <a:latin typeface="Arial" panose="020B0604020202020204" pitchFamily="34" charset="0"/>
              <a:ea typeface="Arial" panose="020B0604020202020204" pitchFamily="34" charset="0"/>
            </a:endParaRPr>
          </a:p>
          <a:p>
            <a:pPr marL="742950" marR="0" lvl="1" indent="-285750" algn="l">
              <a:lnSpc>
                <a:spcPct val="115000"/>
              </a:lnSpc>
              <a:spcBef>
                <a:spcPts val="0"/>
              </a:spcBef>
              <a:spcAft>
                <a:spcPts val="100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As an </a:t>
            </a:r>
            <a:r>
              <a:rPr lang="en-US" sz="1800" dirty="0" err="1">
                <a:effectLst/>
                <a:latin typeface="Arial" panose="020B0604020202020204" pitchFamily="34" charset="0"/>
                <a:ea typeface="Arial" panose="020B0604020202020204" pitchFamily="34" charset="0"/>
              </a:rPr>
              <a:t>esotericist</a:t>
            </a:r>
            <a:r>
              <a:rPr lang="en-US" sz="1800" dirty="0">
                <a:effectLst/>
                <a:latin typeface="Arial" panose="020B0604020202020204" pitchFamily="34" charset="0"/>
                <a:ea typeface="Arial" panose="020B0604020202020204" pitchFamily="34" charset="0"/>
              </a:rPr>
              <a:t>, illusion is the result of not being able to see with clarity on the inner and outer planes.  So in essence, </a:t>
            </a:r>
            <a:r>
              <a:rPr lang="en-US" sz="1800" u="sng" dirty="0">
                <a:effectLst/>
                <a:latin typeface="Arial" panose="020B0604020202020204" pitchFamily="34" charset="0"/>
                <a:ea typeface="Calibri" panose="020F0502020204030204" pitchFamily="34" charset="0"/>
                <a:cs typeface="Arial" panose="020B0604020202020204" pitchFamily="34" charset="0"/>
              </a:rPr>
              <a:t>Higher inspiration and ideas from the Soul are blocked</a:t>
            </a:r>
            <a:r>
              <a:rPr lang="en-US" sz="1800" dirty="0">
                <a:effectLst/>
                <a:latin typeface="Arial" panose="020B0604020202020204" pitchFamily="34" charset="0"/>
                <a:ea typeface="Calibri" panose="020F0502020204030204" pitchFamily="34" charset="0"/>
                <a:cs typeface="Arial" panose="020B0604020202020204" pitchFamily="34" charset="0"/>
              </a:rPr>
              <a:t> by glamour.</a:t>
            </a:r>
            <a:endParaRPr lang="el-GR" sz="18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15000"/>
              </a:lnSpc>
              <a:spcBef>
                <a:spcPts val="0"/>
              </a:spcBef>
              <a:spcAft>
                <a:spcPts val="1000"/>
              </a:spcAft>
              <a:buFont typeface="Arial" panose="020B0604020202020204" pitchFamily="34" charset="0"/>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Ως εσωτεριστής, η ψευδαίσθηση είναι το αποτέλεσμα του να μην μπορούμε να δούμε με σαφήνεια στα εσωτερικά και τα εξωτερικά πεδία. Ουσιαστικά λοιπόν, η Ανώτερη έμπνευση και οι ιδέες από την Ψυχή μπλοκάρονται από την Γοητεία.</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SzPts val="1200"/>
              <a:buFontTx/>
              <a:buNone/>
            </a:pPr>
            <a:endParaRPr lang="en-US" sz="1200" b="1" dirty="0">
              <a:solidFill>
                <a:schemeClr val="bg2"/>
              </a:solidFill>
              <a:latin typeface="Bookman Old Style" pitchFamily="18" charset="0"/>
              <a:cs typeface="Arial" pitchFamily="34" charset="0"/>
            </a:endParaRPr>
          </a:p>
          <a:p>
            <a:pPr marL="0" marR="0" lvl="0" indent="0">
              <a:lnSpc>
                <a:spcPct val="115000"/>
              </a:lnSpc>
              <a:spcBef>
                <a:spcPts val="0"/>
              </a:spcBef>
              <a:spcAft>
                <a:spcPts val="1000"/>
              </a:spcAft>
              <a:buSzPts val="1200"/>
              <a:buFontTx/>
              <a:buNone/>
            </a:pPr>
            <a:endParaRPr lang="en-US" sz="1200" b="1" dirty="0">
              <a:solidFill>
                <a:schemeClr val="bg2"/>
              </a:solidFill>
              <a:latin typeface="Bookman Old Style" pitchFamily="18" charset="0"/>
              <a:cs typeface="Arial" pitchFamily="34" charset="0"/>
            </a:endParaRPr>
          </a:p>
          <a:p>
            <a:pPr marL="0" marR="0" lvl="0" indent="0">
              <a:lnSpc>
                <a:spcPct val="115000"/>
              </a:lnSpc>
              <a:spcBef>
                <a:spcPts val="0"/>
              </a:spcBef>
              <a:spcAft>
                <a:spcPts val="1000"/>
              </a:spcAft>
              <a:buSzPts val="1200"/>
              <a:buFontTx/>
              <a:buNone/>
            </a:pPr>
            <a:r>
              <a:rPr lang="en-US" b="1" dirty="0">
                <a:solidFill>
                  <a:schemeClr val="bg2"/>
                </a:solidFill>
                <a:latin typeface="Bookman Old Style" pitchFamily="18" charset="0"/>
                <a:cs typeface="Arial" pitchFamily="34" charset="0"/>
              </a:rPr>
              <a:t>Glamours related to SG-9</a:t>
            </a:r>
            <a:endParaRPr lang="el-GR" b="1" dirty="0">
              <a:solidFill>
                <a:schemeClr val="bg2"/>
              </a:solidFill>
              <a:latin typeface="Bookman Old Style" pitchFamily="18" charset="0"/>
              <a:cs typeface="Arial" pitchFamily="34" charset="0"/>
            </a:endParaRPr>
          </a:p>
          <a:p>
            <a:pPr marL="0" marR="0" lvl="0" indent="0">
              <a:lnSpc>
                <a:spcPct val="115000"/>
              </a:lnSpc>
              <a:spcBef>
                <a:spcPts val="0"/>
              </a:spcBef>
              <a:spcAft>
                <a:spcPts val="1000"/>
              </a:spcAft>
              <a:buSzPts val="1200"/>
              <a:buFontTx/>
              <a:buNone/>
            </a:pPr>
            <a:r>
              <a:rPr lang="el-GR" b="1" dirty="0">
                <a:solidFill>
                  <a:schemeClr val="bg2"/>
                </a:solidFill>
                <a:latin typeface="Bookman Old Style" pitchFamily="18" charset="0"/>
                <a:cs typeface="Arial" pitchFamily="34" charset="0"/>
              </a:rPr>
              <a:t>Γοητείες που συσχετίζονται</a:t>
            </a:r>
            <a:r>
              <a:rPr lang="en-US" b="1" dirty="0">
                <a:solidFill>
                  <a:schemeClr val="bg2"/>
                </a:solidFill>
                <a:latin typeface="Bookman Old Style" pitchFamily="18" charset="0"/>
                <a:cs typeface="Arial" pitchFamily="34" charset="0"/>
              </a:rPr>
              <a:t> </a:t>
            </a:r>
            <a:r>
              <a:rPr lang="el-GR" b="1" dirty="0">
                <a:solidFill>
                  <a:schemeClr val="bg2"/>
                </a:solidFill>
                <a:latin typeface="Bookman Old Style" pitchFamily="18" charset="0"/>
                <a:cs typeface="Arial" pitchFamily="34" charset="0"/>
              </a:rPr>
              <a:t>με τον Σ.Ο.-9</a:t>
            </a:r>
            <a:r>
              <a:rPr lang="en-US" b="1" dirty="0">
                <a:solidFill>
                  <a:schemeClr val="bg2"/>
                </a:solidFill>
                <a:latin typeface="Bookman Old Style" pitchFamily="18" charset="0"/>
                <a:cs typeface="Arial" pitchFamily="34" charset="0"/>
              </a:rPr>
              <a:t> </a:t>
            </a:r>
            <a:endParaRPr lang="el-GR" b="1" dirty="0">
              <a:solidFill>
                <a:schemeClr val="bg2"/>
              </a:solidFill>
              <a:latin typeface="Bookman Old Style" pitchFamily="18" charset="0"/>
              <a:cs typeface="Arial" pitchFamily="34" charset="0"/>
            </a:endParaRPr>
          </a:p>
          <a:p>
            <a:pPr marL="0" marR="0" lvl="0" indent="0">
              <a:lnSpc>
                <a:spcPct val="115000"/>
              </a:lnSpc>
              <a:spcBef>
                <a:spcPts val="0"/>
              </a:spcBef>
              <a:spcAft>
                <a:spcPts val="1000"/>
              </a:spcAft>
              <a:buSzPts val="1200"/>
              <a:buFontTx/>
              <a:buNone/>
            </a:pPr>
            <a:endParaRPr lang="en-US" b="1" dirty="0">
              <a:solidFill>
                <a:schemeClr val="bg2"/>
              </a:solidFill>
              <a:latin typeface="Bookman Old Style" pitchFamily="18" charset="0"/>
              <a:cs typeface="Arial" pitchFamily="34" charset="0"/>
            </a:endParaRPr>
          </a:p>
          <a:p>
            <a:pPr marL="628650" marR="0" lvl="1" indent="-171450">
              <a:lnSpc>
                <a:spcPct val="115000"/>
              </a:lnSpc>
              <a:spcBef>
                <a:spcPts val="0"/>
              </a:spcBef>
              <a:spcAft>
                <a:spcPts val="1000"/>
              </a:spcAft>
              <a:buSzPts val="1200"/>
              <a:buFont typeface="Arial" panose="020B0604020202020204" pitchFamily="34" charset="0"/>
              <a:buChar char="•"/>
            </a:pPr>
            <a:r>
              <a:rPr lang="en-US" b="0" u="sng" dirty="0">
                <a:solidFill>
                  <a:schemeClr val="bg2"/>
                </a:solidFill>
                <a:latin typeface="Bookman Old Style" pitchFamily="18" charset="0"/>
                <a:cs typeface="Arial" pitchFamily="34" charset="0"/>
              </a:rPr>
              <a:t>Greed of Materiality</a:t>
            </a:r>
            <a:r>
              <a:rPr lang="en-US" b="0" dirty="0">
                <a:solidFill>
                  <a:schemeClr val="bg2"/>
                </a:solidFill>
                <a:latin typeface="Bookman Old Style" pitchFamily="18" charset="0"/>
                <a:cs typeface="Arial" pitchFamily="34" charset="0"/>
              </a:rPr>
              <a:t> and the Accumulation of Wealth, Possessions = Power…..think of this also as overactive focus on aspects of the form nature</a:t>
            </a:r>
            <a:r>
              <a:rPr lang="el-GR" b="0" dirty="0">
                <a:solidFill>
                  <a:schemeClr val="bg2"/>
                </a:solidFill>
                <a:latin typeface="Bookman Old Style" pitchFamily="18" charset="0"/>
                <a:cs typeface="Arial" pitchFamily="34" charset="0"/>
              </a:rPr>
              <a:t>.</a:t>
            </a:r>
          </a:p>
          <a:p>
            <a:pPr marL="628650" marR="0" lvl="1" indent="-171450">
              <a:lnSpc>
                <a:spcPct val="115000"/>
              </a:lnSpc>
              <a:spcBef>
                <a:spcPts val="0"/>
              </a:spcBef>
              <a:spcAft>
                <a:spcPts val="1000"/>
              </a:spcAft>
              <a:buSzPts val="1200"/>
              <a:buFont typeface="Arial" panose="020B0604020202020204" pitchFamily="34" charset="0"/>
              <a:buChar char="•"/>
            </a:pPr>
            <a:r>
              <a:rPr lang="el-GR" b="0" u="sng" dirty="0">
                <a:solidFill>
                  <a:schemeClr val="bg2"/>
                </a:solidFill>
                <a:latin typeface="Bookman Old Style" pitchFamily="18" charset="0"/>
                <a:cs typeface="Arial" pitchFamily="34" charset="0"/>
              </a:rPr>
              <a:t>Η απληστία της υλικότητας </a:t>
            </a:r>
            <a:r>
              <a:rPr lang="el-GR" b="0" dirty="0">
                <a:solidFill>
                  <a:schemeClr val="bg2"/>
                </a:solidFill>
                <a:latin typeface="Bookman Old Style" pitchFamily="18" charset="0"/>
                <a:cs typeface="Arial" pitchFamily="34" charset="0"/>
              </a:rPr>
              <a:t>και η Συσσώρευση Πλούτου, Κατοχή = Δύναμη….. σκεφτείτε το επίσης ως υπερδραστήρια εστίαση σε πτυχές της μορφικής φύσης.</a:t>
            </a:r>
          </a:p>
          <a:p>
            <a:pPr marL="628650" marR="0" lvl="1" indent="-171450">
              <a:lnSpc>
                <a:spcPct val="115000"/>
              </a:lnSpc>
              <a:spcBef>
                <a:spcPts val="0"/>
              </a:spcBef>
              <a:spcAft>
                <a:spcPts val="1000"/>
              </a:spcAft>
              <a:buSzPts val="1200"/>
              <a:buFont typeface="Arial" panose="020B0604020202020204" pitchFamily="34" charset="0"/>
              <a:buChar char="•"/>
            </a:pPr>
            <a:endParaRPr lang="en-US" b="0" dirty="0">
              <a:solidFill>
                <a:schemeClr val="bg2"/>
              </a:solidFill>
              <a:latin typeface="Bookman Old Style" pitchFamily="18" charset="0"/>
              <a:cs typeface="Arial" pitchFamily="34" charset="0"/>
            </a:endParaRPr>
          </a:p>
          <a:p>
            <a:pPr marL="628650" marR="0" lvl="1" indent="-171450">
              <a:lnSpc>
                <a:spcPct val="115000"/>
              </a:lnSpc>
              <a:spcBef>
                <a:spcPts val="0"/>
              </a:spcBef>
              <a:spcAft>
                <a:spcPts val="1000"/>
              </a:spcAft>
              <a:buSzPts val="1200"/>
              <a:buFont typeface="Arial" panose="020B0604020202020204" pitchFamily="34" charset="0"/>
              <a:buChar char="•"/>
            </a:pPr>
            <a:r>
              <a:rPr lang="en-US" b="0" u="sng" dirty="0">
                <a:solidFill>
                  <a:schemeClr val="bg2"/>
                </a:solidFill>
                <a:latin typeface="Bookman Old Style" pitchFamily="18" charset="0"/>
                <a:cs typeface="Arial" pitchFamily="34" charset="0"/>
              </a:rPr>
              <a:t>Glamour of Authoritarian power</a:t>
            </a:r>
            <a:r>
              <a:rPr lang="en-US" b="0" dirty="0">
                <a:solidFill>
                  <a:schemeClr val="bg2"/>
                </a:solidFill>
                <a:latin typeface="Bookman Old Style" pitchFamily="18" charset="0"/>
                <a:cs typeface="Arial" pitchFamily="34" charset="0"/>
              </a:rPr>
              <a:t> via money or economic control. </a:t>
            </a:r>
          </a:p>
          <a:p>
            <a:pPr marL="628650" marR="0" lvl="1" indent="-171450">
              <a:lnSpc>
                <a:spcPct val="115000"/>
              </a:lnSpc>
              <a:spcBef>
                <a:spcPts val="0"/>
              </a:spcBef>
              <a:spcAft>
                <a:spcPts val="1000"/>
              </a:spcAft>
              <a:buSzPts val="1200"/>
              <a:buFont typeface="Arial" panose="020B0604020202020204" pitchFamily="34" charset="0"/>
              <a:buChar char="•"/>
            </a:pPr>
            <a:r>
              <a:rPr lang="en-US" b="0" dirty="0">
                <a:solidFill>
                  <a:schemeClr val="bg2"/>
                </a:solidFill>
                <a:latin typeface="Bookman Old Style" pitchFamily="18" charset="0"/>
                <a:cs typeface="Arial" pitchFamily="34" charset="0"/>
              </a:rPr>
              <a:t>H </a:t>
            </a:r>
            <a:r>
              <a:rPr lang="el-GR" b="0" dirty="0">
                <a:solidFill>
                  <a:schemeClr val="bg2"/>
                </a:solidFill>
                <a:latin typeface="Bookman Old Style" pitchFamily="18" charset="0"/>
                <a:cs typeface="Arial" pitchFamily="34" charset="0"/>
              </a:rPr>
              <a:t> Γοητεία της Απολυταρχικής εξουσίας μέσω χρημάτων ή οικονομικού ελέγχου.</a:t>
            </a:r>
            <a:endParaRPr lang="en-US" b="0" dirty="0">
              <a:solidFill>
                <a:schemeClr val="bg2"/>
              </a:solidFill>
              <a:latin typeface="Bookman Old Style" pitchFamily="18" charset="0"/>
              <a:cs typeface="Arial" pitchFamily="34" charset="0"/>
            </a:endParaRPr>
          </a:p>
          <a:p>
            <a:pPr marL="628650" marR="0" lvl="1" indent="-171450">
              <a:lnSpc>
                <a:spcPct val="115000"/>
              </a:lnSpc>
              <a:spcBef>
                <a:spcPts val="0"/>
              </a:spcBef>
              <a:spcAft>
                <a:spcPts val="1000"/>
              </a:spcAft>
              <a:buSzPts val="1200"/>
              <a:buFont typeface="Arial" panose="020B0604020202020204" pitchFamily="34" charset="0"/>
              <a:buChar char="•"/>
            </a:pPr>
            <a:endParaRPr lang="en-US" b="0" dirty="0">
              <a:solidFill>
                <a:schemeClr val="bg2"/>
              </a:solidFill>
              <a:latin typeface="Bookman Old Style" pitchFamily="18" charset="0"/>
              <a:cs typeface="Arial" pitchFamily="34" charset="0"/>
            </a:endParaRPr>
          </a:p>
          <a:p>
            <a:pPr marL="1085850" marR="0" lvl="2" indent="-171450" algn="l" defTabSz="914400" rtl="0" eaLnBrk="1" fontAlgn="auto" latinLnBrk="0" hangingPunct="1">
              <a:lnSpc>
                <a:spcPct val="115000"/>
              </a:lnSpc>
              <a:spcBef>
                <a:spcPts val="0"/>
              </a:spcBef>
              <a:spcAft>
                <a:spcPts val="1000"/>
              </a:spcAft>
              <a:buClrTx/>
              <a:buSzPts val="1200"/>
              <a:buFont typeface="Courier New" panose="02070309020205020404" pitchFamily="49" charset="0"/>
              <a:buChar char="o"/>
              <a:tabLst/>
              <a:defRPr/>
            </a:pPr>
            <a:r>
              <a:rPr lang="en-US" sz="1200" kern="1200" dirty="0">
                <a:solidFill>
                  <a:schemeClr val="tx1"/>
                </a:solidFill>
                <a:effectLst/>
                <a:latin typeface="+mn-lt"/>
                <a:ea typeface="+mn-ea"/>
                <a:cs typeface="+mn-cs"/>
              </a:rPr>
              <a:t>Currently, the corporate class and the politicians they fund, and the media that they own are falsely using rising prices, economic trends and narratives to argue against popular and necessary policies help the American people with their health care, child care, elderly care or education costs.</a:t>
            </a:r>
            <a:endParaRPr lang="el-GR" sz="1200" kern="1200" dirty="0">
              <a:solidFill>
                <a:schemeClr val="tx1"/>
              </a:solidFill>
              <a:effectLst/>
              <a:latin typeface="+mn-lt"/>
              <a:ea typeface="+mn-ea"/>
              <a:cs typeface="+mn-cs"/>
            </a:endParaRPr>
          </a:p>
          <a:p>
            <a:pPr marL="1085850" marR="0" lvl="2" indent="-171450" algn="l" defTabSz="914400" rtl="0" eaLnBrk="1" fontAlgn="auto" latinLnBrk="0" hangingPunct="1">
              <a:lnSpc>
                <a:spcPct val="115000"/>
              </a:lnSpc>
              <a:spcBef>
                <a:spcPts val="0"/>
              </a:spcBef>
              <a:spcAft>
                <a:spcPts val="1000"/>
              </a:spcAft>
              <a:buClrTx/>
              <a:buSzPts val="1200"/>
              <a:buFont typeface="Courier New" panose="02070309020205020404" pitchFamily="49" charset="0"/>
              <a:buChar char="o"/>
              <a:tabLst/>
              <a:defRPr/>
            </a:pPr>
            <a:endParaRPr lang="el-GR" sz="1200" kern="1200" dirty="0">
              <a:solidFill>
                <a:schemeClr val="tx1"/>
              </a:solidFill>
              <a:effectLst/>
              <a:latin typeface="+mn-lt"/>
              <a:ea typeface="+mn-ea"/>
              <a:cs typeface="+mn-cs"/>
            </a:endParaRPr>
          </a:p>
          <a:p>
            <a:pPr marL="1085850" marR="0" lvl="2" indent="-171450" algn="l" defTabSz="914400" rtl="0" eaLnBrk="1" fontAlgn="auto" latinLnBrk="0" hangingPunct="1">
              <a:lnSpc>
                <a:spcPct val="115000"/>
              </a:lnSpc>
              <a:spcBef>
                <a:spcPts val="0"/>
              </a:spcBef>
              <a:spcAft>
                <a:spcPts val="1000"/>
              </a:spcAft>
              <a:buClrTx/>
              <a:buSzPts val="1200"/>
              <a:buFont typeface="Courier New" panose="02070309020205020404" pitchFamily="49" charset="0"/>
              <a:buChar char="o"/>
              <a:tabLst/>
              <a:defRPr/>
            </a:pPr>
            <a:r>
              <a:rPr lang="el-GR" sz="1200" kern="1200" dirty="0">
                <a:solidFill>
                  <a:schemeClr val="tx1"/>
                </a:solidFill>
                <a:effectLst/>
                <a:latin typeface="+mn-lt"/>
                <a:ea typeface="+mn-ea"/>
                <a:cs typeface="+mn-cs"/>
              </a:rPr>
              <a:t>Επί του παρόντος, η εταιρική τάξη των οι πολιτικοί που χρηματοδοτούν, καθώς και τα μέσα ενημέρωσης που κατέχουν χρησιμοποιούν ψευδώς τις αυξανόμενες τιμές, τις οικονομικές τάσεις και τις αφηγήσεις για να επιχειρηματολογήσουν ενάντια στις δημοφιλείς και αναγκαίες  πολιτικές που βοηθούν τον Αμερικανικό λαό με την υγειονομική περίθαλψη, τη φροντίδα των παιδιών και των ηλικιωμένων, την εκπαίδευση και  των  εκπαιδευτικών δαπανών.</a:t>
            </a:r>
          </a:p>
          <a:p>
            <a:pPr marL="1085850" marR="0" lvl="2" indent="-171450" algn="l" defTabSz="914400" rtl="0" eaLnBrk="1" fontAlgn="auto" latinLnBrk="0" hangingPunct="1">
              <a:lnSpc>
                <a:spcPct val="115000"/>
              </a:lnSpc>
              <a:spcBef>
                <a:spcPts val="0"/>
              </a:spcBef>
              <a:spcAft>
                <a:spcPts val="1000"/>
              </a:spcAft>
              <a:buClrTx/>
              <a:buSzPts val="1200"/>
              <a:buFont typeface="Courier New" panose="02070309020205020404" pitchFamily="49" charset="0"/>
              <a:buChar char="o"/>
              <a:tabLst/>
              <a:defRPr/>
            </a:pPr>
            <a:endParaRPr lang="en-US" sz="1200" kern="1200" dirty="0">
              <a:solidFill>
                <a:schemeClr val="tx1"/>
              </a:solidFill>
              <a:effectLst/>
              <a:latin typeface="+mn-lt"/>
              <a:ea typeface="+mn-ea"/>
              <a:cs typeface="+mn-cs"/>
            </a:endParaRPr>
          </a:p>
          <a:p>
            <a:pPr marL="1085850" marR="0" lvl="2" indent="-171450" algn="l" defTabSz="914400" rtl="0" eaLnBrk="1" fontAlgn="auto" latinLnBrk="0" hangingPunct="1">
              <a:lnSpc>
                <a:spcPct val="115000"/>
              </a:lnSpc>
              <a:spcBef>
                <a:spcPts val="0"/>
              </a:spcBef>
              <a:spcAft>
                <a:spcPts val="1000"/>
              </a:spcAft>
              <a:buClrTx/>
              <a:buSzPts val="1200"/>
              <a:buFont typeface="Courier New" panose="02070309020205020404" pitchFamily="49" charset="0"/>
              <a:buChar char="o"/>
              <a:tabLst/>
              <a:defRPr/>
            </a:pPr>
            <a:r>
              <a:rPr lang="en-US" sz="1200" kern="1200" dirty="0">
                <a:solidFill>
                  <a:schemeClr val="tx1"/>
                </a:solidFill>
                <a:effectLst/>
                <a:latin typeface="+mn-lt"/>
                <a:ea typeface="+mn-ea"/>
                <a:cs typeface="+mn-cs"/>
              </a:rPr>
              <a:t>Through the glamour of deception, the trend of defunding the Arts, Education, Healthcare, Programs that help socio-deprived (e.g. childcare) continues.</a:t>
            </a:r>
            <a:endParaRPr lang="el-GR" sz="1200" kern="1200" dirty="0">
              <a:solidFill>
                <a:schemeClr val="tx1"/>
              </a:solidFill>
              <a:effectLst/>
              <a:latin typeface="+mn-lt"/>
              <a:ea typeface="+mn-ea"/>
              <a:cs typeface="+mn-cs"/>
            </a:endParaRPr>
          </a:p>
          <a:p>
            <a:pPr marL="1085850" marR="0" lvl="2" indent="-171450" algn="l" defTabSz="914400" rtl="0" eaLnBrk="1" fontAlgn="auto" latinLnBrk="0" hangingPunct="1">
              <a:lnSpc>
                <a:spcPct val="115000"/>
              </a:lnSpc>
              <a:spcBef>
                <a:spcPts val="0"/>
              </a:spcBef>
              <a:spcAft>
                <a:spcPts val="1000"/>
              </a:spcAft>
              <a:buClrTx/>
              <a:buSzPts val="1200"/>
              <a:buFont typeface="Courier New" panose="02070309020205020404" pitchFamily="49" charset="0"/>
              <a:buChar char="o"/>
              <a:tabLst/>
              <a:defRPr/>
            </a:pPr>
            <a:r>
              <a:rPr lang="el-GR" sz="1200" kern="1200" dirty="0">
                <a:solidFill>
                  <a:schemeClr val="tx1"/>
                </a:solidFill>
                <a:effectLst/>
                <a:latin typeface="+mn-lt"/>
                <a:ea typeface="+mn-ea"/>
                <a:cs typeface="+mn-cs"/>
              </a:rPr>
              <a:t>Μέσα από την γοητεία  της εξαπάτησης, συνεχίζεται η τάση της αποχρηματοδότησης των Τεχνών, της Εκπαίδευσης, της Υγείας, των Προγραμμάτων που βοηθούν τους κοινωνικά στερημένους (π.χ. φροντίδα παιδιών).</a:t>
            </a:r>
          </a:p>
          <a:p>
            <a:pPr marL="1085850" marR="0" lvl="2" indent="-171450" algn="l" defTabSz="914400" rtl="0" eaLnBrk="1" fontAlgn="auto" latinLnBrk="0" hangingPunct="1">
              <a:lnSpc>
                <a:spcPct val="115000"/>
              </a:lnSpc>
              <a:spcBef>
                <a:spcPts val="0"/>
              </a:spcBef>
              <a:spcAft>
                <a:spcPts val="1000"/>
              </a:spcAft>
              <a:buClrTx/>
              <a:buSzPts val="1200"/>
              <a:buFont typeface="Courier New" panose="02070309020205020404" pitchFamily="49" charset="0"/>
              <a:buChar char="o"/>
              <a:tabLst/>
              <a:defRPr/>
            </a:pPr>
            <a:endParaRPr lang="en-US" sz="1200" kern="1200" dirty="0">
              <a:solidFill>
                <a:schemeClr val="tx1"/>
              </a:solidFill>
              <a:effectLst/>
              <a:latin typeface="+mn-lt"/>
              <a:ea typeface="+mn-ea"/>
              <a:cs typeface="+mn-cs"/>
            </a:endParaRPr>
          </a:p>
          <a:p>
            <a:pPr marL="628650" marR="0" lvl="1" indent="-171450">
              <a:lnSpc>
                <a:spcPct val="115000"/>
              </a:lnSpc>
              <a:spcBef>
                <a:spcPts val="0"/>
              </a:spcBef>
              <a:spcAft>
                <a:spcPts val="1000"/>
              </a:spcAft>
              <a:buFont typeface="Arial" panose="020B0604020202020204" pitchFamily="34" charset="0"/>
              <a:buChar char="•"/>
            </a:pPr>
            <a:r>
              <a:rPr lang="en-US" b="0" i="0" u="sng" dirty="0"/>
              <a:t>Gambling</a:t>
            </a:r>
            <a:r>
              <a:rPr lang="en-US" b="0" i="0" dirty="0"/>
              <a:t> ….Although “legal in most cases”, it involves the misuse of money or the energy thoughtform-direction of money</a:t>
            </a:r>
            <a:endParaRPr lang="el-GR" b="0" i="0" dirty="0"/>
          </a:p>
          <a:p>
            <a:pPr marL="628650" marR="0" lvl="1" indent="-171450">
              <a:lnSpc>
                <a:spcPct val="115000"/>
              </a:lnSpc>
              <a:spcBef>
                <a:spcPts val="0"/>
              </a:spcBef>
              <a:spcAft>
                <a:spcPts val="1000"/>
              </a:spcAft>
              <a:buFont typeface="Arial" panose="020B0604020202020204" pitchFamily="34" charset="0"/>
              <a:buChar char="•"/>
            </a:pPr>
            <a:r>
              <a:rPr lang="el-GR" b="0" i="0" u="sng" dirty="0"/>
              <a:t>Ο τζόγος</a:t>
            </a:r>
            <a:r>
              <a:rPr lang="el-GR" b="0" i="0" dirty="0"/>
              <a:t>….Αν και είναι «νόμιμος στις περισσότερες περιπτώσεις», περιλαμβάνει την κατάχρηση χρημάτων ή την ενεργειακή σκεπτομορφή ως προς την κατεύθυνση των χρημάτων.</a:t>
            </a:r>
          </a:p>
          <a:p>
            <a:pPr marL="457200" marR="0" lvl="1" indent="0">
              <a:lnSpc>
                <a:spcPct val="115000"/>
              </a:lnSpc>
              <a:spcBef>
                <a:spcPts val="0"/>
              </a:spcBef>
              <a:spcAft>
                <a:spcPts val="1000"/>
              </a:spcAft>
              <a:buFont typeface="Arial" panose="020B0604020202020204" pitchFamily="34" charset="0"/>
              <a:buNone/>
            </a:pPr>
            <a:endParaRPr lang="en-US" b="0" i="0" dirty="0"/>
          </a:p>
          <a:p>
            <a:pPr marL="1085850" marR="0" lvl="2" indent="-171450">
              <a:lnSpc>
                <a:spcPct val="115000"/>
              </a:lnSpc>
              <a:spcBef>
                <a:spcPts val="0"/>
              </a:spcBef>
              <a:spcAft>
                <a:spcPts val="1000"/>
              </a:spcAft>
              <a:buFont typeface="Courier New" panose="02070309020205020404" pitchFamily="49" charset="0"/>
              <a:buChar char="o"/>
            </a:pPr>
            <a:r>
              <a:rPr lang="en-US" i="0" dirty="0"/>
              <a:t>Card playing</a:t>
            </a:r>
          </a:p>
          <a:p>
            <a:pPr marL="1085850" marR="0" lvl="2" indent="-1714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n-US" i="0" dirty="0"/>
              <a:t>Horse racing betting</a:t>
            </a:r>
          </a:p>
          <a:p>
            <a:pPr marL="1085850" marR="0" lvl="2" indent="-171450">
              <a:lnSpc>
                <a:spcPct val="115000"/>
              </a:lnSpc>
              <a:spcBef>
                <a:spcPts val="0"/>
              </a:spcBef>
              <a:spcAft>
                <a:spcPts val="1000"/>
              </a:spcAft>
              <a:buFont typeface="Courier New" panose="02070309020205020404" pitchFamily="49" charset="0"/>
              <a:buChar char="o"/>
            </a:pPr>
            <a:r>
              <a:rPr lang="en-US" i="0" dirty="0"/>
              <a:t>Car racing</a:t>
            </a:r>
          </a:p>
          <a:p>
            <a:pPr marL="1085850" marR="0" lvl="2" indent="-171450">
              <a:lnSpc>
                <a:spcPct val="115000"/>
              </a:lnSpc>
              <a:spcBef>
                <a:spcPts val="0"/>
              </a:spcBef>
              <a:spcAft>
                <a:spcPts val="1000"/>
              </a:spcAft>
              <a:buFont typeface="Courier New" panose="02070309020205020404" pitchFamily="49" charset="0"/>
              <a:buChar char="o"/>
            </a:pPr>
            <a:r>
              <a:rPr lang="en-US" i="0" dirty="0"/>
              <a:t>Sports betting (Soccer, Baseball, Football, Horses)</a:t>
            </a:r>
          </a:p>
          <a:p>
            <a:pPr marL="1085850" marR="0" lvl="2" indent="-171450">
              <a:lnSpc>
                <a:spcPct val="115000"/>
              </a:lnSpc>
              <a:spcBef>
                <a:spcPts val="0"/>
              </a:spcBef>
              <a:spcAft>
                <a:spcPts val="1000"/>
              </a:spcAft>
              <a:buFont typeface="Courier New" panose="02070309020205020404" pitchFamily="49" charset="0"/>
              <a:buChar char="o"/>
            </a:pPr>
            <a:r>
              <a:rPr lang="en-US" i="0" dirty="0"/>
              <a:t>Casino gambling</a:t>
            </a:r>
            <a:endParaRPr lang="el-GR" i="0" dirty="0"/>
          </a:p>
          <a:p>
            <a:pPr marL="1085850" marR="0" lvl="2" indent="-171450">
              <a:lnSpc>
                <a:spcPct val="115000"/>
              </a:lnSpc>
              <a:spcBef>
                <a:spcPts val="0"/>
              </a:spcBef>
              <a:spcAft>
                <a:spcPts val="1000"/>
              </a:spcAft>
              <a:buFont typeface="Courier New" panose="02070309020205020404" pitchFamily="49" charset="0"/>
              <a:buChar char="o"/>
            </a:pPr>
            <a:endParaRPr lang="el-GR" i="0" dirty="0"/>
          </a:p>
          <a:p>
            <a:pPr marL="1085850" marR="0" lvl="2" indent="-171450">
              <a:lnSpc>
                <a:spcPct val="115000"/>
              </a:lnSpc>
              <a:spcBef>
                <a:spcPts val="0"/>
              </a:spcBef>
              <a:spcAft>
                <a:spcPts val="1000"/>
              </a:spcAft>
              <a:buFont typeface="Courier New" panose="02070309020205020404" pitchFamily="49" charset="0"/>
              <a:buChar char="o"/>
            </a:pPr>
            <a:r>
              <a:rPr lang="el-GR" i="0" dirty="0"/>
              <a:t>Χαρτοπαίγνιο</a:t>
            </a:r>
          </a:p>
          <a:p>
            <a:pPr marL="1085850" marR="0" lvl="2" indent="-171450">
              <a:lnSpc>
                <a:spcPct val="115000"/>
              </a:lnSpc>
              <a:spcBef>
                <a:spcPts val="0"/>
              </a:spcBef>
              <a:spcAft>
                <a:spcPts val="1000"/>
              </a:spcAft>
              <a:buFont typeface="Courier New" panose="02070309020205020404" pitchFamily="49" charset="0"/>
              <a:buChar char="o"/>
            </a:pPr>
            <a:r>
              <a:rPr lang="el-GR" i="0" dirty="0"/>
              <a:t>Στοίχημα ιπποδρομιών</a:t>
            </a:r>
          </a:p>
          <a:p>
            <a:pPr marL="1085850" marR="0" lvl="2" indent="-171450">
              <a:lnSpc>
                <a:spcPct val="115000"/>
              </a:lnSpc>
              <a:spcBef>
                <a:spcPts val="0"/>
              </a:spcBef>
              <a:spcAft>
                <a:spcPts val="1000"/>
              </a:spcAft>
              <a:buFont typeface="Courier New" panose="02070309020205020404" pitchFamily="49" charset="0"/>
              <a:buChar char="o"/>
            </a:pPr>
            <a:r>
              <a:rPr lang="el-GR" i="0" dirty="0"/>
              <a:t>Αγώνες Αυτοκινήτων </a:t>
            </a:r>
          </a:p>
          <a:p>
            <a:pPr marL="1085850" marR="0" lvl="2" indent="-171450">
              <a:lnSpc>
                <a:spcPct val="115000"/>
              </a:lnSpc>
              <a:spcBef>
                <a:spcPts val="0"/>
              </a:spcBef>
              <a:spcAft>
                <a:spcPts val="1000"/>
              </a:spcAft>
              <a:buFont typeface="Courier New" panose="02070309020205020404" pitchFamily="49" charset="0"/>
              <a:buChar char="o"/>
            </a:pPr>
            <a:r>
              <a:rPr lang="el-GR" i="0" dirty="0"/>
              <a:t>Αθλητικά στοιχήματα (Ποδόσφαιρο, Μπέιζμπολ, Ποδόσφαιρο, Άλογα)</a:t>
            </a:r>
          </a:p>
          <a:p>
            <a:pPr marL="1085850" marR="0" lvl="2" indent="-171450">
              <a:lnSpc>
                <a:spcPct val="115000"/>
              </a:lnSpc>
              <a:spcBef>
                <a:spcPts val="0"/>
              </a:spcBef>
              <a:spcAft>
                <a:spcPts val="1000"/>
              </a:spcAft>
              <a:buFont typeface="Courier New" panose="02070309020205020404" pitchFamily="49" charset="0"/>
              <a:buChar char="o"/>
            </a:pPr>
            <a:r>
              <a:rPr lang="el-GR" i="0" dirty="0"/>
              <a:t>Τυχερά παιχνίδια καζίνο</a:t>
            </a:r>
            <a:endParaRPr lang="en-US" i="0" dirty="0"/>
          </a:p>
          <a:p>
            <a:pPr marL="0" marR="0" lvl="0" indent="0">
              <a:lnSpc>
                <a:spcPct val="115000"/>
              </a:lnSpc>
              <a:spcBef>
                <a:spcPts val="0"/>
              </a:spcBef>
              <a:spcAft>
                <a:spcPts val="1000"/>
              </a:spcAft>
              <a:buSzPts val="1200"/>
              <a:buFontTx/>
              <a:buNone/>
            </a:pPr>
            <a:endParaRPr lang="en-US" b="0" dirty="0"/>
          </a:p>
          <a:p>
            <a:pPr marL="0" marR="0" lvl="0" indent="0">
              <a:lnSpc>
                <a:spcPct val="115000"/>
              </a:lnSpc>
              <a:spcBef>
                <a:spcPts val="0"/>
              </a:spcBef>
              <a:spcAft>
                <a:spcPts val="1000"/>
              </a:spcAft>
              <a:buSzPts val="1200"/>
              <a:buFontTx/>
              <a:buNone/>
            </a:pPr>
            <a:r>
              <a:rPr lang="en-US" b="0" dirty="0"/>
              <a:t>To offset these glamours, men and women of goodwill realize that there are enough planetary resources to provide for all humanity’s needs, adequately. It’s a matter of dissipating any and all obstacles, i.e. glamours that stand against the principle sharing. As disciples and Soul motivated, our task is to identify and transform any personal glamours to becoming Soul-creators in how we directionalize monies and resources.</a:t>
            </a:r>
            <a:endParaRPr lang="el-GR" b="0" dirty="0"/>
          </a:p>
          <a:p>
            <a:pPr marL="0" marR="0" lvl="0" indent="0">
              <a:lnSpc>
                <a:spcPct val="115000"/>
              </a:lnSpc>
              <a:spcBef>
                <a:spcPts val="0"/>
              </a:spcBef>
              <a:spcAft>
                <a:spcPts val="1000"/>
              </a:spcAft>
              <a:buSzPts val="1200"/>
              <a:buFontTx/>
              <a:buNone/>
            </a:pPr>
            <a:endParaRPr lang="el-GR" b="0" dirty="0"/>
          </a:p>
          <a:p>
            <a:pPr marL="0" marR="0" lvl="0" indent="0">
              <a:lnSpc>
                <a:spcPct val="115000"/>
              </a:lnSpc>
              <a:spcBef>
                <a:spcPts val="0"/>
              </a:spcBef>
              <a:spcAft>
                <a:spcPts val="1000"/>
              </a:spcAft>
              <a:buSzPts val="1200"/>
              <a:buFontTx/>
              <a:buNone/>
            </a:pPr>
            <a:r>
              <a:rPr lang="el-GR" b="0" dirty="0"/>
              <a:t>Για να αντισταθμίσουν αυτές τις γοητείες , άντρες και γυναίκες καλής θέλησης συνειδητοποιούν ότι υπάρχουν αρκετοί πλανητικούς πόροι για να καλύψουν επαρκώς, όλες τις ανάγκες της ανθρωπότητας. Είναι θέμα εξάλειψης όλων των εμποδίων, δηλαδή των γοητειών που αντιτίθενται στην αρχή του μερισμού. Ως μαθητές παρακινούμενοι από την  Ψυχή, το καθήκον μας είναι να αναγνωρίσουμε και να μετασχηματίσουμε οποιαδήποτε προσωπική γοητεία για να γίνουμε δημιουργοί Ψυχής στον τρόπο με τον οποίο κατευθύνουμε τα χρήματα και τους πόρους.</a:t>
            </a:r>
          </a:p>
          <a:p>
            <a:pPr marL="0" marR="0" lvl="0" indent="0">
              <a:lnSpc>
                <a:spcPct val="115000"/>
              </a:lnSpc>
              <a:spcBef>
                <a:spcPts val="0"/>
              </a:spcBef>
              <a:spcAft>
                <a:spcPts val="1000"/>
              </a:spcAft>
              <a:buSzPts val="1200"/>
              <a:buFontTx/>
              <a:buNone/>
            </a:pPr>
            <a:endParaRPr lang="en-US" b="0" dirty="0"/>
          </a:p>
          <a:p>
            <a:pPr marL="628650" marR="0" lvl="1" indent="-171450" algn="l" defTabSz="914400" rtl="0" eaLnBrk="1" fontAlgn="auto" latinLnBrk="0" hangingPunct="1">
              <a:lnSpc>
                <a:spcPct val="115000"/>
              </a:lnSpc>
              <a:spcBef>
                <a:spcPts val="0"/>
              </a:spcBef>
              <a:spcAft>
                <a:spcPts val="1000"/>
              </a:spcAft>
              <a:buClrTx/>
              <a:buSzPts val="1200"/>
              <a:buFont typeface="Arial" panose="020B0604020202020204" pitchFamily="34" charset="0"/>
              <a:buChar char="•"/>
              <a:tabLst/>
              <a:defRPr/>
            </a:pPr>
            <a:r>
              <a:rPr lang="en-US" b="0" dirty="0"/>
              <a:t>For the individual who is trying to fill his / her life with “things” and need for controlling those “things”, then life, consciousness and even self esteem is geared around becoming happy based on objects of the form nature.</a:t>
            </a:r>
            <a:endParaRPr lang="el-GR" b="0" dirty="0"/>
          </a:p>
          <a:p>
            <a:pPr marL="628650" marR="0" lvl="1" indent="-171450" algn="l" defTabSz="914400" rtl="0" eaLnBrk="1" fontAlgn="auto" latinLnBrk="0" hangingPunct="1">
              <a:lnSpc>
                <a:spcPct val="115000"/>
              </a:lnSpc>
              <a:spcBef>
                <a:spcPts val="0"/>
              </a:spcBef>
              <a:spcAft>
                <a:spcPts val="1000"/>
              </a:spcAft>
              <a:buClrTx/>
              <a:buSzPts val="1200"/>
              <a:buFont typeface="Arial" panose="020B0604020202020204" pitchFamily="34" charset="0"/>
              <a:buChar char="•"/>
              <a:tabLst/>
              <a:defRPr/>
            </a:pPr>
            <a:r>
              <a:rPr lang="el-GR" b="0" dirty="0"/>
              <a:t>Για το άτομο που προσπαθεί να γεμίσει τη ζωή του με «πράγματα» και  την ανάγκη να ελέγξει αυτά τα «πράγματα», τότε η ζωή, η συνείδηση και ακόμη και η αυτοεκτίμηση προσανατολίζονται στο να γίνει ευτυχισμένος με βάση τα αντικείμενα μορφικής φύσης.</a:t>
            </a:r>
          </a:p>
          <a:p>
            <a:pPr marL="628650" marR="0" lvl="1" indent="-171450" algn="l" defTabSz="914400" rtl="0" eaLnBrk="1" fontAlgn="auto" latinLnBrk="0" hangingPunct="1">
              <a:lnSpc>
                <a:spcPct val="115000"/>
              </a:lnSpc>
              <a:spcBef>
                <a:spcPts val="0"/>
              </a:spcBef>
              <a:spcAft>
                <a:spcPts val="1000"/>
              </a:spcAft>
              <a:buClrTx/>
              <a:buSzPts val="1200"/>
              <a:buFont typeface="Arial" panose="020B0604020202020204" pitchFamily="34" charset="0"/>
              <a:buChar char="•"/>
              <a:tabLst/>
              <a:defRPr/>
            </a:pPr>
            <a:endParaRPr lang="en-US" b="0" dirty="0"/>
          </a:p>
          <a:p>
            <a:pPr marL="628650" marR="0" lvl="1" indent="-171450">
              <a:lnSpc>
                <a:spcPct val="115000"/>
              </a:lnSpc>
              <a:spcBef>
                <a:spcPts val="0"/>
              </a:spcBef>
              <a:spcAft>
                <a:spcPts val="1000"/>
              </a:spcAft>
              <a:buSzPts val="1200"/>
              <a:buFont typeface="Arial" panose="020B0604020202020204" pitchFamily="34" charset="0"/>
              <a:buChar char="•"/>
            </a:pPr>
            <a:r>
              <a:rPr lang="en-US" b="0" dirty="0"/>
              <a:t>We understand that glamours or values of a separated personality are around dominance, control and desire. Since the separated personality is driven by desires, this also leads to a consciousness of scarcity and competitiveness and keeps us chained to material standards set by a system of materialism and capitalism.</a:t>
            </a:r>
            <a:endParaRPr lang="el-GR" b="0" dirty="0"/>
          </a:p>
          <a:p>
            <a:pPr marL="628650" marR="0" lvl="1" indent="-171450">
              <a:lnSpc>
                <a:spcPct val="115000"/>
              </a:lnSpc>
              <a:spcBef>
                <a:spcPts val="0"/>
              </a:spcBef>
              <a:spcAft>
                <a:spcPts val="1000"/>
              </a:spcAft>
              <a:buSzPts val="1200"/>
              <a:buFont typeface="Arial" panose="020B0604020202020204" pitchFamily="34" charset="0"/>
              <a:buChar char="•"/>
            </a:pPr>
            <a:r>
              <a:rPr lang="el-GR" b="0" dirty="0"/>
              <a:t>Κατανοούμε ότι η γοητεία ή οι αξίες μιας διαχωριστικής  προσωπικότητας είναι γύρω από την κυριαρχία, τον έλεγχο και την επιθυμία. Εφόσον η διαχωριστική προσωπικότητα καθοδηγείται από επιθυμίες, αυτό οδηγεί επίσης σε μια συνείδηση της έλλειψης και της ανταγωνιστικότητας και μας κρατά αλυσοδεμένους στα υλικά πρότυπα που ορίζονται από ένα σύστημα υλισμού και καπιταλισμού.</a:t>
            </a:r>
          </a:p>
          <a:p>
            <a:pPr marL="628650" marR="0" lvl="1" indent="-171450">
              <a:lnSpc>
                <a:spcPct val="115000"/>
              </a:lnSpc>
              <a:spcBef>
                <a:spcPts val="0"/>
              </a:spcBef>
              <a:spcAft>
                <a:spcPts val="1000"/>
              </a:spcAft>
              <a:buSzPts val="1200"/>
              <a:buFont typeface="Arial" panose="020B0604020202020204" pitchFamily="34" charset="0"/>
              <a:buChar char="•"/>
            </a:pPr>
            <a:endParaRPr lang="en-US" b="0" dirty="0"/>
          </a:p>
          <a:p>
            <a:pPr marL="628650" marR="0" lvl="1" indent="-171450">
              <a:lnSpc>
                <a:spcPct val="115000"/>
              </a:lnSpc>
              <a:spcBef>
                <a:spcPts val="0"/>
              </a:spcBef>
              <a:spcAft>
                <a:spcPts val="1000"/>
              </a:spcAft>
              <a:buSzPts val="1200"/>
              <a:buFont typeface="Arial" panose="020B0604020202020204" pitchFamily="34" charset="0"/>
              <a:buChar char="•"/>
            </a:pPr>
            <a:r>
              <a:rPr lang="en-US" b="0" dirty="0"/>
              <a:t>When we allow the energies of the Soul to flow through us, we feel a natural joy and fulfillment and a sense of abundance. Through this inner resource, the “sense of abundance from the Soul” allows you to use money intelligently and from a loving heart know how and where to  directionalize and share money in the form of gifts or philanthropy.</a:t>
            </a:r>
            <a:endParaRPr lang="el-GR" b="0" dirty="0"/>
          </a:p>
          <a:p>
            <a:pPr marL="628650" marR="0" lvl="1" indent="-171450">
              <a:lnSpc>
                <a:spcPct val="115000"/>
              </a:lnSpc>
              <a:spcBef>
                <a:spcPts val="0"/>
              </a:spcBef>
              <a:spcAft>
                <a:spcPts val="1000"/>
              </a:spcAft>
              <a:buSzPts val="1200"/>
              <a:buFont typeface="Arial" panose="020B0604020202020204" pitchFamily="34" charset="0"/>
              <a:buChar char="•"/>
            </a:pPr>
            <a:endParaRPr lang="el-GR" b="0" dirty="0"/>
          </a:p>
          <a:p>
            <a:pPr marL="628650" marR="0" lvl="1" indent="-171450">
              <a:lnSpc>
                <a:spcPct val="115000"/>
              </a:lnSpc>
              <a:spcBef>
                <a:spcPts val="0"/>
              </a:spcBef>
              <a:spcAft>
                <a:spcPts val="1000"/>
              </a:spcAft>
              <a:buSzPts val="1200"/>
              <a:buFont typeface="Arial" panose="020B0604020202020204" pitchFamily="34" charset="0"/>
              <a:buChar char="•"/>
            </a:pPr>
            <a:r>
              <a:rPr lang="el-GR" b="0" dirty="0"/>
              <a:t>Όταν αφήνουμε τις ενέργειες της Ψυχής να ρέουν μέσα μας, νιώθουμε μια φυσική χαρά και ολοκλήρωση και μια αίσθηση αφθονίας. Μέσω αυτού του εσωτερικής ικανότητας, η «αίσθηση της αφθονίας που </a:t>
            </a:r>
            <a:r>
              <a:rPr lang="el-GR" b="0" dirty="0" err="1"/>
              <a:t>προεέρχεται</a:t>
            </a:r>
            <a:r>
              <a:rPr lang="el-GR" b="0" dirty="0"/>
              <a:t> από την Ψυχή» σάς επιτρέπει να χρησιμοποιείτε τα χρήματα έξυπνα και από μια στοργική καρδιά ξέρετε πώς και πού να κατευθύνετε και να μοιράζεστε χρήματα με τη μορφή δώρων ή φιλανθρωπίας.</a:t>
            </a:r>
            <a:endParaRPr lang="en-US" b="0" dirty="0"/>
          </a:p>
          <a:p>
            <a:pPr marL="0" marR="0" lvl="0" indent="0">
              <a:lnSpc>
                <a:spcPct val="115000"/>
              </a:lnSpc>
              <a:spcBef>
                <a:spcPts val="0"/>
              </a:spcBef>
              <a:spcAft>
                <a:spcPts val="1000"/>
              </a:spcAft>
              <a:buSzPts val="1200"/>
              <a:buFontTx/>
              <a:buNone/>
            </a:pPr>
            <a:endParaRPr lang="en-US" b="0" dirty="0"/>
          </a:p>
          <a:p>
            <a:pPr marL="0" marR="0" lvl="0" indent="0">
              <a:lnSpc>
                <a:spcPct val="115000"/>
              </a:lnSpc>
              <a:spcBef>
                <a:spcPts val="0"/>
              </a:spcBef>
              <a:spcAft>
                <a:spcPts val="1000"/>
              </a:spcAft>
              <a:buSzPts val="1200"/>
              <a:buFontTx/>
              <a:buNone/>
            </a:pPr>
            <a:endParaRPr lang="en-US" b="0" dirty="0"/>
          </a:p>
          <a:p>
            <a:pPr marL="0" marR="0" lvl="0" indent="0" algn="l" defTabSz="914400" rtl="0" eaLnBrk="1" fontAlgn="auto" latinLnBrk="0" hangingPunct="1">
              <a:lnSpc>
                <a:spcPct val="115000"/>
              </a:lnSpc>
              <a:spcBef>
                <a:spcPts val="0"/>
              </a:spcBef>
              <a:spcAft>
                <a:spcPts val="1000"/>
              </a:spcAft>
              <a:buClrTx/>
              <a:buSzPts val="1200"/>
              <a:buFontTx/>
              <a:buNone/>
              <a:tabLst/>
              <a:defRPr/>
            </a:pPr>
            <a:r>
              <a:rPr lang="en-US" b="1" dirty="0"/>
              <a:t>Ref: Handout</a:t>
            </a:r>
            <a:r>
              <a:rPr lang="en-US" b="0" dirty="0"/>
              <a:t> on “Techniques for Working in Consciousness - 3 Pages” doc …..particularly “Technique of Light” for dissipating glamours.</a:t>
            </a:r>
            <a:endParaRPr lang="el-GR" b="0" dirty="0"/>
          </a:p>
          <a:p>
            <a:pPr marL="0" marR="0" lvl="0" indent="0" algn="l" defTabSz="914400" rtl="0" eaLnBrk="1" fontAlgn="auto" latinLnBrk="0" hangingPunct="1">
              <a:lnSpc>
                <a:spcPct val="115000"/>
              </a:lnSpc>
              <a:spcBef>
                <a:spcPts val="0"/>
              </a:spcBef>
              <a:spcAft>
                <a:spcPts val="1000"/>
              </a:spcAft>
              <a:buClrTx/>
              <a:buSzPts val="1200"/>
              <a:buFontTx/>
              <a:buNone/>
              <a:tabLst/>
              <a:defRPr/>
            </a:pPr>
            <a:r>
              <a:rPr lang="el-GR" b="0" dirty="0"/>
              <a:t>Αναφορές .: Φυλλάδιο με θέμα "Τεχνικές για Εργασία στη Συνείδηση - 3 σελίδες" </a:t>
            </a:r>
            <a:r>
              <a:rPr lang="el-GR" b="0" dirty="0" err="1"/>
              <a:t>doc</a:t>
            </a:r>
            <a:r>
              <a:rPr lang="el-GR" b="0" dirty="0"/>
              <a:t> …..ιδιαίτερα "Τεχνική του φωτός" για τη διάχυση της γοητείας.</a:t>
            </a:r>
            <a:endParaRPr lang="en-US" b="0" dirty="0"/>
          </a:p>
          <a:p>
            <a:pPr marL="0" marR="0" lvl="0" indent="0">
              <a:lnSpc>
                <a:spcPct val="115000"/>
              </a:lnSpc>
              <a:spcBef>
                <a:spcPts val="0"/>
              </a:spcBef>
              <a:spcAft>
                <a:spcPts val="1000"/>
              </a:spcAft>
              <a:buSzPts val="1200"/>
              <a:buFontTx/>
              <a:buNone/>
            </a:pPr>
            <a:endParaRPr lang="en-US" b="0"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4</a:t>
            </a:fld>
            <a:endParaRPr lang="en-US" dirty="0"/>
          </a:p>
        </p:txBody>
      </p:sp>
    </p:spTree>
    <p:extLst>
      <p:ext uri="{BB962C8B-B14F-4D97-AF65-F5344CB8AC3E}">
        <p14:creationId xmlns:p14="http://schemas.microsoft.com/office/powerpoint/2010/main" val="17808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a:t>Enabling the Principle of Sharing</a:t>
            </a:r>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n-US" sz="1200" b="1" dirty="0">
                <a:solidFill>
                  <a:schemeClr val="bg1"/>
                </a:solidFill>
                <a:latin typeface="Arial" pitchFamily="34" charset="0"/>
                <a:cs typeface="Arial" pitchFamily="34" charset="0"/>
              </a:rPr>
              <a:t>Ενεργοποίηση της Αρχής του Μερισμού</a:t>
            </a:r>
            <a:endParaRPr lang="en-US" sz="1200" dirty="0">
              <a:solidFill>
                <a:schemeClr val="bg1"/>
              </a:solidFill>
              <a:latin typeface="Arial" pitchFamily="34" charset="0"/>
              <a:cs typeface="Arial" pitchFamily="34" charset="0"/>
            </a:endParaRPr>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don’t</a:t>
            </a:r>
            <a:r>
              <a:rPr lang="en-US" baseline="0" dirty="0"/>
              <a:t> know what currency will be in the New Age, but the Financial Service Group (as the Tibetan also calls it) will </a:t>
            </a:r>
            <a:r>
              <a:rPr lang="en-US" sz="1200" kern="1200" dirty="0">
                <a:solidFill>
                  <a:schemeClr val="tx1"/>
                </a:solidFill>
                <a:latin typeface="+mn-lt"/>
                <a:ea typeface="+mn-ea"/>
                <a:cs typeface="+mn-cs"/>
              </a:rPr>
              <a:t>work with the Aquarian </a:t>
            </a:r>
            <a:r>
              <a:rPr lang="en-US" sz="1200" u="sng" kern="1200" dirty="0">
                <a:solidFill>
                  <a:schemeClr val="tx1"/>
                </a:solidFill>
                <a:latin typeface="+mn-lt"/>
                <a:ea typeface="+mn-ea"/>
                <a:cs typeface="+mn-cs"/>
              </a:rPr>
              <a:t>principle of sharing</a:t>
            </a:r>
            <a:r>
              <a:rPr lang="en-US" sz="1200" kern="1200" dirty="0">
                <a:solidFill>
                  <a:schemeClr val="tx1"/>
                </a:solidFill>
                <a:latin typeface="+mn-lt"/>
                <a:ea typeface="+mn-ea"/>
                <a:cs typeface="+mn-cs"/>
              </a:rPr>
              <a:t>. The principle  of “sharing” revolves around the sharing of material wealth, money, and resources. </a:t>
            </a:r>
            <a:endParaRPr lang="el-GR"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latin typeface="+mn-lt"/>
                <a:ea typeface="+mn-ea"/>
                <a:cs typeface="+mn-cs"/>
              </a:rPr>
              <a:t>Δεν ξέρουμε ποιο θα είναι το νόμισμα στη Νέα Εποχή, αλλά ο Όμιλος Χρηματοοικονομικών Υπηρεσιών (όπως το αποκαλεί και ο Θιβετανός) θα λειτουργήσει με την Υδροχοϊκή αρχή του μερισμού. Η αρχή του «μερισμού» περιστρέφεται γύρω από το μοίρασμα υλικού πλούτου, χρημάτων και πόρων.</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628650" lvl="1" indent="-171450">
              <a:buFont typeface="Arial" panose="020B0604020202020204" pitchFamily="34" charset="0"/>
              <a:buChar char="•"/>
            </a:pPr>
            <a:r>
              <a:rPr lang="en-US" sz="1200" kern="1200" dirty="0">
                <a:solidFill>
                  <a:schemeClr val="tx1"/>
                </a:solidFill>
                <a:latin typeface="+mn-lt"/>
                <a:ea typeface="+mn-ea"/>
                <a:cs typeface="+mn-cs"/>
              </a:rPr>
              <a:t>The Principle of Sharing is about not hoarding or being greedy with the possession of money…..but to understand that to spend or share is understand as an energy and rhythm to be employed. This enables divine intent to come forward and for creativity to thus ensue.</a:t>
            </a:r>
            <a:endParaRPr lang="el-GR" sz="1200" kern="1200" dirty="0">
              <a:solidFill>
                <a:schemeClr val="tx1"/>
              </a:solidFill>
              <a:latin typeface="+mn-lt"/>
              <a:ea typeface="+mn-ea"/>
              <a:cs typeface="+mn-cs"/>
            </a:endParaRPr>
          </a:p>
          <a:p>
            <a:pPr marL="628650" lvl="1" indent="-171450">
              <a:buFont typeface="Arial" panose="020B0604020202020204" pitchFamily="34" charset="0"/>
              <a:buChar char="•"/>
            </a:pPr>
            <a:endParaRPr lang="el-GR" sz="1200" kern="1200" dirty="0">
              <a:solidFill>
                <a:schemeClr val="tx1"/>
              </a:solidFill>
              <a:latin typeface="+mn-lt"/>
              <a:ea typeface="+mn-ea"/>
              <a:cs typeface="+mn-cs"/>
            </a:endParaRPr>
          </a:p>
          <a:p>
            <a:pPr marL="628650" lvl="1" indent="-171450">
              <a:buFont typeface="Arial" panose="020B0604020202020204" pitchFamily="34" charset="0"/>
              <a:buChar char="•"/>
            </a:pPr>
            <a:r>
              <a:rPr lang="el-GR" sz="1200" kern="1200" dirty="0">
                <a:solidFill>
                  <a:schemeClr val="tx1"/>
                </a:solidFill>
                <a:latin typeface="+mn-lt"/>
                <a:ea typeface="+mn-ea"/>
                <a:cs typeface="+mn-cs"/>
              </a:rPr>
              <a:t>Η Αρχή του Μερισμού αφορά στο να μην αποθησαυρίζεις ή να είσαι άπληστος με την κατοχή χρημάτων….. αλλά να κατανοήσεις ότι το να ξοδεύεις ή να μοιράζεσαι σημαίνει να κατανοήσεις ότι το χρήμα  πρέπει να χρησιμοποιηθεί ως ενέργεια και ρυθμός. Αυτό δίνει τη δυνατότητα να εμφανιστεί η θεία πρόθεση και έτσι να επέλθει η δημιουργικότητα.</a:t>
            </a:r>
          </a:p>
          <a:p>
            <a:pPr marL="628650" lvl="1" indent="-171450">
              <a:buFont typeface="Arial" panose="020B0604020202020204" pitchFamily="34" charset="0"/>
              <a:buChar char="•"/>
            </a:pPr>
            <a:endParaRPr lang="en-US" sz="1200" kern="1200" dirty="0">
              <a:solidFill>
                <a:schemeClr val="tx1"/>
              </a:solidFill>
              <a:latin typeface="+mn-lt"/>
              <a:ea typeface="+mn-ea"/>
              <a:cs typeface="+mn-cs"/>
            </a:endParaRPr>
          </a:p>
          <a:p>
            <a:pPr marL="628650" lvl="1" indent="-171450">
              <a:buFont typeface="Arial" panose="020B0604020202020204" pitchFamily="34" charset="0"/>
              <a:buChar char="•"/>
            </a:pPr>
            <a:r>
              <a:rPr lang="en-US" sz="1200" kern="1200" dirty="0">
                <a:solidFill>
                  <a:schemeClr val="tx1"/>
                </a:solidFill>
                <a:latin typeface="+mn-lt"/>
                <a:ea typeface="+mn-ea"/>
                <a:cs typeface="+mn-cs"/>
              </a:rPr>
              <a:t>They will see money as a valuable potential energy to be shared for the benefit of all humanity,</a:t>
            </a:r>
            <a:r>
              <a:rPr lang="en-US" sz="1200" kern="1200" baseline="0" dirty="0">
                <a:solidFill>
                  <a:schemeClr val="tx1"/>
                </a:solidFill>
                <a:latin typeface="+mn-lt"/>
                <a:ea typeface="+mn-ea"/>
                <a:cs typeface="+mn-cs"/>
              </a:rPr>
              <a:t> and</a:t>
            </a:r>
            <a:r>
              <a:rPr lang="en-US" sz="1200" kern="1200" dirty="0">
                <a:solidFill>
                  <a:schemeClr val="tx1"/>
                </a:solidFill>
                <a:latin typeface="+mn-lt"/>
                <a:ea typeface="+mn-ea"/>
                <a:cs typeface="+mn-cs"/>
              </a:rPr>
              <a:t> will </a:t>
            </a:r>
            <a:r>
              <a:rPr lang="en-US" sz="1200" u="sng" kern="1200" dirty="0">
                <a:solidFill>
                  <a:schemeClr val="tx1"/>
                </a:solidFill>
                <a:latin typeface="+mn-lt"/>
                <a:ea typeface="+mn-ea"/>
                <a:cs typeface="+mn-cs"/>
              </a:rPr>
              <a:t>directionalize money, resources, and commerce</a:t>
            </a:r>
            <a:r>
              <a:rPr lang="en-US" sz="1200" kern="1200" dirty="0">
                <a:solidFill>
                  <a:schemeClr val="tx1"/>
                </a:solidFill>
                <a:latin typeface="+mn-lt"/>
                <a:ea typeface="+mn-ea"/>
                <a:cs typeface="+mn-cs"/>
              </a:rPr>
              <a:t> to create an economic system to facilitate equality and abundance. </a:t>
            </a:r>
            <a:endParaRPr lang="el-GR" sz="1200" kern="1200" dirty="0">
              <a:solidFill>
                <a:schemeClr val="tx1"/>
              </a:solidFill>
              <a:latin typeface="+mn-lt"/>
              <a:ea typeface="+mn-ea"/>
              <a:cs typeface="+mn-cs"/>
            </a:endParaRPr>
          </a:p>
          <a:p>
            <a:pPr marL="628650" lvl="1" indent="-171450">
              <a:buFont typeface="Arial" panose="020B0604020202020204" pitchFamily="34" charset="0"/>
              <a:buChar char="•"/>
            </a:pPr>
            <a:endParaRPr lang="el-GR" sz="1200" kern="1200" dirty="0">
              <a:solidFill>
                <a:schemeClr val="tx1"/>
              </a:solidFill>
              <a:latin typeface="+mn-lt"/>
              <a:ea typeface="+mn-ea"/>
              <a:cs typeface="+mn-cs"/>
            </a:endParaRPr>
          </a:p>
          <a:p>
            <a:pPr marL="628650" lvl="1" indent="-171450">
              <a:buFont typeface="Arial" panose="020B0604020202020204" pitchFamily="34" charset="0"/>
              <a:buChar char="•"/>
            </a:pPr>
            <a:r>
              <a:rPr lang="el-GR" sz="1200" kern="1200" dirty="0">
                <a:solidFill>
                  <a:schemeClr val="tx1"/>
                </a:solidFill>
                <a:latin typeface="+mn-lt"/>
                <a:ea typeface="+mn-ea"/>
                <a:cs typeface="+mn-cs"/>
              </a:rPr>
              <a:t>Τα χρήματα  θα θεωρείται ως μια πολύτιμη δυνητική ενέργεια που θα μοιραστούν προς όφελος όλης της ανθρωπότητας και θα </a:t>
            </a:r>
            <a:r>
              <a:rPr lang="el-GR" sz="1200" u="sng" kern="1200" dirty="0">
                <a:solidFill>
                  <a:schemeClr val="tx1"/>
                </a:solidFill>
                <a:latin typeface="+mn-lt"/>
                <a:ea typeface="+mn-ea"/>
                <a:cs typeface="+mn-cs"/>
              </a:rPr>
              <a:t>κατευθύνουν τα χρήματα, τους πόρους και το εμπόριο </a:t>
            </a:r>
            <a:r>
              <a:rPr lang="el-GR" sz="1200" kern="1200" dirty="0">
                <a:solidFill>
                  <a:schemeClr val="tx1"/>
                </a:solidFill>
                <a:latin typeface="+mn-lt"/>
                <a:ea typeface="+mn-ea"/>
                <a:cs typeface="+mn-cs"/>
              </a:rPr>
              <a:t>για να δημιουργήσουν ένα οικονομικό σύστημα που θα διευκολύνει την ισότητα και την αφθονία.</a:t>
            </a:r>
          </a:p>
          <a:p>
            <a:pPr marL="628650" lvl="1" indent="-171450">
              <a:buFont typeface="Arial" panose="020B0604020202020204" pitchFamily="34" charset="0"/>
              <a:buChar char="•"/>
            </a:pPr>
            <a:endParaRPr lang="en-US" sz="1200" kern="1200" dirty="0">
              <a:solidFill>
                <a:schemeClr val="tx1"/>
              </a:solidFill>
              <a:latin typeface="+mn-lt"/>
              <a:ea typeface="+mn-ea"/>
              <a:cs typeface="+mn-cs"/>
            </a:endParaRPr>
          </a:p>
          <a:p>
            <a:pPr marL="628650" lvl="1" indent="-171450">
              <a:buFont typeface="Arial" panose="020B0604020202020204" pitchFamily="34" charset="0"/>
              <a:buChar char="•"/>
            </a:pPr>
            <a:r>
              <a:rPr lang="en-US" sz="1200" kern="1200" dirty="0">
                <a:solidFill>
                  <a:schemeClr val="tx1"/>
                </a:solidFill>
                <a:latin typeface="+mn-lt"/>
                <a:ea typeface="+mn-ea"/>
                <a:cs typeface="+mn-cs"/>
              </a:rPr>
              <a:t>The issue is not just about distribution of funds and resources, but to invest in and create more wealth or abundance in a responsible and non-reckless manner.</a:t>
            </a:r>
            <a:endParaRPr lang="el-GR" sz="1200" kern="1200" dirty="0">
              <a:solidFill>
                <a:schemeClr val="tx1"/>
              </a:solidFill>
              <a:latin typeface="+mn-lt"/>
              <a:ea typeface="+mn-ea"/>
              <a:cs typeface="+mn-cs"/>
            </a:endParaRPr>
          </a:p>
          <a:p>
            <a:pPr marL="628650" lvl="1" indent="-171450">
              <a:buFont typeface="Arial" panose="020B0604020202020204" pitchFamily="34" charset="0"/>
              <a:buChar char="•"/>
            </a:pPr>
            <a:r>
              <a:rPr lang="el-GR" sz="1200" kern="1200" dirty="0">
                <a:solidFill>
                  <a:schemeClr val="tx1"/>
                </a:solidFill>
                <a:latin typeface="+mn-lt"/>
                <a:ea typeface="+mn-ea"/>
                <a:cs typeface="+mn-cs"/>
              </a:rPr>
              <a:t>Το θέμα δεν είναι μόνο η διανομή κεφαλαίων και πόρων, αλλά η επένδυση και η δημιουργία περισσότερου πλούτου ή αφθονίας με υπεύθυνο και μη απερίσκεπτο τρόπο.</a:t>
            </a:r>
          </a:p>
          <a:p>
            <a:pPr marL="628650" lvl="1" indent="-171450">
              <a:buFont typeface="Arial" panose="020B0604020202020204" pitchFamily="34" charset="0"/>
              <a:buChar char="•"/>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a:lnSpc>
                <a:spcPct val="115000"/>
              </a:lnSpc>
              <a:spcBef>
                <a:spcPts val="0"/>
              </a:spcBef>
              <a:spcAft>
                <a:spcPts val="0"/>
              </a:spcAft>
            </a:pPr>
            <a:r>
              <a:rPr lang="en-US" b="1" dirty="0"/>
              <a:t>Role of </a:t>
            </a:r>
            <a:r>
              <a:rPr lang="en-US" b="1" baseline="0" dirty="0"/>
              <a:t>Financial Service Group</a:t>
            </a:r>
            <a:r>
              <a:rPr lang="en-US" b="1" dirty="0"/>
              <a:t> + 3</a:t>
            </a:r>
            <a:r>
              <a:rPr lang="en-US" b="1" baseline="30000" dirty="0"/>
              <a:t>rd</a:t>
            </a:r>
            <a:r>
              <a:rPr lang="en-US" b="1" dirty="0"/>
              <a:t> Ray Ashram</a:t>
            </a:r>
            <a:endParaRPr lang="el-GR" b="1" dirty="0"/>
          </a:p>
          <a:p>
            <a:pPr marL="0" marR="0">
              <a:lnSpc>
                <a:spcPct val="115000"/>
              </a:lnSpc>
              <a:spcBef>
                <a:spcPts val="0"/>
              </a:spcBef>
              <a:spcAft>
                <a:spcPts val="0"/>
              </a:spcAft>
            </a:pPr>
            <a:r>
              <a:rPr lang="el-GR" b="1" dirty="0"/>
              <a:t>Ρόλος των  </a:t>
            </a:r>
            <a:r>
              <a:rPr lang="el-GR" b="1" dirty="0" err="1"/>
              <a:t>Πα΄γκοσμιων</a:t>
            </a:r>
            <a:r>
              <a:rPr lang="el-GR" b="1" dirty="0"/>
              <a:t> Εξυπηρετητών του Ομίλου των Οικονομολόγων/ Χρηματοδότες + Άσραμ 3</a:t>
            </a:r>
            <a:r>
              <a:rPr lang="el-GR" b="1" baseline="30000" dirty="0"/>
              <a:t>ης</a:t>
            </a:r>
            <a:r>
              <a:rPr lang="el-GR" b="1" dirty="0"/>
              <a:t> Ακτίνας.</a:t>
            </a:r>
          </a:p>
          <a:p>
            <a:pPr marL="0" marR="0">
              <a:lnSpc>
                <a:spcPct val="115000"/>
              </a:lnSpc>
              <a:spcBef>
                <a:spcPts val="0"/>
              </a:spcBef>
              <a:spcAft>
                <a:spcPts val="0"/>
              </a:spcAft>
            </a:pPr>
            <a:endParaRPr lang="en-US" b="1" dirty="0"/>
          </a:p>
          <a:p>
            <a:pPr marL="0" marR="0" lvl="0" indent="0">
              <a:lnSpc>
                <a:spcPct val="115000"/>
              </a:lnSpc>
              <a:spcBef>
                <a:spcPts val="0"/>
              </a:spcBef>
              <a:spcAft>
                <a:spcPts val="1000"/>
              </a:spcAft>
              <a:buFontTx/>
              <a:buNone/>
            </a:pPr>
            <a:r>
              <a:rPr lang="en-US" b="0" dirty="0"/>
              <a:t>D.K. also brings our attention to the role of the 3</a:t>
            </a:r>
            <a:r>
              <a:rPr lang="en-US" b="0" baseline="30000" dirty="0"/>
              <a:t>rd</a:t>
            </a:r>
            <a:r>
              <a:rPr lang="en-US" b="0" dirty="0"/>
              <a:t> Ray Ashram, i.e. Active Intelligence in conveying to Humanity the importance of right economic sharing. …work of Ashram and group of disciples to accomplish certain objectives with regard to transformation of money.</a:t>
            </a:r>
            <a:endParaRPr lang="el-GR" b="0" dirty="0"/>
          </a:p>
          <a:p>
            <a:pPr marL="0" marR="0" lvl="0" indent="0">
              <a:lnSpc>
                <a:spcPct val="115000"/>
              </a:lnSpc>
              <a:spcBef>
                <a:spcPts val="0"/>
              </a:spcBef>
              <a:spcAft>
                <a:spcPts val="1000"/>
              </a:spcAft>
              <a:buFontTx/>
              <a:buNone/>
            </a:pPr>
            <a:endParaRPr lang="el-GR" b="0" dirty="0"/>
          </a:p>
          <a:p>
            <a:pPr marL="0" marR="0" lvl="0" indent="0">
              <a:lnSpc>
                <a:spcPct val="115000"/>
              </a:lnSpc>
              <a:spcBef>
                <a:spcPts val="0"/>
              </a:spcBef>
              <a:spcAft>
                <a:spcPts val="1000"/>
              </a:spcAft>
              <a:buFontTx/>
              <a:buNone/>
            </a:pPr>
            <a:r>
              <a:rPr lang="el-GR" b="0" dirty="0"/>
              <a:t>Ο </a:t>
            </a:r>
            <a:r>
              <a:rPr lang="el-GR" b="0" dirty="0" err="1"/>
              <a:t>Ντ.Κ</a:t>
            </a:r>
            <a:r>
              <a:rPr lang="el-GR" b="0" dirty="0"/>
              <a:t>. εφιστά επίσης την προσοχή μας στον ρόλο του Άσραμ της 3ης Ακτίνας, δηλαδή της Ενεργούς Νοημοσύνης στη μετάδοση στην Ανθρωπότητα της σημασίας του ορθού οικονομικού μερισμού. … </a:t>
            </a:r>
            <a:r>
              <a:rPr lang="el-GR" b="0" dirty="0" err="1"/>
              <a:t>είναιν</a:t>
            </a:r>
            <a:r>
              <a:rPr lang="el-GR" b="0" dirty="0"/>
              <a:t> το έργο του Άσραμ και της ομάδας μαθητών για την επίτευξη ορισμένων στόχων σχετικά με το μετασχηματισμό του χρήματος.</a:t>
            </a:r>
            <a:endParaRPr lang="en-US" b="0" dirty="0"/>
          </a:p>
          <a:p>
            <a:pPr marL="0" marR="0" lvl="0" indent="0">
              <a:lnSpc>
                <a:spcPct val="115000"/>
              </a:lnSpc>
              <a:spcBef>
                <a:spcPts val="0"/>
              </a:spcBef>
              <a:spcAft>
                <a:spcPts val="1000"/>
              </a:spcAft>
              <a:buFontTx/>
              <a:buNone/>
            </a:pPr>
            <a:endParaRPr lang="en-US" b="0" dirty="0"/>
          </a:p>
          <a:p>
            <a:pPr marL="0" marR="0" lvl="0" indent="0">
              <a:lnSpc>
                <a:spcPct val="115000"/>
              </a:lnSpc>
              <a:spcBef>
                <a:spcPts val="0"/>
              </a:spcBef>
              <a:spcAft>
                <a:spcPts val="1000"/>
              </a:spcAft>
              <a:buFontTx/>
              <a:buNone/>
            </a:pPr>
            <a:r>
              <a:rPr lang="en-US" b="0" dirty="0"/>
              <a:t>ExH, pp. 666-667</a:t>
            </a:r>
            <a:endParaRPr lang="el-GR" b="0" dirty="0"/>
          </a:p>
          <a:p>
            <a:pPr marL="0" marR="0" lvl="0" indent="0">
              <a:lnSpc>
                <a:spcPct val="115000"/>
              </a:lnSpc>
              <a:spcBef>
                <a:spcPts val="0"/>
              </a:spcBef>
              <a:spcAft>
                <a:spcPts val="1000"/>
              </a:spcAft>
              <a:buFontTx/>
              <a:buNone/>
            </a:pPr>
            <a:r>
              <a:rPr lang="el-GR" b="0" dirty="0"/>
              <a:t>Ε.Ι </a:t>
            </a:r>
            <a:r>
              <a:rPr lang="el-GR" b="0" dirty="0" err="1"/>
              <a:t>σσ</a:t>
            </a:r>
            <a:r>
              <a:rPr lang="el-GR" b="0" dirty="0"/>
              <a:t>. 666-667</a:t>
            </a:r>
            <a:endParaRPr lang="en-US" b="0" dirty="0"/>
          </a:p>
          <a:p>
            <a:pPr marL="457200" marR="0" lvl="1" indent="0">
              <a:lnSpc>
                <a:spcPct val="115000"/>
              </a:lnSpc>
              <a:spcBef>
                <a:spcPts val="0"/>
              </a:spcBef>
              <a:spcAft>
                <a:spcPts val="1000"/>
              </a:spcAft>
              <a:buFontTx/>
              <a:buNone/>
            </a:pPr>
            <a:r>
              <a:rPr lang="en-US" sz="1800" i="1" dirty="0">
                <a:effectLst/>
                <a:latin typeface="Times New Roman" panose="02020603050405020304" pitchFamily="18" charset="0"/>
                <a:ea typeface="Times New Roman" panose="02020603050405020304" pitchFamily="18" charset="0"/>
              </a:rPr>
              <a:t>“The Ashram of this Master is therefore occupied with worldwide economic problems, and also with a direct attack upon the basic materialism to be found in the modern world. The problems of barter and exchange, the significance of money, the value of gold (a basic symbol of the third Ray of Active Intelligence), the production of right attitudes towards material living, and the entire process of right distribution are among the many problems dealt with in this Ashram; the work done is enormous and of great importance in preparing men's mind for the return of the Christ and for the New Age which He will inaugurate. Capitalists and labor leaders, financial experts and thinking workers, and members of all the differing ideologies which are prevalent in the world today are to be found actively working within this Ashram”. …. it is essentially this group which with raw materialism and the false values which it engenders. The door has to be sealed by a vast mass of coordinated human forces, and not by one or two enlightened men. ….The energy of love-wisdom, the energy of the second ray, the energy of the divine will can and will galvanize with its dynamic potency”….. It is nevertheless this third ray energy…..which will bring about a balance between the material values and the spiritual, and which will eventually thrust back into futility the Forces of Evil, which have for so long distracted the world of men.”</a:t>
            </a:r>
            <a:endParaRPr lang="el-GR" sz="1800" i="1" dirty="0">
              <a:effectLst/>
              <a:latin typeface="Times New Roman" panose="02020603050405020304" pitchFamily="18" charset="0"/>
              <a:ea typeface="Times New Roman" panose="02020603050405020304" pitchFamily="18" charset="0"/>
            </a:endParaRPr>
          </a:p>
          <a:p>
            <a:pPr marL="457200" marR="0" lvl="1" indent="0">
              <a:lnSpc>
                <a:spcPct val="115000"/>
              </a:lnSpc>
              <a:spcBef>
                <a:spcPts val="0"/>
              </a:spcBef>
              <a:spcAft>
                <a:spcPts val="1000"/>
              </a:spcAft>
              <a:buFontTx/>
              <a:buNone/>
            </a:pPr>
            <a:endParaRPr lang="el-GR" sz="1800" i="1" dirty="0">
              <a:effectLst/>
              <a:latin typeface="Times New Roman" panose="02020603050405020304" pitchFamily="18" charset="0"/>
              <a:ea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1000"/>
              </a:spcAft>
              <a:buClrTx/>
              <a:buSzTx/>
              <a:buFontTx/>
              <a:buNone/>
              <a:tabLst/>
              <a:defRPr/>
            </a:pPr>
            <a:r>
              <a:rPr lang="el-GR" sz="1800" i="1" dirty="0">
                <a:effectLst/>
                <a:latin typeface="Times New Roman" panose="02020603050405020304" pitchFamily="18" charset="0"/>
                <a:ea typeface="Times New Roman" panose="02020603050405020304" pitchFamily="18" charset="0"/>
              </a:rPr>
              <a:t>«Επομένως το Άσραμ του Διδασκάλου αυτού ασχολείται με τα παγκόσμια οικονομικά προβλήματα κι επίσης με την άμεση επίθεση ενάντια στο βασικό υλισμό που βρίσκεται στο σύγχρονο κόσμο. Τα προβλήματα των συναλλαγών και των ανταλλαγών, η σημασία του χρήματος, η αξία του χρυσού (ένα βασικό σύμβολο της τρίτης Ακτίνας της Ενεργούς Νοημοσύνης), η δημιουργία ορθών στάσεων για την υλική διαβίωση και η όλη διαδικασία της ορθής διανομής είναι μερικά απ’ τα πολλά προβλήματα με τα οποία ασχολείται αυτό το Άσραμ· το έργο που έγινε είναι τεράστιο και μεγάλης σπουδαιότητας στην προετοιμασία του νου των ανθρώπων για την επιστροφή του Χριστού και για τη Νέα Εποχή που θα εγκαινιάσει. Μέσα σ</a:t>
            </a:r>
            <a:r>
              <a:rPr lang="el-GR" sz="1800" i="1" spc="-50" dirty="0">
                <a:effectLst/>
                <a:latin typeface="Times New Roman" panose="02020603050405020304" pitchFamily="18" charset="0"/>
                <a:ea typeface="Times New Roman" panose="02020603050405020304" pitchFamily="18" charset="0"/>
              </a:rPr>
              <a:t>’ α</a:t>
            </a:r>
            <a:r>
              <a:rPr lang="el-GR" sz="1800" i="1" dirty="0">
                <a:effectLst/>
                <a:latin typeface="Times New Roman" panose="02020603050405020304" pitchFamily="18" charset="0"/>
                <a:ea typeface="Times New Roman" panose="02020603050405020304" pitchFamily="18" charset="0"/>
              </a:rPr>
              <a:t>υτό το Άσραμ βρίσκονται να εργάζονται δραστήρια κεφαλαιούχοι και ηγέτες των εργατών, ειδικοί οικονομολόγοι και σκεπτόμενοι εργάτες και μέλη όλων των διαφορετικών ιδεολογιών που επικρατούν σε ολόκληρο τον κόσμο σήμερα….είναι ουσιαστικά ο όμιλος ο οποίος (αν τολμώ να το εκφράσω έτσι) καταπιάνεται με τον ωμό υλισμό και τις εσφαλμένες αξίες που δημιουργεί. Η θύρα πρέπει να σφραγισθεί από μια απέραντη μάζα συντονισμένων ανθρώπινων δυνάμεων κι όχι από έναν ή δύο φωτισμένους ανθρώπους…. . Η ενέργεια της αγάπης-σοφίας, η ενέργεια της δεύτερης ακτίνας, μπορεί και θα εισάγει το Βασίλειο του Θεού· η ενέργεια της θείας θέλησης μπορεί και θα γαλβανίσει με τη δυναμική της ισχύ …Όμως η τρίτη αυτή ακτινική ενέργεια,…που θα εξαναγκάσει σε μια ορθή στάση προς τον υλισμό, θα επιφέρει μια ισορροπία ανάμεσα στις υλικές και τις πνευματικές αξίες και θα ωθήσει τελικά σε αχρηστία τις Δυνάμεις του Κακού οι οποίες για τόσο καιρό αναστάτωναν τον κόσμο των ανθρώπων.» </a:t>
            </a:r>
            <a:endParaRPr lang="en-US" sz="1800" i="1" dirty="0">
              <a:effectLst/>
              <a:latin typeface="Times New Roman" panose="02020603050405020304" pitchFamily="18" charset="0"/>
              <a:ea typeface="Times New Roman" panose="02020603050405020304" pitchFamily="18" charset="0"/>
            </a:endParaRPr>
          </a:p>
          <a:p>
            <a:pPr marL="457200" marR="0" lvl="1" indent="0">
              <a:lnSpc>
                <a:spcPct val="115000"/>
              </a:lnSpc>
              <a:spcBef>
                <a:spcPts val="0"/>
              </a:spcBef>
              <a:spcAft>
                <a:spcPts val="1000"/>
              </a:spcAft>
              <a:buFontTx/>
              <a:buNone/>
            </a:pPr>
            <a:endParaRPr lang="en-US" sz="1800" b="0" i="1" dirty="0">
              <a:effectLst/>
              <a:latin typeface="Times New Roman" panose="02020603050405020304" pitchFamily="18" charset="0"/>
            </a:endParaRPr>
          </a:p>
          <a:p>
            <a:pPr marL="0" marR="0" lvl="0" indent="0">
              <a:lnSpc>
                <a:spcPct val="115000"/>
              </a:lnSpc>
              <a:spcBef>
                <a:spcPts val="0"/>
              </a:spcBef>
              <a:spcAft>
                <a:spcPts val="1000"/>
              </a:spcAft>
              <a:buFontTx/>
              <a:buNone/>
            </a:pPr>
            <a:r>
              <a:rPr lang="en-US" b="0" i="0" dirty="0">
                <a:effectLst/>
                <a:latin typeface="Times New Roman" panose="02020603050405020304" pitchFamily="18" charset="0"/>
              </a:rPr>
              <a:t>While each disciple has a role to play, much responsibility lies with these 2 groups of disciples for the work of transforming money, addressing materialism and implementing the principle of right sharing.</a:t>
            </a:r>
            <a:endParaRPr lang="el-GR" b="0" i="0" dirty="0">
              <a:effectLst/>
              <a:latin typeface="Times New Roman" panose="02020603050405020304" pitchFamily="18" charset="0"/>
            </a:endParaRPr>
          </a:p>
          <a:p>
            <a:pPr marL="0" marR="0" lvl="0" indent="0">
              <a:lnSpc>
                <a:spcPct val="115000"/>
              </a:lnSpc>
              <a:spcBef>
                <a:spcPts val="0"/>
              </a:spcBef>
              <a:spcAft>
                <a:spcPts val="1000"/>
              </a:spcAft>
              <a:buFontTx/>
              <a:buNone/>
            </a:pPr>
            <a:r>
              <a:rPr lang="el-GR" b="0" i="0" dirty="0">
                <a:effectLst/>
                <a:latin typeface="Times New Roman" panose="02020603050405020304" pitchFamily="18" charset="0"/>
              </a:rPr>
              <a:t>Ενώ κάθε μαθητής έχει έναν ρόλο να παίξει, μεγάλη ευθύνη φέρουν αυτές οι 2 ομάδες μαθητών για το έργο της μεταμόρφωσης των χρημάτων, της αντιμετώπισης του υλισμού και της εφαρμογής της αρχής της ορθού μερισμού.</a:t>
            </a:r>
          </a:p>
          <a:p>
            <a:pPr marL="0" marR="0" lvl="0" indent="0">
              <a:lnSpc>
                <a:spcPct val="115000"/>
              </a:lnSpc>
              <a:spcBef>
                <a:spcPts val="0"/>
              </a:spcBef>
              <a:spcAft>
                <a:spcPts val="1000"/>
              </a:spcAft>
              <a:buFontTx/>
              <a:buNone/>
            </a:pPr>
            <a:endParaRPr lang="en-US" b="0" i="0" dirty="0">
              <a:effectLst/>
              <a:latin typeface="Times New Roman" panose="02020603050405020304" pitchFamily="18" charset="0"/>
            </a:endParaRPr>
          </a:p>
          <a:p>
            <a:pPr marL="0" marR="0" lvl="0" indent="0">
              <a:lnSpc>
                <a:spcPct val="115000"/>
              </a:lnSpc>
              <a:spcBef>
                <a:spcPts val="0"/>
              </a:spcBef>
              <a:spcAft>
                <a:spcPts val="1000"/>
              </a:spcAft>
              <a:buFontTx/>
              <a:buNone/>
            </a:pPr>
            <a:r>
              <a:rPr lang="en-US" sz="1200" b="0" i="0" kern="1200" dirty="0">
                <a:solidFill>
                  <a:schemeClr val="tx1"/>
                </a:solidFill>
                <a:effectLst/>
                <a:latin typeface="Times New Roman" panose="02020603050405020304" pitchFamily="18" charset="0"/>
                <a:ea typeface="+mn-ea"/>
                <a:cs typeface="+mn-cs"/>
              </a:rPr>
              <a:t>Ask: </a:t>
            </a:r>
            <a:r>
              <a:rPr lang="en-US" sz="1200" b="0" i="1" kern="1200" dirty="0">
                <a:solidFill>
                  <a:schemeClr val="tx1"/>
                </a:solidFill>
                <a:effectLst/>
                <a:latin typeface="Times New Roman" panose="02020603050405020304" pitchFamily="18" charset="0"/>
                <a:ea typeface="+mn-ea"/>
                <a:cs typeface="+mn-cs"/>
              </a:rPr>
              <a:t>What is the purpose of my money?</a:t>
            </a:r>
            <a:r>
              <a:rPr lang="en-US" sz="1200" b="0" i="0" kern="1200" dirty="0">
                <a:solidFill>
                  <a:schemeClr val="tx1"/>
                </a:solidFill>
                <a:effectLst/>
                <a:latin typeface="Times New Roman" panose="02020603050405020304" pitchFamily="18" charset="0"/>
                <a:ea typeface="+mn-ea"/>
                <a:cs typeface="+mn-cs"/>
              </a:rPr>
              <a:t>…..</a:t>
            </a:r>
            <a:r>
              <a:rPr lang="en-US" sz="1200" b="0" i="1" kern="1200" dirty="0">
                <a:solidFill>
                  <a:schemeClr val="tx1"/>
                </a:solidFill>
                <a:effectLst/>
                <a:latin typeface="Times New Roman" panose="02020603050405020304" pitchFamily="18" charset="0"/>
                <a:ea typeface="+mn-ea"/>
                <a:cs typeface="+mn-cs"/>
              </a:rPr>
              <a:t>When I spend or invest, how does it make me feel more secure?</a:t>
            </a:r>
            <a:r>
              <a:rPr lang="en-US" sz="1200" b="0" i="0" kern="1200" dirty="0">
                <a:solidFill>
                  <a:schemeClr val="tx1"/>
                </a:solidFill>
                <a:effectLst/>
                <a:latin typeface="Times New Roman" panose="02020603050405020304" pitchFamily="18" charset="0"/>
                <a:ea typeface="+mn-ea"/>
                <a:cs typeface="+mn-cs"/>
              </a:rPr>
              <a:t> AND </a:t>
            </a:r>
            <a:r>
              <a:rPr lang="en-US" sz="1200" b="0" i="1" kern="1200" dirty="0">
                <a:solidFill>
                  <a:schemeClr val="tx1"/>
                </a:solidFill>
                <a:effectLst/>
                <a:latin typeface="Times New Roman" panose="02020603050405020304" pitchFamily="18" charset="0"/>
                <a:ea typeface="+mn-ea"/>
                <a:cs typeface="+mn-cs"/>
              </a:rPr>
              <a:t>How does society benefit from this money?</a:t>
            </a:r>
            <a:endParaRPr lang="el-GR" sz="1200" b="0" i="1" kern="1200" dirty="0">
              <a:solidFill>
                <a:schemeClr val="tx1"/>
              </a:solidFill>
              <a:effectLst/>
              <a:latin typeface="Times New Roman" panose="02020603050405020304" pitchFamily="18" charset="0"/>
              <a:ea typeface="+mn-ea"/>
              <a:cs typeface="+mn-cs"/>
            </a:endParaRPr>
          </a:p>
          <a:p>
            <a:pPr marL="0" marR="0" lvl="0" indent="0">
              <a:lnSpc>
                <a:spcPct val="115000"/>
              </a:lnSpc>
              <a:spcBef>
                <a:spcPts val="0"/>
              </a:spcBef>
              <a:spcAft>
                <a:spcPts val="1000"/>
              </a:spcAft>
              <a:buFontTx/>
              <a:buNone/>
            </a:pPr>
            <a:r>
              <a:rPr lang="el-GR" sz="1200" b="0" i="1" kern="1200" dirty="0">
                <a:solidFill>
                  <a:schemeClr val="tx1"/>
                </a:solidFill>
                <a:effectLst/>
                <a:latin typeface="Times New Roman" panose="02020603050405020304" pitchFamily="18" charset="0"/>
                <a:ea typeface="+mn-ea"/>
                <a:cs typeface="+mn-cs"/>
              </a:rPr>
              <a:t>Ρωτήστε: Ποιος είναι ο σκοπός των χρημάτων μου;…..Όταν ξοδεύω ή επενδύω, πώς με κάνει να νιώθω πιο ασφαλής; ΚΑΙ Πώς ωφελείται η κοινωνία από αυτά τα χρήματα;</a:t>
            </a:r>
          </a:p>
          <a:p>
            <a:pPr marL="0" marR="0" lvl="0" indent="0">
              <a:lnSpc>
                <a:spcPct val="115000"/>
              </a:lnSpc>
              <a:spcBef>
                <a:spcPts val="0"/>
              </a:spcBef>
              <a:spcAft>
                <a:spcPts val="1000"/>
              </a:spcAft>
              <a:buFontTx/>
              <a:buNone/>
            </a:pPr>
            <a:endParaRPr lang="en-US" sz="1200" b="0" i="1" kern="1200" dirty="0">
              <a:solidFill>
                <a:schemeClr val="tx1"/>
              </a:solidFill>
              <a:effectLst/>
              <a:latin typeface="Times New Roman" panose="02020603050405020304" pitchFamily="18" charset="0"/>
              <a:ea typeface="+mn-ea"/>
              <a:cs typeface="+mn-cs"/>
            </a:endParaRPr>
          </a:p>
          <a:p>
            <a:pPr marL="628650" marR="0" lvl="1" indent="-171450">
              <a:lnSpc>
                <a:spcPct val="115000"/>
              </a:lnSpc>
              <a:spcBef>
                <a:spcPts val="0"/>
              </a:spcBef>
              <a:spcAft>
                <a:spcPts val="1000"/>
              </a:spcAft>
              <a:buFont typeface="Arial" panose="020B0604020202020204" pitchFamily="34" charset="0"/>
              <a:buChar char="•"/>
            </a:pPr>
            <a:r>
              <a:rPr lang="en-US" sz="1200" b="0" i="0" kern="1200" dirty="0">
                <a:solidFill>
                  <a:schemeClr val="tx1"/>
                </a:solidFill>
                <a:effectLst/>
                <a:latin typeface="Times New Roman" panose="02020603050405020304" pitchFamily="18" charset="0"/>
                <a:ea typeface="+mn-ea"/>
                <a:cs typeface="+mn-cs"/>
              </a:rPr>
              <a:t>Concept:…..Money is both owned and controlled by individuals and corporations and as members of Society they have a  social responsibility as to how it is spent.</a:t>
            </a:r>
            <a:endParaRPr lang="el-GR" sz="1200" b="0" i="0" kern="1200" dirty="0">
              <a:solidFill>
                <a:schemeClr val="tx1"/>
              </a:solidFill>
              <a:effectLst/>
              <a:latin typeface="Times New Roman" panose="02020603050405020304" pitchFamily="18" charset="0"/>
              <a:ea typeface="+mn-ea"/>
              <a:cs typeface="+mn-cs"/>
            </a:endParaRPr>
          </a:p>
          <a:p>
            <a:pPr marL="628650" marR="0" lvl="1" indent="-171450">
              <a:lnSpc>
                <a:spcPct val="115000"/>
              </a:lnSpc>
              <a:spcBef>
                <a:spcPts val="0"/>
              </a:spcBef>
              <a:spcAft>
                <a:spcPts val="1000"/>
              </a:spcAft>
              <a:buFont typeface="Arial" panose="020B0604020202020204" pitchFamily="34" charset="0"/>
              <a:buChar char="•"/>
            </a:pPr>
            <a:r>
              <a:rPr lang="el-GR" sz="1200" b="0" i="0" kern="1200" dirty="0">
                <a:solidFill>
                  <a:schemeClr val="tx1"/>
                </a:solidFill>
                <a:effectLst/>
                <a:latin typeface="Times New Roman" panose="02020603050405020304" pitchFamily="18" charset="0"/>
                <a:ea typeface="+mn-ea"/>
                <a:cs typeface="+mn-cs"/>
              </a:rPr>
              <a:t>Έννοια:…..Τα χρήματα ανήκουν και ελέγχονται από άτομα και εταιρείες και ως μέλη της Κοινωνίας έχουν κοινωνική ευθύνη ως προς τον τρόπο με τον οποίο δαπανώνται.</a:t>
            </a:r>
          </a:p>
          <a:p>
            <a:pPr marL="628650" marR="0" lvl="1" indent="-171450">
              <a:lnSpc>
                <a:spcPct val="115000"/>
              </a:lnSpc>
              <a:spcBef>
                <a:spcPts val="0"/>
              </a:spcBef>
              <a:spcAft>
                <a:spcPts val="1000"/>
              </a:spcAft>
              <a:buFont typeface="Arial" panose="020B0604020202020204" pitchFamily="34" charset="0"/>
              <a:buChar char="•"/>
            </a:pPr>
            <a:endParaRPr lang="en-US" sz="1200" b="0" i="0" kern="1200" dirty="0">
              <a:solidFill>
                <a:schemeClr val="tx1"/>
              </a:solidFill>
              <a:effectLst/>
              <a:latin typeface="Times New Roman" panose="02020603050405020304" pitchFamily="18" charset="0"/>
              <a:ea typeface="+mn-ea"/>
              <a:cs typeface="+mn-cs"/>
            </a:endParaRPr>
          </a:p>
          <a:p>
            <a:pPr marL="628650" marR="0" lvl="1" indent="-171450">
              <a:lnSpc>
                <a:spcPct val="115000"/>
              </a:lnSpc>
              <a:spcBef>
                <a:spcPts val="0"/>
              </a:spcBef>
              <a:spcAft>
                <a:spcPts val="1000"/>
              </a:spcAft>
              <a:buFont typeface="Arial" panose="020B0604020202020204" pitchFamily="34" charset="0"/>
              <a:buChar char="•"/>
            </a:pPr>
            <a:r>
              <a:rPr lang="en-US" dirty="0"/>
              <a:t>Socially responsible investments can include companies making a positive sustainable or social impact, such as a solar energy, or Wind Farms, and excluding those making a negative impact, e.g. Arms industries</a:t>
            </a:r>
            <a:r>
              <a:rPr lang="el-GR" dirty="0"/>
              <a:t>.</a:t>
            </a:r>
          </a:p>
          <a:p>
            <a:pPr marL="628650" marR="0" lvl="1" indent="-171450">
              <a:lnSpc>
                <a:spcPct val="115000"/>
              </a:lnSpc>
              <a:spcBef>
                <a:spcPts val="0"/>
              </a:spcBef>
              <a:spcAft>
                <a:spcPts val="1000"/>
              </a:spcAft>
              <a:buFont typeface="Arial" panose="020B0604020202020204" pitchFamily="34" charset="0"/>
              <a:buChar char="•"/>
            </a:pPr>
            <a:endParaRPr lang="el-GR" dirty="0"/>
          </a:p>
          <a:p>
            <a:pPr marL="628650" marR="0" lvl="1" indent="-171450">
              <a:lnSpc>
                <a:spcPct val="115000"/>
              </a:lnSpc>
              <a:spcBef>
                <a:spcPts val="0"/>
              </a:spcBef>
              <a:spcAft>
                <a:spcPts val="1000"/>
              </a:spcAft>
              <a:buFont typeface="Arial" panose="020B0604020202020204" pitchFamily="34" charset="0"/>
              <a:buChar char="•"/>
            </a:pPr>
            <a:r>
              <a:rPr lang="el-GR" dirty="0"/>
              <a:t>Οι κοινωνικά υπεύθυνες επενδύσεις μπορεί να περιλαμβάνουν εταιρείες που έχουν θετικό βιώσιμο ή κοινωνικό αντίκτυπο, όπως ηλιακή ενέργεια ή Αιολικά Πάρκα, και εξαιρώντας εκείνες που έχουν αρνητικό αντίκτυπο, π.χ. Βιομηχανίες όπλων</a:t>
            </a:r>
          </a:p>
          <a:p>
            <a:pPr marL="628650" marR="0" lvl="1" indent="-171450">
              <a:lnSpc>
                <a:spcPct val="115000"/>
              </a:lnSpc>
              <a:spcBef>
                <a:spcPts val="0"/>
              </a:spcBef>
              <a:spcAft>
                <a:spcPts val="1000"/>
              </a:spcAft>
              <a:buFont typeface="Arial" panose="020B0604020202020204" pitchFamily="34" charset="0"/>
              <a:buChar char="•"/>
            </a:pPr>
            <a:endParaRPr lang="en-US" dirty="0"/>
          </a:p>
          <a:p>
            <a:pPr marL="628650" marR="0" lvl="1" indent="-171450">
              <a:lnSpc>
                <a:spcPct val="115000"/>
              </a:lnSpc>
              <a:spcBef>
                <a:spcPts val="0"/>
              </a:spcBef>
              <a:spcAft>
                <a:spcPts val="1000"/>
              </a:spcAft>
              <a:buFont typeface="Arial" panose="020B0604020202020204" pitchFamily="34" charset="0"/>
              <a:buChar char="•"/>
            </a:pPr>
            <a:r>
              <a:rPr lang="en-US" sz="1200" kern="1200" dirty="0">
                <a:solidFill>
                  <a:schemeClr val="tx1"/>
                </a:solidFill>
                <a:latin typeface="+mn-lt"/>
                <a:ea typeface="+mn-ea"/>
                <a:cs typeface="+mn-cs"/>
              </a:rPr>
              <a:t>Over the last 40 years, financial portfolios are around mutual funds, money market funds, IRAs and insurance that allow the investor to invest according to their own ethical considerations and values.</a:t>
            </a:r>
            <a:endParaRPr lang="el-GR" sz="1200" kern="1200" dirty="0">
              <a:solidFill>
                <a:schemeClr val="tx1"/>
              </a:solidFill>
              <a:latin typeface="+mn-lt"/>
              <a:ea typeface="+mn-ea"/>
              <a:cs typeface="+mn-cs"/>
            </a:endParaRPr>
          </a:p>
          <a:p>
            <a:pPr marL="628650" marR="0" lvl="1" indent="-171450">
              <a:lnSpc>
                <a:spcPct val="115000"/>
              </a:lnSpc>
              <a:spcBef>
                <a:spcPts val="0"/>
              </a:spcBef>
              <a:spcAft>
                <a:spcPts val="1000"/>
              </a:spcAft>
              <a:buFont typeface="Arial" panose="020B0604020202020204" pitchFamily="34" charset="0"/>
              <a:buChar char="•"/>
            </a:pPr>
            <a:r>
              <a:rPr lang="el-GR" sz="1200" kern="1200" dirty="0">
                <a:solidFill>
                  <a:schemeClr val="tx1"/>
                </a:solidFill>
                <a:latin typeface="+mn-lt"/>
                <a:ea typeface="+mn-ea"/>
                <a:cs typeface="+mn-cs"/>
              </a:rPr>
              <a:t>Τα τελευταία 40 χρόνια, τα χρηματοοικονομικά χαρτοφυλάκια αφορούν αμοιβαία κεφάλαια, αμοιβαία κεφάλαια χρηματαγοράς, IRA και ασφάλειες που επιτρέπουν στον επενδυτή να επενδύει σύμφωνα με τις δικές του ηθικές θεωρήσεις και αξίες.</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b="1" dirty="0"/>
              <a:t>From Spiritual Politics by Gordon Davidson + Corrine McLaughlin</a:t>
            </a:r>
            <a:endParaRPr lang="el-GR" b="1" dirty="0"/>
          </a:p>
          <a:p>
            <a:r>
              <a:rPr lang="el-GR" b="1" dirty="0"/>
              <a:t>Από την Πνευματική Πολιτική του Γκόρντον </a:t>
            </a:r>
            <a:r>
              <a:rPr lang="el-GR" b="1" dirty="0" err="1"/>
              <a:t>Ντέβινσον</a:t>
            </a:r>
            <a:r>
              <a:rPr lang="el-GR" b="1" dirty="0"/>
              <a:t>+ </a:t>
            </a:r>
            <a:r>
              <a:rPr lang="el-GR" b="1" dirty="0" err="1"/>
              <a:t>Κόρριν</a:t>
            </a:r>
            <a:r>
              <a:rPr lang="el-GR" b="1" dirty="0"/>
              <a:t> Μακ </a:t>
            </a:r>
            <a:r>
              <a:rPr lang="el-GR" b="1" dirty="0" err="1"/>
              <a:t>Λαφλινκ</a:t>
            </a:r>
            <a:r>
              <a:rPr lang="el-GR" b="1" dirty="0"/>
              <a:t> (</a:t>
            </a:r>
            <a:r>
              <a:rPr lang="en-US" b="1" dirty="0"/>
              <a:t>Gordon Davidson + Corrine McLaughlin</a:t>
            </a:r>
            <a:r>
              <a:rPr lang="el-GR" b="1" dirty="0"/>
              <a:t> )</a:t>
            </a:r>
          </a:p>
          <a:p>
            <a:endParaRPr lang="en-US" b="1" dirty="0"/>
          </a:p>
          <a:p>
            <a:pPr lvl="1"/>
            <a:r>
              <a:rPr lang="en-US" i="1" dirty="0"/>
              <a:t>“It is essential that we begin to create the structures of int’l relationships that will enable nations and people to begin to share the resources of the planet. There cannot be freedom, human rights, democracy, and unity unless there is a willingness to share wealth, technology, skills and knowledge. These principles implicitly recognize the human Soul. At the very core of our being is a sacred center that wants to share, cooperate, love and exercise our potential to live together will all life in goodwill and harmony. The ethic of evolution says we are responsible to evolve ourselves as individuals and to evolve new ways of being together on the planet.”</a:t>
            </a:r>
            <a:endParaRPr lang="el-GR" i="1" dirty="0"/>
          </a:p>
          <a:p>
            <a:pPr lvl="1"/>
            <a:endParaRPr lang="el-GR" i="1" dirty="0"/>
          </a:p>
          <a:p>
            <a:pPr lvl="1"/>
            <a:r>
              <a:rPr lang="el-GR" i="1" dirty="0"/>
              <a:t>«Είναι σημαντικό να αρχίσουμε να δημιουργούμε τις δομές των διεθνών σχέσεων που θα επιτρέψουν στα έθνη και στους ανθρώπους να αρχίσουν να μοιράζονται τους πόρους του πλανήτη. Δεν μπορεί να υπάρξει ελευθερία, ανθρώπινα δικαιώματα, δημοκρατία και ενότητα αν δεν υπάρχει διάθεση να μοιραστούμε τον πλούτο, την τεχνολογία, τις δεξιότητες και τη γνώση. Αυτές οι αρχές αναγνωρίζουν σιωπηρά την ανθρώπινη Ψυχή. Στον πυρήνα της ύπαρξής μας βρίσκεται ένα ιερό κέντρο που θέλει να μοιραζόμαστε, να συνεργαζόμαστε, να αγαπάμε και να ασκούμε τις δυνατότητές μας να ζούμε μαζί όλη τη ζωή με καλή θέληση και αρμονία. Η ηθική της εξέλιξης λέει ότι είμαστε υπεύθυνοι να εξελιχθούμε ως άτομα και να εξελίξουμε νέους τρόπους να είμαστε μαζί στον πλανήτη».</a:t>
            </a:r>
          </a:p>
          <a:p>
            <a:pPr lvl="1"/>
            <a:endParaRPr lang="en-US" i="1"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today’s world, there is a possible seed for the future for how wealth is used through:</a:t>
            </a:r>
            <a:endParaRPr lang="el-GR" sz="1200" kern="1200" baseline="0" dirty="0">
              <a:solidFill>
                <a:schemeClr val="tx1"/>
              </a:solidFill>
              <a:latin typeface="+mn-lt"/>
              <a:ea typeface="+mn-ea"/>
              <a:cs typeface="+mn-cs"/>
            </a:endParaRPr>
          </a:p>
          <a:p>
            <a:r>
              <a:rPr lang="el-GR" sz="1200" kern="1200" baseline="0" dirty="0">
                <a:solidFill>
                  <a:schemeClr val="tx1"/>
                </a:solidFill>
                <a:latin typeface="+mn-lt"/>
                <a:ea typeface="+mn-ea"/>
                <a:cs typeface="+mn-cs"/>
              </a:rPr>
              <a:t>Στον σημερινό κόσμο, υπάρχει ένας πιθανός σπόρος για το μέλλον για το πώς θα χρησιμοποιείται ο πλούτος μέσω:</a:t>
            </a:r>
          </a:p>
          <a:p>
            <a:endParaRPr lang="en-US" sz="1200" kern="1200" baseline="0" dirty="0">
              <a:solidFill>
                <a:schemeClr val="tx1"/>
              </a:solidFill>
              <a:latin typeface="+mn-lt"/>
              <a:ea typeface="+mn-ea"/>
              <a:cs typeface="+mn-cs"/>
            </a:endParaRPr>
          </a:p>
          <a:p>
            <a:pPr lvl="1">
              <a:buFont typeface="Arial" pitchFamily="34" charset="0"/>
              <a:buChar char="•"/>
            </a:pPr>
            <a:r>
              <a:rPr lang="en-US" sz="1200" kern="1200" dirty="0">
                <a:solidFill>
                  <a:schemeClr val="tx1"/>
                </a:solidFill>
                <a:latin typeface="+mn-lt"/>
                <a:ea typeface="+mn-ea"/>
                <a:cs typeface="+mn-cs"/>
              </a:rPr>
              <a:t>  "Responsible Wealth Project" are made up of business leaders, investors, and inheritors who believe that </a:t>
            </a:r>
            <a:r>
              <a:rPr lang="en-US" sz="1200" i="1" kern="1200" dirty="0">
                <a:solidFill>
                  <a:schemeClr val="tx1"/>
                </a:solidFill>
                <a:latin typeface="+mn-lt"/>
                <a:ea typeface="+mn-ea"/>
                <a:cs typeface="+mn-cs"/>
              </a:rPr>
              <a:t>"growing inequality is not in their best interest, nor in the best  interest  of society".</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1">
              <a:buFont typeface="Arial" pitchFamily="34" charset="0"/>
              <a:buChar char="•"/>
            </a:pPr>
            <a:r>
              <a:rPr lang="el-GR" sz="1200" kern="1200" dirty="0">
                <a:solidFill>
                  <a:schemeClr val="tx1"/>
                </a:solidFill>
                <a:latin typeface="+mn-lt"/>
                <a:ea typeface="+mn-ea"/>
                <a:cs typeface="+mn-cs"/>
              </a:rPr>
              <a:t>Το "</a:t>
            </a:r>
            <a:r>
              <a:rPr lang="en-US" sz="1200" kern="1200" dirty="0">
                <a:solidFill>
                  <a:schemeClr val="tx1"/>
                </a:solidFill>
                <a:latin typeface="+mn-lt"/>
                <a:ea typeface="+mn-ea"/>
                <a:cs typeface="+mn-cs"/>
              </a:rPr>
              <a:t>Responsible Wealth Project</a:t>
            </a:r>
            <a:r>
              <a:rPr lang="el-GR" sz="1200" kern="1200" dirty="0">
                <a:solidFill>
                  <a:schemeClr val="tx1"/>
                </a:solidFill>
                <a:latin typeface="+mn-lt"/>
                <a:ea typeface="+mn-ea"/>
                <a:cs typeface="+mn-cs"/>
              </a:rPr>
              <a:t>" (Υπεύθυνα </a:t>
            </a:r>
            <a:r>
              <a:rPr lang="el-GR" sz="1200" kern="1200" dirty="0" err="1">
                <a:solidFill>
                  <a:schemeClr val="tx1"/>
                </a:solidFill>
                <a:latin typeface="+mn-lt"/>
                <a:ea typeface="+mn-ea"/>
                <a:cs typeface="+mn-cs"/>
              </a:rPr>
              <a:t>Πρότζεκτ</a:t>
            </a:r>
            <a:r>
              <a:rPr lang="el-GR" sz="1200" kern="1200" dirty="0">
                <a:solidFill>
                  <a:schemeClr val="tx1"/>
                </a:solidFill>
                <a:latin typeface="+mn-lt"/>
                <a:ea typeface="+mn-ea"/>
                <a:cs typeface="+mn-cs"/>
              </a:rPr>
              <a:t> Πλούτου/ Πλουτισμού) αποτελείται από ηγέτες επιχειρήσεων, επενδυτές και κληρονόμους που πιστεύουν ότι "</a:t>
            </a:r>
            <a:r>
              <a:rPr lang="el-GR" sz="1200" i="1" kern="1200" dirty="0">
                <a:solidFill>
                  <a:schemeClr val="tx1"/>
                </a:solidFill>
                <a:latin typeface="+mn-lt"/>
                <a:ea typeface="+mn-ea"/>
                <a:cs typeface="+mn-cs"/>
              </a:rPr>
              <a:t>η αυξανόμενη ανισότητα δεν είναι προς το συμφέρον τους, ούτε προς το συμφέρον της κοινωνίας".</a:t>
            </a:r>
          </a:p>
          <a:p>
            <a:pPr lvl="1">
              <a:buFont typeface="Arial" pitchFamily="34" charset="0"/>
              <a:buChar char="•"/>
            </a:pPr>
            <a:endParaRPr lang="el-GR" sz="1200" kern="1200" dirty="0">
              <a:solidFill>
                <a:schemeClr val="tx1"/>
              </a:solidFill>
              <a:latin typeface="+mn-lt"/>
              <a:ea typeface="+mn-ea"/>
              <a:cs typeface="+mn-cs"/>
            </a:endParaRPr>
          </a:p>
          <a:p>
            <a:pPr lvl="1">
              <a:buFont typeface="Arial" pitchFamily="34" charset="0"/>
              <a:buChar char="•"/>
            </a:pPr>
            <a:r>
              <a:rPr lang="en-US" sz="1200" kern="1200" dirty="0">
                <a:solidFill>
                  <a:schemeClr val="tx1"/>
                </a:solidFill>
                <a:latin typeface="+mn-lt"/>
                <a:ea typeface="+mn-ea"/>
                <a:cs typeface="+mn-cs"/>
              </a:rPr>
              <a:t>  Gates Foundation: </a:t>
            </a:r>
            <a:r>
              <a:rPr lang="en-US" sz="1200" i="1" kern="1200" dirty="0">
                <a:solidFill>
                  <a:schemeClr val="tx1"/>
                </a:solidFill>
                <a:latin typeface="+mn-lt"/>
                <a:ea typeface="+mn-ea"/>
                <a:cs typeface="+mn-cs"/>
              </a:rPr>
              <a:t>works to help all people lead healthy, productive lives. In developing countries, it focuses on improving people's health and giving them the chance to lift themselves out of hunger and extreme poverty.</a:t>
            </a:r>
            <a:endParaRPr lang="el-GR" sz="1200" i="1" kern="1200" dirty="0">
              <a:solidFill>
                <a:schemeClr val="tx1"/>
              </a:solidFill>
              <a:latin typeface="+mn-lt"/>
              <a:ea typeface="+mn-ea"/>
              <a:cs typeface="+mn-cs"/>
            </a:endParaRPr>
          </a:p>
          <a:p>
            <a:pPr lvl="1">
              <a:buFont typeface="Arial" pitchFamily="34" charset="0"/>
              <a:buChar char="•"/>
            </a:pPr>
            <a:r>
              <a:rPr lang="el-GR" sz="1200" i="1" kern="1200" dirty="0">
                <a:solidFill>
                  <a:schemeClr val="tx1"/>
                </a:solidFill>
                <a:latin typeface="+mn-lt"/>
                <a:ea typeface="+mn-ea"/>
                <a:cs typeface="+mn-cs"/>
              </a:rPr>
              <a:t>Ίδρυμα </a:t>
            </a:r>
            <a:r>
              <a:rPr lang="el-GR" sz="1200" i="1" kern="1200" dirty="0" err="1">
                <a:solidFill>
                  <a:schemeClr val="tx1"/>
                </a:solidFill>
                <a:latin typeface="+mn-lt"/>
                <a:ea typeface="+mn-ea"/>
                <a:cs typeface="+mn-cs"/>
              </a:rPr>
              <a:t>Gates</a:t>
            </a:r>
            <a:r>
              <a:rPr lang="el-GR" sz="1200" i="1" kern="1200" dirty="0">
                <a:solidFill>
                  <a:schemeClr val="tx1"/>
                </a:solidFill>
                <a:latin typeface="+mn-lt"/>
                <a:ea typeface="+mn-ea"/>
                <a:cs typeface="+mn-cs"/>
              </a:rPr>
              <a:t>: εργάζεται για να βοηθήσει όλους τους ανθρώπους να ζήσουν υγιή, παραγωγική ζωή. Στις αναπτυσσόμενες χώρες, επικεντρώνεται στη βελτίωση της υγείας των ανθρώπων και στην παροχή της ευκαιρίας να ξεφύγουν από την πείνα και την ακραία φτώχεια.</a:t>
            </a:r>
          </a:p>
          <a:p>
            <a:pPr lvl="1">
              <a:buFont typeface="Arial" pitchFamily="34" charset="0"/>
              <a:buNone/>
            </a:pPr>
            <a:endParaRPr lang="en-US" sz="1200" i="1" kern="1200" dirty="0">
              <a:solidFill>
                <a:schemeClr val="tx1"/>
              </a:solidFill>
              <a:latin typeface="+mn-lt"/>
              <a:ea typeface="+mn-ea"/>
              <a:cs typeface="+mn-cs"/>
            </a:endParaRPr>
          </a:p>
          <a:p>
            <a:pPr lvl="1">
              <a:buFont typeface="Arial" pitchFamily="34" charset="0"/>
              <a:buChar char="•"/>
            </a:pPr>
            <a:r>
              <a:rPr lang="en-US" sz="1200" i="1" kern="1200" dirty="0">
                <a:solidFill>
                  <a:schemeClr val="tx1"/>
                </a:solidFill>
                <a:latin typeface="+mn-lt"/>
                <a:ea typeface="+mn-ea"/>
                <a:cs typeface="+mn-cs"/>
              </a:rPr>
              <a:t>  </a:t>
            </a:r>
            <a:r>
              <a:rPr lang="en-US" sz="1200" b="1" i="0" kern="1200" dirty="0">
                <a:solidFill>
                  <a:schemeClr val="tx1"/>
                </a:solidFill>
                <a:latin typeface="+mn-lt"/>
                <a:ea typeface="+mn-ea"/>
                <a:cs typeface="+mn-cs"/>
              </a:rPr>
              <a:t>See pp. 350-351 Spiritual Politics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Arial" panose="020B0604020202020204" pitchFamily="34" charset="0"/>
                <a:ea typeface="+mn-ea"/>
              </a:rPr>
              <a:t>In the New Age, all people will be recognized for their worth and what they can contribute to society.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rgbClr val="000000"/>
                </a:solidFill>
                <a:effectLst/>
                <a:latin typeface="Arial" panose="020B0604020202020204" pitchFamily="34" charset="0"/>
                <a:ea typeface="+mn-ea"/>
              </a:rPr>
              <a:t>Στη Νέα Εποχή, όλοι οι άνθρωποι θα αναγνωρίζονται για την αξία τους και για το τι μπορούν να προσφέρουν στην κοινωνία.</a:t>
            </a:r>
            <a:endParaRPr lang="en-US" sz="1200" kern="1200" dirty="0">
              <a:solidFill>
                <a:srgbClr val="000000"/>
              </a:solidFill>
              <a:effectLst/>
              <a:latin typeface="Arial" panose="020B0604020202020204" pitchFamily="34"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Arial" panose="020B0604020202020204" pitchFamily="34" charset="0"/>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000000"/>
                </a:solidFill>
                <a:effectLst/>
                <a:latin typeface="Arial" panose="020B0604020202020204" pitchFamily="34" charset="0"/>
                <a:ea typeface="+mn-ea"/>
              </a:rPr>
              <a:t>With a strong set of spiritual principles and values as a guide, no one would fall through the cracks, such as the homeless, disenfranchised and underemployed. Monies could be allocated for education and training to provide right intellectual development of each individual to participate in society.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rgbClr val="000000"/>
              </a:solidFill>
              <a:effectLst/>
              <a:latin typeface="Arial" panose="020B0604020202020204" pitchFamily="34" charset="0"/>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rgbClr val="000000"/>
                </a:solidFill>
                <a:effectLst/>
                <a:latin typeface="Arial" panose="020B0604020202020204" pitchFamily="34" charset="0"/>
                <a:ea typeface="+mn-ea"/>
              </a:rPr>
              <a:t>Με οδηγό ένα ισχυρό σύνολο πνευματικών αρχών και αξιών,</a:t>
            </a:r>
            <a:r>
              <a:rPr lang="en-GB" sz="1200" kern="1200" dirty="0">
                <a:solidFill>
                  <a:srgbClr val="000000"/>
                </a:solidFill>
                <a:effectLst/>
                <a:latin typeface="Arial" panose="020B0604020202020204" pitchFamily="34" charset="0"/>
                <a:ea typeface="+mn-ea"/>
              </a:rPr>
              <a:t> </a:t>
            </a:r>
            <a:r>
              <a:rPr lang="el-GR" sz="1200" kern="1200" dirty="0">
                <a:solidFill>
                  <a:srgbClr val="000000"/>
                </a:solidFill>
                <a:effectLst/>
                <a:latin typeface="Arial" panose="020B0604020202020204" pitchFamily="34" charset="0"/>
                <a:ea typeface="+mn-ea"/>
              </a:rPr>
              <a:t>δεν θα χανόταν κανείς, όπως οι άστεγοι, οι άδικοι και οι υποαπασχολούμενοι. Θα μπορούσαν να διατεθούν χρήματα για την εκπαίδευση και την κατάρτιση για την παροχή σωστής πνευματικής ανάπτυξης κάθε ατόμου ώστε να συμμετέχει στην κοινωνία.</a:t>
            </a:r>
            <a:endParaRPr lang="en-US" sz="1200" kern="1200" dirty="0">
              <a:solidFill>
                <a:srgbClr val="000000"/>
              </a:solidFill>
              <a:effectLst/>
              <a:latin typeface="Arial" panose="020B0604020202020204" pitchFamily="34" charset="0"/>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rgbClr val="000000"/>
              </a:solidFill>
              <a:effectLst/>
              <a:latin typeface="Arial" panose="020B0604020202020204" pitchFamily="34" charset="0"/>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rgbClr val="000000"/>
              </a:solidFill>
              <a:effectLst/>
              <a:latin typeface="Arial" panose="020B0604020202020204" pitchFamily="34" charset="0"/>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000000"/>
                </a:solidFill>
                <a:effectLst/>
                <a:latin typeface="Arial" panose="020B0604020202020204" pitchFamily="34" charset="0"/>
                <a:ea typeface="+mn-ea"/>
              </a:rPr>
              <a:t>When the economy is organized based on a sound spiritual basis, unemployment would end and all commerce and business transactions will be conducted with integrity, accountability, and transparency.</a:t>
            </a:r>
            <a:endParaRPr lang="el-GR" sz="1200" kern="1200" dirty="0">
              <a:solidFill>
                <a:srgbClr val="000000"/>
              </a:solidFill>
              <a:effectLst/>
              <a:latin typeface="Arial" panose="020B0604020202020204" pitchFamily="34" charset="0"/>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200" kern="1200" dirty="0">
              <a:solidFill>
                <a:srgbClr val="000000"/>
              </a:solidFill>
              <a:effectLst/>
              <a:latin typeface="Arial" panose="020B0604020202020204" pitchFamily="34" charset="0"/>
              <a:ea typeface="+mn-ea"/>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Όταν η οικονομία οργανώνεται με βάση μια υγιή πνευματική βάση, η ανεργία θα τερματιστεί και όλες οι εμπορικές και επιχειρηματικές συναλλαγές θα διεξάγονται με ακεραιότητα, υπευθυνότητα και διαφάνεια.</a:t>
            </a:r>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5</a:t>
            </a:fld>
            <a:endParaRPr lang="en-US" dirty="0"/>
          </a:p>
        </p:txBody>
      </p:sp>
    </p:spTree>
    <p:extLst>
      <p:ext uri="{BB962C8B-B14F-4D97-AF65-F5344CB8AC3E}">
        <p14:creationId xmlns:p14="http://schemas.microsoft.com/office/powerpoint/2010/main" val="176228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rPr>
              <a:t>Reorienting Money towards Spiritual Work</a:t>
            </a:r>
            <a:endParaRPr lang="el-GR" sz="1800" b="1"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800" b="1" dirty="0">
                <a:effectLst/>
                <a:latin typeface="Times New Roman" panose="02020603050405020304" pitchFamily="18" charset="0"/>
                <a:ea typeface="Times New Roman" panose="02020603050405020304" pitchFamily="18" charset="0"/>
              </a:rPr>
              <a:t>Αναπροσανατολισμός των Χρημάτων προς την Πνευματική Εργασία</a:t>
            </a:r>
            <a:endParaRPr lang="en-US" sz="1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kern="1200" dirty="0">
                <a:solidFill>
                  <a:srgbClr val="000000"/>
                </a:solidFill>
                <a:effectLst/>
                <a:latin typeface="Arial" panose="020B0604020202020204" pitchFamily="34" charset="0"/>
                <a:ea typeface="Times New Roman" panose="02020603050405020304" pitchFamily="18" charset="0"/>
              </a:rPr>
              <a:t>In today’s worldly terms, a discussion about the use of the Will and money is about power, control and influence. </a:t>
            </a:r>
            <a:r>
              <a:rPr lang="en-US" sz="1800" kern="1200" dirty="0">
                <a:solidFill>
                  <a:schemeClr val="tx1"/>
                </a:solidFill>
                <a:effectLst/>
                <a:latin typeface="+mn-lt"/>
                <a:ea typeface="+mn-ea"/>
                <a:cs typeface="+mn-cs"/>
              </a:rPr>
              <a:t>For years the concept of endless spending and economic growth as an indicator of “well-being” of the economy are in question. </a:t>
            </a:r>
            <a:r>
              <a:rPr lang="en-US" sz="1800" kern="1200" dirty="0">
                <a:solidFill>
                  <a:srgbClr val="000000"/>
                </a:solidFill>
                <a:effectLst/>
                <a:latin typeface="Arial" panose="020B0604020202020204" pitchFamily="34" charset="0"/>
                <a:ea typeface="Times New Roman" panose="02020603050405020304" pitchFamily="18" charset="0"/>
              </a:rPr>
              <a:t>Here, a government, an economic bloc, an wealthy individual or group can use money (as thoughtform energy) to buy or control property, goods or services. The use of money is generated from our mental nature. At its core, capitalism has historically rewarded those with money and the powerful at the expense of the disadvantaged, the poor or lacking in resources. </a:t>
            </a: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l-GR" sz="1800" kern="1200" dirty="0">
                <a:solidFill>
                  <a:srgbClr val="000000"/>
                </a:solidFill>
                <a:effectLst/>
                <a:latin typeface="Arial" panose="020B0604020202020204" pitchFamily="34" charset="0"/>
                <a:ea typeface="Times New Roman" panose="02020603050405020304" pitchFamily="18" charset="0"/>
              </a:rPr>
              <a:t>Με τους σημερινούς εγκόσμιους όρους, μια συζήτηση σχετικά με τη χρήση της Θέλησης και του χρήματος αφορά τη δύναμη, τον έλεγχο και την επιρροή. Εδώ και χρόνια αμφισβητείται η έννοια των ατελείωτων δαπανών και της οικονομικής ανάπτυξης ως δείκτης «ευημερίας» της οικονομίας. Εδώ, μια κυβέρνηση, ένα οικονομικό μπλοκ, ένα πλούσιο άτομο ή μια ομάδα μπορεί να χρησιμοποιήσει χρήματα (ως ενεργειακή σκεπτομορφή) για να αγοράσει ή να ελέγξει ιδιοκτησία, αγαθά ή υπηρεσίες. Η χρήση του χρήματος παράγεται από τη διανοητική μας φύση. Στον πυρήνα του, ο καπιταλισμός έχει ανταμείψει ιστορικά αυτούς με χρήματα και τους ισχυρούς εις βάρος των μειονεκτούντων, των φτωχών ή των στερούμενων πόρων.</a:t>
            </a:r>
            <a:endParaRPr lang="en-US" sz="18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n-US" sz="1800" kern="1200" dirty="0">
                <a:solidFill>
                  <a:schemeClr val="tx1"/>
                </a:solidFill>
                <a:effectLst/>
                <a:latin typeface="+mn-lt"/>
                <a:ea typeface="+mn-ea"/>
                <a:cs typeface="+mn-cs"/>
              </a:rPr>
              <a:t>As we’ve noted, monies spent on luxuries and funding the Arms industry are just 2 directions of spending which has the potential of being re-channeled towards more humanitarian ends.</a:t>
            </a:r>
            <a:endParaRPr lang="el-GR" sz="1800" kern="1200" dirty="0">
              <a:solidFill>
                <a:schemeClr val="tx1"/>
              </a:solidFill>
              <a:effectLst/>
              <a:latin typeface="+mn-lt"/>
              <a:ea typeface="+mn-ea"/>
              <a:cs typeface="+mn-cs"/>
            </a:endParaRPr>
          </a:p>
          <a:p>
            <a:pPr marL="0" marR="0">
              <a:lnSpc>
                <a:spcPct val="115000"/>
              </a:lnSpc>
              <a:spcBef>
                <a:spcPts val="0"/>
              </a:spcBef>
              <a:spcAft>
                <a:spcPts val="0"/>
              </a:spcAft>
            </a:pP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800" kern="1200" dirty="0">
                <a:solidFill>
                  <a:srgbClr val="000000"/>
                </a:solidFill>
                <a:effectLst/>
                <a:latin typeface="Arial" panose="020B0604020202020204" pitchFamily="34" charset="0"/>
                <a:ea typeface="Times New Roman" panose="02020603050405020304" pitchFamily="18" charset="0"/>
              </a:rPr>
              <a:t>Όπως έχουμε σημειώσει, τα χρήματα που δαπανώνται για πολυτέλειες και τη χρηματοδότηση της βιομηχανίας όπλων είναι απαλά  μόνο  δαπάνες 2 κατευθύνσεων που έχουν τη δυνατότητα να διοχετεύονται εκ νέου προς πιο ανθρωπιστικούς σκοπούς.</a:t>
            </a:r>
            <a:endParaRPr lang="el-GR" sz="1800" kern="1200" dirty="0">
              <a:solidFill>
                <a:schemeClr val="tx1"/>
              </a:solidFill>
              <a:effectLst/>
              <a:latin typeface="+mn-lt"/>
              <a:ea typeface="+mn-ea"/>
              <a:cs typeface="+mn-cs"/>
            </a:endParaRP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So as disciples, we ask the question:  </a:t>
            </a:r>
            <a:r>
              <a:rPr lang="en-US" sz="1800" i="1" kern="1200" dirty="0">
                <a:solidFill>
                  <a:srgbClr val="000000"/>
                </a:solidFill>
                <a:effectLst/>
                <a:latin typeface="Arial" panose="020B0604020202020204" pitchFamily="34" charset="0"/>
                <a:ea typeface="Times New Roman" panose="02020603050405020304" pitchFamily="18" charset="0"/>
              </a:rPr>
              <a:t>Am I sincerely spending money for Hierarchical endeavors in fulfilling the Plan?</a:t>
            </a:r>
            <a:r>
              <a:rPr lang="en-US" sz="1800" kern="1200" dirty="0">
                <a:solidFill>
                  <a:srgbClr val="000000"/>
                </a:solidFill>
                <a:effectLst/>
                <a:latin typeface="Arial" panose="020B0604020202020204" pitchFamily="34" charset="0"/>
                <a:ea typeface="Times New Roman" panose="02020603050405020304" pitchFamily="18" charset="0"/>
              </a:rPr>
              <a:t>  </a:t>
            </a:r>
            <a:r>
              <a:rPr lang="en-US" sz="1800" i="1" kern="1200" dirty="0">
                <a:solidFill>
                  <a:srgbClr val="000000"/>
                </a:solidFill>
                <a:effectLst/>
                <a:latin typeface="Arial" panose="020B0604020202020204" pitchFamily="34" charset="0"/>
                <a:ea typeface="Times New Roman" panose="02020603050405020304" pitchFamily="18" charset="0"/>
              </a:rPr>
              <a:t>Or, is money being spent for selfish ends?</a:t>
            </a:r>
            <a:endParaRPr lang="el-GR" sz="1800" i="1" kern="1200" dirty="0">
              <a:solidFill>
                <a:srgbClr val="000000"/>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800" i="0" dirty="0">
                <a:effectLst/>
                <a:latin typeface="Times New Roman" panose="02020603050405020304" pitchFamily="18" charset="0"/>
                <a:ea typeface="Times New Roman" panose="02020603050405020304" pitchFamily="18" charset="0"/>
              </a:rPr>
              <a:t>Ως μαθητές λοιπόν, θέτουμε το ερώτημα: </a:t>
            </a:r>
            <a:r>
              <a:rPr lang="el-GR" sz="1800" i="1" dirty="0">
                <a:effectLst/>
                <a:latin typeface="Times New Roman" panose="02020603050405020304" pitchFamily="18" charset="0"/>
                <a:ea typeface="Times New Roman" panose="02020603050405020304" pitchFamily="18" charset="0"/>
              </a:rPr>
              <a:t>Ξοδεύω ειλικρινά χρήματα για Ιεραρχικές προσπάθειες για την εκπλήρωση του Σχεδίου; Ή, ξοδεύονται χρήματα για ιδιοτελείς σκοπούς;</a:t>
            </a:r>
            <a:endParaRPr lang="en-US" sz="1800" i="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i="1" kern="1200" dirty="0">
                <a:solidFill>
                  <a:srgbClr val="000000"/>
                </a:solidFill>
                <a:effectLst/>
                <a:latin typeface="Arial" panose="020B0604020202020204" pitchFamily="34" charset="0"/>
                <a:ea typeface="Times New Roman" panose="02020603050405020304" pitchFamily="18" charset="0"/>
              </a:rPr>
              <a:t> </a:t>
            </a: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DINA II, pp. 224-225</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i="0" kern="1200" dirty="0">
                <a:solidFill>
                  <a:srgbClr val="000000"/>
                </a:solidFill>
                <a:effectLst/>
                <a:latin typeface="Arial" panose="020B0604020202020204" pitchFamily="34" charset="0"/>
                <a:ea typeface="Times New Roman" panose="02020603050405020304" pitchFamily="18" charset="0"/>
              </a:rPr>
              <a:t>MNE II </a:t>
            </a:r>
            <a:r>
              <a:rPr lang="el-GR" sz="1800" i="0" kern="1200" dirty="0" err="1">
                <a:solidFill>
                  <a:srgbClr val="000000"/>
                </a:solidFill>
                <a:effectLst/>
                <a:latin typeface="Arial" panose="020B0604020202020204" pitchFamily="34" charset="0"/>
                <a:ea typeface="Times New Roman" panose="02020603050405020304" pitchFamily="18" charset="0"/>
              </a:rPr>
              <a:t>σσ</a:t>
            </a:r>
            <a:r>
              <a:rPr lang="el-GR" sz="1800" i="0" kern="1200" dirty="0">
                <a:solidFill>
                  <a:srgbClr val="000000"/>
                </a:solidFill>
                <a:effectLst/>
                <a:latin typeface="Arial" panose="020B0604020202020204" pitchFamily="34" charset="0"/>
                <a:ea typeface="Times New Roman" panose="02020603050405020304" pitchFamily="18" charset="0"/>
              </a:rPr>
              <a:t>. 224-225</a:t>
            </a:r>
          </a:p>
          <a:p>
            <a:pPr marL="0" marR="0">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1800" i="1" kern="1200" dirty="0">
                <a:solidFill>
                  <a:srgbClr val="000000"/>
                </a:solidFill>
                <a:effectLst/>
                <a:latin typeface="Arial" panose="020B0604020202020204" pitchFamily="34" charset="0"/>
                <a:ea typeface="Times New Roman" panose="02020603050405020304" pitchFamily="18" charset="0"/>
              </a:rPr>
              <a:t>“It is useless for you to meditate in order to reorient money, for instance, towards spiritual work, i.e. for the coming of the Hierarchy and for the reappearance of the Christ, unless all the monies which you individually have to handle are dedicated to right usage, … to the spiritual future of the race and the requirements of the hierarchical Plan.”</a:t>
            </a:r>
          </a:p>
          <a:p>
            <a:pPr marL="457200" marR="0" lvl="0" indent="0" algn="l" defTabSz="914400" rtl="0" eaLnBrk="1" fontAlgn="auto" latinLnBrk="0" hangingPunct="1">
              <a:lnSpc>
                <a:spcPct val="115000"/>
              </a:lnSpc>
              <a:spcBef>
                <a:spcPts val="0"/>
              </a:spcBef>
              <a:spcAft>
                <a:spcPts val="0"/>
              </a:spcAft>
              <a:buClrTx/>
              <a:buSzTx/>
              <a:buFontTx/>
              <a:buNone/>
              <a:tabLst/>
              <a:defRPr/>
            </a:pPr>
            <a:endParaRPr lang="el-GR" sz="1800" i="0" kern="1200" dirty="0">
              <a:solidFill>
                <a:srgbClr val="000000"/>
              </a:solidFill>
              <a:effectLst/>
              <a:latin typeface="Arial" panose="020B0604020202020204" pitchFamily="34" charset="0"/>
              <a:ea typeface="Times New Roman" panose="02020603050405020304" pitchFamily="18" charset="0"/>
            </a:endParaRPr>
          </a:p>
          <a:p>
            <a:pPr marL="457200" marR="0">
              <a:lnSpc>
                <a:spcPct val="115000"/>
              </a:lnSpc>
              <a:spcBef>
                <a:spcPts val="0"/>
              </a:spcBef>
              <a:spcAft>
                <a:spcPts val="0"/>
              </a:spcAft>
            </a:pPr>
            <a:endParaRPr lang="en-US" sz="1800" i="1" kern="1200" dirty="0">
              <a:solidFill>
                <a:srgbClr val="000000"/>
              </a:solidFill>
              <a:effectLst/>
              <a:latin typeface="Arial" panose="020B0604020202020204" pitchFamily="34" charset="0"/>
              <a:ea typeface="Times New Roman" panose="02020603050405020304" pitchFamily="18" charset="0"/>
            </a:endParaRPr>
          </a:p>
          <a:p>
            <a:pPr marL="457200"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rPr>
              <a:t>“</a:t>
            </a:r>
            <a:r>
              <a:rPr lang="el-GR" sz="1800" i="1" dirty="0">
                <a:effectLst/>
                <a:latin typeface="Times New Roman" panose="02020603050405020304" pitchFamily="18" charset="0"/>
                <a:ea typeface="Times New Roman" panose="02020603050405020304" pitchFamily="18" charset="0"/>
              </a:rPr>
              <a:t>Σας είναι άχρηστο ν</a:t>
            </a:r>
            <a:r>
              <a:rPr lang="el-GR" sz="1800" i="1" spc="-50" dirty="0">
                <a:effectLst/>
                <a:latin typeface="Times New Roman" panose="02020603050405020304" pitchFamily="18" charset="0"/>
                <a:ea typeface="Times New Roman" panose="02020603050405020304" pitchFamily="18" charset="0"/>
              </a:rPr>
              <a:t>α δ</a:t>
            </a:r>
            <a:r>
              <a:rPr lang="el-GR" sz="1800" i="1" dirty="0">
                <a:effectLst/>
                <a:latin typeface="Times New Roman" panose="02020603050405020304" pitchFamily="18" charset="0"/>
                <a:ea typeface="Times New Roman" panose="02020603050405020304" pitchFamily="18" charset="0"/>
              </a:rPr>
              <a:t>ιαλογίζεσθε στον αναπροσανατολισμό του χρήματος, για παράδειγμα, σε πνευματικό έργο (και με το “πνευματικό έργο” δεν αναφέρομαι εδώ στο έργο των εκκλησιών και των παγκόσμιων θρησκειών) εκτός κι αν όλα τα χρήματα που εσείς ατομικά πρέπει να χειρισθείτε</a:t>
            </a:r>
            <a:r>
              <a:rPr lang="el-GR" sz="1800" i="1" spc="-50" dirty="0">
                <a:effectLst/>
                <a:latin typeface="Times New Roman" panose="02020603050405020304" pitchFamily="18" charset="0"/>
                <a:ea typeface="Times New Roman" panose="02020603050405020304" pitchFamily="18" charset="0"/>
              </a:rPr>
              <a:t>, ε</a:t>
            </a:r>
            <a:r>
              <a:rPr lang="el-GR" sz="1800" i="1" dirty="0">
                <a:effectLst/>
                <a:latin typeface="Times New Roman" panose="02020603050405020304" pitchFamily="18" charset="0"/>
                <a:ea typeface="Times New Roman" panose="02020603050405020304" pitchFamily="18" charset="0"/>
              </a:rPr>
              <a:t>ίναι αφιερωμένα στην ορθή χρήση, </a:t>
            </a:r>
            <a:r>
              <a:rPr lang="en-US" sz="1800" i="1" dirty="0">
                <a:effectLst/>
                <a:latin typeface="Times New Roman" panose="02020603050405020304" pitchFamily="18" charset="0"/>
                <a:ea typeface="Times New Roman" panose="02020603050405020304" pitchFamily="18" charset="0"/>
              </a:rPr>
              <a:t>..s</a:t>
            </a:r>
            <a:r>
              <a:rPr lang="el-GR" sz="1800" i="1" dirty="0">
                <a:effectLst/>
                <a:latin typeface="Times New Roman" panose="02020603050405020304" pitchFamily="18" charset="0"/>
                <a:ea typeface="Times New Roman" panose="02020603050405020304" pitchFamily="18" charset="0"/>
              </a:rPr>
              <a:t>το πνευματικό μέλλον της φυλής και τις απαιτήσεις του ιεραρχικού Σχεδίου</a:t>
            </a:r>
            <a:r>
              <a:rPr lang="el-GR" sz="1800" i="1" spc="-50" dirty="0">
                <a:effectLst/>
                <a:latin typeface="Times New Roman" panose="02020603050405020304" pitchFamily="18" charset="0"/>
                <a:ea typeface="Times New Roman" panose="02020603050405020304" pitchFamily="18" charset="0"/>
              </a:rPr>
              <a:t>. </a:t>
            </a:r>
            <a:r>
              <a:rPr lang="en-US" sz="1800" i="1" spc="-50" dirty="0">
                <a:effectLst/>
                <a:latin typeface="Times New Roman" panose="02020603050405020304" pitchFamily="18" charset="0"/>
                <a:ea typeface="Times New Roman" panose="02020603050405020304" pitchFamily="18" charset="0"/>
              </a:rPr>
              <a:t>“</a:t>
            </a:r>
            <a:endParaRPr lang="en-US" sz="1800" i="1"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EP II, pp. 460-463 on the u</a:t>
            </a:r>
            <a:r>
              <a:rPr lang="en-US" sz="1800" b="0" kern="1200" dirty="0">
                <a:solidFill>
                  <a:srgbClr val="FFFFFF"/>
                </a:solidFill>
                <a:effectLst/>
                <a:latin typeface="Arial" panose="020B0604020202020204" pitchFamily="34" charset="0"/>
                <a:ea typeface="Times New Roman" panose="02020603050405020304" pitchFamily="18" charset="0"/>
              </a:rPr>
              <a:t>se of the Will…..think of how Money is used</a:t>
            </a:r>
            <a:endParaRPr lang="el-GR" sz="1800" b="0" kern="1200" dirty="0">
              <a:solidFill>
                <a:srgbClr val="FFFFFF"/>
              </a:solidFill>
              <a:effectLst/>
              <a:latin typeface="Arial" panose="020B0604020202020204" pitchFamily="34" charset="0"/>
              <a:ea typeface="Times New Roman" panose="02020603050405020304" pitchFamily="18" charset="0"/>
            </a:endParaRPr>
          </a:p>
          <a:p>
            <a:pPr marL="0" marR="0">
              <a:lnSpc>
                <a:spcPct val="115000"/>
              </a:lnSpc>
              <a:spcBef>
                <a:spcPts val="0"/>
              </a:spcBef>
              <a:spcAft>
                <a:spcPts val="0"/>
              </a:spcAft>
            </a:pPr>
            <a:r>
              <a:rPr lang="el-GR" sz="1800" b="0" kern="1200" dirty="0">
                <a:solidFill>
                  <a:srgbClr val="FFFFFF"/>
                </a:solidFill>
                <a:effectLst/>
                <a:latin typeface="Arial" panose="020B0604020202020204" pitchFamily="34" charset="0"/>
                <a:ea typeface="Times New Roman" panose="02020603050405020304" pitchFamily="18" charset="0"/>
              </a:rPr>
              <a:t>ΕΨ. ΙΙ </a:t>
            </a:r>
            <a:r>
              <a:rPr lang="el-GR" sz="1800" b="0" kern="1200" dirty="0" err="1">
                <a:solidFill>
                  <a:srgbClr val="FFFFFF"/>
                </a:solidFill>
                <a:effectLst/>
                <a:latin typeface="Arial" panose="020B0604020202020204" pitchFamily="34" charset="0"/>
                <a:ea typeface="Times New Roman" panose="02020603050405020304" pitchFamily="18" charset="0"/>
              </a:rPr>
              <a:t>σσ</a:t>
            </a:r>
            <a:r>
              <a:rPr lang="el-GR" sz="1800" b="0" kern="1200" dirty="0">
                <a:solidFill>
                  <a:srgbClr val="FFFFFF"/>
                </a:solidFill>
                <a:effectLst/>
                <a:latin typeface="Arial" panose="020B0604020202020204" pitchFamily="34" charset="0"/>
                <a:ea typeface="Times New Roman" panose="02020603050405020304" pitchFamily="18" charset="0"/>
              </a:rPr>
              <a:t>. 460-463 πάνω στην χρήση της Θέλησης…. Σκεφτείτε πως το χρησιμοποιείτε το Χρήμα </a:t>
            </a:r>
            <a:endParaRPr lang="en-US" sz="1800" b="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1800" i="1" kern="1200" dirty="0">
              <a:solidFill>
                <a:srgbClr val="00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1800" i="1" kern="1200" dirty="0">
                <a:solidFill>
                  <a:srgbClr val="000000"/>
                </a:solidFill>
                <a:effectLst/>
                <a:latin typeface="Arial" panose="020B0604020202020204" pitchFamily="34" charset="0"/>
                <a:ea typeface="Times New Roman" panose="02020603050405020304" pitchFamily="18" charset="0"/>
              </a:rPr>
              <a:t>There are those who are obsessed with their own wisdom, and their power.…..This can lead to an intense pre-occupation with their own creative capacity and the lower self, the personality. The emotional, feeling, desire nature is utterly under the control of the dynamic self-centered point of thought….For he becomes entrenched in his own thought forms concerning himself and his activities. To be curable, the effort should be made to decentralize the subject by the evocation of another and higher interest, by the development of the social consciousness and—if possible—by contact with the Soul.  This condition is often the struggle point of the first and fifth ray personalities.</a:t>
            </a:r>
          </a:p>
          <a:p>
            <a:pPr marL="457200" marR="0">
              <a:lnSpc>
                <a:spcPct val="115000"/>
              </a:lnSpc>
              <a:spcBef>
                <a:spcPts val="0"/>
              </a:spcBef>
              <a:spcAft>
                <a:spcPts val="0"/>
              </a:spcAft>
            </a:pPr>
            <a:endParaRPr lang="en-US" sz="1800" i="1" kern="1200" dirty="0">
              <a:solidFill>
                <a:srgbClr val="000000"/>
              </a:solidFill>
              <a:effectLst/>
              <a:latin typeface="Arial" panose="020B0604020202020204" pitchFamily="34" charset="0"/>
              <a:ea typeface="Times New Roman" panose="02020603050405020304" pitchFamily="18" charset="0"/>
            </a:endParaRPr>
          </a:p>
          <a:p>
            <a:pPr marL="457200" marR="0">
              <a:lnSpc>
                <a:spcPct val="115000"/>
              </a:lnSpc>
              <a:spcBef>
                <a:spcPts val="0"/>
              </a:spcBef>
              <a:spcAft>
                <a:spcPts val="0"/>
              </a:spcAft>
            </a:pPr>
            <a:r>
              <a:rPr lang="en-US" sz="1800" i="1" kern="1200" dirty="0">
                <a:solidFill>
                  <a:srgbClr val="000000"/>
                </a:solidFill>
                <a:effectLst/>
                <a:latin typeface="Arial" panose="020B0604020202020204" pitchFamily="34" charset="0"/>
                <a:ea typeface="Times New Roman" panose="02020603050405020304" pitchFamily="18" charset="0"/>
              </a:rPr>
              <a:t> </a:t>
            </a:r>
          </a:p>
          <a:p>
            <a:pPr marL="457200" marR="0">
              <a:lnSpc>
                <a:spcPct val="115000"/>
              </a:lnSpc>
              <a:spcBef>
                <a:spcPts val="0"/>
              </a:spcBef>
              <a:spcAft>
                <a:spcPts val="0"/>
              </a:spcAft>
            </a:pPr>
            <a:r>
              <a:rPr lang="el-GR" sz="1800" dirty="0">
                <a:effectLst/>
                <a:latin typeface="Times New Roman" panose="02020603050405020304" pitchFamily="18" charset="0"/>
                <a:ea typeface="Times New Roman" panose="02020603050405020304" pitchFamily="18" charset="0"/>
              </a:rPr>
              <a:t>Υπάρχουν εκείνοι που έχουν εμμονή με τη δική τους σοφία, και τη δύναμή τους….Αυτό μπορεί να οδηγήσει σε μια έντονη ενασχόληση με τη δική τους δημιουργική ικανότητα και τον κατώτερο εαυτό, την προσωπικότητα. Η συναισθηματική, αισθαντική , επιθυμητική φύση είναι εντελώς υπό τον έλεγχο του δυναμικού εγωκεντρικού σημείου της σκέψης… Διότι εδραιώνεται στις δικές του σκεπτομορφές που αφορούν τον εαυτό του και τις δραστηριότητές του. Για να είναι ιάσιμο, θα πρέπει να γίνει προσπάθεια αποκέντρωσης του θέματος με την επίκληση ενός άλλου και ανώτερου ενδιαφέροντος, με την ανάπτυξη της κοινωνικής συνείδησης και —αν είναι δυνατόν— με την επαφή με την Ψυχή. Αυτή η κατάσταση είναι συχνά το σημείο πάλης των προσωπικοτήτων της πρώτης και της πέμπτης ακτίνας.</a:t>
            </a:r>
            <a:endParaRPr lang="en-US" sz="1800" i="1" kern="1200" dirty="0">
              <a:solidFill>
                <a:srgbClr val="000000"/>
              </a:solidFill>
              <a:effectLst/>
              <a:latin typeface="Arial" panose="020B0604020202020204" pitchFamily="34" charset="0"/>
              <a:ea typeface="Times New Roman" panose="02020603050405020304" pitchFamily="18" charset="0"/>
            </a:endParaRPr>
          </a:p>
          <a:p>
            <a:pPr marL="457200" marR="0">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1800" b="1" i="1" kern="1200" dirty="0">
                <a:solidFill>
                  <a:srgbClr val="000000"/>
                </a:solidFill>
                <a:effectLst/>
                <a:latin typeface="Arial" panose="020B0604020202020204" pitchFamily="34" charset="0"/>
                <a:ea typeface="Times New Roman" panose="02020603050405020304" pitchFamily="18" charset="0"/>
              </a:rPr>
              <a:t>How promising the outlook can be if educators and psychologists (particularly those who specialize in the training of young people) would teach them the needed care in the balancing of values, in the vision of the whole, and in the nature of the contribution which the many aspects and attitudes make to the whole. </a:t>
            </a:r>
            <a:endParaRPr lang="el-GR" sz="1800" b="1" i="1" kern="1200" dirty="0">
              <a:solidFill>
                <a:srgbClr val="000000"/>
              </a:solidFill>
              <a:effectLst/>
              <a:latin typeface="Arial" panose="020B0604020202020204" pitchFamily="34" charset="0"/>
              <a:ea typeface="Times New Roman" panose="02020603050405020304" pitchFamily="18" charset="0"/>
            </a:endParaRPr>
          </a:p>
          <a:p>
            <a:pPr marL="457200" marR="0">
              <a:lnSpc>
                <a:spcPct val="115000"/>
              </a:lnSpc>
              <a:spcBef>
                <a:spcPts val="0"/>
              </a:spcBef>
              <a:spcAft>
                <a:spcPts val="0"/>
              </a:spcAft>
            </a:pPr>
            <a:endParaRPr lang="el-GR" sz="1800" b="1" i="1" kern="1200" dirty="0">
              <a:solidFill>
                <a:srgbClr val="000000"/>
              </a:solidFill>
              <a:effectLst/>
              <a:latin typeface="Arial" panose="020B0604020202020204" pitchFamily="34" charset="0"/>
              <a:ea typeface="Times New Roman" panose="02020603050405020304" pitchFamily="18" charset="0"/>
            </a:endParaRPr>
          </a:p>
          <a:p>
            <a:pPr marL="457200" marR="0">
              <a:lnSpc>
                <a:spcPct val="115000"/>
              </a:lnSpc>
              <a:spcBef>
                <a:spcPts val="0"/>
              </a:spcBef>
              <a:spcAft>
                <a:spcPts val="0"/>
              </a:spcAft>
            </a:pPr>
            <a:r>
              <a:rPr lang="el-GR" sz="1800" b="1" i="1" dirty="0">
                <a:effectLst/>
                <a:latin typeface="Times New Roman" panose="02020603050405020304" pitchFamily="18" charset="0"/>
                <a:ea typeface="Times New Roman" panose="02020603050405020304" pitchFamily="18" charset="0"/>
              </a:rPr>
              <a:t>Πόσο ελπιδοφόρα μπορεί να είναι η προοπτική εάν οι εκπαιδευτικοί και οι ψυχολόγοι (ιδιαίτερα εκείνοι που ειδικεύονται στην εκπαίδευση των νέων) τους διδάσκουν την απαραίτητη φροντίδα στην εξισορρόπηση των αξιών, στο όραμα του συνόλου και στη φύση της συμβολής που οι πολλές πτυχές και συμπεριφορές κάνουν στο σύνολο.</a:t>
            </a:r>
            <a:endParaRPr lang="en-US" sz="1800" b="1" i="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Law of Sacrifice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l-G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l-G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Νόμος της Θυσίας</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DINA II, ….Of specific interest …..men are slowly coming to the realization of the nature of the will and the right place and proper reality of sacrifice in the divine scheme of revelation….The Christ, functioning </a:t>
            </a:r>
            <a:r>
              <a:rPr lang="en-US" sz="1800"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now </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upon the atmic plane, embodies the great Point of Revelation expressed as: </a:t>
            </a:r>
            <a:r>
              <a:rPr lang="en-US" sz="1800" b="1"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Will is an expression of the Law of Sacrifice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ΜΝΕ II, ….Ειδικού ενδιαφέροντος ….. οι άνθρωποι φθάνουν σιγά-σιγά στην συνειδητοποίηση της φύσης της θέλησης και της ορθής θέσης και της σωστής πραγματικότητας της θυσίας στο θείο σχέδιο της αποκάλυψης….Ο Χριστός, που λειτουργεί τώρα στο ατμικό πεδίο , ενσωματώνει το μεγάλο Σημείο της Αποκάλυψης που εκφράζεται ως: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Θλεηση</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είναι μια έκφραση του Νόμου της Θυσίας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impact of this phrase isn’t yet comprehended or concretized, it is because it hasn’t yet been “formulated into a law capable of ordinary human comprehension.” According to the Tibetan, it is “(symbolically speaking) still retained within the Halls of Initiation, He explains however, that this revelation concerns the realization of the basic need to make the astral or emotional nature of humanity ‘holy,’ and that it “expresses itself as a dynamic destructive spiritual Will…a fluid energy which can be directed toward the plane of desire wherever and whenever contacted. </a:t>
            </a:r>
            <a:endPar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Εάν ο αντίκτυπος αυτής της φράσης δεν έχει γίνει ακόμη κατανοητός ή συγκεκριμένος, είναι επειδή δεν έχει ακόμη «διαμορφωθεί σε έναν νόμο ικανό για τη συνηθισμένη ανθρώπινη κατανόηση». Σύμφωνα με τον Θιβετανό, «(συμβολικά μιλώντας) διατηρείται ακόμα στις Αίθουσες της Μύησης, εξηγεί ωστόσο, ότι αυτή η αποκάλυψη αφορά τη συνειδητοποίηση της βασικής ανάγκης να γίνει η αστρική ή συναισθηματική φύση της ανθρωπότητας «ιερή» και ότι «εκφράζεται ως μια δυναμική καταστροφική πνευματική Θέληση…μια ρευστή ενέργεια που μπορεί να κατευθυνθεί προς το επίπεδο της επιθυμίας οπουδήποτε και όποτε έρθει κάποιος σε επαφή μαζί της.</a:t>
            </a:r>
            <a:endPar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Will as an aspect of the Law of Sacrifice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starts to govern when “the discipline of relinquishment” is practiced in the personal life – not through the giving up of things, but by being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taken-over by a stream of divine energy that floods through the entire nature</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when the reality of an unimpeded channel for the Christ force is registered in consciousness. </a:t>
            </a:r>
            <a:endPar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l-GR" sz="1800" u="sng" dirty="0">
                <a:effectLst/>
                <a:latin typeface="Calibri" panose="020F0502020204030204" pitchFamily="34" charset="0"/>
                <a:ea typeface="Calibri" panose="020F0502020204030204" pitchFamily="34" charset="0"/>
                <a:cs typeface="Times New Roman" panose="02020603050405020304" pitchFamily="18" charset="0"/>
              </a:rPr>
              <a:t>Η Θέληση ως πτυχή του Νόμου της Θυσίας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αρχίζει να κυβερνά όταν «η πειθαρχία της παραίτησης» ασκείται στην προσωπική ζωή – όχι μέσω της εγκατάλειψης πραγμάτων, αλλά με την </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κατάληψη από ένα ρεύμα θείας ενέργειας που πλημμυρίζει ολόκληρη η φύση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όταν η πραγματικότητα ενός ανεμπόδιστου καναλιού για τη δύναμη του Χριστού καταγράφεται στη συνείδηση.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So for the disciple, who has a strong measure of Soul integration, the d</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iscussion about reorienting money towards spiritual work becomes one not so much about </a:t>
            </a: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choice, but knowingness</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about “right direction of money” as an energy. Here, the disciple-Initiate is allowing the higher energies of the Spiritual Triad to guide him his decisions.</a:t>
            </a:r>
            <a:endParaRPr lang="el-G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l-GR"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Έτσι, για τον μαθητή, ο οποίος έχει ένα ισχυρό μέτρο ολοκλήρωσης Ψυχής, η συζήτηση σχετικά με τον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επαναπροσανατολισμό</a:t>
            </a:r>
            <a:r>
              <a:rPr lang="el-GR" sz="1800" dirty="0">
                <a:effectLst/>
                <a:latin typeface="Calibri" panose="020F0502020204030204" pitchFamily="34" charset="0"/>
                <a:ea typeface="Calibri" panose="020F0502020204030204" pitchFamily="34" charset="0"/>
                <a:cs typeface="Times New Roman" panose="02020603050405020304" pitchFamily="18" charset="0"/>
              </a:rPr>
              <a:t> των χρημάτων προς την πνευματική εργασία γίνεται όχι τόσο θέμα επιλογής, </a:t>
            </a:r>
            <a:r>
              <a:rPr lang="el-GR" sz="1800" u="sng" dirty="0">
                <a:effectLst/>
                <a:latin typeface="Calibri" panose="020F0502020204030204" pitchFamily="34" charset="0"/>
                <a:ea typeface="Calibri" panose="020F0502020204030204" pitchFamily="34" charset="0"/>
                <a:cs typeface="Times New Roman" panose="02020603050405020304" pitchFamily="18" charset="0"/>
              </a:rPr>
              <a:t>αλλά η γνώση </a:t>
            </a:r>
            <a:r>
              <a:rPr lang="el-GR" sz="1800" dirty="0">
                <a:effectLst/>
                <a:latin typeface="Calibri" panose="020F0502020204030204" pitchFamily="34" charset="0"/>
                <a:ea typeface="Calibri" panose="020F0502020204030204" pitchFamily="34" charset="0"/>
                <a:cs typeface="Times New Roman" panose="02020603050405020304" pitchFamily="18" charset="0"/>
              </a:rPr>
              <a:t>για τη «σωστή κατεύθυνση των χρημάτων» όσο μια ενέργεια. Εδώ, ο μαθητής-Μυημένος επιτρέπει στις ανώτερες ενέργειες της Πνευματικής Τριάδας να τον καθοδηγήσουν στις αποφάσεις του.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FFA9564-7ACA-4779-B4DE-DB48D22ECA08}" type="slidenum">
              <a:rPr lang="en-US" smtClean="0"/>
              <a:pPr/>
              <a:t>6</a:t>
            </a:fld>
            <a:endParaRPr lang="en-US" dirty="0"/>
          </a:p>
        </p:txBody>
      </p:sp>
    </p:spTree>
    <p:extLst>
      <p:ext uri="{BB962C8B-B14F-4D97-AF65-F5344CB8AC3E}">
        <p14:creationId xmlns:p14="http://schemas.microsoft.com/office/powerpoint/2010/main" val="411429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Creating Scenario for Peace Globally </a:t>
            </a:r>
            <a:endParaRPr lang="el-GR"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l-GR"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Δημιουργία Σεναρίου για Ειρήνη Παγκοσμίως</a:t>
            </a:r>
          </a:p>
          <a:p>
            <a:pPr marL="0" marR="0">
              <a:lnSpc>
                <a:spcPct val="115000"/>
              </a:lnSpc>
              <a:spcBef>
                <a:spcPts val="0"/>
              </a:spcBef>
              <a:spcAft>
                <a:spcPts val="0"/>
              </a:spcAft>
            </a:pPr>
            <a:endPar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this discussion, we will explore some concepts about Creating the Scenario for Peace.</a:t>
            </a:r>
          </a:p>
          <a:p>
            <a:pPr marL="0" marR="0">
              <a:lnSpc>
                <a:spcPct val="115000"/>
              </a:lnSpc>
              <a:spcBef>
                <a:spcPts val="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Σε αυτή τη συζήτηση, θα διερευνήσουμε μερικές έννοιες σχετικά με τη Δημιουργία ενός  Σεναρίου για την Ειρήνη.</a:t>
            </a:r>
          </a:p>
          <a:p>
            <a:pPr marL="0" marR="0">
              <a:lnSpc>
                <a:spcPct val="115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457200" marR="0">
              <a:lnSpc>
                <a:spcPct val="115000"/>
              </a:lnSpc>
              <a:spcBef>
                <a:spcPts val="0"/>
              </a:spcBef>
              <a:spcAft>
                <a:spcPts val="0"/>
              </a:spcAft>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Wills Harman (former President of IONS) said: </a:t>
            </a:r>
            <a:r>
              <a:rPr lang="en-US"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most consequential is the discovery of the extent of our perceptions, motivation, values and behaviors are shaped by unconscious held beliefs that we acquire from our early experiences…i.e. “I am inadequate”….the “world is hostile”</a:t>
            </a: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lnSpc>
                <a:spcPct val="115000"/>
              </a:lnSpc>
              <a:spcBef>
                <a:spcPts val="0"/>
              </a:spcBef>
              <a:spcAft>
                <a:spcPts val="0"/>
              </a:spcAft>
            </a:pP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lnSpc>
                <a:spcPct val="115000"/>
              </a:lnSpc>
              <a:spcBef>
                <a:spcPts val="0"/>
              </a:spcBef>
              <a:spcAft>
                <a:spcPts val="0"/>
              </a:spcAft>
            </a:pPr>
            <a:r>
              <a:rPr lang="el-GR" sz="1800" i="1" dirty="0">
                <a:effectLst/>
                <a:latin typeface="Arial" panose="020B0604020202020204" pitchFamily="34" charset="0"/>
                <a:ea typeface="Times New Roman" panose="02020603050405020304" pitchFamily="18" charset="0"/>
                <a:cs typeface="Arial" panose="020B0604020202020204" pitchFamily="34" charset="0"/>
              </a:rPr>
              <a:t>Ο </a:t>
            </a:r>
            <a:r>
              <a:rPr lang="el-GR" sz="1800" i="1" dirty="0" err="1">
                <a:effectLst/>
                <a:latin typeface="Arial" panose="020B0604020202020204" pitchFamily="34" charset="0"/>
                <a:ea typeface="Times New Roman" panose="02020603050405020304" pitchFamily="18" charset="0"/>
                <a:cs typeface="Arial" panose="020B0604020202020204" pitchFamily="34" charset="0"/>
              </a:rPr>
              <a:t>Wills</a:t>
            </a:r>
            <a:r>
              <a:rPr lang="el-GR" sz="1800" i="1" dirty="0">
                <a:effectLst/>
                <a:latin typeface="Arial" panose="020B0604020202020204" pitchFamily="34" charset="0"/>
                <a:ea typeface="Times New Roman" panose="02020603050405020304" pitchFamily="18" charset="0"/>
                <a:cs typeface="Arial" panose="020B0604020202020204" pitchFamily="34" charset="0"/>
              </a:rPr>
              <a:t> </a:t>
            </a:r>
            <a:r>
              <a:rPr lang="el-GR" sz="1800" i="1" dirty="0" err="1">
                <a:effectLst/>
                <a:latin typeface="Arial" panose="020B0604020202020204" pitchFamily="34" charset="0"/>
                <a:ea typeface="Times New Roman" panose="02020603050405020304" pitchFamily="18" charset="0"/>
                <a:cs typeface="Arial" panose="020B0604020202020204" pitchFamily="34" charset="0"/>
              </a:rPr>
              <a:t>Harman</a:t>
            </a:r>
            <a:r>
              <a:rPr lang="el-GR" sz="1800" i="1" dirty="0">
                <a:effectLst/>
                <a:latin typeface="Arial" panose="020B0604020202020204" pitchFamily="34" charset="0"/>
                <a:ea typeface="Times New Roman" panose="02020603050405020304" pitchFamily="18" charset="0"/>
                <a:cs typeface="Arial" panose="020B0604020202020204" pitchFamily="34" charset="0"/>
              </a:rPr>
              <a:t> (πρώην Πρόεδρος της IONS) είπε: «Το πιο σημαντικό είναι η ανακάλυψη της έκτασης των αντιλήψεων, των κινήτρων, των αξιών και των συμπεριφορών μας που διαμορφώνονται από ασυνείδητες πεποιθήσεις που αποκτούμε από τις πρώιμες εμπειρίες μας… «Είμαι ανεπαρκής»….ο «ο κόσμος είναι εχθρικός».</a:t>
            </a:r>
            <a:endParaRPr lang="el-GR" sz="18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a:lnSpc>
                <a:spcPct val="115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essence, these unconscious beliefs determine and drive our thinking and block us </a:t>
            </a:r>
            <a:r>
              <a:rPr lang="en-US" sz="1800" u="sng"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the achievements of peace</a:t>
            </a: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Στην ουσία, αυτές οι ασυνείδητες πεποιθήσεις καθορίζουν και οδηγούν τη σκέψη μας και μας εμποδίζουν </a:t>
            </a:r>
            <a:r>
              <a:rPr lang="el-GR" sz="1800" u="sng"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για την  επίτευξη ειρήνης.</a:t>
            </a:r>
            <a:endParaRPr lang="en-US" sz="1800" u="sng"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Probably the greater obstacle towards creating a lasting peace and security for all is the inability for those in the know and in power to define </a:t>
            </a:r>
            <a:r>
              <a:rPr lang="en-US" sz="1800" i="0" dirty="0">
                <a:solidFill>
                  <a:srgbClr val="000000"/>
                </a:solidFill>
                <a:effectLst/>
                <a:latin typeface="Times New Roman" panose="02020603050405020304" pitchFamily="18" charset="0"/>
                <a:ea typeface="Times New Roman" panose="02020603050405020304" pitchFamily="18" charset="0"/>
              </a:rPr>
              <a:t>WHAT</a:t>
            </a:r>
            <a:r>
              <a:rPr lang="en-US" sz="1800" dirty="0">
                <a:solidFill>
                  <a:srgbClr val="000000"/>
                </a:solidFill>
                <a:effectLst/>
                <a:latin typeface="Times New Roman" panose="02020603050405020304" pitchFamily="18" charset="0"/>
                <a:ea typeface="Times New Roman" panose="02020603050405020304" pitchFamily="18" charset="0"/>
              </a:rPr>
              <a:t> we are trying to achieve for humanity and for civilization as a whole. There is constant talk about fixing or reforming this or that problem, especially when “damage control” is performed in response to a crisis. Virtually every reform is only a temporary </a:t>
            </a:r>
            <a:r>
              <a:rPr lang="en-US" sz="1800" i="1" dirty="0">
                <a:solidFill>
                  <a:srgbClr val="000000"/>
                </a:solidFill>
                <a:effectLst/>
                <a:latin typeface="Times New Roman" panose="02020603050405020304" pitchFamily="18" charset="0"/>
                <a:ea typeface="Times New Roman" panose="02020603050405020304" pitchFamily="18" charset="0"/>
              </a:rPr>
              <a:t>Band-Aid</a:t>
            </a:r>
            <a:r>
              <a:rPr lang="en-US" sz="1800" dirty="0">
                <a:solidFill>
                  <a:srgbClr val="000000"/>
                </a:solidFill>
                <a:effectLst/>
                <a:latin typeface="Times New Roman" panose="02020603050405020304" pitchFamily="18" charset="0"/>
                <a:ea typeface="Times New Roman" panose="02020603050405020304" pitchFamily="18" charset="0"/>
              </a:rPr>
              <a:t> measure and doesn’t really fix the more deeply seated problems such as hunger, poverty, overpopulation, and environmental degradation.</a:t>
            </a:r>
            <a:endParaRPr lang="el-GR" sz="1800" dirty="0">
              <a:solidFill>
                <a:srgbClr val="00000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l-GR" sz="1800" dirty="0">
              <a:solidFill>
                <a:srgbClr val="00000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l-GR" sz="1800" dirty="0">
                <a:solidFill>
                  <a:srgbClr val="000000"/>
                </a:solidFill>
                <a:effectLst/>
                <a:latin typeface="Times New Roman" panose="02020603050405020304" pitchFamily="18" charset="0"/>
                <a:ea typeface="Times New Roman" panose="02020603050405020304" pitchFamily="18" charset="0"/>
              </a:rPr>
              <a:t>Πιθανώς το μεγαλύτερο εμπόδιο για τη δημιουργία μιας διαρκούς ειρήνης και ασφάλειας για όλους είναι η αδυναμία εκείνων που γνωρίζουν και βρίσκονται στην εξουσία είναι  να ορίσουν ΤΙ προσπαθούμε να επιτύχουμε για την ανθρωπότητα και για τον πολιτισμό συνολικά. Γίνεται συνεχής συζήτηση για τη διόρθωση ή τη μεταρρύθμιση αυτού ή εκείνου του προβλήματος, ειδικά όταν ο «έλεγχος ζημιών» εκτελείται ως απάντηση σε μια κρίση. Ουσιαστικά κάθε μεταρρύθμιση είναι μόνο ένα προσωρινό μέτρο </a:t>
            </a:r>
            <a:r>
              <a:rPr lang="el-GR" sz="1800" i="1" dirty="0">
                <a:solidFill>
                  <a:srgbClr val="000000"/>
                </a:solidFill>
                <a:effectLst/>
                <a:latin typeface="Times New Roman" panose="02020603050405020304" pitchFamily="18" charset="0"/>
                <a:ea typeface="Times New Roman" panose="02020603050405020304" pitchFamily="18" charset="0"/>
              </a:rPr>
              <a:t>τσιρότο</a:t>
            </a:r>
            <a:r>
              <a:rPr lang="el-GR" sz="1800" dirty="0">
                <a:solidFill>
                  <a:srgbClr val="000000"/>
                </a:solidFill>
                <a:effectLst/>
                <a:latin typeface="Times New Roman" panose="02020603050405020304" pitchFamily="18" charset="0"/>
                <a:ea typeface="Times New Roman" panose="02020603050405020304" pitchFamily="18" charset="0"/>
              </a:rPr>
              <a:t> και δεν διορθώνει πραγματικά τα πιο βαθιά εδραιωμένα προβλήματα όπως η πείνα, η φτώχεια, ο υπερπληθυσμός και η περιβαλλοντική υποβάθμιση.</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Address issue of establishing Scenario for Peace around at least 2 Concepts:</a:t>
            </a:r>
            <a:endParaRPr lang="el-GR"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Αντιμετώπιση του ζήτημα της δημιουργίας Σεναρίου για την Ειρήνη γύρω από τουλάχιστον 2 Έννοιες:</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Concept #1 Weapons / Military Expenditures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l-GR"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Έννοια #1 Όπλα / Στρατιωτικές δαπάνες:</a:t>
            </a:r>
          </a:p>
          <a:p>
            <a:pPr marL="0" marR="0">
              <a:lnSpc>
                <a:spcPct val="115000"/>
              </a:lnSpc>
              <a:spcBef>
                <a:spcPts val="0"/>
              </a:spcBef>
              <a:spcAft>
                <a:spcPts val="0"/>
              </a:spcAft>
            </a:pPr>
            <a:endPar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United States, Russia, India and China and other nations around the world spend vast amounts of money on </a:t>
            </a: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military expenditures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industries that create the armaments of war (guns, missiles bombs, and planes), provide a major source of revenue for governments, corporations and individuals AND maintain a certain power structure, particularly in the political field. Looking at the effects on civilization, their vision is myopic and does not consider the damage to the human psyche and physical environment for producing these items. </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Οι Ηνωμένες Πολιτείες, η Ρωσία, η Ινδία και η Κίνα και άλλα έθνη σε όλο τον κόσμο ξοδεύουν τεράστια χρηματικά ποσά για </a:t>
            </a:r>
            <a:r>
              <a:rPr lang="el-GR"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στρατιωτικές δαπάνες</a:t>
            </a: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Οι βιομηχανίες που δημιουργούν τα πολεμικά όπλα (όπλα, βόμβες πυραύλων και αεροπλάνα), παρέχουν μια σημαντική πηγή εσόδων για κυβερνήσεις, εταιρείες και άτομα ΚΑΙ διατηρούν μια ορισμένη δομή εξουσίας, ιδιαίτερα στον πολιτικό τομέα. Εξετάζοντας τις επιπτώσεις στον πολιτισμό, το όραμά τους είναι μυωπικό και δεν λαμβάνει υπόψη τη ζημιά στην ανθρώπινη ψυχή και το φυσικό περιβάλλον για την παραγωγή αυτών των αντικειμένων.</a:t>
            </a:r>
          </a:p>
          <a:p>
            <a:pPr marL="0" marR="0">
              <a:lnSpc>
                <a:spcPct val="115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the face of it, the Arms industry is wrapped in a political-economic and social network by providing a millions of jobs throughout the world. </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Εκ πρώτης όψεως, η Βιομηχανία Όπλων είναι τυλιγμένη σε ένα πολιτικοοικονομικό και κοινωνικό δίκτυο παρέχοντας εκατομμύρια θέσεις εργασίας σε όλο τον κόσμο.</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nSpc>
                <a:spcPct val="115000"/>
              </a:lnSpc>
              <a:spcBef>
                <a:spcPts val="0"/>
              </a:spcBef>
              <a:spcAft>
                <a:spcPts val="0"/>
              </a:spcAft>
              <a:buFont typeface="Arial" panose="020B0604020202020204" pitchFamily="34" charset="0"/>
              <a:buNone/>
              <a:tabLst>
                <a:tab pos="9144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Courier New" panose="02070309020205020404" pitchFamily="49" charset="0"/>
              <a:buChar char="o"/>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 United States alone, since the 1950s, the so-called “Military Industrial Complex” allows governmental agencies and private individuals to stay in power. Under this system, for example, politicians are able to secure contracts for building a fighter jet or missile in a particular State or District. Because this creates jobs, the politician’s constituents continue to support their re-election campaigns. This then becomes a vicious circle where they are supporting a system and weapons that are ethically not in the best interests of the country or Humanity as whole.</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Courier New" panose="02070309020205020404" pitchFamily="49" charset="0"/>
              <a:buChar char="o"/>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Courier New" panose="02070309020205020404" pitchFamily="49" charset="0"/>
              <a:buChar char="o"/>
            </a:pP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Μόνο στις Ηνωμένες Πολιτείες, από τη δεκαετία του 1950, το λεγόμενο «Στρατιωτικό Βιομηχανικό Σύμπλεγμα» επιτρέπει σε κυβερνητικούς φορείς και ιδιώτες να παραμείνουν στην εξουσία. Σύμφωνα με αυτό το σύστημα, για παράδειγμα, οι πολιτικοί είναι σε θέση να εξασφαλίσουν συμβόλαια για την κατασκευή ενός μαχητικού αεροσκάφους ή ενός πυραύλου σε μια συγκεκριμένη Πολιτεία ή Περιφέρεια. Επειδή αυτό δημιουργεί θέσεις εργασίας, οι ψηφοφόροι του πολιτικού συνεχίζουν να υποστηρίζουν τις εκστρατείες επανεκλογής τους. Αυτό γίνεται τότε ένας φαύλος κύκλος όπου υποστηρίζουν ένα σύστημα και όπλα που ηθικά δεν είναι προς το συμφέρον της χώρας ή της ανθρωπότητας συνολικά.</a:t>
            </a:r>
          </a:p>
          <a:p>
            <a:pPr marL="1143000" marR="0" lvl="2" indent="-228600">
              <a:lnSpc>
                <a:spcPct val="115000"/>
              </a:lnSpc>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Perhaps the biggest cause of the continuance of the arms race, may not be so much around evil intent, but the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failure of good people to do nothing</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e.g. stalled / failed laws and legislation are NOT passed to limit or control weapons</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l-GR" sz="1800" dirty="0">
                <a:effectLst/>
                <a:latin typeface="Arial" panose="020B0604020202020204" pitchFamily="34" charset="0"/>
                <a:ea typeface="Times New Roman" panose="02020603050405020304" pitchFamily="18" charset="0"/>
                <a:cs typeface="Arial" panose="020B0604020202020204" pitchFamily="34" charset="0"/>
              </a:rPr>
              <a:t>Ίσως η μεγαλύτερη αιτία για τη συνέχιση της κούρσας εξοπλισμών, μπορεί να μην είναι τόσο η κακή πρόθεση, αλλά η αποτυχία των καλών ανθρώπων να μην κάνουν τίποτα, π.χ. </a:t>
            </a:r>
            <a:r>
              <a:rPr lang="el-GR" sz="1800" dirty="0" err="1">
                <a:effectLst/>
                <a:latin typeface="Arial" panose="020B0604020202020204" pitchFamily="34" charset="0"/>
                <a:ea typeface="Times New Roman" panose="02020603050405020304" pitchFamily="18" charset="0"/>
                <a:cs typeface="Arial" panose="020B0604020202020204" pitchFamily="34" charset="0"/>
              </a:rPr>
              <a:t>ακινητοποιημένοι</a:t>
            </a:r>
            <a:r>
              <a:rPr lang="el-GR" sz="1800" dirty="0">
                <a:effectLst/>
                <a:latin typeface="Arial" panose="020B0604020202020204" pitchFamily="34" charset="0"/>
                <a:ea typeface="Times New Roman" panose="02020603050405020304" pitchFamily="18" charset="0"/>
                <a:cs typeface="Arial" panose="020B0604020202020204" pitchFamily="34" charset="0"/>
              </a:rPr>
              <a:t> / αποτυχημένοι νόμοι και νομοθεσία ΔΕΝ ψηφίζονται για τον περιορισμό ή τον έλεγχο των όπλων</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nSpc>
                <a:spcPct val="115000"/>
              </a:lnSpc>
              <a:spcBef>
                <a:spcPts val="0"/>
              </a:spcBef>
              <a:spcAft>
                <a:spcPts val="0"/>
              </a:spcAft>
              <a:buFont typeface="Arial" panose="020B0604020202020204" pitchFamily="34" charset="0"/>
              <a:buNone/>
              <a:tabLst>
                <a:tab pos="9144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Courier New" panose="02070309020205020404" pitchFamily="49" charset="0"/>
              <a:buChar char="o"/>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idea is wrapped around political Will and how its focused.  Spokespersons must come forth and provide alternatives to conflict and war.</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Αυτή η ιδέα είναι τυλιγμένη γύρω από την πολιτική Θέληση και το </a:t>
            </a:r>
            <a:r>
              <a:rPr lang="el-GR" sz="1800" dirty="0" err="1">
                <a:effectLst/>
                <a:latin typeface="Arial" panose="020B0604020202020204" pitchFamily="34" charset="0"/>
                <a:ea typeface="Times New Roman" panose="02020603050405020304" pitchFamily="18" charset="0"/>
                <a:cs typeface="Arial" panose="020B0604020202020204" pitchFamily="34" charset="0"/>
              </a:rPr>
              <a:t>πώςαυτή</a:t>
            </a:r>
            <a:r>
              <a:rPr lang="el-GR" sz="1800" dirty="0">
                <a:effectLst/>
                <a:latin typeface="Arial" panose="020B0604020202020204" pitchFamily="34" charset="0"/>
                <a:ea typeface="Times New Roman" panose="02020603050405020304" pitchFamily="18" charset="0"/>
                <a:cs typeface="Arial" panose="020B0604020202020204" pitchFamily="34" charset="0"/>
              </a:rPr>
              <a:t>  επικεντρώνεται. Οι εκπρόσωποι πρέπει να εμφανιστούν και να προσφέρουν εναλλακτικές λύσεις στη σύγκρουση και τον πόλεμο.</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143000" marR="0" lvl="2" indent="-228600">
              <a:lnSpc>
                <a:spcPct val="115000"/>
              </a:lnSpc>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are reminded of the quote from Albert Einstein:  “</a:t>
            </a:r>
            <a:r>
              <a:rPr lang="en-US"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Cannot Solve Our Problems with the same thinking we used when we created them”</a:t>
            </a:r>
            <a:endParaRPr lang="el-GR"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Θυμόμαστε το απόφθεγμα του Άλμπερτ Αϊνστάιν: «Δεν μπορούμε να λύσουμε τα προβλήματά μας με τον ίδιο τρόπο σκέψης που χρησιμοποιούσαμε όταν τα δημιουργήσαμε»</a:t>
            </a:r>
            <a:endParaRPr lang="el-GR" sz="1800" i="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Towards an Alternative Security System at Community level….with idea of human survival at stake, the creative imagination / vision is necessary in combination with political will.</a:t>
            </a: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Προς ένα Εναλλακτικό Σύστημα Ασφάλειας σε  επίπεδο Κοινότητας … με την ιδέα της ανθρώπινης επιβίωσης να διακυβεύεται, η δημιουργική φαντασία / όραμα είναι απαραίτητη σε συνδυασμό με την πολιτική βούληση.</a:t>
            </a: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Necessity of confidence-building measures and codes of behavior agreed on to ease tensions</a:t>
            </a:r>
            <a:endPar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Αναγκαιότητα μέτρων οικοδόμησης εμπιστοσύνης και κωδίκων συμπεριφοράς που συμφωνήθηκαν για την εκτόνωση των εντάσεων</a:t>
            </a:r>
            <a:endPar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Tensions can be eased by flow of communication, cultural exchanges, citizen-diplomacy, inter-faith and people-to-people involvement at community level.</a:t>
            </a:r>
            <a:endParaRPr lang="el-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Οι εντάσεις μπορούν να αμβλυνθούν με τη ροή της επικοινωνίας, τις πολιτιστικές ανταλλαγές, τη διπλωματία των πολιτών, τη </a:t>
            </a:r>
            <a:r>
              <a:rPr lang="el-GR" sz="1800" dirty="0" err="1">
                <a:effectLst/>
                <a:latin typeface="Arial" panose="020B0604020202020204" pitchFamily="34" charset="0"/>
                <a:ea typeface="Times New Roman" panose="02020603050405020304" pitchFamily="18" charset="0"/>
                <a:cs typeface="Arial" panose="020B0604020202020204" pitchFamily="34" charset="0"/>
              </a:rPr>
              <a:t>διαθρησκειακή</a:t>
            </a:r>
            <a:r>
              <a:rPr lang="el-GR" sz="1800" dirty="0">
                <a:effectLst/>
                <a:latin typeface="Arial" panose="020B0604020202020204" pitchFamily="34" charset="0"/>
                <a:ea typeface="Times New Roman" panose="02020603050405020304" pitchFamily="18" charset="0"/>
                <a:cs typeface="Arial" panose="020B0604020202020204" pitchFamily="34" charset="0"/>
              </a:rPr>
              <a:t> συμμετοχή και τη συμμετοχή των ανθρώπων σε επίπεδο κοινότητας.</a:t>
            </a:r>
          </a:p>
          <a:p>
            <a:pPr marL="1371600" marR="0" lvl="3" indent="0">
              <a:lnSpc>
                <a:spcPct val="115000"/>
              </a:lnSpc>
              <a:spcBef>
                <a:spcPts val="0"/>
              </a:spcBef>
              <a:spcAft>
                <a:spcPts val="0"/>
              </a:spcAft>
              <a:buFont typeface="Wingdings" panose="05000000000000000000" pitchFamily="2" charset="2"/>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Provide educational programs about peacemaking, conflict resolution on an n Int’l level promot</a:t>
            </a:r>
            <a:r>
              <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ing concept of “delegitimization of war and aggression”. Religious networks undertake own initiatives, through World Council of Churches and Ecumenical Movement who have pressed for peace and disarmament.</a:t>
            </a: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endPar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Παροχή εκπαιδευτικών προγραμμάτων σχετικά με τη δημιουργία ειρήνης, την επίλυση συγκρούσεων σε διεθνές επίπεδο, προωθώντας την έννοια της «</a:t>
            </a:r>
            <a:r>
              <a:rPr lang="el-GR" sz="1800" kern="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απονομιμοποίησης</a:t>
            </a:r>
            <a:r>
              <a:rPr lang="el-GR"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του πολέμου και της επιθετικότητας». Τα θρησκευτικά δίκτυα αναλαμβάνουν δικές τους πρωτοβουλίες, μέσω του Παγκόσμιου Συμβουλίου Εκκλησιών και του Οικουμενικού Κινήματος που έχουν πιέσει για ειρήνη και αφοπλισμό.</a:t>
            </a:r>
          </a:p>
          <a:p>
            <a:pPr marL="1657350" marR="0" lvl="3" indent="-285750">
              <a:lnSpc>
                <a:spcPct val="115000"/>
              </a:lnSpc>
              <a:spcBef>
                <a:spcPts val="0"/>
              </a:spcBef>
              <a:spcAft>
                <a:spcPts val="0"/>
              </a:spcAft>
              <a:buFont typeface="Wingdings" panose="05000000000000000000" pitchFamily="2" charset="2"/>
              <a:buChar char="§"/>
            </a:pPr>
            <a:endParaRPr lang="en-US" sz="18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Need for denouncing military spending as it is unproductive and brings economic ruin. Need for security alternatives.</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Υπάρχει ανάγκη καταγγελίας των στρατιωτικών δαπανών καθώς είναι αντιπαραγωγικές και φέρνουν οικονομική καταστροφή. Υπάρχει ανάγκη για εναλλακτικές λύσεις που παρέχουν ασφάλεια.</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657350" marR="0" lvl="3" indent="-285750">
              <a:lnSpc>
                <a:spcPct val="115000"/>
              </a:lnSpc>
              <a:spcBef>
                <a:spcPts val="0"/>
              </a:spcBef>
              <a:spcAft>
                <a:spcPts val="0"/>
              </a:spcAft>
              <a:buFont typeface="Wingdings" panose="05000000000000000000" pitchFamily="2" charset="2"/>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There’s also a critical mass of humanity at the citizen level that disapproves of the ever-increasing military expenditures at the expense of human needs. With this attitude, a </a:t>
            </a: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shift in establishing peace and eliminating the causes of war ensues</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By not shifting priorities for resource allocation, this deprives significant parts of Humanity from monies that can be spend on providing “right” education for all, making healthcare and medicines available for all, and eliminating poverty and providing universal security.</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Υπάρχει επίσης μια κρίσιμη μάζα ανθρωπότητας σε επίπεδο πολιτών που αποδοκιμάζει τις διαρκώς αυξανόμενες στρατιωτικές δαπάνες σε βάρος των ανθρώπινων αναγκών. Με αυτή τη στάση, ακολουθεί μια </a:t>
            </a:r>
            <a:r>
              <a:rPr lang="el-GR"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μετατόπιση στην εγκαθίδρυση της ειρήνης και στην εξάλειψη των αιτιών του πολέμου</a:t>
            </a: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Με τη μη μετατόπιση των προτεραιοτήτων για την κατανομή πόρων, αυτό στερεί σημαντικά μέρη της Ανθρωπότητας από χρήματα που μπορούν να δαπανηθούν για την παροχή «ορθής» εκπαίδευσης για όλους, την παραγωγή υγειονομικής περίθαλψης και φαρμάκων που θα διατίθεται για όλους, και στην εξάλειψη της φτώχειας και στην παροχή ασφάλεια παγκοσμίως.</a:t>
            </a: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Concept #2 Stewardship of Earth</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l-GR"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Έννοια #2 Διαχείριση της Γης:</a:t>
            </a:r>
          </a:p>
          <a:p>
            <a:pPr marL="0" marR="0">
              <a:lnSpc>
                <a:spcPct val="115000"/>
              </a:lnSpc>
              <a:spcBef>
                <a:spcPts val="0"/>
              </a:spcBef>
              <a:spcAft>
                <a:spcPts val="0"/>
              </a:spcAft>
            </a:pPr>
            <a:endPar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War is not just dropping bombs and killing people with guns, its also the idea that humans must become </a:t>
            </a:r>
            <a:r>
              <a:rPr lang="en-US" sz="18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stewards of Earth</a:t>
            </a: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protect all species and kingdoms</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Ο πόλεμος δεν είναι μόνο η ρίψη βομβών και η δολοφονία ανθρώπων με όπλα, αλλά και η ιδέα ότι οι άνθρωποι πρέπει να γίνουν διαχειριστές της Γης και να προστατεύσουν όλα τα είδη και τα βασίλεια</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Address global attitude that man (i.e. industry / governments) can do whatever they want to further economic and political ends at the expense of the environment.</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Αντιμετωπίστε την παγκόσμια στάση ότι ο άνθρωπος (δηλαδή η βιομηχανία / οι κυβερνήσεις) μπορούν να κάνουν ό,τι θέλουν για να προωθήσουν οικονομικούς και πολιτικούς σκοπούς σε βάρος του περιβάλλοντος.</a:t>
            </a:r>
          </a:p>
          <a:p>
            <a:pPr marL="742950" marR="0" lvl="1" indent="-285750">
              <a:lnSpc>
                <a:spcPct val="115000"/>
              </a:lnSpc>
              <a:spcBef>
                <a:spcPts val="0"/>
              </a:spcBef>
              <a:spcAft>
                <a:spcPts val="0"/>
              </a:spcAft>
              <a:buFont typeface="Arial" panose="020B0604020202020204" pitchFamily="34" charset="0"/>
              <a:buChar char="•"/>
              <a:tabLst>
                <a:tab pos="914400" algn="l"/>
              </a:tabLst>
            </a:pP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literally centuries, individuals, groups and nations have been involved in the lucrative trade of animal furs, skins, pelts, tusks (e.g. ivory). This problem has provided motivation to poachers who are hunting many animals, such as elephants and rhinoceros to brink of extinction. Although there are laws to prohibit this poaching, it still happens.</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l-GR"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Για αιώνες κυριολεκτικά, άτομα, ομάδες και έθνη έχουν εμπλακεί στο επικερδές εμπόριο γούνας ζώων, δερμάτων, χαυλιόδοντες (π.χ. ελεφαντόδοντο). Αυτό το πρόβλημα έχει δώσει κίνητρο στους λαθροκυνηγούς που κυνηγούν πολλά ζώα, όπως ελέφαντες και ρινόκερους, μέχρι το χείλος της εξαφάνισης. Αν και υπάρχουν νόμοι που απαγορεύουν αυτή τη λαθροθηρία, εξακολουθεί να συμβαίνει.</a:t>
            </a:r>
            <a:endParaRPr lang="el-GR"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endPar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is also the issue of over-fishing at places around the world. The question arises as to how this is impacting the Animal Kingdom? While there is increasing awareness around these issues, studies need to be done on how man is impacting the lower kingdoms on an etheric level. There is lots of information and studies in the mainstream addressing these issues but more needs to done to prevent extinction of these species, and therefore cause other consequences in the environment.</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Υπάρχει επίσης το θέμα της υπεραλίευσης σε μέρη σε όλο τον κόσμο. Τίθεται το ερώτημα πώς αυτό επηρεάζει το Ζωικό Βασίλειο; Ενώ υπάρχει αυξανόμενη ευαισθητοποίηση γύρω από αυτά τα ζητήματα, πρέπει να γίνουν μελέτες για το πώς ο άνθρωπος επηρεάζει τα κατώτερα βασίλεια σε αιθερικό επίπεδο. Υπάρχουν πολλές πληροφορίες και μελέτες στο βασικό ρεύμα για την αντιμετώπιση αυτών των ζητημάτων, αλλά πρέπει να γίνουν περισσότερα για να αποφευχθεί η εξαφάνιση αυτών των ειδών και, επομένως, να προκληθούν άλλες επιπτώσεις μέσα στο περιβάλλον.</a:t>
            </a:r>
          </a:p>
          <a:p>
            <a:pPr marL="742950" marR="0" lvl="1" indent="-285750">
              <a:lnSpc>
                <a:spcPct val="115000"/>
              </a:lnSpc>
              <a:spcBef>
                <a:spcPts val="0"/>
              </a:spcBef>
              <a:spcAft>
                <a:spcPts val="0"/>
              </a:spcAft>
              <a:buFont typeface="Arial" panose="020B0604020202020204" pitchFamily="34" charset="0"/>
              <a:buChar char="•"/>
              <a:tabLst>
                <a:tab pos="914400" algn="l"/>
              </a:tabLst>
            </a:pP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Religious Networks around world are an important force for peace. </a:t>
            </a:r>
            <a:endPar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tabLst>
                <a:tab pos="914400" algn="l"/>
              </a:tabLst>
            </a:pPr>
            <a:r>
              <a:rPr lang="el-GR"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Τα Θρησκευτικά Δίκτυα σε όλο τον κόσμο είναι μια σημαντική δύναμη για την ειρήνη.</a:t>
            </a:r>
          </a:p>
          <a:p>
            <a:pPr marL="742950" marR="0" lvl="1" indent="-285750">
              <a:lnSpc>
                <a:spcPct val="115000"/>
              </a:lnSpc>
              <a:spcBef>
                <a:spcPts val="0"/>
              </a:spcBef>
              <a:spcAft>
                <a:spcPts val="0"/>
              </a:spcAft>
              <a:buFont typeface="Arial" panose="020B0604020202020204" pitchFamily="34" charset="0"/>
              <a:buChar char="•"/>
              <a:tabLst>
                <a:tab pos="914400" algn="l"/>
              </a:tabLst>
            </a:pP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FontTx/>
              <a:buNone/>
              <a:tabLst>
                <a:tab pos="914400" algn="l"/>
              </a:tabLst>
            </a:pPr>
            <a:endParaRPr lang="en-US" sz="1800" b="0" kern="1200" dirty="0">
              <a:solidFill>
                <a:srgbClr val="000000"/>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Creating Scenario for Peace Globally…..Cont’d</a:t>
            </a:r>
            <a:endParaRPr lang="el-GR"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l-G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Δημιουργία Σεναρίου για Ειρήνη Παγκοσμίως…Συνέχεια</a:t>
            </a:r>
            <a:endParaRPr lang="en-US" sz="1800" b="1" kern="1800" dirty="0">
              <a:solidFill>
                <a:schemeClr val="bg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FontTx/>
              <a:buNone/>
              <a:tabLst>
                <a:tab pos="914400" algn="l"/>
              </a:tabLst>
            </a:pPr>
            <a:r>
              <a:rPr lang="en-US" sz="1800" b="1" kern="1200" dirty="0">
                <a:solidFill>
                  <a:srgbClr val="000000"/>
                </a:solidFill>
                <a:effectLst/>
                <a:latin typeface="Arial" panose="020B0604020202020204" pitchFamily="34" charset="0"/>
                <a:ea typeface="+mn-ea"/>
                <a:cs typeface="Arial" panose="020B0604020202020204" pitchFamily="34" charset="0"/>
              </a:rPr>
              <a:t>Objectives of New Economic Order</a:t>
            </a:r>
            <a:endParaRPr lang="el-GR" sz="1800" b="1" kern="1200" dirty="0">
              <a:solidFill>
                <a:srgbClr val="000000"/>
              </a:solidFill>
              <a:effectLst/>
              <a:latin typeface="Arial" panose="020B0604020202020204" pitchFamily="34" charset="0"/>
              <a:ea typeface="+mn-ea"/>
              <a:cs typeface="Arial" panose="020B0604020202020204" pitchFamily="34" charset="0"/>
            </a:endParaRPr>
          </a:p>
          <a:p>
            <a:pPr marL="0" marR="0" lvl="0" indent="0">
              <a:lnSpc>
                <a:spcPct val="115000"/>
              </a:lnSpc>
              <a:spcBef>
                <a:spcPts val="0"/>
              </a:spcBef>
              <a:spcAft>
                <a:spcPts val="0"/>
              </a:spcAft>
              <a:buFontTx/>
              <a:buNone/>
              <a:tabLst>
                <a:tab pos="914400" algn="l"/>
              </a:tabLst>
            </a:pPr>
            <a:r>
              <a:rPr lang="el-GR" sz="1800" b="1" kern="1200" dirty="0">
                <a:solidFill>
                  <a:srgbClr val="000000"/>
                </a:solidFill>
                <a:effectLst/>
                <a:latin typeface="Arial" panose="020B0604020202020204" pitchFamily="34" charset="0"/>
                <a:ea typeface="+mn-ea"/>
                <a:cs typeface="Arial" panose="020B0604020202020204" pitchFamily="34" charset="0"/>
              </a:rPr>
              <a:t>Στόχοι Νέας Οικονομικής Τάξης</a:t>
            </a:r>
          </a:p>
          <a:p>
            <a:pPr marL="0" marR="0">
              <a:lnSpc>
                <a:spcPct val="115000"/>
              </a:lnSpc>
              <a:spcBef>
                <a:spcPts val="0"/>
              </a:spcBef>
              <a:spcAft>
                <a:spcPts val="0"/>
              </a:spcAft>
            </a:pPr>
            <a:endParaRPr lang="en-US" sz="1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Role of Business in Providing Security and Abundance for All by:</a:t>
            </a:r>
            <a:endParaRPr lang="el-GR" sz="1800" b="1" kern="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Ο Ρόλος των  Επιχειρήσεων  στην Παροχή Ασφάλειας και Αφθονίας για Όλους από:</a:t>
            </a:r>
          </a:p>
          <a:p>
            <a:pPr marL="285750" marR="0" indent="-285750">
              <a:lnSpc>
                <a:spcPct val="115000"/>
              </a:lnSpc>
              <a:spcBef>
                <a:spcPts val="0"/>
              </a:spcBef>
              <a:spcAft>
                <a:spcPts val="0"/>
              </a:spcAft>
              <a:buFont typeface="Arial" panose="020B0604020202020204" pitchFamily="34" charset="0"/>
              <a:buChar cha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rPr>
              <a:t>Establish international labor and environmental standards that:</a:t>
            </a:r>
            <a:endParaRPr lang="el-GR" sz="180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l-GR" sz="1800" dirty="0">
                <a:effectLst/>
                <a:latin typeface="Calibri" panose="020F0502020204030204" pitchFamily="34" charset="0"/>
                <a:ea typeface="Calibri" panose="020F0502020204030204" pitchFamily="34" charset="0"/>
                <a:cs typeface="Times New Roman" panose="02020603050405020304" pitchFamily="18" charset="0"/>
              </a:rPr>
              <a:t>Την θέσπιση διεθνών εργασιακών και περιβαλλοντικών προτύπων που:</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rPr>
              <a:t>Stamp out any forms of separatism, provides jobs, economic opportunity, educational</a:t>
            </a:r>
            <a:r>
              <a:rPr lang="en-US" sz="1800" dirty="0">
                <a:effectLst/>
                <a:latin typeface="Arial" panose="020B0604020202020204" pitchFamily="34" charset="0"/>
                <a:ea typeface="Times New Roman" panose="02020603050405020304" pitchFamily="18" charset="0"/>
                <a:cs typeface="Arial" panose="020B0604020202020204" pitchFamily="34" charset="0"/>
              </a:rPr>
              <a:t> pathways, e.g. equal pay for women at all levels of society; </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spcBef>
                <a:spcPts val="0"/>
              </a:spcBef>
              <a:spcAft>
                <a:spcPts val="0"/>
              </a:spcAft>
              <a:buFont typeface="Wingdings" panose="05000000000000000000" pitchFamily="2" charset="2"/>
              <a:buChar char="§"/>
            </a:pPr>
            <a:r>
              <a:rPr lang="el-GR" sz="1800" dirty="0">
                <a:effectLst/>
                <a:latin typeface="Arial" panose="020B0604020202020204" pitchFamily="34" charset="0"/>
                <a:ea typeface="Times New Roman" panose="02020603050405020304" pitchFamily="18" charset="0"/>
                <a:cs typeface="Arial" panose="020B0604020202020204" pitchFamily="34" charset="0"/>
              </a:rPr>
              <a:t>Εξαλείφουν  κάθε μορφής χωριστικότητας , παρέχουν θέσεις εργασίας, οικονομικές ευκαιρίες, εκπαιδευτικά μονοπάτια, π.χ. ίση αμοιβή για τις γυναίκες σε όλα τα επίπεδα της κοινωνίας·</a:t>
            </a:r>
          </a:p>
          <a:p>
            <a:pPr marL="914400" marR="0" lvl="2" indent="0">
              <a:spcBef>
                <a:spcPts val="0"/>
              </a:spcBef>
              <a:spcAft>
                <a:spcPts val="0"/>
              </a:spcAft>
              <a:buFont typeface="Wingdings" panose="05000000000000000000" pitchFamily="2" charset="2"/>
              <a:buNone/>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Arial" panose="020B0604020202020204" pitchFamily="34" charset="0"/>
              </a:rPr>
              <a:t>Redistribution and sharing of wealth….defining who really makes a company wealthy and successful</a:t>
            </a:r>
          </a:p>
          <a:p>
            <a:pPr marL="800100" marR="0" lvl="1" indent="-342900">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Αναδιανομή και μοίρασμα του πλούτου…. Καθορισμός του ποιος πραγματικά κάνει μια εταιρεία πλούσια και επιτυχημένη</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Arial" panose="020B0604020202020204" pitchFamily="34" charset="0"/>
              </a:rPr>
              <a:t>Tackle climate change and issues around pollution</a:t>
            </a:r>
          </a:p>
          <a:p>
            <a:pPr marL="800100" marR="0" lvl="1" indent="-342900">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Αντιμετώπιση της κλιματικής αλλαγής και ζητημάτων γύρω από τη ρύπανση</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Arial" panose="020B0604020202020204" pitchFamily="34" charset="0"/>
              </a:rPr>
              <a:t>Control Arms sales…change attitude of aggression and profit to creating foundation to Peace</a:t>
            </a:r>
          </a:p>
          <a:p>
            <a:pPr marL="800100" marR="0" lvl="1" indent="-342900">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Ελέγξτε τις πωλήσεις όπλων…αλλάξτε τη στάση της επιθετικότητας και του κέρδους για τη δημιουργία θεμελίων για την Ειρήνη</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Arial" panose="020B0604020202020204" pitchFamily="34" charset="0"/>
              </a:rPr>
              <a:t>Gov’t policy / legislation to ensure life and not destruction of it. Idea of protecting the environment and allocating monies towards human needs, e.g. healthcare, programs for youth and protecting women / children</a:t>
            </a:r>
          </a:p>
          <a:p>
            <a:pPr marL="800100" marR="0" lvl="1" indent="-342900">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Πολιτική / νομοθεσία της Κυβέρνησης για τη διασφάλιση της ζωής και όχι την καταστροφή της. Η ιδέα της προστασίας του περιβάλλοντος και της διάθεσης χρημάτων για τις ανθρώπινες ανάγκες, π.χ. υγειονομική περίθαλψη, προγράμματα για τη νεολαία και την προστασία των γυναικών / παιδιών</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Times New Roman" panose="02020603050405020304" pitchFamily="18" charset="0"/>
                <a:cs typeface="Arial" panose="020B0604020202020204" pitchFamily="34" charset="0"/>
              </a:rPr>
              <a:t>Need for all nations to protect political and territorial sovereignty. For much of the last 100 years, this has largely been handled through Treaties at the governmental level; However, the aggression against Ukraine by Russia is a failure of this system</a:t>
            </a:r>
          </a:p>
          <a:p>
            <a:pPr marL="800100" marR="0" lvl="1" indent="-342900">
              <a:lnSpc>
                <a:spcPct val="115000"/>
              </a:lnSpc>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Times New Roman" panose="02020603050405020304" pitchFamily="18" charset="0"/>
                <a:cs typeface="Arial" panose="020B0604020202020204" pitchFamily="34" charset="0"/>
              </a:rPr>
              <a:t>Ανάγκη όλων των εθνών να προστατεύσουν την πολιτική και  την εδαφική κυριαρχία. Για μεγάλο μέρος των τελευταίων 100 ετών, αυτό αντιμετωπίζεται σε μεγάλο βαθμό μέσω Συνθηκών σε κυβερνητικό επίπεδο. Ωστόσο, η επίθεση κατά της Ουκρανίας από τη Ρωσία είναι  μια αποτυχία αυτού του συστήματος</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cs typeface="Arial" panose="020B0604020202020204" pitchFamily="34" charset="0"/>
              </a:rPr>
              <a:t>Deal with Foreign Debt. Causes tensions of territorial sovereignty by political decision-makers a</a:t>
            </a:r>
            <a:r>
              <a:rPr lang="en-US" sz="1800" dirty="0">
                <a:effectLst/>
                <a:latin typeface="Arial" panose="020B0604020202020204" pitchFamily="34" charset="0"/>
                <a:ea typeface="Calibri" panose="020F0502020204030204" pitchFamily="34" charset="0"/>
              </a:rPr>
              <a:t>nd economic advisors between leaders of economically poor and technologically rich nations.</a:t>
            </a:r>
          </a:p>
          <a:p>
            <a:pPr marL="800100" marR="0" lvl="1" indent="-342900">
              <a:lnSpc>
                <a:spcPct val="115000"/>
              </a:lnSpc>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rPr>
              <a:t>Αντιμετώπιση του εξωτερικού χρέους. Προκαλεί εντάσεις εδαφικής κυριαρχίας από τους υπεύθυνους λήψης πολιτικών αποφάσεων και τους οικονομικούς συμβούλους μεταξύ  των ηγετών  των οικονομικά φτωχών και τεχνολογικά πλούσιων εθνών.</a:t>
            </a:r>
            <a:endParaRPr lang="en-US" sz="1800" dirty="0">
              <a:effectLst/>
              <a:latin typeface="Arial" panose="020B0604020202020204" pitchFamily="34" charset="0"/>
              <a:ea typeface="Calibri" panose="020F0502020204030204" pitchFamily="34" charset="0"/>
            </a:endParaRPr>
          </a:p>
          <a:p>
            <a:pPr marL="800100" marR="0" lvl="1" indent="-342900">
              <a:lnSpc>
                <a:spcPct val="115000"/>
              </a:lnSpc>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n-US" sz="1800" dirty="0">
                <a:effectLst/>
                <a:latin typeface="Arial" panose="020B0604020202020204" pitchFamily="34" charset="0"/>
                <a:ea typeface="Calibri" panose="020F0502020204030204" pitchFamily="34" charset="0"/>
              </a:rPr>
              <a:t>With regards to the war in Ukraine, there are people calling for a “New” investment in Green technology. The strategy is much of the revenue that comes to Putin’s Russia is through oil. The idea is about moving away from the West’s dependence on oil and have the economy rely on a more sustainable and non-oil based technologies. This could also be a strategy with Venezuela and oil producing countries whose governments are also autocratic.</a:t>
            </a:r>
          </a:p>
          <a:p>
            <a:pPr marL="800100" marR="0" lvl="1" indent="-342900">
              <a:lnSpc>
                <a:spcPct val="115000"/>
              </a:lnSpc>
              <a:spcBef>
                <a:spcPts val="0"/>
              </a:spcBef>
              <a:spcAft>
                <a:spcPts val="0"/>
              </a:spcAft>
              <a:buFont typeface="Courier New" panose="02070309020205020404" pitchFamily="49" charset="0"/>
              <a:buChar char="o"/>
            </a:pPr>
            <a:r>
              <a:rPr lang="el-GR" sz="1800" dirty="0">
                <a:effectLst/>
                <a:latin typeface="Arial" panose="020B0604020202020204" pitchFamily="34" charset="0"/>
                <a:ea typeface="Calibri" panose="020F0502020204030204" pitchFamily="34" charset="0"/>
              </a:rPr>
              <a:t>Όσον αφορά τον πόλεμο στην Ουκρανία, υπάρχουν άνθρωποι που ζητούν μια «νέα» επένδυση στην πράσινη τεχνολογία. Η στρατηγική είναι ότι μεγάλο μέρος των εσόδων που έρχονται στη Ρωσία του Πούτιν προέρχονται από το πετρέλαιο. Η ιδέα είναι να απομακρυνθούμε από την εξάρτηση της Δύσης από το πετρέλαιο και να βασιστεί η οικονομία σε πιο βιώσιμες τεχνολογίες που δεν βασίζονται στο πετρέλαιο. Αυτή θα μπορούσε επίσης να είναι μια στρατηγική με τη Βενεζουέλα και τις πετρελαιοπαραγωγές χώρες των οποίων οι κυβερνήσεις είναι επίσης αυταρχικές.</a:t>
            </a:r>
            <a:endParaRPr lang="en-US" sz="1800" dirty="0">
              <a:effectLst/>
              <a:latin typeface="Arial" panose="020B0604020202020204" pitchFamily="34" charset="0"/>
              <a:ea typeface="Calibri" panose="020F0502020204030204" pitchFamily="34" charset="0"/>
            </a:endParaRPr>
          </a:p>
          <a:p>
            <a:pPr marL="800100" marR="0" lvl="1" indent="-342900">
              <a:lnSpc>
                <a:spcPct val="115000"/>
              </a:lnSpc>
              <a:spcBef>
                <a:spcPts val="0"/>
              </a:spcBef>
              <a:spcAft>
                <a:spcPts val="0"/>
              </a:spcAft>
              <a:buFont typeface="Courier New" panose="02070309020205020404" pitchFamily="49" charset="0"/>
              <a:buChar char="o"/>
            </a:pPr>
            <a:endParaRPr lang="en-US" sz="1800" dirty="0">
              <a:effectLst/>
              <a:latin typeface="Arial" panose="020B0604020202020204" pitchFamily="34" charset="0"/>
              <a:ea typeface="Calibri" panose="020F0502020204030204" pitchFamily="34" charset="0"/>
            </a:endParaRPr>
          </a:p>
          <a:p>
            <a:pPr marL="800100" marR="0" lvl="1" indent="-342900">
              <a:lnSpc>
                <a:spcPct val="115000"/>
              </a:lnSpc>
              <a:spcBef>
                <a:spcPts val="0"/>
              </a:spcBef>
              <a:spcAft>
                <a:spcPts val="0"/>
              </a:spcAft>
              <a:buFont typeface="Symbol" panose="05050102010706020507" pitchFamily="18" charset="2"/>
              <a:buChar char=""/>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kern="1800" dirty="0">
                <a:solidFill>
                  <a:schemeClr val="tx1"/>
                </a:solidFill>
                <a:effectLst/>
                <a:latin typeface="Arial" panose="020B0604020202020204" pitchFamily="34" charset="0"/>
                <a:ea typeface="+mn-ea"/>
                <a:cs typeface="Arial" panose="020B0604020202020204" pitchFamily="34" charset="0"/>
              </a:rPr>
              <a:t>Overcoming Issues around Poverty and Inequality</a:t>
            </a:r>
          </a:p>
          <a:p>
            <a:pPr marL="342900" marR="0" lvl="0" indent="-342900">
              <a:lnSpc>
                <a:spcPct val="115000"/>
              </a:lnSpc>
              <a:spcBef>
                <a:spcPts val="0"/>
              </a:spcBef>
              <a:spcAft>
                <a:spcPts val="0"/>
              </a:spcAft>
              <a:buFont typeface="Symbol" panose="05050102010706020507" pitchFamily="18" charset="2"/>
              <a:buChar char=""/>
            </a:pPr>
            <a:r>
              <a:rPr lang="el-GR" sz="1800" b="1" kern="1800" dirty="0">
                <a:solidFill>
                  <a:schemeClr val="tx1"/>
                </a:solidFill>
                <a:effectLst/>
                <a:latin typeface="Arial" panose="020B0604020202020204" pitchFamily="34" charset="0"/>
                <a:ea typeface="+mn-ea"/>
                <a:cs typeface="Arial" panose="020B0604020202020204" pitchFamily="34" charset="0"/>
              </a:rPr>
              <a:t>Ξεπερνώντας τα ζητήματα γύρω από τη φτώχεια και την ανισότητα</a:t>
            </a:r>
            <a:endParaRPr lang="en-US" sz="1800" b="1" kern="1800" dirty="0">
              <a:solidFill>
                <a:schemeClr val="tx1"/>
              </a:solidFill>
              <a:effectLst/>
              <a:latin typeface="Arial" panose="020B0604020202020204" pitchFamily="34" charset="0"/>
              <a:ea typeface="+mn-ea"/>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800" b="1"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n-US" sz="1800" b="0" kern="1800" dirty="0">
                <a:solidFill>
                  <a:schemeClr val="tx1"/>
                </a:solidFill>
                <a:effectLst/>
                <a:latin typeface="Arial" panose="020B0604020202020204" pitchFamily="34" charset="0"/>
                <a:ea typeface="+mn-ea"/>
                <a:cs typeface="Arial" panose="020B0604020202020204" pitchFamily="34" charset="0"/>
              </a:rPr>
              <a:t>Attaining understanding of the official </a:t>
            </a:r>
            <a:r>
              <a:rPr lang="en-US" sz="1800" b="0" u="sng" kern="1800" dirty="0">
                <a:solidFill>
                  <a:schemeClr val="tx1"/>
                </a:solidFill>
                <a:effectLst/>
                <a:latin typeface="Arial" panose="020B0604020202020204" pitchFamily="34" charset="0"/>
                <a:ea typeface="+mn-ea"/>
                <a:cs typeface="Arial" panose="020B0604020202020204" pitchFamily="34" charset="0"/>
              </a:rPr>
              <a:t>UN 2030 </a:t>
            </a:r>
            <a:r>
              <a:rPr lang="en-US" sz="2800" u="sng" dirty="0"/>
              <a:t>Sustainable Development Goals</a:t>
            </a:r>
            <a:r>
              <a:rPr lang="en-US" sz="1800" b="0" kern="1800" dirty="0">
                <a:solidFill>
                  <a:schemeClr val="tx1"/>
                </a:solidFill>
                <a:effectLst/>
                <a:latin typeface="Arial" panose="020B0604020202020204" pitchFamily="34" charset="0"/>
                <a:ea typeface="+mn-ea"/>
                <a:cs typeface="Arial" panose="020B0604020202020204" pitchFamily="34" charset="0"/>
              </a:rPr>
              <a:t> which are </a:t>
            </a:r>
            <a:r>
              <a:rPr lang="en-US" sz="2800" dirty="0"/>
              <a:t>ensigned to be a "</a:t>
            </a:r>
            <a:r>
              <a:rPr lang="en-US" sz="2800" i="1" dirty="0"/>
              <a:t>blueprint to achieve a better and more sustainable future for all</a:t>
            </a:r>
            <a:r>
              <a:rPr lang="en-US" sz="2800" dirty="0"/>
              <a:t>“</a:t>
            </a:r>
          </a:p>
          <a:p>
            <a:pPr marL="800100" marR="0" lvl="1" indent="-342900">
              <a:lnSpc>
                <a:spcPct val="115000"/>
              </a:lnSpc>
              <a:spcBef>
                <a:spcPts val="0"/>
              </a:spcBef>
              <a:spcAft>
                <a:spcPts val="0"/>
              </a:spcAft>
              <a:buFont typeface="Courier New" panose="02070309020205020404" pitchFamily="49" charset="0"/>
              <a:buChar char="o"/>
            </a:pPr>
            <a:r>
              <a:rPr lang="el-GR" sz="1800" b="0" kern="1800" dirty="0">
                <a:solidFill>
                  <a:schemeClr val="tx1"/>
                </a:solidFill>
                <a:effectLst/>
                <a:latin typeface="Arial" panose="020B0604020202020204" pitchFamily="34" charset="0"/>
                <a:ea typeface="+mn-ea"/>
                <a:cs typeface="Arial" panose="020B0604020202020204" pitchFamily="34" charset="0"/>
              </a:rPr>
              <a:t>Επίτευξη κατανόησης των επίσημων </a:t>
            </a:r>
            <a:r>
              <a:rPr lang="el-GR" sz="1800" b="0" u="sng" kern="1800" dirty="0">
                <a:solidFill>
                  <a:schemeClr val="tx1"/>
                </a:solidFill>
                <a:effectLst/>
                <a:latin typeface="Arial" panose="020B0604020202020204" pitchFamily="34" charset="0"/>
                <a:ea typeface="+mn-ea"/>
                <a:cs typeface="Arial" panose="020B0604020202020204" pitchFamily="34" charset="0"/>
              </a:rPr>
              <a:t>Στόχων Βιώσιμης Ανάπτυξης του ΟΗΕ για το 2030</a:t>
            </a:r>
            <a:r>
              <a:rPr lang="el-GR" sz="1800" b="0" kern="1800" dirty="0">
                <a:solidFill>
                  <a:schemeClr val="tx1"/>
                </a:solidFill>
                <a:effectLst/>
                <a:latin typeface="Arial" panose="020B0604020202020204" pitchFamily="34" charset="0"/>
                <a:ea typeface="+mn-ea"/>
                <a:cs typeface="Arial" panose="020B0604020202020204" pitchFamily="34" charset="0"/>
              </a:rPr>
              <a:t>, οι οποίοι χαρακτηρίζονται ως «</a:t>
            </a:r>
            <a:r>
              <a:rPr lang="el-GR" sz="1800" b="0" i="1" kern="1800" dirty="0">
                <a:solidFill>
                  <a:schemeClr val="tx1"/>
                </a:solidFill>
                <a:effectLst/>
                <a:latin typeface="Arial" panose="020B0604020202020204" pitchFamily="34" charset="0"/>
                <a:ea typeface="+mn-ea"/>
                <a:cs typeface="Arial" panose="020B0604020202020204" pitchFamily="34" charset="0"/>
              </a:rPr>
              <a:t>η </a:t>
            </a:r>
            <a:r>
              <a:rPr lang="el-GR" sz="1800" b="0" i="1" kern="1800" dirty="0" err="1">
                <a:solidFill>
                  <a:schemeClr val="tx1"/>
                </a:solidFill>
                <a:effectLst/>
                <a:latin typeface="Arial" panose="020B0604020202020204" pitchFamily="34" charset="0"/>
                <a:ea typeface="+mn-ea"/>
                <a:cs typeface="Arial" panose="020B0604020202020204" pitchFamily="34" charset="0"/>
              </a:rPr>
              <a:t>κυανοτυπία</a:t>
            </a:r>
            <a:r>
              <a:rPr lang="el-GR" sz="1800" b="0" i="1" kern="1800" dirty="0">
                <a:solidFill>
                  <a:schemeClr val="tx1"/>
                </a:solidFill>
                <a:effectLst/>
                <a:latin typeface="Arial" panose="020B0604020202020204" pitchFamily="34" charset="0"/>
                <a:ea typeface="+mn-ea"/>
                <a:cs typeface="Arial" panose="020B0604020202020204" pitchFamily="34" charset="0"/>
              </a:rPr>
              <a:t> για την επίτευξη ενός καλύτερου και πιο βιώσιμου μέλλοντος για όλους</a:t>
            </a:r>
            <a:r>
              <a:rPr lang="el-GR" sz="1800" b="0" kern="1800" dirty="0">
                <a:solidFill>
                  <a:schemeClr val="tx1"/>
                </a:solidFill>
                <a:effectLst/>
                <a:latin typeface="Arial" panose="020B0604020202020204" pitchFamily="34" charset="0"/>
                <a:ea typeface="+mn-ea"/>
                <a:cs typeface="Arial" panose="020B0604020202020204" pitchFamily="34" charset="0"/>
              </a:rPr>
              <a:t>»</a:t>
            </a:r>
            <a:endParaRPr lang="en-US" sz="2800" b="0"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n-US" sz="1800" b="0" kern="1800" dirty="0">
                <a:solidFill>
                  <a:schemeClr val="tx1"/>
                </a:solidFill>
                <a:effectLst/>
                <a:latin typeface="Arial" panose="020B0604020202020204" pitchFamily="34" charset="0"/>
                <a:ea typeface="+mn-ea"/>
                <a:cs typeface="Arial" panose="020B0604020202020204" pitchFamily="34" charset="0"/>
              </a:rPr>
              <a:t>Renegotiation of debts of developing countries</a:t>
            </a:r>
          </a:p>
          <a:p>
            <a:pPr marL="800100" marR="0" lvl="1" indent="-342900">
              <a:lnSpc>
                <a:spcPct val="115000"/>
              </a:lnSpc>
              <a:spcBef>
                <a:spcPts val="0"/>
              </a:spcBef>
              <a:spcAft>
                <a:spcPts val="0"/>
              </a:spcAft>
              <a:buFont typeface="Courier New" panose="02070309020205020404" pitchFamily="49" charset="0"/>
              <a:buChar char="o"/>
            </a:pPr>
            <a:r>
              <a:rPr lang="el-GR" sz="1800" b="0" kern="1800" dirty="0">
                <a:solidFill>
                  <a:schemeClr val="tx1"/>
                </a:solidFill>
                <a:effectLst/>
                <a:latin typeface="Arial" panose="020B0604020202020204" pitchFamily="34" charset="0"/>
                <a:ea typeface="+mn-ea"/>
                <a:cs typeface="Arial" panose="020B0604020202020204" pitchFamily="34" charset="0"/>
              </a:rPr>
              <a:t>Επαναδιαπραγμάτευση των χρεών των αναπτυσσόμενων χωρών</a:t>
            </a: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n-US" sz="1800" b="0" kern="1800" dirty="0">
                <a:solidFill>
                  <a:schemeClr val="tx1"/>
                </a:solidFill>
                <a:effectLst/>
                <a:latin typeface="Arial" panose="020B0604020202020204" pitchFamily="34" charset="0"/>
                <a:ea typeface="+mn-ea"/>
                <a:cs typeface="Arial" panose="020B0604020202020204" pitchFamily="34" charset="0"/>
              </a:rPr>
              <a:t>Use funds from disarmament for ending poverty, providing free education, health / nutrition to all</a:t>
            </a:r>
          </a:p>
          <a:p>
            <a:pPr marL="800100" marR="0" lvl="1" indent="-342900">
              <a:lnSpc>
                <a:spcPct val="115000"/>
              </a:lnSpc>
              <a:spcBef>
                <a:spcPts val="0"/>
              </a:spcBef>
              <a:spcAft>
                <a:spcPts val="0"/>
              </a:spcAft>
              <a:buFont typeface="Courier New" panose="02070309020205020404" pitchFamily="49" charset="0"/>
              <a:buChar char="o"/>
            </a:pPr>
            <a:r>
              <a:rPr lang="el-GR" sz="1800" b="0" kern="1800" dirty="0">
                <a:solidFill>
                  <a:schemeClr val="tx1"/>
                </a:solidFill>
                <a:effectLst/>
                <a:latin typeface="Arial" panose="020B0604020202020204" pitchFamily="34" charset="0"/>
                <a:ea typeface="+mn-ea"/>
                <a:cs typeface="Arial" panose="020B0604020202020204" pitchFamily="34" charset="0"/>
              </a:rPr>
              <a:t>Χρησιμοποιήστε πόρους από τον αφοπλισμό για τον τερματισμό της φτώχειας, την παροχή δωρεάν εκπαίδευσης, υγείας / διατροφής σε όλους</a:t>
            </a: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n-US" sz="1800" b="0" kern="1800" dirty="0">
                <a:solidFill>
                  <a:schemeClr val="tx1"/>
                </a:solidFill>
                <a:effectLst/>
                <a:latin typeface="Arial" panose="020B0604020202020204" pitchFamily="34" charset="0"/>
                <a:ea typeface="+mn-ea"/>
                <a:cs typeface="Arial" panose="020B0604020202020204" pitchFamily="34" charset="0"/>
              </a:rPr>
              <a:t>Developing Int’l Food health promoting programs and distribution</a:t>
            </a:r>
          </a:p>
          <a:p>
            <a:pPr marL="800100" marR="0" lvl="1" indent="-342900">
              <a:lnSpc>
                <a:spcPct val="115000"/>
              </a:lnSpc>
              <a:spcBef>
                <a:spcPts val="0"/>
              </a:spcBef>
              <a:spcAft>
                <a:spcPts val="0"/>
              </a:spcAft>
              <a:buFont typeface="Courier New" panose="02070309020205020404" pitchFamily="49" charset="0"/>
              <a:buChar char="o"/>
            </a:pPr>
            <a:r>
              <a:rPr lang="el-GR" sz="1800" b="0" kern="1800" dirty="0">
                <a:solidFill>
                  <a:schemeClr val="tx1"/>
                </a:solidFill>
                <a:effectLst/>
                <a:latin typeface="Arial" panose="020B0604020202020204" pitchFamily="34" charset="0"/>
                <a:ea typeface="+mn-ea"/>
                <a:cs typeface="Arial" panose="020B0604020202020204" pitchFamily="34" charset="0"/>
              </a:rPr>
              <a:t>Ανάπτυξη προγραμμάτων και διανομής Διεθνών Τροφίμων για την προώθηση της υγείας</a:t>
            </a: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n-US" sz="1800" b="0" kern="1800" dirty="0">
                <a:solidFill>
                  <a:schemeClr val="tx1"/>
                </a:solidFill>
                <a:effectLst/>
                <a:latin typeface="Arial" panose="020B0604020202020204" pitchFamily="34" charset="0"/>
                <a:ea typeface="+mn-ea"/>
                <a:cs typeface="Arial" panose="020B0604020202020204" pitchFamily="34" charset="0"/>
              </a:rPr>
              <a:t>Regulation of activities of Multi-National corporations in non-Western countries particularly around social responsibility to workers in factories and pollution</a:t>
            </a:r>
          </a:p>
          <a:p>
            <a:pPr marL="800100" marR="0" lvl="1" indent="-342900">
              <a:lnSpc>
                <a:spcPct val="115000"/>
              </a:lnSpc>
              <a:spcBef>
                <a:spcPts val="0"/>
              </a:spcBef>
              <a:spcAft>
                <a:spcPts val="0"/>
              </a:spcAft>
              <a:buFont typeface="Courier New" panose="02070309020205020404" pitchFamily="49" charset="0"/>
              <a:buChar char="o"/>
            </a:pPr>
            <a:r>
              <a:rPr lang="el-GR" sz="1800" b="0" kern="1800" dirty="0">
                <a:solidFill>
                  <a:schemeClr val="tx1"/>
                </a:solidFill>
                <a:effectLst/>
                <a:latin typeface="Arial" panose="020B0604020202020204" pitchFamily="34" charset="0"/>
                <a:ea typeface="+mn-ea"/>
                <a:cs typeface="Arial" panose="020B0604020202020204" pitchFamily="34" charset="0"/>
              </a:rPr>
              <a:t>Ρύθμιση των δραστηριοτήτων των Πολυεθνικών εταιρειών σε μη δυτικές χώρες, ιδιαίτερα γύρω από την κοινωνική ευθύνη προς τους εργαζόμενους στα εργοστάσια και τη ρύπανση</a:t>
            </a: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800100" marR="0" lvl="1" indent="-342900">
              <a:lnSpc>
                <a:spcPct val="115000"/>
              </a:lnSpc>
              <a:spcBef>
                <a:spcPts val="0"/>
              </a:spcBef>
              <a:spcAft>
                <a:spcPts val="0"/>
              </a:spcAft>
              <a:buFont typeface="Courier New" panose="02070309020205020404" pitchFamily="49" charset="0"/>
              <a:buChar char="o"/>
            </a:pPr>
            <a:r>
              <a:rPr lang="en-US" sz="1800" b="0" kern="1800" dirty="0">
                <a:solidFill>
                  <a:schemeClr val="tx1"/>
                </a:solidFill>
                <a:effectLst/>
                <a:latin typeface="Arial" panose="020B0604020202020204" pitchFamily="34" charset="0"/>
                <a:ea typeface="+mn-ea"/>
                <a:cs typeface="Arial" panose="020B0604020202020204" pitchFamily="34" charset="0"/>
              </a:rPr>
              <a:t>Provide equitable access to resources to all nation of the oceans and sea floors.</a:t>
            </a:r>
          </a:p>
          <a:p>
            <a:pPr marL="800100" marR="0" lvl="1" indent="-342900">
              <a:lnSpc>
                <a:spcPct val="115000"/>
              </a:lnSpc>
              <a:spcBef>
                <a:spcPts val="0"/>
              </a:spcBef>
              <a:spcAft>
                <a:spcPts val="0"/>
              </a:spcAft>
              <a:buFont typeface="Courier New" panose="02070309020205020404" pitchFamily="49" charset="0"/>
              <a:buChar char="o"/>
            </a:pPr>
            <a:r>
              <a:rPr lang="el-GR" sz="1800" b="0" kern="1800" dirty="0">
                <a:solidFill>
                  <a:schemeClr val="tx1"/>
                </a:solidFill>
                <a:effectLst/>
                <a:latin typeface="Arial" panose="020B0604020202020204" pitchFamily="34" charset="0"/>
                <a:ea typeface="+mn-ea"/>
                <a:cs typeface="Arial" panose="020B0604020202020204" pitchFamily="34" charset="0"/>
              </a:rPr>
              <a:t>Παροχή ισότιμης πρόσβασης σε πόρους σε όλα τα έθνη των ωκεανών και του βυθού της θάλασσας.</a:t>
            </a: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0" marR="0" lvl="0" indent="0">
              <a:lnSpc>
                <a:spcPct val="115000"/>
              </a:lnSpc>
              <a:spcBef>
                <a:spcPts val="0"/>
              </a:spcBef>
              <a:spcAft>
                <a:spcPts val="0"/>
              </a:spcAft>
              <a:buFontTx/>
              <a:buNone/>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800" b="1" kern="1800" dirty="0">
                <a:solidFill>
                  <a:schemeClr val="tx1"/>
                </a:solidFill>
                <a:effectLst/>
                <a:latin typeface="Arial" panose="020B0604020202020204" pitchFamily="34" charset="0"/>
                <a:ea typeface="+mn-ea"/>
                <a:cs typeface="Arial" panose="020B0604020202020204" pitchFamily="34" charset="0"/>
              </a:rPr>
              <a:t>Need for Enlightened Public Opinion</a:t>
            </a:r>
          </a:p>
          <a:p>
            <a:pPr marL="285750" marR="0" lvl="0" indent="-285750">
              <a:lnSpc>
                <a:spcPct val="115000"/>
              </a:lnSpc>
              <a:spcBef>
                <a:spcPts val="0"/>
              </a:spcBef>
              <a:spcAft>
                <a:spcPts val="0"/>
              </a:spcAft>
              <a:buFont typeface="Arial" panose="020B0604020202020204" pitchFamily="34" charset="0"/>
              <a:buChar char="•"/>
            </a:pPr>
            <a:r>
              <a:rPr lang="el-GR" sz="1800" b="1" kern="1800" dirty="0">
                <a:solidFill>
                  <a:schemeClr val="tx1"/>
                </a:solidFill>
                <a:effectLst/>
                <a:latin typeface="Arial" panose="020B0604020202020204" pitchFamily="34" charset="0"/>
                <a:ea typeface="+mn-ea"/>
                <a:cs typeface="Arial" panose="020B0604020202020204" pitchFamily="34" charset="0"/>
              </a:rPr>
              <a:t>Ανάγκη για μια Φωτισμένη Κοινή Γνώμη</a:t>
            </a:r>
          </a:p>
          <a:p>
            <a:pPr marL="0" marR="0" lvl="0" indent="0">
              <a:lnSpc>
                <a:spcPct val="115000"/>
              </a:lnSpc>
              <a:spcBef>
                <a:spcPts val="0"/>
              </a:spcBef>
              <a:spcAft>
                <a:spcPts val="0"/>
              </a:spcAft>
              <a:buFont typeface="Arial" panose="020B0604020202020204" pitchFamily="34" charset="0"/>
              <a:buNone/>
            </a:pPr>
            <a:endParaRPr lang="en-US" sz="1800" b="1" kern="1800" dirty="0">
              <a:solidFill>
                <a:schemeClr val="tx1"/>
              </a:solidFill>
              <a:effectLst/>
              <a:latin typeface="Arial" panose="020B0604020202020204" pitchFamily="34" charset="0"/>
              <a:ea typeface="+mn-ea"/>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800" b="0" kern="1800" dirty="0">
                <a:solidFill>
                  <a:schemeClr val="tx1"/>
                </a:solidFill>
                <a:effectLst/>
                <a:latin typeface="Arial" panose="020B0604020202020204" pitchFamily="34" charset="0"/>
                <a:ea typeface="+mn-ea"/>
                <a:cs typeface="Arial" panose="020B0604020202020204" pitchFamily="34" charset="0"/>
              </a:rPr>
              <a:t>Importance of the general public becoming informed about long term wisdom and responsibility of government activity in this field</a:t>
            </a:r>
            <a:endParaRPr lang="el-GR" sz="1800" b="0" kern="1800" dirty="0">
              <a:solidFill>
                <a:schemeClr val="tx1"/>
              </a:solidFill>
              <a:effectLst/>
              <a:latin typeface="Arial" panose="020B0604020202020204" pitchFamily="34" charset="0"/>
              <a:ea typeface="+mn-ea"/>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l-GR" sz="1800" b="0" kern="1800" dirty="0">
                <a:solidFill>
                  <a:schemeClr val="tx1"/>
                </a:solidFill>
                <a:effectLst/>
                <a:latin typeface="Arial" panose="020B0604020202020204" pitchFamily="34" charset="0"/>
                <a:ea typeface="+mn-ea"/>
                <a:cs typeface="Arial" panose="020B0604020202020204" pitchFamily="34" charset="0"/>
              </a:rPr>
              <a:t>Είναι σημαντική να ενημέρωση του κοινού σχετικά με τη μακροπρόθεσμη σοφία και υπευθυνότητα της κυβερνητικής δραστηριότητας σε αυτόν τον τομέα</a:t>
            </a:r>
          </a:p>
          <a:p>
            <a:pPr marL="742950" marR="0" lvl="1" indent="-285750">
              <a:lnSpc>
                <a:spcPct val="115000"/>
              </a:lnSpc>
              <a:spcBef>
                <a:spcPts val="0"/>
              </a:spcBef>
              <a:spcAft>
                <a:spcPts val="0"/>
              </a:spcAft>
              <a:buFont typeface="Arial" panose="020B0604020202020204" pitchFamily="34" charset="0"/>
              <a:buChar char="•"/>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800" b="0" kern="1800" dirty="0">
                <a:solidFill>
                  <a:schemeClr val="tx1"/>
                </a:solidFill>
                <a:effectLst/>
                <a:latin typeface="Arial" panose="020B0604020202020204" pitchFamily="34" charset="0"/>
                <a:ea typeface="+mn-ea"/>
                <a:cs typeface="Arial" panose="020B0604020202020204" pitchFamily="34" charset="0"/>
              </a:rPr>
              <a:t>Need for “right spokespersons” in all SGs to communicate message, esp. from the Political, Educational and Trained Observer (Journalist) Seed Groups</a:t>
            </a:r>
            <a:endParaRPr lang="el-GR" sz="1800" b="0" kern="1800" dirty="0">
              <a:solidFill>
                <a:schemeClr val="tx1"/>
              </a:solidFill>
              <a:effectLst/>
              <a:latin typeface="Arial" panose="020B0604020202020204" pitchFamily="34" charset="0"/>
              <a:ea typeface="+mn-ea"/>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l-GR" sz="1800" b="0" kern="1800" dirty="0">
                <a:solidFill>
                  <a:schemeClr val="tx1"/>
                </a:solidFill>
                <a:effectLst/>
                <a:latin typeface="Arial" panose="020B0604020202020204" pitchFamily="34" charset="0"/>
                <a:ea typeface="+mn-ea"/>
                <a:cs typeface="Arial" panose="020B0604020202020204" pitchFamily="34" charset="0"/>
              </a:rPr>
              <a:t>Ανάγκη για «σωστούς εκπροσώπους» σε όλους τους Σ.Ο.  για να επικοινωνήσουν  μηνύματα, π.χ. από τους Σ.Ο. τους των Πολιτικών, των Εκπαιδευτών και των Εκγυμνασμένων  Παρατηρητών (Δημοσιογράφοι).</a:t>
            </a:r>
          </a:p>
          <a:p>
            <a:pPr marL="742950" marR="0" lvl="1" indent="-285750">
              <a:lnSpc>
                <a:spcPct val="115000"/>
              </a:lnSpc>
              <a:spcBef>
                <a:spcPts val="0"/>
              </a:spcBef>
              <a:spcAft>
                <a:spcPts val="0"/>
              </a:spcAft>
              <a:buFont typeface="Arial" panose="020B0604020202020204" pitchFamily="34" charset="0"/>
              <a:buChar char="•"/>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800" b="0" kern="1800" dirty="0">
                <a:solidFill>
                  <a:schemeClr val="tx1"/>
                </a:solidFill>
                <a:effectLst/>
                <a:latin typeface="Arial" panose="020B0604020202020204" pitchFamily="34" charset="0"/>
                <a:ea typeface="+mn-ea"/>
                <a:cs typeface="Arial" panose="020B0604020202020204" pitchFamily="34" charset="0"/>
              </a:rPr>
              <a:t>Challenge: U</a:t>
            </a:r>
            <a:r>
              <a:rPr lang="en-US" sz="2800" dirty="0"/>
              <a:t>nderstanding of drastic differences in the economic development for both the East and West of the world….</a:t>
            </a:r>
            <a:r>
              <a:rPr lang="en-US" sz="1800" b="0" kern="1800" dirty="0">
                <a:solidFill>
                  <a:schemeClr val="tx1"/>
                </a:solidFill>
                <a:effectLst/>
                <a:latin typeface="Arial" panose="020B0604020202020204" pitchFamily="34" charset="0"/>
                <a:ea typeface="+mn-ea"/>
                <a:cs typeface="Arial" panose="020B0604020202020204" pitchFamily="34" charset="0"/>
              </a:rPr>
              <a:t> That rich nations must sacrifice to make accommodation for Poor nations</a:t>
            </a:r>
            <a:endParaRPr lang="el-GR" sz="1800" b="0" kern="1800" dirty="0">
              <a:solidFill>
                <a:schemeClr val="tx1"/>
              </a:solidFill>
              <a:effectLst/>
              <a:latin typeface="Arial" panose="020B0604020202020204" pitchFamily="34" charset="0"/>
              <a:ea typeface="+mn-ea"/>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l-GR" sz="1800" b="0" kern="1800" dirty="0">
                <a:solidFill>
                  <a:schemeClr val="tx1"/>
                </a:solidFill>
                <a:effectLst/>
                <a:latin typeface="Arial" panose="020B0604020202020204" pitchFamily="34" charset="0"/>
                <a:ea typeface="+mn-ea"/>
                <a:cs typeface="Arial" panose="020B0604020202020204" pitchFamily="34" charset="0"/>
              </a:rPr>
              <a:t>Η Πρόκληση που υπάρχει είναι :  Η κατανόηση των δραστικών διαφορών στην οικονομική ανάπτυξη τόσο για την Ανατολή όσο και για τη Δύση του κόσμου…. Ότι τα πλούσια έθνη πρέπει να θυσιαστούν για να δημιουργήσουν κατάλυμα για τα φτωχά έθνη</a:t>
            </a:r>
          </a:p>
          <a:p>
            <a:pPr marL="742950" marR="0" lvl="1" indent="-285750">
              <a:lnSpc>
                <a:spcPct val="115000"/>
              </a:lnSpc>
              <a:spcBef>
                <a:spcPts val="0"/>
              </a:spcBef>
              <a:spcAft>
                <a:spcPts val="0"/>
              </a:spcAft>
              <a:buFont typeface="Arial" panose="020B0604020202020204" pitchFamily="34" charset="0"/>
              <a:buChar char="•"/>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n-US" sz="1800" b="0" kern="1800" dirty="0">
                <a:solidFill>
                  <a:schemeClr val="tx1"/>
                </a:solidFill>
                <a:effectLst/>
                <a:latin typeface="Arial" panose="020B0604020202020204" pitchFamily="34" charset="0"/>
                <a:ea typeface="+mn-ea"/>
                <a:cs typeface="Arial" panose="020B0604020202020204" pitchFamily="34" charset="0"/>
              </a:rPr>
              <a:t>Requires protections for weak / vulnerable members of society (healthcare and education / equal opportunity in job market); </a:t>
            </a:r>
            <a:endParaRPr lang="el-GR" sz="1800" b="0" kern="1800" dirty="0">
              <a:solidFill>
                <a:schemeClr val="tx1"/>
              </a:solidFill>
              <a:effectLst/>
              <a:latin typeface="Arial" panose="020B0604020202020204" pitchFamily="34" charset="0"/>
              <a:ea typeface="+mn-ea"/>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l-GR" sz="1800" b="0" kern="1800" dirty="0">
                <a:solidFill>
                  <a:schemeClr val="tx1"/>
                </a:solidFill>
                <a:effectLst/>
                <a:latin typeface="Arial" panose="020B0604020202020204" pitchFamily="34" charset="0"/>
                <a:ea typeface="+mn-ea"/>
                <a:cs typeface="Arial" panose="020B0604020202020204" pitchFamily="34" charset="0"/>
              </a:rPr>
              <a:t>Απαιτεί προστασία των αδύναμων / ευάλωτων μελών της κοινωνίας (υγειονομική περίθαλψη και εκπαίδευση / ίσες ευκαιρίες στην αγορά εργασίας).</a:t>
            </a:r>
          </a:p>
          <a:p>
            <a:pPr marL="1200150" marR="0" lvl="2" indent="-285750">
              <a:lnSpc>
                <a:spcPct val="115000"/>
              </a:lnSpc>
              <a:spcBef>
                <a:spcPts val="0"/>
              </a:spcBef>
              <a:spcAft>
                <a:spcPts val="0"/>
              </a:spcAft>
              <a:buFont typeface="Courier New" panose="02070309020205020404" pitchFamily="49" charset="0"/>
              <a:buChar char="o"/>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n-US" sz="1800" b="0" kern="1800" dirty="0">
                <a:solidFill>
                  <a:schemeClr val="tx1"/>
                </a:solidFill>
                <a:effectLst/>
                <a:latin typeface="Arial" panose="020B0604020202020204" pitchFamily="34" charset="0"/>
                <a:ea typeface="+mn-ea"/>
                <a:cs typeface="Arial" panose="020B0604020202020204" pitchFamily="34" charset="0"/>
              </a:rPr>
              <a:t>Promotion Principles of Justice would be around neutralizing bigotry, prejudice, racism or separatism, and accept all minorities as equals in society….in esoteric terms: enable right human relations, acceptance breakdown all forms of separatism</a:t>
            </a:r>
            <a:endParaRPr lang="el-GR" sz="1800" b="0" kern="1800" dirty="0">
              <a:solidFill>
                <a:schemeClr val="tx1"/>
              </a:solidFill>
              <a:effectLst/>
              <a:latin typeface="Arial" panose="020B0604020202020204" pitchFamily="34" charset="0"/>
              <a:ea typeface="+mn-ea"/>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l-GR" sz="1800" b="0" kern="1800" dirty="0">
                <a:solidFill>
                  <a:schemeClr val="tx1"/>
                </a:solidFill>
                <a:effectLst/>
                <a:latin typeface="Arial" panose="020B0604020202020204" pitchFamily="34" charset="0"/>
                <a:ea typeface="+mn-ea"/>
                <a:cs typeface="Arial" panose="020B0604020202020204" pitchFamily="34" charset="0"/>
              </a:rPr>
              <a:t>Οι Αρχές Δικαιοσύνης για την Προώθηση θα ήταν γύρω από την εξουδετέρωση του φανατισμού, των προκαταλήψεων, του ρατσισμού ή της χωριστικότητας και αποδοχή όλων των μειονοτήτων ως ίσων στην κοινωνία… με εσωτερικούς όρους: ενεργοποίηση των ορθών ανθρώπινων σχέσεων, αποδοχή κατάρρευση όλων των μορφών χωριστικότητας</a:t>
            </a:r>
          </a:p>
          <a:p>
            <a:pPr marL="1200150" marR="0" lvl="2" indent="-285750">
              <a:lnSpc>
                <a:spcPct val="115000"/>
              </a:lnSpc>
              <a:spcBef>
                <a:spcPts val="0"/>
              </a:spcBef>
              <a:spcAft>
                <a:spcPts val="0"/>
              </a:spcAft>
              <a:buFont typeface="Courier New" panose="02070309020205020404" pitchFamily="49" charset="0"/>
              <a:buChar char="o"/>
            </a:pPr>
            <a:endParaRPr lang="en-US" sz="1800" b="0" kern="1800" dirty="0">
              <a:solidFill>
                <a:schemeClr val="tx1"/>
              </a:solidFill>
              <a:effectLst/>
              <a:latin typeface="Arial" panose="020B0604020202020204" pitchFamily="34" charset="0"/>
              <a:ea typeface="+mn-ea"/>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n-US" sz="1800" b="0" kern="1800" dirty="0">
                <a:solidFill>
                  <a:schemeClr val="tx1"/>
                </a:solidFill>
                <a:effectLst/>
                <a:latin typeface="Arial" panose="020B0604020202020204" pitchFamily="34" charset="0"/>
                <a:ea typeface="+mn-ea"/>
                <a:cs typeface="Arial" panose="020B0604020202020204" pitchFamily="34" charset="0"/>
              </a:rPr>
              <a:t>Message from “The 1980 Brandt report” ….</a:t>
            </a:r>
            <a:r>
              <a:rPr lang="en-US" sz="1800" b="0" i="1" kern="1800" dirty="0">
                <a:solidFill>
                  <a:schemeClr val="tx1"/>
                </a:solidFill>
                <a:effectLst/>
                <a:latin typeface="Arial" panose="020B0604020202020204" pitchFamily="34" charset="0"/>
                <a:ea typeface="+mn-ea"/>
                <a:cs typeface="Arial" panose="020B0604020202020204" pitchFamily="34" charset="0"/>
              </a:rPr>
              <a:t>”Change is inevitable. The question is whether the world community will take deliberate and decisive steps to bring it about, or whether changes will be forced upon us all through unfolding events. It is the joint responsibility of all countries and peoples to act without further delay”…..</a:t>
            </a:r>
            <a:endParaRPr lang="el-GR" sz="1800" b="0" i="1" kern="1800" dirty="0">
              <a:solidFill>
                <a:schemeClr val="tx1"/>
              </a:solidFill>
              <a:effectLst/>
              <a:latin typeface="Arial" panose="020B0604020202020204" pitchFamily="34" charset="0"/>
              <a:ea typeface="+mn-ea"/>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l-GR" sz="1800" b="0" i="1" kern="1800" dirty="0">
                <a:solidFill>
                  <a:schemeClr val="tx1"/>
                </a:solidFill>
                <a:effectLst/>
                <a:latin typeface="Arial" panose="020B0604020202020204" pitchFamily="34" charset="0"/>
                <a:ea typeface="+mn-ea"/>
                <a:cs typeface="Arial" panose="020B0604020202020204" pitchFamily="34" charset="0"/>
              </a:rPr>
              <a:t>Μήνυμα από την «Έκθεση </a:t>
            </a:r>
            <a:r>
              <a:rPr lang="el-GR" sz="1800" b="0" i="1" kern="1800" dirty="0" err="1">
                <a:solidFill>
                  <a:schemeClr val="tx1"/>
                </a:solidFill>
                <a:effectLst/>
                <a:latin typeface="Arial" panose="020B0604020202020204" pitchFamily="34" charset="0"/>
                <a:ea typeface="+mn-ea"/>
                <a:cs typeface="Arial" panose="020B0604020202020204" pitchFamily="34" charset="0"/>
              </a:rPr>
              <a:t>Brandt</a:t>
            </a:r>
            <a:r>
              <a:rPr lang="el-GR" sz="1800" b="0" i="1" kern="1800" dirty="0">
                <a:solidFill>
                  <a:schemeClr val="tx1"/>
                </a:solidFill>
                <a:effectLst/>
                <a:latin typeface="Arial" panose="020B0604020202020204" pitchFamily="34" charset="0"/>
                <a:ea typeface="+mn-ea"/>
                <a:cs typeface="Arial" panose="020B0604020202020204" pitchFamily="34" charset="0"/>
              </a:rPr>
              <a:t> του 1980»…» Η αλλαγή είναι αναπόφευκτη. Το ερώτημα είναι αν η παγκόσμια κοινότητα θα λάβει σκόπιμα και αποφασιστικά βήματα για να το επιτύχει ή αν οι αλλαγές θα επιβληθούν σε όλους μας μέσω των εξελισσόμενων γεγονότων. Είναι κοινή ευθύνη όλων των χωρών και των λαών να δράσουν χωρίς περαιτέρω καθυστέρηση».</a:t>
            </a:r>
          </a:p>
          <a:p>
            <a:pPr marL="1200150" marR="0" lvl="2" indent="-285750">
              <a:lnSpc>
                <a:spcPct val="115000"/>
              </a:lnSpc>
              <a:spcBef>
                <a:spcPts val="0"/>
              </a:spcBef>
              <a:spcAft>
                <a:spcPts val="0"/>
              </a:spcAft>
              <a:buFont typeface="Courier New" panose="02070309020205020404" pitchFamily="49" charset="0"/>
              <a:buChar char="o"/>
            </a:pPr>
            <a:endParaRPr lang="en-US" sz="1800" b="0" i="1" kern="1800" dirty="0">
              <a:solidFill>
                <a:schemeClr val="tx1"/>
              </a:solidFill>
              <a:effectLst/>
              <a:latin typeface="Arial" panose="020B0604020202020204" pitchFamily="34" charset="0"/>
              <a:ea typeface="+mn-ea"/>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n-US" sz="1800" b="0" i="0" kern="1800" dirty="0">
                <a:solidFill>
                  <a:schemeClr val="tx1"/>
                </a:solidFill>
                <a:effectLst/>
                <a:latin typeface="Arial" panose="020B0604020202020204" pitchFamily="34" charset="0"/>
                <a:ea typeface="+mn-ea"/>
                <a:cs typeface="Arial" panose="020B0604020202020204" pitchFamily="34" charset="0"/>
              </a:rPr>
              <a:t>After 42 years, </a:t>
            </a:r>
            <a:r>
              <a:rPr lang="en-US" sz="1800" b="0" i="0" u="sng" kern="1800" dirty="0">
                <a:solidFill>
                  <a:schemeClr val="tx1"/>
                </a:solidFill>
                <a:effectLst/>
                <a:latin typeface="Arial" panose="020B0604020202020204" pitchFamily="34" charset="0"/>
                <a:ea typeface="+mn-ea"/>
                <a:cs typeface="Arial" panose="020B0604020202020204" pitchFamily="34" charset="0"/>
              </a:rPr>
              <a:t>how much progress to bring unity and cooperation between nations?</a:t>
            </a:r>
            <a:endParaRPr lang="el-GR" sz="1800" b="0" i="0" u="sng" kern="1800" dirty="0">
              <a:solidFill>
                <a:schemeClr val="tx1"/>
              </a:solidFill>
              <a:effectLst/>
              <a:latin typeface="Arial" panose="020B0604020202020204" pitchFamily="34" charset="0"/>
              <a:ea typeface="+mn-ea"/>
              <a:cs typeface="Arial" panose="020B0604020202020204" pitchFamily="34" charset="0"/>
            </a:endParaRPr>
          </a:p>
          <a:p>
            <a:pPr marL="1200150" marR="0" lvl="2" indent="-285750">
              <a:lnSpc>
                <a:spcPct val="115000"/>
              </a:lnSpc>
              <a:spcBef>
                <a:spcPts val="0"/>
              </a:spcBef>
              <a:spcAft>
                <a:spcPts val="0"/>
              </a:spcAft>
              <a:buFont typeface="Courier New" panose="02070309020205020404" pitchFamily="49" charset="0"/>
              <a:buChar char="o"/>
            </a:pPr>
            <a:r>
              <a:rPr lang="el-GR" sz="1800" b="0" i="0" u="none" kern="1800" dirty="0">
                <a:solidFill>
                  <a:schemeClr val="tx1"/>
                </a:solidFill>
                <a:effectLst/>
                <a:latin typeface="Arial" panose="020B0604020202020204" pitchFamily="34" charset="0"/>
                <a:ea typeface="+mn-ea"/>
                <a:cs typeface="Arial" panose="020B0604020202020204" pitchFamily="34" charset="0"/>
              </a:rPr>
              <a:t>Μετά από 42 χρόνια, </a:t>
            </a:r>
            <a:r>
              <a:rPr lang="el-GR" sz="1800" b="0" i="0" u="sng" kern="1800" dirty="0">
                <a:solidFill>
                  <a:schemeClr val="tx1"/>
                </a:solidFill>
                <a:effectLst/>
                <a:latin typeface="Arial" panose="020B0604020202020204" pitchFamily="34" charset="0"/>
                <a:ea typeface="+mn-ea"/>
                <a:cs typeface="Arial" panose="020B0604020202020204" pitchFamily="34" charset="0"/>
              </a:rPr>
              <a:t>πόση πρόοδος μπορεί να φέρει ενότητα και συνεργασία μεταξύ των εθνών;</a:t>
            </a:r>
            <a:endParaRPr lang="en-US" sz="1800" b="0" i="0" u="sng" kern="18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8</a:t>
            </a:fld>
            <a:endParaRPr lang="en-US" dirty="0"/>
          </a:p>
        </p:txBody>
      </p:sp>
    </p:spTree>
    <p:extLst>
      <p:ext uri="{BB962C8B-B14F-4D97-AF65-F5344CB8AC3E}">
        <p14:creationId xmlns:p14="http://schemas.microsoft.com/office/powerpoint/2010/main" val="113086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n-US" b="1" dirty="0"/>
              <a:t>The Potential for a </a:t>
            </a:r>
            <a:r>
              <a:rPr lang="en-US" sz="1200" b="1" dirty="0">
                <a:solidFill>
                  <a:srgbClr val="3C62AE"/>
                </a:solidFill>
                <a:latin typeface="Bookman Old Style" pitchFamily="18" charset="0"/>
              </a:rPr>
              <a:t>New Economic Order</a:t>
            </a:r>
            <a:endParaRPr lang="el-GR" sz="1200" b="1" dirty="0">
              <a:solidFill>
                <a:srgbClr val="3C62AE"/>
              </a:solidFill>
              <a:latin typeface="Bookman Old Style" pitchFamily="18" charset="0"/>
            </a:endParaRPr>
          </a:p>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l-GR" sz="1200" b="1" dirty="0">
                <a:solidFill>
                  <a:srgbClr val="3C62AE"/>
                </a:solidFill>
                <a:latin typeface="Bookman Old Style" pitchFamily="18" charset="0"/>
              </a:rPr>
              <a:t>Οι Δυνατότητες για μια Νέα Οικονομική Τάξη</a:t>
            </a:r>
          </a:p>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n-US" sz="1200" b="1" dirty="0">
              <a:solidFill>
                <a:srgbClr val="3C62AE"/>
              </a:solidFill>
              <a:latin typeface="Bookman Old Style" pitchFamily="18" charset="0"/>
            </a:endParaRPr>
          </a:p>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n-US" dirty="0"/>
              <a:t>In 2015, UN nations met realizing that world economic order was not sustainable. Populations continue to grow and resources are being depleted largely unchecked. In short, they decided to enact </a:t>
            </a:r>
            <a:r>
              <a:rPr lang="en-US" sz="1200" dirty="0"/>
              <a:t>1</a:t>
            </a:r>
            <a:r>
              <a:rPr lang="en-US" sz="1200" i="1" dirty="0"/>
              <a:t>7 </a:t>
            </a:r>
            <a:r>
              <a:rPr lang="en-US" sz="1200" i="0" dirty="0"/>
              <a:t>Sustainable Development Goals to be attained globally by 2030. </a:t>
            </a:r>
            <a:endParaRPr lang="el-GR" sz="1200" i="0" dirty="0"/>
          </a:p>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i="0" dirty="0"/>
          </a:p>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l-GR" sz="1200" i="0" dirty="0"/>
              <a:t>Το 2015, τα έθνη του ΟΗΕ συναντήθηκαν συνειδητοποιώντας ότι η παγκόσμια οικονομική τάξη δεν ήταν βιώσιμη. Οι πληθυσμοί συνεχίζουν να αυξάνονται και οι πόροι εξαντλούνται σε μεγάλο βαθμό ανεξέλεγκτα. Εν ολίγοις, αποφάσισαν να θεσπίσουν 17 Στόχους Βιώσιμης Ανάπτυξης που θα επιτευχθούν παγκοσμίως έως το 2030.</a:t>
            </a:r>
          </a:p>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n-US" sz="1200" i="0" dirty="0"/>
          </a:p>
          <a:p>
            <a:pPr marL="457200" marR="0" lvl="1"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n-US" sz="1200" i="1" dirty="0"/>
              <a:t>“These Goals provide a shared blueprint for peace and prosperity for people and the planet, now and into the future. At its heart are the 17 Sustainable Development Goals , which represent an urgent call for action by all countries - Developed and Developing - in a global partnership”</a:t>
            </a:r>
            <a:r>
              <a:rPr lang="en-US" sz="1200" dirty="0"/>
              <a:t>.  </a:t>
            </a:r>
            <a:endParaRPr lang="el-GR" sz="1200" dirty="0"/>
          </a:p>
          <a:p>
            <a:pPr marL="457200" marR="0" lvl="1"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l-GR" sz="1200" dirty="0"/>
          </a:p>
          <a:p>
            <a:pPr marL="457200" marR="0" lvl="1"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l-GR" sz="1200" dirty="0"/>
              <a:t>«Αυτοί οι Στόχοι παρέχουν ένα κοινό σχέδιο για ειρήνη και ευημερία για τους ανθρώπους και τον πλανήτη, τώρα και στο μέλλον. Στην καρδιά του βρίσκονται οι 17 Στόχοι Βιώσιμης Ανάπτυξης, οι οποίοι αντιπροσωπεύουν μια επείγουσα έκκληση για δράση από όλες τις χώρες - Αναπτυγμένες και Αναπτυσσόμενες - σε μια παγκόσμια εταιρική σχέση».</a:t>
            </a:r>
          </a:p>
          <a:p>
            <a:pPr marL="457200" marR="0" lvl="1"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n-US" sz="1200" dirty="0"/>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In </a:t>
            </a:r>
            <a:r>
              <a:rPr lang="en-US" sz="1800" kern="1200" dirty="0" err="1">
                <a:solidFill>
                  <a:srgbClr val="000000"/>
                </a:solidFill>
                <a:effectLst/>
                <a:latin typeface="Arial" panose="020B0604020202020204" pitchFamily="34" charset="0"/>
                <a:ea typeface="Times New Roman" panose="02020603050405020304" pitchFamily="18" charset="0"/>
              </a:rPr>
              <a:t>ExH</a:t>
            </a:r>
            <a:r>
              <a:rPr lang="en-US" sz="1800" kern="1200" dirty="0">
                <a:solidFill>
                  <a:srgbClr val="000000"/>
                </a:solidFill>
                <a:effectLst/>
                <a:latin typeface="Arial" panose="020B0604020202020204" pitchFamily="34" charset="0"/>
                <a:ea typeface="Times New Roman" panose="02020603050405020304" pitchFamily="18" charset="0"/>
              </a:rPr>
              <a:t>, p. 196-198, D.K. lays our the possibility for a “</a:t>
            </a:r>
            <a:r>
              <a:rPr lang="en-US" sz="1800" u="sng" kern="1200" dirty="0">
                <a:solidFill>
                  <a:srgbClr val="000000"/>
                </a:solidFill>
                <a:effectLst/>
                <a:latin typeface="Arial" panose="020B0604020202020204" pitchFamily="34" charset="0"/>
                <a:ea typeface="Times New Roman" panose="02020603050405020304" pitchFamily="18" charset="0"/>
              </a:rPr>
              <a:t>New Economic Order</a:t>
            </a:r>
            <a:r>
              <a:rPr lang="en-US" sz="1800" kern="1200" dirty="0">
                <a:solidFill>
                  <a:srgbClr val="000000"/>
                </a:solidFill>
                <a:effectLst/>
                <a:latin typeface="Arial" panose="020B0604020202020204" pitchFamily="34" charset="0"/>
                <a:ea typeface="Times New Roman" panose="02020603050405020304" pitchFamily="18" charset="0"/>
              </a:rPr>
              <a:t>”. Although this was written at the close of WWII when the world was emerging from the ravages of the war, with all nations, including the victors were also pushed economically. He states </a:t>
            </a: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l-GR" sz="1800" dirty="0">
                <a:effectLst/>
                <a:latin typeface="Times New Roman" panose="02020603050405020304" pitchFamily="18" charset="0"/>
                <a:ea typeface="Times New Roman" panose="02020603050405020304" pitchFamily="18" charset="0"/>
              </a:rPr>
              <a:t>Στο βιβλίο  EΙ , σελ. 196-198, ο </a:t>
            </a:r>
            <a:r>
              <a:rPr lang="el-GR" sz="1800" dirty="0" err="1">
                <a:effectLst/>
                <a:latin typeface="Times New Roman" panose="02020603050405020304" pitchFamily="18" charset="0"/>
                <a:ea typeface="Times New Roman" panose="02020603050405020304" pitchFamily="18" charset="0"/>
              </a:rPr>
              <a:t>Ντ.Κ</a:t>
            </a:r>
            <a:r>
              <a:rPr lang="el-GR" sz="1800" dirty="0">
                <a:effectLst/>
                <a:latin typeface="Times New Roman" panose="02020603050405020304" pitchFamily="18" charset="0"/>
                <a:ea typeface="Times New Roman" panose="02020603050405020304" pitchFamily="18" charset="0"/>
              </a:rPr>
              <a:t>. μας δίνει τη δυνατότητα για μια «Νέα Οικονομική Τάξη». Αν και αυτό γράφτηκε στο τέλος του Β' Παγκοσμίου Πολέμου, όταν ο κόσμος έβγαινε από τις καταστροφές του πολέμου, όλα τα έθνη, συμπεριλαμβανομένων των νικητών, πιέστηκαν οικονομικά. Δηλώνει</a:t>
            </a:r>
            <a:endParaRPr lang="el-GR"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lvl="1"/>
            <a:r>
              <a:rPr lang="en-US" sz="1800" i="1" kern="1200" dirty="0">
                <a:solidFill>
                  <a:srgbClr val="000000"/>
                </a:solidFill>
                <a:effectLst/>
                <a:latin typeface="Arial" panose="020B0604020202020204" pitchFamily="34" charset="0"/>
                <a:ea typeface="Times New Roman" panose="02020603050405020304" pitchFamily="18" charset="0"/>
              </a:rPr>
              <a:t>“</a:t>
            </a:r>
            <a:r>
              <a:rPr lang="en-US" sz="1800" i="1" kern="1200" dirty="0">
                <a:solidFill>
                  <a:srgbClr val="000000"/>
                </a:solidFill>
                <a:effectLst/>
                <a:latin typeface="Arial" panose="020B0604020202020204" pitchFamily="34" charset="0"/>
                <a:ea typeface="Calibri" panose="020F0502020204030204" pitchFamily="34" charset="0"/>
              </a:rPr>
              <a:t>This problem is basically far less difficult of solution and sound commonsense can solve it. There are adequate resources for the sustenance of human life, and science can increase and develop this possibility”. </a:t>
            </a:r>
            <a:r>
              <a:rPr lang="en-US" sz="1800" i="1" u="sng" kern="1200" dirty="0">
                <a:solidFill>
                  <a:srgbClr val="000000"/>
                </a:solidFill>
                <a:effectLst/>
                <a:latin typeface="Arial" panose="020B0604020202020204" pitchFamily="34" charset="0"/>
                <a:ea typeface="Calibri" panose="020F0502020204030204" pitchFamily="34" charset="0"/>
              </a:rPr>
              <a:t>What</a:t>
            </a:r>
            <a:r>
              <a:rPr lang="en-US" sz="1800" i="1" kern="1200" dirty="0">
                <a:solidFill>
                  <a:srgbClr val="000000"/>
                </a:solidFill>
                <a:effectLst/>
                <a:latin typeface="Arial" panose="020B0604020202020204" pitchFamily="34" charset="0"/>
                <a:ea typeface="Calibri" panose="020F0502020204030204" pitchFamily="34" charset="0"/>
              </a:rPr>
              <a:t> then must be done, apart from the education of the coming generations in the need for sharing, for a free circulation of all the essential commodities?</a:t>
            </a:r>
            <a:endParaRPr lang="el-GR" sz="1800" i="1" kern="1200" dirty="0">
              <a:solidFill>
                <a:srgbClr val="000000"/>
              </a:solidFill>
              <a:effectLst/>
              <a:latin typeface="Arial" panose="020B0604020202020204" pitchFamily="34" charset="0"/>
              <a:ea typeface="Calibri" panose="020F0502020204030204" pitchFamily="34" charset="0"/>
            </a:endParaRPr>
          </a:p>
          <a:p>
            <a:pPr lvl="1"/>
            <a:endParaRPr lang="el-GR" sz="1800" i="1" kern="1200" dirty="0">
              <a:solidFill>
                <a:srgbClr val="000000"/>
              </a:solidFill>
              <a:effectLst/>
              <a:latin typeface="Arial" panose="020B0604020202020204" pitchFamily="34" charset="0"/>
              <a:ea typeface="Calibri" panose="020F0502020204030204" pitchFamily="34" charset="0"/>
            </a:endParaRPr>
          </a:p>
          <a:p>
            <a:pPr lvl="1"/>
            <a:r>
              <a:rPr lang="el-GR" sz="1800" i="1" dirty="0">
                <a:effectLst/>
                <a:latin typeface="Times New Roman" panose="02020603050405020304" pitchFamily="18" charset="0"/>
                <a:ea typeface="Times New Roman" panose="02020603050405020304" pitchFamily="18" charset="0"/>
              </a:rPr>
              <a:t>«Αυτό το πρόβλημα αυτό είναι βασικά πολύ ευκολότερο να επιλυθεί. Μια υγιής κοινή λογική μπορεί να το λύσει. Υπάρχουν επαρκείς πόροι για να υποστηρίξουν την ανθρώπινη ζωή κι αυτούς η επιστήμη μπορεί να τους αυξήσει και να τους αναπτύξει. Τι πρέπει λοιπό</a:t>
            </a:r>
            <a:r>
              <a:rPr lang="el-GR" sz="1800" i="1" spc="-50" dirty="0">
                <a:effectLst/>
                <a:latin typeface="Times New Roman" panose="02020603050405020304" pitchFamily="18" charset="0"/>
                <a:ea typeface="Times New Roman" panose="02020603050405020304" pitchFamily="18" charset="0"/>
              </a:rPr>
              <a:t>ν ν</a:t>
            </a:r>
            <a:r>
              <a:rPr lang="el-GR" sz="1800" i="1" dirty="0">
                <a:effectLst/>
                <a:latin typeface="Times New Roman" panose="02020603050405020304" pitchFamily="18" charset="0"/>
                <a:ea typeface="Times New Roman" panose="02020603050405020304" pitchFamily="18" charset="0"/>
              </a:rPr>
              <a:t>α γίνει ξέχωρα απ</a:t>
            </a:r>
            <a:r>
              <a:rPr lang="el-GR" sz="1800" i="1" spc="-50" dirty="0">
                <a:effectLst/>
                <a:latin typeface="Times New Roman" panose="02020603050405020304" pitchFamily="18" charset="0"/>
                <a:ea typeface="Times New Roman" panose="02020603050405020304" pitchFamily="18" charset="0"/>
              </a:rPr>
              <a:t>’ τ</a:t>
            </a:r>
            <a:r>
              <a:rPr lang="el-GR" sz="1800" i="1" dirty="0">
                <a:effectLst/>
                <a:latin typeface="Times New Roman" panose="02020603050405020304" pitchFamily="18" charset="0"/>
                <a:ea typeface="Times New Roman" panose="02020603050405020304" pitchFamily="18" charset="0"/>
              </a:rPr>
              <a:t>ην εκπαίδευση των επερχόμενων γενεών στην ανάγκη του μερισμού, της ελεύθερης κυκλοφορίας όλων των ουσιωδών εμπορευμάτων</a:t>
            </a:r>
            <a:r>
              <a:rPr lang="el-GR" sz="1800" i="1" spc="-50" dirty="0">
                <a:effectLst/>
                <a:latin typeface="Times New Roman" panose="02020603050405020304" pitchFamily="18" charset="0"/>
                <a:ea typeface="Times New Roman" panose="02020603050405020304" pitchFamily="18" charset="0"/>
              </a:rPr>
              <a:t>;»</a:t>
            </a:r>
            <a:endParaRPr lang="el-GR" sz="1800" i="1" kern="1200" dirty="0">
              <a:solidFill>
                <a:srgbClr val="000000"/>
              </a:solidFill>
              <a:effectLst/>
              <a:latin typeface="Arial" panose="020B0604020202020204" pitchFamily="34" charset="0"/>
              <a:ea typeface="Calibri" panose="020F0502020204030204" pitchFamily="34" charset="0"/>
            </a:endParaRPr>
          </a:p>
          <a:p>
            <a:pPr lvl="1"/>
            <a:endParaRPr lang="el-GR" sz="1800" i="1" kern="1200" dirty="0">
              <a:solidFill>
                <a:srgbClr val="000000"/>
              </a:solidFill>
              <a:effectLst/>
              <a:latin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en-US" sz="1200" i="0" dirty="0"/>
          </a:p>
          <a:p>
            <a:pPr marL="0" marR="0" lvl="0" indent="0" algn="l">
              <a:lnSpc>
                <a:spcPct val="115000"/>
              </a:lnSpc>
              <a:spcBef>
                <a:spcPts val="0"/>
              </a:spcBef>
              <a:spcAft>
                <a:spcPts val="1000"/>
              </a:spcAft>
              <a:buFont typeface="Symbol" panose="05050102010706020507" pitchFamily="18" charset="2"/>
              <a:buNone/>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bring this subject up as member of the Financial Services Group obviously have to be central for </a:t>
            </a:r>
            <a:r>
              <a:rPr lang="en-US" sz="1800" kern="1200" dirty="0">
                <a:solidFill>
                  <a:srgbClr val="000000"/>
                </a:solidFill>
                <a:effectLst/>
                <a:latin typeface="Arial" panose="020B0604020202020204" pitchFamily="34" charset="0"/>
                <a:ea typeface="Calibri" panose="020F0502020204030204" pitchFamily="34" charset="0"/>
              </a:rPr>
              <a:t>practicing  implementing a broad vision that would make this a possibility</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 make any program or project become successful. With </a:t>
            </a:r>
            <a:r>
              <a:rPr lang="en-US" sz="1800" kern="1200" dirty="0">
                <a:solidFill>
                  <a:srgbClr val="000000"/>
                </a:solidFill>
                <a:effectLst/>
                <a:latin typeface="Arial" panose="020B0604020202020204" pitchFamily="34" charset="0"/>
                <a:ea typeface="Calibri" panose="020F0502020204030204" pitchFamily="34" charset="0"/>
              </a:rPr>
              <a:t>7.8 billion people in the world, and still growing, 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hese goals are defined in the context that depletion or selfish control of the Earth’s resources are unsustainable and will be largely gone in less than a generation, unless drastic measures are taken.  Although the 17 Goals are grounded in secular or non-spiritual context, </a:t>
            </a:r>
            <a:r>
              <a:rPr lang="en-US" sz="1800" kern="1200" dirty="0">
                <a:solidFill>
                  <a:srgbClr val="000000"/>
                </a:solidFill>
                <a:effectLst/>
                <a:latin typeface="Arial" panose="020B0604020202020204" pitchFamily="34" charset="0"/>
                <a:ea typeface="Calibri" panose="020F0502020204030204" pitchFamily="34" charset="0"/>
              </a:rPr>
              <a:t>the Principle of Sharing and a redistribution of wealth and control of the resources needs to be in place.</a:t>
            </a:r>
            <a:endParaRPr lang="el-GR" sz="1800" kern="1200" dirty="0">
              <a:solidFill>
                <a:srgbClr val="000000"/>
              </a:solidFill>
              <a:effectLst/>
              <a:latin typeface="Arial" panose="020B0604020202020204" pitchFamily="34" charset="0"/>
              <a:ea typeface="Calibri" panose="020F0502020204030204" pitchFamily="34" charset="0"/>
            </a:endParaRPr>
          </a:p>
          <a:p>
            <a:pPr marL="0" marR="0" lvl="0" indent="0" algn="l">
              <a:lnSpc>
                <a:spcPct val="115000"/>
              </a:lnSpc>
              <a:spcBef>
                <a:spcPts val="0"/>
              </a:spcBef>
              <a:spcAft>
                <a:spcPts val="1000"/>
              </a:spcAft>
              <a:buFont typeface="Symbol" panose="05050102010706020507" pitchFamily="18" charset="2"/>
              <a:buNone/>
            </a:pPr>
            <a:endParaRPr lang="el-GR" sz="1800" kern="1200" dirty="0">
              <a:solidFill>
                <a:srgbClr val="000000"/>
              </a:solidFill>
              <a:effectLst/>
              <a:latin typeface="Arial" panose="020B0604020202020204" pitchFamily="34" charset="0"/>
              <a:ea typeface="Calibri" panose="020F0502020204030204" pitchFamily="34" charset="0"/>
            </a:endParaRPr>
          </a:p>
          <a:p>
            <a:pPr marL="0" marR="0" lvl="0" indent="0" algn="l">
              <a:lnSpc>
                <a:spcPct val="115000"/>
              </a:lnSpc>
              <a:spcBef>
                <a:spcPts val="0"/>
              </a:spcBef>
              <a:spcAft>
                <a:spcPts val="1000"/>
              </a:spcAft>
              <a:buFont typeface="Symbol" panose="05050102010706020507" pitchFamily="18" charset="2"/>
              <a:buNone/>
            </a:pPr>
            <a:r>
              <a:rPr lang="el-GR" sz="1800" kern="1200" dirty="0">
                <a:solidFill>
                  <a:srgbClr val="000000"/>
                </a:solidFill>
                <a:effectLst/>
                <a:latin typeface="Arial" panose="020B0604020202020204" pitchFamily="34" charset="0"/>
                <a:ea typeface="Calibri" panose="020F0502020204030204" pitchFamily="34" charset="0"/>
              </a:rPr>
              <a:t>Αναφέρω αυτό το θέμα ως μέλος της Ομάδας Χρηματοοικονομικών Υπηρεσιών προφανώς θα πρέπει (αυτό το θέμα) να είναι κεντρικό για την εξάσκηση της εφαρμογής ενός ευρύτερου οράματος που θα το παρείχε μια δυνατότητα για την επιτυχία οποιουδήποτε προγράμματος ή έργου. Με 7,8 δισεκατομμύρια ανθρώπους στον κόσμο, και εξακολουθούν να αυξάνονται, αυτοί οι στόχοι ορίζονται στο πλαίσιο ότι η εξάντληση ή ο εγωιστικός έλεγχος των πόρων της Γης είναι μη βιώσιμος και θα εξαφανιστούν σε μεγάλο βαθμό σε λιγότερο από μια γενιά, εκτός εάν ληφθούν δραστικά μέτρα. Αν και οι 17 Στόχοι βασίζονται σε κοσμικό ή μη πνευματικό πλαίσιο, η Αρχή του μερισμού και η ανακατανομή του πλούτου και ο έλεγχος των πόρων θα πρέπει να ισχύουν/ εφαρμοστούν.</a:t>
            </a:r>
          </a:p>
          <a:p>
            <a:pPr marL="0" marR="0" lvl="0" indent="0" algn="l">
              <a:lnSpc>
                <a:spcPct val="115000"/>
              </a:lnSpc>
              <a:spcBef>
                <a:spcPts val="0"/>
              </a:spcBef>
              <a:spcAft>
                <a:spcPts val="1000"/>
              </a:spcAft>
              <a:buFont typeface="Symbol" panose="05050102010706020507" pitchFamily="18" charset="2"/>
              <a:buNone/>
            </a:pPr>
            <a:endParaRPr lang="en-US" sz="1800" kern="1200" dirty="0">
              <a:solidFill>
                <a:srgbClr val="000000"/>
              </a:solidFill>
              <a:effectLst/>
              <a:latin typeface="Arial" panose="020B0604020202020204" pitchFamily="34" charset="0"/>
              <a:ea typeface="Calibri" panose="020F0502020204030204" pitchFamily="34" charset="0"/>
            </a:endParaRPr>
          </a:p>
          <a:p>
            <a:pPr marL="0" marR="0" lvl="0" indent="0" algn="l">
              <a:lnSpc>
                <a:spcPct val="115000"/>
              </a:lnSpc>
              <a:spcBef>
                <a:spcPts val="0"/>
              </a:spcBef>
              <a:spcAft>
                <a:spcPts val="1000"/>
              </a:spcAft>
              <a:buFont typeface="Symbol" panose="05050102010706020507" pitchFamily="18" charset="2"/>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Times New Roman" panose="02020603050405020304" pitchFamily="18" charset="0"/>
                <a:ea typeface="Times New Roman" panose="02020603050405020304" pitchFamily="18" charset="0"/>
              </a:rPr>
              <a:t>I will not detail all of the </a:t>
            </a:r>
            <a:r>
              <a:rPr lang="en-US" sz="1800" dirty="0"/>
              <a:t>UN’s 1</a:t>
            </a:r>
            <a:r>
              <a:rPr lang="en-US" sz="1800" i="1" dirty="0"/>
              <a:t>7 </a:t>
            </a:r>
            <a:r>
              <a:rPr lang="en-US" sz="1800" i="0" dirty="0"/>
              <a:t>Sustainable Development Goals </a:t>
            </a:r>
            <a:r>
              <a:rPr lang="en-US" sz="1800" i="0" dirty="0">
                <a:effectLst/>
                <a:latin typeface="Times New Roman" panose="02020603050405020304" pitchFamily="18" charset="0"/>
                <a:ea typeface="Times New Roman" panose="02020603050405020304" pitchFamily="18" charset="0"/>
              </a:rPr>
              <a:t>but the over-arching concepts are:</a:t>
            </a:r>
            <a:endParaRPr lang="el-GR" sz="18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i="0" dirty="0">
                <a:effectLst/>
                <a:latin typeface="Times New Roman" panose="02020603050405020304" pitchFamily="18" charset="0"/>
                <a:ea typeface="Times New Roman" panose="02020603050405020304" pitchFamily="18" charset="0"/>
              </a:rPr>
              <a:t>Δεν θα αναφέρω λεπτομερώς όλους τους 17 Στόχους Βιώσιμης Ανάπτυξης του ΟΗΕ, αλλά οι βασικές έννοιες είναι:</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a:p>
            <a:pPr marL="630936" indent="-173736">
              <a:buFont typeface="Arial" panose="020B0604020202020204" pitchFamily="34" charset="0"/>
              <a:buChar char="•"/>
            </a:pPr>
            <a:r>
              <a:rPr lang="en-US" sz="1800" kern="1200" dirty="0">
                <a:solidFill>
                  <a:srgbClr val="000000"/>
                </a:solidFill>
                <a:effectLst/>
                <a:latin typeface="Arial" panose="020B0604020202020204" pitchFamily="34" charset="0"/>
                <a:ea typeface="Times New Roman" panose="02020603050405020304" pitchFamily="18" charset="0"/>
              </a:rPr>
              <a:t>Emphasis that a Green economy would contribute to eradicating poverty as well as sustained economic growth, enhancing social inclusion, improving human welfare and creating opportunities for employment and decent work for all, while maintaining the healthy functioning of the Earth's ecosystems around the following areas:</a:t>
            </a:r>
            <a:endParaRPr lang="el-GR" sz="1800" kern="1200" dirty="0">
              <a:solidFill>
                <a:srgbClr val="000000"/>
              </a:solidFill>
              <a:effectLst/>
              <a:latin typeface="Arial" panose="020B0604020202020204" pitchFamily="34" charset="0"/>
              <a:ea typeface="Times New Roman" panose="02020603050405020304" pitchFamily="18" charset="0"/>
            </a:endParaRPr>
          </a:p>
          <a:p>
            <a:pPr marL="630936" indent="-173736">
              <a:buFont typeface="Arial" panose="020B0604020202020204" pitchFamily="34" charset="0"/>
              <a:buChar char="•"/>
            </a:pPr>
            <a:endParaRPr lang="el-GR" sz="1800" kern="1200" dirty="0">
              <a:solidFill>
                <a:srgbClr val="000000"/>
              </a:solidFill>
              <a:effectLst/>
              <a:latin typeface="Arial" panose="020B0604020202020204" pitchFamily="34" charset="0"/>
              <a:ea typeface="Times New Roman" panose="02020603050405020304" pitchFamily="18" charset="0"/>
            </a:endParaRPr>
          </a:p>
          <a:p>
            <a:pPr marL="630936" indent="-173736">
              <a:buFont typeface="Arial" panose="020B0604020202020204" pitchFamily="34" charset="0"/>
              <a:buChar char="•"/>
            </a:pPr>
            <a:r>
              <a:rPr lang="el-GR" sz="1800" kern="1200" dirty="0">
                <a:solidFill>
                  <a:srgbClr val="000000"/>
                </a:solidFill>
                <a:effectLst/>
                <a:latin typeface="Arial" panose="020B0604020202020204" pitchFamily="34" charset="0"/>
                <a:ea typeface="Times New Roman" panose="02020603050405020304" pitchFamily="18" charset="0"/>
              </a:rPr>
              <a:t>Έμφαση ότι μια Πράσινη οικονομία θα συμβάλει στην εξάλειψη της φτώχειας καθώς και στη βιώσιμη οικονομική ανάπτυξη, στην ενίσχυση της κοινωνικής ένταξης, στη βελτίωση της ανθρώπινης ευημερίας και στη δημιουργία ευκαιριών για απασχόληση και αξιοπρεπή εργασία για όλους, διατηρώντας παράλληλα την υγιή λειτουργία των οικοσυστημάτων της Γης στους ακόλουθους τομείς:</a:t>
            </a:r>
          </a:p>
          <a:p>
            <a:pPr marL="630936" indent="-173736">
              <a:buFont typeface="Arial" panose="020B0604020202020204" pitchFamily="34" charset="0"/>
              <a:buChar char="•"/>
            </a:pPr>
            <a:endParaRPr lang="en-US" sz="1800" kern="1200" dirty="0">
              <a:solidFill>
                <a:srgbClr val="000000"/>
              </a:solidFill>
              <a:effectLst/>
              <a:latin typeface="Arial" panose="020B0604020202020204" pitchFamily="34" charset="0"/>
              <a:ea typeface="Times New Roman" panose="02020603050405020304" pitchFamily="18" charset="0"/>
            </a:endParaRPr>
          </a:p>
          <a:p>
            <a:pPr marL="1088136" lvl="2" indent="-274320">
              <a:buFont typeface="Courier New" panose="02070309020205020404" pitchFamily="49" charset="0"/>
              <a:buChar char="o"/>
            </a:pPr>
            <a:r>
              <a:rPr lang="en-US" sz="2800" b="1" dirty="0"/>
              <a:t>People</a:t>
            </a:r>
            <a:endParaRPr lang="el-GR" sz="2800" b="1" dirty="0"/>
          </a:p>
          <a:p>
            <a:pPr marL="1088136" lvl="2" indent="-274320">
              <a:buFont typeface="Courier New" panose="02070309020205020404" pitchFamily="49" charset="0"/>
              <a:buChar char="o"/>
            </a:pPr>
            <a:r>
              <a:rPr lang="el-GR" sz="2800" b="1" dirty="0"/>
              <a:t>Άνθρωποι</a:t>
            </a:r>
          </a:p>
          <a:p>
            <a:pPr marL="1088136" lvl="2" indent="-274320">
              <a:buFont typeface="Courier New" panose="02070309020205020404" pitchFamily="49" charset="0"/>
              <a:buChar char="o"/>
            </a:pPr>
            <a:endParaRPr lang="en-US" sz="2800" b="1" dirty="0"/>
          </a:p>
          <a:p>
            <a:pPr marL="1371600" lvl="3" indent="-274320">
              <a:buFont typeface="Wingdings" panose="05000000000000000000" pitchFamily="2" charset="2"/>
              <a:buChar char="§"/>
            </a:pPr>
            <a:r>
              <a:rPr lang="en-US" sz="2800" dirty="0"/>
              <a:t>We are determined to end poverty and hunger, in all their forms and dimensions, and to ensure that all human beings can fulfil their potential in dignity and equality and in a healthy environment.</a:t>
            </a:r>
            <a:endParaRPr lang="el-GR" sz="2800" dirty="0"/>
          </a:p>
          <a:p>
            <a:pPr marL="1371600" lvl="3" indent="-274320">
              <a:buFont typeface="Wingdings" panose="05000000000000000000" pitchFamily="2" charset="2"/>
              <a:buChar char="§"/>
            </a:pPr>
            <a:endParaRPr lang="el-GR" sz="2800" dirty="0"/>
          </a:p>
          <a:p>
            <a:pPr marL="1371600" lvl="3" indent="-274320">
              <a:buFont typeface="Wingdings" panose="05000000000000000000" pitchFamily="2" charset="2"/>
              <a:buChar char="§"/>
            </a:pPr>
            <a:r>
              <a:rPr lang="el-GR" sz="2800" dirty="0"/>
              <a:t>Είμαστε αποφασισμένοι να τερματίσουμε τη φτώχεια και την πείνα, σε όλες τις μορφές και τις διαστάσεις, και να διασφαλίσουμε ότι όλα τα ανθρώπινα όντα μπορούν να αξιοποιήσουν τις δυνατότητές τους με αξιοπρέπεια και ισότητα και σε ένα υγιές περιβάλλον.</a:t>
            </a:r>
          </a:p>
          <a:p>
            <a:pPr marL="1371600" lvl="3" indent="-274320">
              <a:buFont typeface="Wingdings" panose="05000000000000000000" pitchFamily="2" charset="2"/>
              <a:buChar char="§"/>
            </a:pPr>
            <a:endParaRPr lang="en-US" sz="2800" dirty="0"/>
          </a:p>
          <a:p>
            <a:pPr marL="1088136" lvl="2" indent="-274320">
              <a:buFont typeface="Courier New" panose="02070309020205020404" pitchFamily="49" charset="0"/>
              <a:buChar char="o"/>
            </a:pPr>
            <a:r>
              <a:rPr lang="en-US" sz="2800" b="1" dirty="0"/>
              <a:t>Planet</a:t>
            </a:r>
            <a:endParaRPr lang="el-GR" sz="2800" b="1" dirty="0"/>
          </a:p>
          <a:p>
            <a:pPr marL="1088136" lvl="2" indent="-274320">
              <a:buFont typeface="Courier New" panose="02070309020205020404" pitchFamily="49" charset="0"/>
              <a:buChar char="o"/>
            </a:pPr>
            <a:r>
              <a:rPr lang="el-GR" sz="2800" b="1" dirty="0"/>
              <a:t>Πλανήτης</a:t>
            </a:r>
          </a:p>
          <a:p>
            <a:pPr marL="1088136" lvl="2" indent="-274320">
              <a:buFont typeface="Courier New" panose="02070309020205020404" pitchFamily="49" charset="0"/>
              <a:buChar char="o"/>
            </a:pPr>
            <a:endParaRPr lang="en-US" sz="2800" b="1" dirty="0"/>
          </a:p>
          <a:p>
            <a:pPr marL="1371600" lvl="3" indent="-274320">
              <a:buFont typeface="Wingdings" panose="05000000000000000000" pitchFamily="2" charset="2"/>
              <a:buChar char="§"/>
            </a:pPr>
            <a:r>
              <a:rPr lang="en-US" sz="2800" dirty="0"/>
              <a:t>We are determined to protect the planet from degradation, including through sustainable consumption and production, sustainably managing its natural resources and taking urgent action on climate change, so that it can support the needs of the present and future generations.</a:t>
            </a:r>
            <a:endParaRPr lang="el-GR" sz="2800" dirty="0"/>
          </a:p>
          <a:p>
            <a:pPr marL="1371600" lvl="3" indent="-274320">
              <a:buFont typeface="Wingdings" panose="05000000000000000000" pitchFamily="2" charset="2"/>
              <a:buChar char="§"/>
            </a:pPr>
            <a:endParaRPr lang="el-GR" sz="2800" dirty="0"/>
          </a:p>
          <a:p>
            <a:pPr marL="1371600" lvl="3" indent="-274320">
              <a:buFont typeface="Wingdings" panose="05000000000000000000" pitchFamily="2" charset="2"/>
              <a:buChar char="§"/>
            </a:pPr>
            <a:r>
              <a:rPr lang="el-GR" sz="2800" dirty="0"/>
              <a:t>Είμαστε αποφασισμένοι να προστατεύσουμε τον πλανήτη από την υποβάθμιση, συμπεριλαμβανομένων των  μέσων της βιώσιμης κατανάλωσης και παραγωγής, της βιώσιμης διαχείρισης των φυσικών του πόρων και της λήψης επείγουσας δράσης για την κλιματική αλλαγή, ώστε να μπορεί να υποστηρίξει τις ανάγκες της παρούσας και των μελλοντικών γενεών.</a:t>
            </a:r>
          </a:p>
          <a:p>
            <a:pPr marL="1371600" lvl="3" indent="-274320">
              <a:buFont typeface="Wingdings" panose="05000000000000000000" pitchFamily="2" charset="2"/>
              <a:buChar char="§"/>
            </a:pPr>
            <a:endParaRPr lang="el-GR" sz="2800" dirty="0"/>
          </a:p>
          <a:p>
            <a:pPr marL="1371600" lvl="3" indent="-274320">
              <a:buFont typeface="Wingdings" panose="05000000000000000000" pitchFamily="2" charset="2"/>
              <a:buChar char="§"/>
            </a:pPr>
            <a:endParaRPr lang="en-US" sz="2800" dirty="0"/>
          </a:p>
          <a:p>
            <a:pPr marL="1088136" lvl="2" indent="-274320">
              <a:buFont typeface="Courier New" panose="02070309020205020404" pitchFamily="49" charset="0"/>
              <a:buChar char="o"/>
            </a:pPr>
            <a:r>
              <a:rPr lang="en-US" sz="2800" b="1" dirty="0"/>
              <a:t>Prosperity</a:t>
            </a:r>
            <a:endParaRPr lang="el-GR" sz="2800" b="1" dirty="0"/>
          </a:p>
          <a:p>
            <a:pPr marL="1088136" lvl="2" indent="-274320">
              <a:buFont typeface="Courier New" panose="02070309020205020404" pitchFamily="49" charset="0"/>
              <a:buChar char="o"/>
            </a:pPr>
            <a:r>
              <a:rPr lang="el-GR" sz="2800" b="1" dirty="0"/>
              <a:t>Ευημερία</a:t>
            </a:r>
          </a:p>
          <a:p>
            <a:pPr marL="1088136" lvl="2" indent="-274320">
              <a:buFont typeface="Courier New" panose="02070309020205020404" pitchFamily="49" charset="0"/>
              <a:buChar char="o"/>
            </a:pPr>
            <a:endParaRPr lang="en-US" sz="2800" b="1" dirty="0"/>
          </a:p>
          <a:p>
            <a:pPr marL="1371600" lvl="3" indent="-274320">
              <a:buFont typeface="Wingdings" panose="05000000000000000000" pitchFamily="2" charset="2"/>
              <a:buChar char="§"/>
            </a:pPr>
            <a:r>
              <a:rPr lang="en-US" sz="2800" dirty="0"/>
              <a:t>Ensure that all human beings can enjoy prosperous and fulfilling lives and that economic, social and technological progress occurs in harmony with nature.</a:t>
            </a:r>
            <a:endParaRPr lang="el-GR" sz="2800" dirty="0"/>
          </a:p>
          <a:p>
            <a:pPr marL="1371600" lvl="3" indent="-274320">
              <a:buFont typeface="Wingdings" panose="05000000000000000000" pitchFamily="2" charset="2"/>
              <a:buChar char="§"/>
            </a:pPr>
            <a:r>
              <a:rPr lang="el-GR" sz="2800" dirty="0" err="1"/>
              <a:t>Εξασφαλίση</a:t>
            </a:r>
            <a:r>
              <a:rPr lang="el-GR" sz="2800" dirty="0"/>
              <a:t> ότι όλα τα ανθρώπινα όντα μπορούν να απολαμβάνουν ευημερούσα και ικανοποιητική ζωή και ότι η οικονομική, κοινωνική και τεχνολογική πρόοδος πραγματοποιείται σε αρμονία με τη φύση.</a:t>
            </a:r>
          </a:p>
          <a:p>
            <a:pPr marL="1371600" lvl="3" indent="-274320">
              <a:buFont typeface="Wingdings" panose="05000000000000000000" pitchFamily="2" charset="2"/>
              <a:buChar char="§"/>
            </a:pPr>
            <a:endParaRPr lang="en-US" sz="2800" dirty="0"/>
          </a:p>
          <a:p>
            <a:pPr marL="1088136" lvl="2" indent="-274320">
              <a:buFont typeface="Courier New" panose="02070309020205020404" pitchFamily="49" charset="0"/>
              <a:buChar char="o"/>
            </a:pPr>
            <a:r>
              <a:rPr lang="en-US" sz="2800" b="1" dirty="0"/>
              <a:t>Peace</a:t>
            </a:r>
            <a:endParaRPr lang="el-GR" sz="2800" b="1" dirty="0"/>
          </a:p>
          <a:p>
            <a:pPr marL="1088136" lvl="2" indent="-274320">
              <a:buFont typeface="Courier New" panose="02070309020205020404" pitchFamily="49" charset="0"/>
              <a:buChar char="o"/>
            </a:pPr>
            <a:r>
              <a:rPr lang="el-GR" sz="2800" b="1" dirty="0"/>
              <a:t>Ειρήνη </a:t>
            </a:r>
          </a:p>
          <a:p>
            <a:pPr marL="1088136" lvl="2" indent="-274320">
              <a:buFont typeface="Courier New" panose="02070309020205020404" pitchFamily="49" charset="0"/>
              <a:buChar char="o"/>
            </a:pPr>
            <a:endParaRPr lang="en-US" sz="2800" b="1" dirty="0"/>
          </a:p>
          <a:p>
            <a:pPr marL="1371600" lvl="3" indent="-274320">
              <a:buFont typeface="Wingdings" panose="05000000000000000000" pitchFamily="2" charset="2"/>
              <a:buChar char="§"/>
            </a:pPr>
            <a:r>
              <a:rPr lang="en-US" sz="2800" dirty="0"/>
              <a:t>Intent to foster peaceful, just and inclusive societies which are free from fear and violence. There can be no sustainable development without peace and no peace without sustainable development.</a:t>
            </a:r>
            <a:endParaRPr lang="el-GR" sz="2800" dirty="0"/>
          </a:p>
          <a:p>
            <a:pPr marL="1371600" lvl="3" indent="-274320">
              <a:buFont typeface="Wingdings" panose="05000000000000000000" pitchFamily="2" charset="2"/>
              <a:buChar char="§"/>
            </a:pPr>
            <a:endParaRPr lang="el-GR" sz="2800" dirty="0"/>
          </a:p>
          <a:p>
            <a:pPr marL="1371600" lvl="3" indent="-274320">
              <a:buFont typeface="Wingdings" panose="05000000000000000000" pitchFamily="2" charset="2"/>
              <a:buChar char="§"/>
            </a:pPr>
            <a:r>
              <a:rPr lang="el-GR" sz="2800" dirty="0"/>
              <a:t>Πρόθεση να καλλιεργηθούν ειρηνικές, δίκαιες και χωρίς αποκλεισμούς κοινωνίες που είναι απαλλαγμένες από φόβο και βία. Δεν μπορεί να υπάρξει βιώσιμη ανάπτυξη χωρίς ειρήνη και ειρήνη χωρίς την  βιώσιμη ανάπτυξη.</a:t>
            </a:r>
          </a:p>
          <a:p>
            <a:pPr marL="1371600" lvl="3" indent="-274320">
              <a:buFont typeface="Wingdings" panose="05000000000000000000" pitchFamily="2" charset="2"/>
              <a:buChar char="§"/>
            </a:pPr>
            <a:endParaRPr lang="en-US" sz="2800" dirty="0"/>
          </a:p>
          <a:p>
            <a:pPr marL="1088136" lvl="2" indent="-274320">
              <a:buFont typeface="Courier New" panose="02070309020205020404" pitchFamily="49" charset="0"/>
              <a:buChar char="o"/>
            </a:pPr>
            <a:r>
              <a:rPr lang="en-US" sz="2800" b="1" dirty="0"/>
              <a:t>Partnership</a:t>
            </a:r>
            <a:endParaRPr lang="el-GR" sz="2800" b="1" dirty="0"/>
          </a:p>
          <a:p>
            <a:pPr marL="1088136" lvl="2" indent="-274320">
              <a:buFont typeface="Courier New" panose="02070309020205020404" pitchFamily="49" charset="0"/>
              <a:buChar char="o"/>
            </a:pPr>
            <a:r>
              <a:rPr lang="el-GR" sz="2800" b="1" dirty="0"/>
              <a:t>Συνεργασία</a:t>
            </a:r>
          </a:p>
          <a:p>
            <a:pPr marL="1088136" lvl="2" indent="-274320">
              <a:buFont typeface="Courier New" panose="02070309020205020404" pitchFamily="49" charset="0"/>
              <a:buChar char="o"/>
            </a:pPr>
            <a:endParaRPr lang="en-US" sz="2800" b="1" dirty="0"/>
          </a:p>
          <a:p>
            <a:pPr marL="1371600" lvl="5" indent="-274320">
              <a:buFont typeface="Wingdings" panose="05000000000000000000" pitchFamily="2" charset="2"/>
              <a:buChar char="§"/>
            </a:pPr>
            <a:r>
              <a:rPr lang="en-US" sz="2800" dirty="0">
                <a:latin typeface="Arial" panose="020B0604020202020204" pitchFamily="34" charset="0"/>
                <a:cs typeface="Arial" panose="020B0604020202020204" pitchFamily="34" charset="0"/>
              </a:rPr>
              <a:t>Determination to mobilize the means required to implement this Agenda through a Global Partnership for Sustainable Development, based on a spirit of global solidarity, focused in particular on the needs of the poorest and most vulnerable and with the participation of all countries, all stakeholders and all people.</a:t>
            </a:r>
            <a:endParaRPr lang="el-GR" sz="2800" dirty="0">
              <a:latin typeface="Arial" panose="020B0604020202020204" pitchFamily="34" charset="0"/>
              <a:cs typeface="Arial" panose="020B0604020202020204" pitchFamily="34" charset="0"/>
            </a:endParaRPr>
          </a:p>
          <a:p>
            <a:pPr marL="1371600" lvl="5" indent="-274320">
              <a:buFont typeface="Wingdings" panose="05000000000000000000" pitchFamily="2" charset="2"/>
              <a:buChar char="§"/>
            </a:pPr>
            <a:endParaRPr lang="el-GR" sz="2800" dirty="0">
              <a:latin typeface="Arial" panose="020B0604020202020204" pitchFamily="34" charset="0"/>
              <a:cs typeface="Arial" panose="020B0604020202020204" pitchFamily="34" charset="0"/>
            </a:endParaRPr>
          </a:p>
          <a:p>
            <a:pPr marL="1371600" marR="0" lvl="5" indent="-27432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2800" dirty="0"/>
              <a:t>Αποφασιστικότητα να κινητοποιηθούν τα μέσα που απαιτούνται για την εφαρμογή αυτής της Ατζέντας μέσω μιας Παγκόσμιας Σύμπραξης για την Αειφόρο Ανάπτυξη, βασισμένη σε πνεύμα παγκόσμιας αλληλεγγύης, εστιασμένη ιδίως στις ανάγκες των φτωχότερων και πιο ευάλωτων και με τη συμμετοχή όλων των χωρών, όλων των ενδιαφερομένων και όλων των ανθρώπων.</a:t>
            </a:r>
          </a:p>
          <a:p>
            <a:pPr marL="1371600" lvl="5" indent="-274320">
              <a:buFont typeface="Wingdings" panose="05000000000000000000" pitchFamily="2" charset="2"/>
              <a:buChar char="§"/>
            </a:pPr>
            <a:endParaRPr lang="el-GR" sz="2800" dirty="0">
              <a:latin typeface="Arial" panose="020B0604020202020204" pitchFamily="34" charset="0"/>
              <a:cs typeface="Arial" panose="020B0604020202020204" pitchFamily="34" charset="0"/>
            </a:endParaRPr>
          </a:p>
          <a:p>
            <a:pPr marL="1371600" lvl="5" indent="-274320">
              <a:buFont typeface="Wingdings" panose="05000000000000000000" pitchFamily="2" charset="2"/>
              <a:buChar char="§"/>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a:r>
            <a:r>
              <a:rPr lang="en-US" sz="1800" kern="1200" dirty="0">
                <a:solidFill>
                  <a:srgbClr val="000000"/>
                </a:solidFill>
                <a:effectLst/>
                <a:latin typeface="Arial" panose="020B0604020202020204" pitchFamily="34" charset="0"/>
                <a:ea typeface="Calibri" panose="020F0502020204030204" pitchFamily="34" charset="0"/>
              </a:rPr>
              <a:t>e premise that the health, security and happiness of mankind can be made available through right or wise distribution and supply of goods and services….must be accepted.</a:t>
            </a:r>
            <a:endParaRPr lang="el-GR" sz="1800" kern="1200" dirty="0">
              <a:solidFill>
                <a:srgbClr val="000000"/>
              </a:solidFill>
              <a:effectLst/>
              <a:latin typeface="Arial" panose="020B0604020202020204" pitchFamily="34" charset="0"/>
              <a:ea typeface="Calibri" panose="020F0502020204030204" pitchFamily="34" charset="0"/>
            </a:endParaRPr>
          </a:p>
          <a:p>
            <a:pPr marL="1371600" lvl="5" indent="-274320">
              <a:buFont typeface="Wingdings" panose="05000000000000000000" pitchFamily="2" charset="2"/>
              <a:buChar char="§"/>
            </a:pPr>
            <a:r>
              <a:rPr lang="el-GR" sz="2800" dirty="0"/>
              <a:t>Πρέπει να γίνει αποδεκτή η προϋπόθεση ότι η υγεία, η ασφάλεια και η ευτυχία της ανθρωπότητας μπορούν να διατεθούν μέσω της σωστής ή συνετής διανομής και προμήθειας αγαθών και υπηρεσιών</a:t>
            </a:r>
            <a:endParaRPr lang="el-GR" sz="1800" kern="1200" dirty="0">
              <a:solidFill>
                <a:srgbClr val="000000"/>
              </a:solidFill>
              <a:effectLst/>
              <a:latin typeface="Arial" panose="020B0604020202020204" pitchFamily="34" charset="0"/>
            </a:endParaRPr>
          </a:p>
          <a:p>
            <a:pPr marL="1371600" lvl="5" indent="-274320">
              <a:buFont typeface="Wingdings" panose="05000000000000000000" pitchFamily="2" charset="2"/>
              <a:buChar cha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Times New Roman" panose="02020603050405020304" pitchFamily="18" charset="0"/>
                <a:ea typeface="Times New Roman" panose="02020603050405020304" pitchFamily="18" charset="0"/>
              </a:rPr>
              <a:t>Its interesting to </a:t>
            </a:r>
            <a:r>
              <a:rPr lang="en-US" sz="1800" b="1" i="0" dirty="0">
                <a:effectLst/>
                <a:latin typeface="Times New Roman" panose="02020603050405020304" pitchFamily="18" charset="0"/>
                <a:ea typeface="Times New Roman" panose="02020603050405020304" pitchFamily="18" charset="0"/>
              </a:rPr>
              <a:t>note</a:t>
            </a:r>
            <a:r>
              <a:rPr lang="en-US" sz="1800" i="0" dirty="0">
                <a:effectLst/>
                <a:latin typeface="Times New Roman" panose="02020603050405020304" pitchFamily="18" charset="0"/>
                <a:ea typeface="Times New Roman" panose="02020603050405020304" pitchFamily="18" charset="0"/>
              </a:rPr>
              <a:t>, that the 17 Goals very much touch on the concept of right human relations, cooperation, goodwill and sustainability….but are laid out in a non-spiritual or secular manner. That is, there’s a morality implied going forward, but not a direct spiritual message. </a:t>
            </a:r>
            <a:endParaRPr lang="el-GR" sz="18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i="0" dirty="0">
                <a:effectLst/>
                <a:latin typeface="Times New Roman" panose="02020603050405020304" pitchFamily="18" charset="0"/>
                <a:ea typeface="Times New Roman" panose="02020603050405020304" pitchFamily="18" charset="0"/>
              </a:rPr>
              <a:t>Είναι ενδιαφέρον να σημειωθεί ότι οι 17 Στόχοι αγγίζουν σε μεγάλο βαθμό την έννοια των ορθών ανθρώπινων σχέσεων, της συνεργασίας, της καλής θέλησης και της βιωσιμότητας… αλλά διατυπώνονται με μη πνευματικό ή κοσμικό τρόπο. Δηλαδή, υπάρχει μια ηθική που υπονοείται </a:t>
            </a:r>
            <a:r>
              <a:rPr lang="el-GR" sz="1800" i="0" dirty="0" err="1">
                <a:effectLst/>
                <a:latin typeface="Times New Roman" panose="02020603050405020304" pitchFamily="18" charset="0"/>
                <a:ea typeface="Times New Roman" panose="02020603050405020304" pitchFamily="18" charset="0"/>
              </a:rPr>
              <a:t>προχωρόντας</a:t>
            </a:r>
            <a:r>
              <a:rPr lang="el-GR" sz="1800" i="0" dirty="0">
                <a:effectLst/>
                <a:latin typeface="Times New Roman" panose="02020603050405020304" pitchFamily="18" charset="0"/>
                <a:ea typeface="Times New Roman" panose="02020603050405020304" pitchFamily="18" charset="0"/>
              </a:rPr>
              <a:t> στο μέλλον, αλλά όχι ένα άμεσο πνευματικό μήνυμα.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effectLst/>
                <a:latin typeface="Times New Roman" panose="02020603050405020304" pitchFamily="18" charset="0"/>
                <a:ea typeface="Times New Roman" panose="02020603050405020304" pitchFamily="18" charset="0"/>
              </a:rPr>
              <a:t>Esoterically, a major point to consider, without a firm spiritual foundation as a motivation such as acknowledging the requirements for Hierarchy's Plan to be fulfilled, the UN Goals for Sustainable Development are an excellent start, even an aspiration and if fully enacted would provide Humanity with the possibility of accepting the Plan and be guided by the Hierarchy. And we also have to acknowledge that those who put this whole program together were undoubtedly impressed by Hierarchy. </a:t>
            </a:r>
            <a:endParaRPr lang="el-GR" sz="1800" i="0" dirty="0">
              <a:effectLst/>
              <a:latin typeface="Times New Roman" panose="02020603050405020304" pitchFamily="18" charset="0"/>
              <a:ea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800" i="0" dirty="0">
              <a:effectLst/>
              <a:latin typeface="Times New Roman" panose="02020603050405020304" pitchFamily="18" charset="0"/>
              <a:ea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i="0" dirty="0">
                <a:effectLst/>
                <a:latin typeface="Times New Roman" panose="02020603050405020304" pitchFamily="18" charset="0"/>
                <a:ea typeface="Times New Roman" panose="02020603050405020304" pitchFamily="18" charset="0"/>
              </a:rPr>
              <a:t>Εσωτερικά, ένα σημαντικό σημείο που πρέπει να ληφθεί υπόψη, ότι χωρίς μια σταθερή πνευματική βάση ως κίνητρο όπως η αναγνώριση των απαιτήσεων για την εκπλήρωση του Σχεδίου της Ιεραρχίας, οι Στόχοι του ΟΗΕ για τη Βιώσιμη Ανάπτυξη είναι μια εξαιρετική αρχή, ακόμη και μια φιλοδοξία και εάν εφαρμοστούν πλήρως θα παρείχαν στην Ανθρωπότητα τη δυνατότητα αποδοχής του Σχεδίου και  της καθοδήγησης από την Ιεραρχία. Και πρέπει επίσης να αναγνωρίσουμε ότι αυτοί που συνέταξαν όλο αυτό το πρόγραμμα αναμφίβολα </a:t>
            </a:r>
            <a:r>
              <a:rPr lang="el-GR" sz="1800" i="0" dirty="0" err="1">
                <a:effectLst/>
                <a:latin typeface="Times New Roman" panose="02020603050405020304" pitchFamily="18" charset="0"/>
                <a:ea typeface="Times New Roman" panose="02020603050405020304" pitchFamily="18" charset="0"/>
              </a:rPr>
              <a:t>εντθπώθηκαν</a:t>
            </a:r>
            <a:r>
              <a:rPr lang="el-GR" sz="1800" i="0" dirty="0">
                <a:effectLst/>
                <a:latin typeface="Times New Roman" panose="02020603050405020304" pitchFamily="18" charset="0"/>
                <a:ea typeface="Times New Roman" panose="02020603050405020304" pitchFamily="18" charset="0"/>
              </a:rPr>
              <a:t> από την Ιεραρχία.</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800" i="0" dirty="0">
              <a:effectLst/>
              <a:latin typeface="Times New Roman" panose="02020603050405020304" pitchFamily="18" charset="0"/>
              <a:ea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dirty="0">
              <a:effectLst/>
              <a:latin typeface="Times New Roman" panose="02020603050405020304" pitchFamily="18" charset="0"/>
              <a:ea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effectLst/>
                <a:latin typeface="Times New Roman" panose="02020603050405020304" pitchFamily="18" charset="0"/>
                <a:ea typeface="Times New Roman" panose="02020603050405020304" pitchFamily="18" charset="0"/>
              </a:rPr>
              <a:t>However, a major problem not addressed, is that so many of the nations have not stopped warring or in-fighting, selling Arms, and have not enabled the principle of Sharing that needs to happen to directly address these Goals. So, until there are people or spokespersons, representing transparency, accountability, no corruption and living ethically, then it has the potential for being spiritually hollow in the sense of creating the context for love and goodwill to becoming the prime motivating factor in human evolution.</a:t>
            </a:r>
            <a:endParaRPr lang="el-GR" sz="1800" i="0" dirty="0">
              <a:effectLst/>
              <a:latin typeface="Times New Roman" panose="02020603050405020304" pitchFamily="18" charset="0"/>
              <a:ea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800" i="0" dirty="0">
              <a:effectLst/>
              <a:latin typeface="Times New Roman" panose="02020603050405020304" pitchFamily="18" charset="0"/>
              <a:ea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i="0" dirty="0">
                <a:effectLst/>
                <a:latin typeface="Times New Roman" panose="02020603050405020304" pitchFamily="18" charset="0"/>
                <a:ea typeface="Times New Roman" panose="02020603050405020304" pitchFamily="18" charset="0"/>
              </a:rPr>
              <a:t>Ωστόσο, ένα σημαντικό πρόβλημα που δεν έχει αντιμετωπιστεί, είναι ότι τόσα πολλά από τα έθνη δεν έχουν σταματήσει να πολεμούν ή να μάχονται μεταξύ τους, να πουλούν όπλα και δεν έχουν ενεργοποιήσει  την αρχή του </a:t>
            </a:r>
            <a:r>
              <a:rPr lang="el-GR" sz="1800" i="0" dirty="0" err="1">
                <a:effectLst/>
                <a:latin typeface="Times New Roman" panose="02020603050405020304" pitchFamily="18" charset="0"/>
                <a:ea typeface="Times New Roman" panose="02020603050405020304" pitchFamily="18" charset="0"/>
              </a:rPr>
              <a:t>μοιρασμού</a:t>
            </a:r>
            <a:r>
              <a:rPr lang="el-GR" sz="1800" i="0" dirty="0">
                <a:effectLst/>
                <a:latin typeface="Times New Roman" panose="02020603050405020304" pitchFamily="18" charset="0"/>
                <a:ea typeface="Times New Roman" panose="02020603050405020304" pitchFamily="18" charset="0"/>
              </a:rPr>
              <a:t> που πρέπει να συμβεί για την άμεση αντιμετώπιση αυτών των Στόχων. Έτσι, έως ότου υπάρχουν άνθρωποι ή εκπρόσωποι που αντιπροσωπεύουν τη διαφάνεια, την υπευθυνότητα, την απουσία διαφθοράς και την ηθική ζωή, τότε έχει τη δυνατότητα να είναι πνευματικά κούφιο με την έννοια της δημιουργίας του πλαισίου για αγάπη και καλή θέληση για να γίνει ο κύριος κινητήριος παράγοντας στην ανθρώπινη εξέλιξη.</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dirty="0">
              <a:effectLst/>
              <a:latin typeface="Times New Roman" panose="02020603050405020304" pitchFamily="18" charset="0"/>
              <a:ea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effectLst/>
                <a:latin typeface="Times New Roman" panose="02020603050405020304" pitchFamily="18" charset="0"/>
                <a:ea typeface="Times New Roman" panose="02020603050405020304" pitchFamily="18" charset="0"/>
              </a:rPr>
              <a:t>From </a:t>
            </a:r>
            <a:r>
              <a:rPr lang="en-US" sz="1800" i="0" dirty="0" err="1">
                <a:effectLst/>
                <a:latin typeface="Times New Roman" panose="02020603050405020304" pitchFamily="18" charset="0"/>
                <a:ea typeface="Times New Roman" panose="02020603050405020304" pitchFamily="18" charset="0"/>
              </a:rPr>
              <a:t>ExH</a:t>
            </a:r>
            <a:r>
              <a:rPr lang="en-US" sz="1800" i="0" dirty="0">
                <a:effectLst/>
                <a:latin typeface="Times New Roman" panose="02020603050405020304" pitchFamily="18" charset="0"/>
                <a:ea typeface="Times New Roman" panose="02020603050405020304" pitchFamily="18" charset="0"/>
              </a:rPr>
              <a:t>, D.K. says:</a:t>
            </a:r>
            <a:endParaRPr lang="el-GR" sz="1800" i="0" dirty="0">
              <a:effectLst/>
              <a:latin typeface="Times New Roman" panose="02020603050405020304" pitchFamily="18" charset="0"/>
              <a:ea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i="0" dirty="0">
                <a:effectLst/>
                <a:latin typeface="Times New Roman" panose="02020603050405020304" pitchFamily="18" charset="0"/>
                <a:ea typeface="Times New Roman" panose="02020603050405020304" pitchFamily="18" charset="0"/>
              </a:rPr>
              <a:t>Στην ΕΙ. Ο </a:t>
            </a:r>
            <a:r>
              <a:rPr lang="el-GR" sz="1800" i="0" dirty="0" err="1">
                <a:effectLst/>
                <a:latin typeface="Times New Roman" panose="02020603050405020304" pitchFamily="18" charset="0"/>
                <a:ea typeface="Times New Roman" panose="02020603050405020304" pitchFamily="18" charset="0"/>
              </a:rPr>
              <a:t>Ντ</a:t>
            </a:r>
            <a:r>
              <a:rPr lang="el-GR" sz="1800" i="0" dirty="0">
                <a:effectLst/>
                <a:latin typeface="Times New Roman" panose="02020603050405020304" pitchFamily="18" charset="0"/>
                <a:ea typeface="Times New Roman" panose="02020603050405020304" pitchFamily="18" charset="0"/>
              </a:rPr>
              <a:t>. Κ. λέει:</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dirty="0">
              <a:effectLst/>
              <a:latin typeface="Times New Roman" panose="02020603050405020304" pitchFamily="18" charset="0"/>
              <a:ea typeface="Times New Roman" panose="02020603050405020304" pitchFamily="18" charset="0"/>
            </a:endParaRPr>
          </a:p>
          <a:p>
            <a:pPr marL="137160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i="1" kern="1200" dirty="0">
                <a:solidFill>
                  <a:srgbClr val="000000"/>
                </a:solidFill>
                <a:effectLst/>
                <a:latin typeface="Arial" panose="020B0604020202020204" pitchFamily="34" charset="0"/>
                <a:ea typeface="Calibri" panose="020F0502020204030204" pitchFamily="34" charset="0"/>
              </a:rPr>
              <a:t>“The new era of simplicity must come in. The new world order will inaugurate this simpler life based on adequate food, right thought, creative activity and happiness. These essentials are only possible under a right economic rule. This simplification and this wise distribution of the world's resources must embrace the high and the low, the rich and the poor, thus serving all men alike”</a:t>
            </a:r>
            <a:endParaRPr lang="el-GR" sz="1800" i="1" kern="1200" dirty="0">
              <a:solidFill>
                <a:srgbClr val="000000"/>
              </a:solidFill>
              <a:effectLst/>
              <a:latin typeface="Arial" panose="020B0604020202020204" pitchFamily="34" charset="0"/>
              <a:ea typeface="Calibri" panose="020F0502020204030204" pitchFamily="34" charset="0"/>
            </a:endParaRPr>
          </a:p>
          <a:p>
            <a:pPr marL="137160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800" i="1" kern="1200" dirty="0">
              <a:solidFill>
                <a:srgbClr val="000000"/>
              </a:solidFill>
              <a:effectLst/>
              <a:latin typeface="Arial" panose="020B0604020202020204" pitchFamily="34" charset="0"/>
              <a:ea typeface="Calibri" panose="020F0502020204030204" pitchFamily="34" charset="0"/>
            </a:endParaRPr>
          </a:p>
          <a:p>
            <a:pPr marL="137160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1800" i="1" dirty="0">
                <a:effectLst/>
                <a:latin typeface="Times New Roman" panose="02020603050405020304" pitchFamily="18" charset="0"/>
                <a:ea typeface="Times New Roman" panose="02020603050405020304" pitchFamily="18" charset="0"/>
              </a:rPr>
              <a:t>«Η νέα εποχή της απλότητας πρέπει να έρθει. Η νέα παγκόσμια τάξη θα εγκαινιάσει την απλούστερη αυτή ζωή που θα βασίζεται στην επαρκή τροφή, στην ορθή σκέψη, στη δημιουργική δραστηριότητα και στην ευτυχία. Αυτά τα ουσιώδη μπορούν να γίνουν δυνατά μόνο κάτω από ορθό οικονομικό διακανονισμό. Αυτή η απλοποίηση και η συνετή διανομή των πόρων του κόσμου πρέπει να αγκαλιάσει τον ανώτερο και τον κατώτερο, τον πλούσιο και το φτωχό, εξυπηρετώντας έτσι εξίσου όλους τους ανθρώπους.»</a:t>
            </a:r>
            <a:endParaRPr lang="en-US" sz="1800" i="1" dirty="0">
              <a:effectLst/>
              <a:latin typeface="Times New Roman" panose="02020603050405020304" pitchFamily="18" charset="0"/>
              <a:ea typeface="Times New Roman" panose="02020603050405020304" pitchFamily="18" charset="0"/>
            </a:endParaRPr>
          </a:p>
          <a:p>
            <a:pPr marL="137160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800" i="1" kern="1200" dirty="0">
              <a:solidFill>
                <a:srgbClr val="000000"/>
              </a:solidFill>
              <a:effectLst/>
              <a:latin typeface="Arial" panose="020B0604020202020204" pitchFamily="34" charset="0"/>
              <a:ea typeface="Calibri" panose="020F0502020204030204" pitchFamily="34" charset="0"/>
            </a:endParaRPr>
          </a:p>
          <a:p>
            <a:pPr marL="137160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1800" i="1" kern="12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effectLst/>
                <a:latin typeface="Times New Roman" panose="02020603050405020304" pitchFamily="18" charset="0"/>
                <a:ea typeface="Times New Roman" panose="02020603050405020304" pitchFamily="18" charset="0"/>
              </a:rPr>
              <a:t>Also, besides the </a:t>
            </a:r>
            <a:r>
              <a:rPr lang="en-US" sz="1800" dirty="0"/>
              <a:t>UN’s 1</a:t>
            </a:r>
            <a:r>
              <a:rPr lang="en-US" sz="1800" i="1" dirty="0"/>
              <a:t>7 </a:t>
            </a:r>
            <a:r>
              <a:rPr lang="en-US" sz="1800" i="0" dirty="0"/>
              <a:t>Sustainable Development Goals</a:t>
            </a:r>
            <a:r>
              <a:rPr lang="en-US" sz="1800" i="0" dirty="0">
                <a:effectLst/>
                <a:latin typeface="Times New Roman" panose="02020603050405020304" pitchFamily="18" charset="0"/>
                <a:ea typeface="Times New Roman" panose="02020603050405020304" pitchFamily="18" charset="0"/>
              </a:rPr>
              <a:t>, </a:t>
            </a:r>
            <a:r>
              <a:rPr lang="en-US" sz="1800" kern="1200" dirty="0">
                <a:solidFill>
                  <a:srgbClr val="000000"/>
                </a:solidFill>
                <a:effectLst/>
                <a:latin typeface="Arial" panose="020B0604020202020204" pitchFamily="34" charset="0"/>
                <a:ea typeface="Times New Roman" panose="02020603050405020304" pitchFamily="18" charset="0"/>
              </a:rPr>
              <a:t>Gordon Davidson’s and Corrine McLlaughlin book “Spiritual Politics is an excellent resource to further explore this idea.</a:t>
            </a:r>
            <a:endParaRPr lang="el-GR" sz="1800" kern="1200" dirty="0">
              <a:solidFill>
                <a:srgbClr val="000000"/>
              </a:solidFill>
              <a:effectLst/>
              <a:latin typeface="Arial" panose="020B0604020202020204" pitchFamily="34" charset="0"/>
              <a:ea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800" i="0" dirty="0">
                <a:effectLst/>
                <a:latin typeface="Times New Roman" panose="02020603050405020304" pitchFamily="18" charset="0"/>
                <a:ea typeface="Times New Roman" panose="02020603050405020304" pitchFamily="18" charset="0"/>
              </a:rPr>
              <a:t>Επίσης, πέρα από τους 17 Στόχους Βιώσιμης Ανάπτυξης του ΟΗΕ, το βιβλίο των </a:t>
            </a:r>
            <a:r>
              <a:rPr lang="el-GR" sz="1800" i="0" dirty="0" err="1">
                <a:effectLst/>
                <a:latin typeface="Times New Roman" panose="02020603050405020304" pitchFamily="18" charset="0"/>
                <a:ea typeface="Times New Roman" panose="02020603050405020304" pitchFamily="18" charset="0"/>
              </a:rPr>
              <a:t>Gordon</a:t>
            </a:r>
            <a:r>
              <a:rPr lang="el-GR" sz="1800" i="0" dirty="0">
                <a:effectLst/>
                <a:latin typeface="Times New Roman" panose="02020603050405020304" pitchFamily="18" charset="0"/>
                <a:ea typeface="Times New Roman" panose="02020603050405020304" pitchFamily="18" charset="0"/>
              </a:rPr>
              <a:t> </a:t>
            </a:r>
            <a:r>
              <a:rPr lang="el-GR" sz="1800" i="0" dirty="0" err="1">
                <a:effectLst/>
                <a:latin typeface="Times New Roman" panose="02020603050405020304" pitchFamily="18" charset="0"/>
                <a:ea typeface="Times New Roman" panose="02020603050405020304" pitchFamily="18" charset="0"/>
              </a:rPr>
              <a:t>Davidson</a:t>
            </a:r>
            <a:r>
              <a:rPr lang="el-GR" sz="1800" i="0" dirty="0">
                <a:effectLst/>
                <a:latin typeface="Times New Roman" panose="02020603050405020304" pitchFamily="18" charset="0"/>
                <a:ea typeface="Times New Roman" panose="02020603050405020304" pitchFamily="18" charset="0"/>
              </a:rPr>
              <a:t> και </a:t>
            </a:r>
            <a:r>
              <a:rPr lang="el-GR" sz="1800" i="0" dirty="0" err="1">
                <a:effectLst/>
                <a:latin typeface="Times New Roman" panose="02020603050405020304" pitchFamily="18" charset="0"/>
                <a:ea typeface="Times New Roman" panose="02020603050405020304" pitchFamily="18" charset="0"/>
              </a:rPr>
              <a:t>Corrine</a:t>
            </a:r>
            <a:r>
              <a:rPr lang="el-GR" sz="1800" i="0" dirty="0">
                <a:effectLst/>
                <a:latin typeface="Times New Roman" panose="02020603050405020304" pitchFamily="18" charset="0"/>
                <a:ea typeface="Times New Roman" panose="02020603050405020304" pitchFamily="18" charset="0"/>
              </a:rPr>
              <a:t> </a:t>
            </a:r>
            <a:r>
              <a:rPr lang="el-GR" sz="1800" i="0" dirty="0" err="1">
                <a:effectLst/>
                <a:latin typeface="Times New Roman" panose="02020603050405020304" pitchFamily="18" charset="0"/>
                <a:ea typeface="Times New Roman" panose="02020603050405020304" pitchFamily="18" charset="0"/>
              </a:rPr>
              <a:t>McLlaughlin</a:t>
            </a:r>
            <a:r>
              <a:rPr lang="el-GR" sz="1800" i="0" dirty="0">
                <a:effectLst/>
                <a:latin typeface="Times New Roman" panose="02020603050405020304" pitchFamily="18" charset="0"/>
                <a:ea typeface="Times New Roman" panose="02020603050405020304" pitchFamily="18" charset="0"/>
              </a:rPr>
              <a:t> «Πνευματική Πολιτική» είναι μια εξαιρετική πηγή για την περαιτέρω διερεύνηση αυτής της ιδέας.</a:t>
            </a:r>
            <a:endParaRPr lang="en-US" sz="18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67552-AEEF-4B16-B002-2E2556EA044B}" type="datetimeFigureOut">
              <a:rPr lang="en-US" smtClean="0"/>
              <a:pPr/>
              <a:t>5/2/2022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3CE59-6D6B-45CF-925B-D7C29A31D44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rise-Mtn.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4" name="TextBox 3">
            <a:extLst>
              <a:ext uri="{FF2B5EF4-FFF2-40B4-BE49-F238E27FC236}">
                <a16:creationId xmlns:a16="http://schemas.microsoft.com/office/drawing/2014/main" id="{45F7C319-DFD9-4091-A97A-FC44DB7E8CA2}"/>
              </a:ext>
            </a:extLst>
          </p:cNvPr>
          <p:cNvSpPr txBox="1"/>
          <p:nvPr/>
        </p:nvSpPr>
        <p:spPr>
          <a:xfrm>
            <a:off x="0" y="4953000"/>
            <a:ext cx="9144000" cy="2000548"/>
          </a:xfrm>
          <a:prstGeom prst="rect">
            <a:avLst/>
          </a:prstGeom>
          <a:noFill/>
        </p:spPr>
        <p:txBody>
          <a:bodyPr wrap="square" rtlCol="0">
            <a:spAutoFit/>
          </a:bodyPr>
          <a:lstStyle/>
          <a:p>
            <a:pPr algn="ctr"/>
            <a:r>
              <a:rPr lang="el-GR" sz="4400" b="1" dirty="0">
                <a:solidFill>
                  <a:schemeClr val="bg1"/>
                </a:solidFill>
                <a:latin typeface="Arial" panose="020B0604020202020204" pitchFamily="34" charset="0"/>
                <a:cs typeface="Arial" panose="020B0604020202020204" pitchFamily="34" charset="0"/>
              </a:rPr>
              <a:t>Υποκειμενικές επιρροές μέσω</a:t>
            </a:r>
          </a:p>
          <a:p>
            <a:pPr algn="ctr"/>
            <a:r>
              <a:rPr lang="el-GR" sz="4400" b="1" dirty="0">
                <a:solidFill>
                  <a:schemeClr val="bg1"/>
                </a:solidFill>
                <a:latin typeface="Arial" panose="020B0604020202020204" pitchFamily="34" charset="0"/>
                <a:cs typeface="Arial" panose="020B0604020202020204" pitchFamily="34" charset="0"/>
              </a:rPr>
              <a:t>Των 10 Σπερματικών Ομίλων</a:t>
            </a:r>
          </a:p>
          <a:p>
            <a:pPr algn="ctr"/>
            <a:r>
              <a:rPr lang="el-GR" sz="3200" b="1" dirty="0">
                <a:solidFill>
                  <a:schemeClr val="bg1"/>
                </a:solidFill>
                <a:latin typeface="Arial" panose="020B0604020202020204" pitchFamily="34" charset="0"/>
                <a:cs typeface="Arial" panose="020B0604020202020204" pitchFamily="34" charset="0"/>
              </a:rPr>
              <a:t>Του </a:t>
            </a:r>
            <a:r>
              <a:rPr lang="el-GR" sz="3200" b="1" dirty="0" err="1">
                <a:solidFill>
                  <a:schemeClr val="bg1"/>
                </a:solidFill>
                <a:latin typeface="Arial" panose="020B0604020202020204" pitchFamily="34" charset="0"/>
                <a:cs typeface="Arial" panose="020B0604020202020204" pitchFamily="34" charset="0"/>
              </a:rPr>
              <a:t>David</a:t>
            </a:r>
            <a:r>
              <a:rPr lang="el-GR" sz="3200" b="1" dirty="0">
                <a:solidFill>
                  <a:schemeClr val="bg1"/>
                </a:solidFill>
                <a:latin typeface="Arial" panose="020B0604020202020204" pitchFamily="34" charset="0"/>
                <a:cs typeface="Arial" panose="020B0604020202020204" pitchFamily="34" charset="0"/>
              </a:rPr>
              <a:t> E. </a:t>
            </a:r>
            <a:r>
              <a:rPr lang="el-GR" sz="3200" b="1" dirty="0" err="1">
                <a:solidFill>
                  <a:schemeClr val="bg1"/>
                </a:solidFill>
                <a:latin typeface="Arial" panose="020B0604020202020204" pitchFamily="34" charset="0"/>
                <a:cs typeface="Arial" panose="020B0604020202020204" pitchFamily="34" charset="0"/>
              </a:rPr>
              <a:t>Hopper</a:t>
            </a:r>
            <a:endParaRPr lang="en-US" sz="3600" dirty="0">
              <a:solidFill>
                <a:schemeClr val="bg1"/>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14814E-D50D-4275-90AC-C1E4DA120078}"/>
              </a:ext>
            </a:extLst>
          </p:cNvPr>
          <p:cNvPicPr>
            <a:picLocks noChangeAspect="1"/>
          </p:cNvPicPr>
          <p:nvPr/>
        </p:nvPicPr>
        <p:blipFill>
          <a:blip r:embed="rId3"/>
          <a:stretch>
            <a:fillRect/>
          </a:stretch>
        </p:blipFill>
        <p:spPr>
          <a:xfrm>
            <a:off x="0" y="23247"/>
            <a:ext cx="9275736" cy="6834753"/>
          </a:xfrm>
          <a:prstGeom prst="rect">
            <a:avLst/>
          </a:prstGeom>
        </p:spPr>
      </p:pic>
      <p:sp>
        <p:nvSpPr>
          <p:cNvPr id="7" name="Rectangle 6"/>
          <p:cNvSpPr/>
          <p:nvPr/>
        </p:nvSpPr>
        <p:spPr>
          <a:xfrm>
            <a:off x="-315132" y="5791200"/>
            <a:ext cx="9906000" cy="707886"/>
          </a:xfrm>
          <a:prstGeom prst="rect">
            <a:avLst/>
          </a:prstGeom>
        </p:spPr>
        <p:txBody>
          <a:bodyPr wrap="square">
            <a:spAutoFit/>
          </a:bodyPr>
          <a:lstStyle/>
          <a:p>
            <a:pPr algn="ctr">
              <a:spcBef>
                <a:spcPts val="864"/>
              </a:spcBef>
            </a:pPr>
            <a:r>
              <a:rPr lang="el-GR" sz="4000" b="1" dirty="0">
                <a:solidFill>
                  <a:schemeClr val="bg1"/>
                </a:solidFill>
                <a:latin typeface="Arial" panose="020B0604020202020204" pitchFamily="34" charset="0"/>
                <a:cs typeface="Arial" panose="020B0604020202020204" pitchFamily="34" charset="0"/>
              </a:rPr>
              <a:t>Βασικές Αξίες ως Πνευματικό Αγαθό</a:t>
            </a:r>
            <a:endParaRPr lang="en-US" sz="4000" b="1" dirty="0">
              <a:solidFill>
                <a:schemeClr val="bg1"/>
              </a:solidFill>
              <a:latin typeface="Arial" panose="020B0604020202020204" pitchFamily="34" charset="0"/>
              <a:cs typeface="Arial" panose="020B0604020202020204" pitchFamily="34" charset="0"/>
            </a:endParaRPr>
          </a:p>
        </p:txBody>
      </p:sp>
      <p:sp>
        <p:nvSpPr>
          <p:cNvPr id="4" name="Rectangle 6">
            <a:extLst>
              <a:ext uri="{FF2B5EF4-FFF2-40B4-BE49-F238E27FC236}">
                <a16:creationId xmlns:a16="http://schemas.microsoft.com/office/drawing/2014/main" id="{C7E08FEE-FC32-4A90-97F9-D616F269F4F3}"/>
              </a:ext>
            </a:extLst>
          </p:cNvPr>
          <p:cNvSpPr/>
          <p:nvPr/>
        </p:nvSpPr>
        <p:spPr>
          <a:xfrm>
            <a:off x="-10210800" y="4572000"/>
            <a:ext cx="8610600" cy="769441"/>
          </a:xfrm>
          <a:prstGeom prst="rect">
            <a:avLst/>
          </a:prstGeom>
        </p:spPr>
        <p:txBody>
          <a:bodyPr wrap="square">
            <a:spAutoFit/>
          </a:bodyPr>
          <a:lstStyle/>
          <a:p>
            <a:pPr algn="ctr">
              <a:spcBef>
                <a:spcPts val="864"/>
              </a:spcBef>
            </a:pPr>
            <a:r>
              <a:rPr lang="en-US" sz="4400" b="1" dirty="0">
                <a:solidFill>
                  <a:schemeClr val="bg1"/>
                </a:solidFill>
                <a:latin typeface="Arial" panose="020B0604020202020204" pitchFamily="34" charset="0"/>
                <a:cs typeface="Arial" panose="020B0604020202020204" pitchFamily="34" charset="0"/>
              </a:rPr>
              <a:t>Core Values as Spiritual Asset</a:t>
            </a:r>
          </a:p>
        </p:txBody>
      </p:sp>
      <p:sp>
        <p:nvSpPr>
          <p:cNvPr id="2" name="TextBox 1">
            <a:extLst>
              <a:ext uri="{FF2B5EF4-FFF2-40B4-BE49-F238E27FC236}">
                <a16:creationId xmlns:a16="http://schemas.microsoft.com/office/drawing/2014/main" id="{44C3A89C-5CB0-4532-B240-2A85872D7C85}"/>
              </a:ext>
            </a:extLst>
          </p:cNvPr>
          <p:cNvSpPr txBox="1"/>
          <p:nvPr/>
        </p:nvSpPr>
        <p:spPr>
          <a:xfrm>
            <a:off x="0" y="55904"/>
            <a:ext cx="4027715" cy="1296830"/>
          </a:xfrm>
          <a:prstGeom prst="rect">
            <a:avLst/>
          </a:prstGeom>
          <a:solidFill>
            <a:srgbClr val="D9B2F5"/>
          </a:solidFill>
          <a:ln>
            <a:solidFill>
              <a:srgbClr val="D9B2F5"/>
            </a:solidFill>
          </a:ln>
        </p:spPr>
        <p:txBody>
          <a:bodyPr wrap="square" rtlCol="0">
            <a:spAutoFit/>
          </a:bodyPr>
          <a:lstStyle/>
          <a:p>
            <a:pPr marL="0" marR="0" algn="ctr">
              <a:lnSpc>
                <a:spcPct val="120000"/>
              </a:lnSpc>
              <a:spcBef>
                <a:spcPts val="600"/>
              </a:spcBef>
              <a:spcAft>
                <a:spcPts val="0"/>
              </a:spcAft>
            </a:pPr>
            <a:r>
              <a:rPr lang="el-GR" sz="3200" b="1" dirty="0">
                <a:effectLst/>
                <a:latin typeface="Arial" panose="020B0604020202020204" pitchFamily="34" charset="0"/>
                <a:ea typeface="Times New Roman" panose="02020603050405020304" pitchFamily="18" charset="0"/>
                <a:cs typeface="Times New Roman" panose="02020603050405020304" pitchFamily="18" charset="0"/>
              </a:rPr>
              <a:t>Ηθική Ηγεσία</a:t>
            </a:r>
          </a:p>
          <a:p>
            <a:pPr marL="0" marR="0" algn="ctr">
              <a:lnSpc>
                <a:spcPct val="120000"/>
              </a:lnSpc>
              <a:spcBef>
                <a:spcPts val="600"/>
              </a:spcBef>
              <a:spcAft>
                <a:spcPts val="0"/>
              </a:spcAft>
            </a:pPr>
            <a:r>
              <a:rPr lang="el-GR" sz="3200" b="1" dirty="0">
                <a:effectLst/>
                <a:latin typeface="Arial" panose="020B0604020202020204" pitchFamily="34" charset="0"/>
                <a:ea typeface="Times New Roman" panose="02020603050405020304" pitchFamily="18" charset="0"/>
                <a:cs typeface="Times New Roman" panose="02020603050405020304" pitchFamily="18" charset="0"/>
              </a:rPr>
              <a:t> στις Επιχειρήσεις</a:t>
            </a:r>
            <a:endParaRPr lang="el-GR"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346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5845629" y="2582349"/>
            <a:ext cx="3264736" cy="2554545"/>
          </a:xfrm>
          <a:prstGeom prst="rect">
            <a:avLst/>
          </a:prstGeom>
          <a:noFill/>
          <a:ln w="9525">
            <a:noFill/>
            <a:miter lim="800000"/>
            <a:headEnd/>
            <a:tailEnd/>
          </a:ln>
        </p:spPr>
        <p:txBody>
          <a:bodyPr wrap="square">
            <a:spAutoFit/>
          </a:bodyPr>
          <a:lstStyle/>
          <a:p>
            <a:pPr>
              <a:buSzPct val="85000"/>
            </a:pPr>
            <a:r>
              <a:rPr lang="el-GR" altLang="en-US" sz="4000" b="1" dirty="0">
                <a:solidFill>
                  <a:schemeClr val="bg2"/>
                </a:solidFill>
              </a:rPr>
              <a:t>Καταναλωτής</a:t>
            </a:r>
          </a:p>
          <a:p>
            <a:pPr>
              <a:buSzPct val="85000"/>
            </a:pPr>
            <a:r>
              <a:rPr lang="el-GR" altLang="en-US" sz="4000" b="1" dirty="0">
                <a:solidFill>
                  <a:schemeClr val="bg2"/>
                </a:solidFill>
              </a:rPr>
              <a:t>οδηγήστε για περισσότερα προϊόντα</a:t>
            </a:r>
            <a:endParaRPr lang="en-US" sz="4000" b="1" dirty="0">
              <a:solidFill>
                <a:schemeClr val="bg2"/>
              </a:solidFill>
              <a:cs typeface="Arial" pitchFamily="34" charset="0"/>
            </a:endParaRPr>
          </a:p>
        </p:txBody>
      </p:sp>
      <p:sp>
        <p:nvSpPr>
          <p:cNvPr id="8" name="Text Box 4"/>
          <p:cNvSpPr txBox="1">
            <a:spLocks noChangeArrowheads="1"/>
          </p:cNvSpPr>
          <p:nvPr/>
        </p:nvSpPr>
        <p:spPr bwMode="auto">
          <a:xfrm>
            <a:off x="174171" y="196590"/>
            <a:ext cx="9525000" cy="850682"/>
          </a:xfrm>
          <a:prstGeom prst="rect">
            <a:avLst/>
          </a:prstGeom>
          <a:noFill/>
          <a:ln w="9525">
            <a:noFill/>
            <a:miter lim="800000"/>
            <a:headEnd/>
            <a:tailEnd/>
          </a:ln>
        </p:spPr>
        <p:txBody>
          <a:bodyPr wrap="square">
            <a:spAutoFit/>
          </a:bodyPr>
          <a:lstStyle/>
          <a:p>
            <a:pPr marL="0" marR="0">
              <a:lnSpc>
                <a:spcPct val="120000"/>
              </a:lnSpc>
              <a:spcBef>
                <a:spcPts val="720"/>
              </a:spcBef>
              <a:spcAft>
                <a:spcPts val="720"/>
              </a:spcAft>
            </a:pPr>
            <a:r>
              <a:rPr lang="el-GR" sz="4400" b="1" u="none" baseline="0" dirty="0">
                <a:solidFill>
                  <a:schemeClr val="bg1"/>
                </a:solidFill>
                <a:cs typeface="Arial" pitchFamily="34" charset="0"/>
              </a:rPr>
              <a:t>Πρόβλημα Κεφαλαίου και Εργασίας</a:t>
            </a:r>
            <a:endParaRPr lang="en-US" sz="4400" b="1" u="none" baseline="0" dirty="0">
              <a:solidFill>
                <a:schemeClr val="bg1"/>
              </a:solidFill>
              <a:cs typeface="Arial" pitchFamily="34" charset="0"/>
            </a:endParaRPr>
          </a:p>
        </p:txBody>
      </p:sp>
      <p:pic>
        <p:nvPicPr>
          <p:cNvPr id="5" name="Picture 4">
            <a:extLst>
              <a:ext uri="{FF2B5EF4-FFF2-40B4-BE49-F238E27FC236}">
                <a16:creationId xmlns:a16="http://schemas.microsoft.com/office/drawing/2014/main" id="{6975F6F3-8F6E-45BC-820B-69EE52CA1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62380"/>
            <a:ext cx="5161787" cy="3994485"/>
          </a:xfrm>
          <a:prstGeom prst="rect">
            <a:avLst/>
          </a:prstGeom>
        </p:spPr>
      </p:pic>
      <p:sp>
        <p:nvSpPr>
          <p:cNvPr id="6" name="Text Box 4">
            <a:extLst>
              <a:ext uri="{FF2B5EF4-FFF2-40B4-BE49-F238E27FC236}">
                <a16:creationId xmlns:a16="http://schemas.microsoft.com/office/drawing/2014/main" id="{2AD2048E-820A-4A98-9346-08FBB22AB6AB}"/>
              </a:ext>
            </a:extLst>
          </p:cNvPr>
          <p:cNvSpPr txBox="1">
            <a:spLocks noChangeArrowheads="1"/>
          </p:cNvSpPr>
          <p:nvPr/>
        </p:nvSpPr>
        <p:spPr bwMode="auto">
          <a:xfrm>
            <a:off x="-9639300" y="331855"/>
            <a:ext cx="7848600" cy="919611"/>
          </a:xfrm>
          <a:prstGeom prst="rect">
            <a:avLst/>
          </a:prstGeom>
          <a:noFill/>
          <a:ln w="9525">
            <a:noFill/>
            <a:miter lim="800000"/>
            <a:headEnd/>
            <a:tailEnd/>
          </a:ln>
        </p:spPr>
        <p:txBody>
          <a:bodyPr wrap="square">
            <a:spAutoFit/>
          </a:bodyPr>
          <a:lstStyle/>
          <a:p>
            <a:pPr marL="0" marR="0">
              <a:lnSpc>
                <a:spcPct val="120000"/>
              </a:lnSpc>
              <a:spcBef>
                <a:spcPts val="720"/>
              </a:spcBef>
              <a:spcAft>
                <a:spcPts val="720"/>
              </a:spcAft>
            </a:pPr>
            <a:r>
              <a:rPr lang="en-US" sz="4800" b="1" u="none" baseline="0" dirty="0">
                <a:solidFill>
                  <a:schemeClr val="bg1"/>
                </a:solidFill>
                <a:cs typeface="Arial" pitchFamily="34" charset="0"/>
              </a:rPr>
              <a:t>Problem of Capital and Labor</a:t>
            </a:r>
          </a:p>
        </p:txBody>
      </p:sp>
      <p:sp>
        <p:nvSpPr>
          <p:cNvPr id="7" name="Text Box 4">
            <a:extLst>
              <a:ext uri="{FF2B5EF4-FFF2-40B4-BE49-F238E27FC236}">
                <a16:creationId xmlns:a16="http://schemas.microsoft.com/office/drawing/2014/main" id="{CF981C5F-E486-4B71-AB73-989053EA713D}"/>
              </a:ext>
            </a:extLst>
          </p:cNvPr>
          <p:cNvSpPr txBox="1">
            <a:spLocks noChangeArrowheads="1"/>
          </p:cNvSpPr>
          <p:nvPr/>
        </p:nvSpPr>
        <p:spPr bwMode="auto">
          <a:xfrm>
            <a:off x="10972800" y="2895600"/>
            <a:ext cx="2438400" cy="2554545"/>
          </a:xfrm>
          <a:prstGeom prst="rect">
            <a:avLst/>
          </a:prstGeom>
          <a:noFill/>
          <a:ln w="9525">
            <a:noFill/>
            <a:miter lim="800000"/>
            <a:headEnd/>
            <a:tailEnd/>
          </a:ln>
        </p:spPr>
        <p:txBody>
          <a:bodyPr wrap="square">
            <a:spAutoFit/>
          </a:bodyPr>
          <a:lstStyle/>
          <a:p>
            <a:pPr>
              <a:buSzPct val="85000"/>
            </a:pPr>
            <a:r>
              <a:rPr lang="en-US" altLang="en-US" sz="4000" b="1" dirty="0"/>
              <a:t>Consumer</a:t>
            </a:r>
          </a:p>
          <a:p>
            <a:pPr>
              <a:buSzPct val="85000"/>
            </a:pPr>
            <a:r>
              <a:rPr lang="en-US" sz="4000" b="1" dirty="0">
                <a:cs typeface="Arial" pitchFamily="34" charset="0"/>
              </a:rPr>
              <a:t>drive for more products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811465" y="153650"/>
            <a:ext cx="7418135" cy="1446550"/>
          </a:xfrm>
          <a:prstGeom prst="rect">
            <a:avLst/>
          </a:prstGeom>
        </p:spPr>
        <p:txBody>
          <a:bodyPr wrap="square">
            <a:spAutoFit/>
          </a:bodyPr>
          <a:lstStyle/>
          <a:p>
            <a:pPr algn="ctr"/>
            <a:r>
              <a:rPr lang="el-GR" sz="4400" b="1" kern="1800" dirty="0">
                <a:solidFill>
                  <a:schemeClr val="bg1"/>
                </a:solidFill>
                <a:effectLst/>
                <a:latin typeface="Arial" panose="020B0604020202020204" pitchFamily="34" charset="0"/>
                <a:ea typeface="+mn-ea"/>
                <a:cs typeface="Times New Roman" panose="02020603050405020304" pitchFamily="18" charset="0"/>
              </a:rPr>
              <a:t>Οικονομική Υπευθυνότητα και </a:t>
            </a:r>
            <a:r>
              <a:rPr lang="el-GR" sz="4400" b="1" kern="1800" dirty="0" err="1">
                <a:solidFill>
                  <a:schemeClr val="bg1">
                    <a:lumMod val="95000"/>
                  </a:schemeClr>
                </a:solidFill>
                <a:effectLst/>
                <a:latin typeface="Arial" panose="020B0604020202020204" pitchFamily="34" charset="0"/>
                <a:ea typeface="+mn-ea"/>
                <a:cs typeface="Times New Roman" panose="02020603050405020304" pitchFamily="18" charset="0"/>
              </a:rPr>
              <a:t>Διαχείρηση</a:t>
            </a:r>
            <a:endParaRPr lang="en-US" sz="4400" b="1" kern="1800" dirty="0">
              <a:solidFill>
                <a:schemeClr val="bg1">
                  <a:lumMod val="95000"/>
                </a:schemeClr>
              </a:solidFill>
              <a:effectLst/>
              <a:latin typeface="Arial" panose="020B0604020202020204" pitchFamily="34"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33F226C6-6E8C-4F25-B5EF-C6B4E10FC4CA}"/>
              </a:ext>
            </a:extLst>
          </p:cNvPr>
          <p:cNvPicPr>
            <a:picLocks noChangeAspect="1"/>
          </p:cNvPicPr>
          <p:nvPr/>
        </p:nvPicPr>
        <p:blipFill>
          <a:blip r:embed="rId3"/>
          <a:stretch>
            <a:fillRect/>
          </a:stretch>
        </p:blipFill>
        <p:spPr>
          <a:xfrm>
            <a:off x="370417" y="1676400"/>
            <a:ext cx="8392583" cy="4953000"/>
          </a:xfrm>
          <a:prstGeom prst="rect">
            <a:avLst/>
          </a:prstGeom>
        </p:spPr>
      </p:pic>
      <p:sp>
        <p:nvSpPr>
          <p:cNvPr id="4" name="Rectangle 5">
            <a:extLst>
              <a:ext uri="{FF2B5EF4-FFF2-40B4-BE49-F238E27FC236}">
                <a16:creationId xmlns:a16="http://schemas.microsoft.com/office/drawing/2014/main" id="{DA83AE46-6628-4800-9781-FCE99F206F7A}"/>
              </a:ext>
            </a:extLst>
          </p:cNvPr>
          <p:cNvSpPr/>
          <p:nvPr/>
        </p:nvSpPr>
        <p:spPr>
          <a:xfrm>
            <a:off x="-8001000" y="876925"/>
            <a:ext cx="7418135" cy="1446550"/>
          </a:xfrm>
          <a:prstGeom prst="rect">
            <a:avLst/>
          </a:prstGeom>
        </p:spPr>
        <p:txBody>
          <a:bodyPr wrap="square">
            <a:spAutoFit/>
          </a:bodyPr>
          <a:lstStyle/>
          <a:p>
            <a:pPr algn="ctr"/>
            <a:r>
              <a:rPr lang="en-US" sz="4400" b="1" kern="1800" dirty="0">
                <a:effectLst/>
                <a:latin typeface="Arial" panose="020B0604020202020204" pitchFamily="34" charset="0"/>
                <a:ea typeface="+mn-ea"/>
                <a:cs typeface="Times New Roman" panose="02020603050405020304" pitchFamily="18" charset="0"/>
              </a:rPr>
              <a:t>Economic Responsibility and Stewardship</a:t>
            </a:r>
          </a:p>
        </p:txBody>
      </p:sp>
    </p:spTree>
    <p:extLst>
      <p:ext uri="{BB962C8B-B14F-4D97-AF65-F5344CB8AC3E}">
        <p14:creationId xmlns:p14="http://schemas.microsoft.com/office/powerpoint/2010/main" val="308504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BDBE9-E6CD-46A9-B79C-F015F6322A50}"/>
              </a:ext>
            </a:extLst>
          </p:cNvPr>
          <p:cNvSpPr/>
          <p:nvPr/>
        </p:nvSpPr>
        <p:spPr>
          <a:xfrm>
            <a:off x="811465" y="153650"/>
            <a:ext cx="7418135" cy="1446550"/>
          </a:xfrm>
          <a:prstGeom prst="rect">
            <a:avLst/>
          </a:prstGeom>
        </p:spPr>
        <p:txBody>
          <a:bodyPr wrap="square">
            <a:spAutoFit/>
          </a:bodyPr>
          <a:lstStyle/>
          <a:p>
            <a:pPr algn="ctr"/>
            <a:r>
              <a:rPr lang="el-GR" sz="4400" b="1" kern="1800" dirty="0">
                <a:solidFill>
                  <a:schemeClr val="bg1"/>
                </a:solidFill>
                <a:effectLst/>
                <a:latin typeface="Arial" panose="020B0604020202020204" pitchFamily="34" charset="0"/>
                <a:ea typeface="+mn-ea"/>
                <a:cs typeface="Times New Roman" panose="02020603050405020304" pitchFamily="18" charset="0"/>
              </a:rPr>
              <a:t>Οικονομική Υπευθυνότητα και Διαχείριση…Συνέχεια</a:t>
            </a:r>
            <a:endParaRPr lang="en-US" sz="4400" b="1" kern="1800" dirty="0">
              <a:solidFill>
                <a:schemeClr val="bg1"/>
              </a:solidFill>
              <a:effectLst/>
              <a:latin typeface="Arial" panose="020B0604020202020204" pitchFamily="34"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DBE050BA-007D-4E01-8556-433E336F568C}"/>
              </a:ext>
            </a:extLst>
          </p:cNvPr>
          <p:cNvPicPr>
            <a:picLocks noChangeAspect="1"/>
          </p:cNvPicPr>
          <p:nvPr/>
        </p:nvPicPr>
        <p:blipFill>
          <a:blip r:embed="rId3"/>
          <a:stretch>
            <a:fillRect/>
          </a:stretch>
        </p:blipFill>
        <p:spPr>
          <a:xfrm>
            <a:off x="370417" y="1676400"/>
            <a:ext cx="8392583" cy="4953000"/>
          </a:xfrm>
          <a:prstGeom prst="rect">
            <a:avLst/>
          </a:prstGeom>
        </p:spPr>
      </p:pic>
      <p:sp>
        <p:nvSpPr>
          <p:cNvPr id="4" name="Rectangle 1">
            <a:extLst>
              <a:ext uri="{FF2B5EF4-FFF2-40B4-BE49-F238E27FC236}">
                <a16:creationId xmlns:a16="http://schemas.microsoft.com/office/drawing/2014/main" id="{D5C8A1F4-98AC-46CF-B6BD-94D799252E31}"/>
              </a:ext>
            </a:extLst>
          </p:cNvPr>
          <p:cNvSpPr/>
          <p:nvPr/>
        </p:nvSpPr>
        <p:spPr>
          <a:xfrm>
            <a:off x="-9525000" y="23021"/>
            <a:ext cx="7418135" cy="1446550"/>
          </a:xfrm>
          <a:prstGeom prst="rect">
            <a:avLst/>
          </a:prstGeom>
        </p:spPr>
        <p:txBody>
          <a:bodyPr wrap="square">
            <a:spAutoFit/>
          </a:bodyPr>
          <a:lstStyle/>
          <a:p>
            <a:pPr algn="ctr"/>
            <a:r>
              <a:rPr lang="en-US" sz="4400" b="1" kern="1800" dirty="0">
                <a:solidFill>
                  <a:schemeClr val="bg1"/>
                </a:solidFill>
                <a:effectLst/>
                <a:latin typeface="Arial" panose="020B0604020202020204" pitchFamily="34" charset="0"/>
                <a:ea typeface="+mn-ea"/>
                <a:cs typeface="Times New Roman" panose="02020603050405020304" pitchFamily="18" charset="0"/>
              </a:rPr>
              <a:t>Economic Responsibility and Stewardship…Cont’d</a:t>
            </a:r>
          </a:p>
        </p:txBody>
      </p:sp>
    </p:spTree>
    <p:extLst>
      <p:ext uri="{BB962C8B-B14F-4D97-AF65-F5344CB8AC3E}">
        <p14:creationId xmlns:p14="http://schemas.microsoft.com/office/powerpoint/2010/main" val="260534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D55DFF-F097-419D-9DAB-E8F8FA7F1FC3}"/>
              </a:ext>
            </a:extLst>
          </p:cNvPr>
          <p:cNvSpPr/>
          <p:nvPr/>
        </p:nvSpPr>
        <p:spPr>
          <a:xfrm>
            <a:off x="32657" y="152400"/>
            <a:ext cx="9149199" cy="1446550"/>
          </a:xfrm>
          <a:prstGeom prst="rect">
            <a:avLst/>
          </a:prstGeom>
        </p:spPr>
        <p:txBody>
          <a:bodyPr wrap="square">
            <a:spAutoFit/>
          </a:bodyPr>
          <a:lstStyle/>
          <a:p>
            <a:pPr algn="ctr"/>
            <a:r>
              <a:rPr lang="el-GR" sz="4400" b="1" dirty="0">
                <a:solidFill>
                  <a:schemeClr val="bg1"/>
                </a:solidFill>
                <a:latin typeface="Arial" panose="020B0604020202020204" pitchFamily="34" charset="0"/>
                <a:cs typeface="Arial" panose="020B0604020202020204" pitchFamily="34" charset="0"/>
              </a:rPr>
              <a:t>Επιρροή της 7ης Ακτίνας στην Οικονομική Δραστηριότητα </a:t>
            </a:r>
            <a:endParaRPr lang="en-US" sz="44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14B5334-2CF2-48CE-9980-0F6076BE8AC1}"/>
              </a:ext>
            </a:extLst>
          </p:cNvPr>
          <p:cNvPicPr>
            <a:picLocks noChangeAspect="1"/>
          </p:cNvPicPr>
          <p:nvPr/>
        </p:nvPicPr>
        <p:blipFill>
          <a:blip r:embed="rId3"/>
          <a:stretch>
            <a:fillRect/>
          </a:stretch>
        </p:blipFill>
        <p:spPr>
          <a:xfrm>
            <a:off x="819498" y="1600200"/>
            <a:ext cx="7410102" cy="4953000"/>
          </a:xfrm>
          <a:prstGeom prst="rect">
            <a:avLst/>
          </a:prstGeom>
        </p:spPr>
      </p:pic>
      <p:sp>
        <p:nvSpPr>
          <p:cNvPr id="4" name="Rectangle 5">
            <a:extLst>
              <a:ext uri="{FF2B5EF4-FFF2-40B4-BE49-F238E27FC236}">
                <a16:creationId xmlns:a16="http://schemas.microsoft.com/office/drawing/2014/main" id="{5EA040F9-491D-4CC3-AC2C-8F44145F9F94}"/>
              </a:ext>
            </a:extLst>
          </p:cNvPr>
          <p:cNvSpPr/>
          <p:nvPr/>
        </p:nvSpPr>
        <p:spPr>
          <a:xfrm>
            <a:off x="-7853799" y="152400"/>
            <a:ext cx="7853799"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Influence of 7</a:t>
            </a:r>
            <a:r>
              <a:rPr lang="en-US" sz="4400" b="1" baseline="30000" dirty="0">
                <a:solidFill>
                  <a:schemeClr val="bg1"/>
                </a:solidFill>
                <a:latin typeface="Arial" panose="020B0604020202020204" pitchFamily="34" charset="0"/>
                <a:cs typeface="Arial" panose="020B0604020202020204" pitchFamily="34" charset="0"/>
              </a:rPr>
              <a:t>th</a:t>
            </a:r>
            <a:r>
              <a:rPr lang="en-US" sz="4400" b="1" dirty="0">
                <a:solidFill>
                  <a:schemeClr val="bg1"/>
                </a:solidFill>
                <a:latin typeface="Arial" panose="020B0604020202020204" pitchFamily="34" charset="0"/>
                <a:cs typeface="Arial" panose="020B0604020202020204" pitchFamily="34" charset="0"/>
              </a:rPr>
              <a:t> Ray in </a:t>
            </a:r>
          </a:p>
          <a:p>
            <a:pPr algn="ctr"/>
            <a:r>
              <a:rPr lang="en-US" sz="4400" b="1" dirty="0">
                <a:solidFill>
                  <a:schemeClr val="bg1"/>
                </a:solidFill>
                <a:latin typeface="Arial" panose="020B0604020202020204" pitchFamily="34" charset="0"/>
                <a:cs typeface="Arial" panose="020B0604020202020204" pitchFamily="34" charset="0"/>
              </a:rPr>
              <a:t>Economic Activity</a:t>
            </a:r>
          </a:p>
        </p:txBody>
      </p:sp>
    </p:spTree>
    <p:extLst>
      <p:ext uri="{BB962C8B-B14F-4D97-AF65-F5344CB8AC3E}">
        <p14:creationId xmlns:p14="http://schemas.microsoft.com/office/powerpoint/2010/main" val="802309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alpha val="82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219200"/>
            <a:ext cx="8431601" cy="4800600"/>
          </a:xfrm>
          <a:prstGeom prst="rect">
            <a:avLst/>
          </a:prstGeom>
          <a:effectLst>
            <a:glow rad="127000">
              <a:schemeClr val="accent1"/>
            </a:glow>
            <a:reflection endPos="0" dir="5400000" sy="-100000" algn="bl" rotWithShape="0"/>
          </a:effectLst>
        </p:spPr>
      </p:pic>
      <p:sp>
        <p:nvSpPr>
          <p:cNvPr id="5" name="Text Box 4">
            <a:extLst>
              <a:ext uri="{FF2B5EF4-FFF2-40B4-BE49-F238E27FC236}">
                <a16:creationId xmlns:a16="http://schemas.microsoft.com/office/drawing/2014/main" id="{7C86776C-B242-4751-8E56-3C2CEF15E774}"/>
              </a:ext>
            </a:extLst>
          </p:cNvPr>
          <p:cNvSpPr txBox="1">
            <a:spLocks noChangeArrowheads="1"/>
          </p:cNvSpPr>
          <p:nvPr/>
        </p:nvSpPr>
        <p:spPr bwMode="auto">
          <a:xfrm>
            <a:off x="647700" y="175878"/>
            <a:ext cx="7848600" cy="919611"/>
          </a:xfrm>
          <a:prstGeom prst="rect">
            <a:avLst/>
          </a:prstGeom>
          <a:noFill/>
          <a:ln w="9525">
            <a:noFill/>
            <a:miter lim="800000"/>
            <a:headEnd/>
            <a:tailEnd/>
          </a:ln>
        </p:spPr>
        <p:txBody>
          <a:bodyPr wrap="square">
            <a:spAutoFit/>
          </a:bodyPr>
          <a:lstStyle/>
          <a:p>
            <a:pPr marL="0" marR="0" algn="ctr">
              <a:lnSpc>
                <a:spcPct val="120000"/>
              </a:lnSpc>
              <a:spcBef>
                <a:spcPts val="720"/>
              </a:spcBef>
              <a:spcAft>
                <a:spcPts val="720"/>
              </a:spcAft>
            </a:pPr>
            <a:r>
              <a:rPr lang="el-GR" sz="4800" b="1" u="none" baseline="0" dirty="0">
                <a:solidFill>
                  <a:schemeClr val="bg1"/>
                </a:solidFill>
                <a:cs typeface="Arial" pitchFamily="34" charset="0"/>
              </a:rPr>
              <a:t>Επισκόπηση: Επιτεύγματα</a:t>
            </a:r>
            <a:endParaRPr lang="en-US" sz="4800" b="1" u="none" baseline="0" dirty="0">
              <a:solidFill>
                <a:schemeClr val="bg1"/>
              </a:solidFill>
              <a:cs typeface="Arial" pitchFamily="34" charset="0"/>
            </a:endParaRPr>
          </a:p>
        </p:txBody>
      </p:sp>
      <p:sp>
        <p:nvSpPr>
          <p:cNvPr id="4" name="Text Box 4">
            <a:extLst>
              <a:ext uri="{FF2B5EF4-FFF2-40B4-BE49-F238E27FC236}">
                <a16:creationId xmlns:a16="http://schemas.microsoft.com/office/drawing/2014/main" id="{E495F9F5-7D32-46D3-9098-73D0016CCC56}"/>
              </a:ext>
            </a:extLst>
          </p:cNvPr>
          <p:cNvSpPr txBox="1">
            <a:spLocks noChangeArrowheads="1"/>
          </p:cNvSpPr>
          <p:nvPr/>
        </p:nvSpPr>
        <p:spPr bwMode="auto">
          <a:xfrm>
            <a:off x="-9067800" y="635683"/>
            <a:ext cx="7848600" cy="919611"/>
          </a:xfrm>
          <a:prstGeom prst="rect">
            <a:avLst/>
          </a:prstGeom>
          <a:noFill/>
          <a:ln w="9525">
            <a:noFill/>
            <a:miter lim="800000"/>
            <a:headEnd/>
            <a:tailEnd/>
          </a:ln>
        </p:spPr>
        <p:txBody>
          <a:bodyPr wrap="square">
            <a:spAutoFit/>
          </a:bodyPr>
          <a:lstStyle/>
          <a:p>
            <a:pPr marL="0" marR="0">
              <a:lnSpc>
                <a:spcPct val="120000"/>
              </a:lnSpc>
              <a:spcBef>
                <a:spcPts val="720"/>
              </a:spcBef>
              <a:spcAft>
                <a:spcPts val="720"/>
              </a:spcAft>
            </a:pPr>
            <a:r>
              <a:rPr lang="en-US" sz="4800" b="1" u="none" baseline="0" dirty="0">
                <a:solidFill>
                  <a:schemeClr val="bg1"/>
                </a:solidFill>
                <a:cs typeface="Arial" pitchFamily="34" charset="0"/>
              </a:rPr>
              <a:t>Overview: Accomplishments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10287000" y="222738"/>
            <a:ext cx="8077200" cy="1600200"/>
          </a:xfrm>
        </p:spPr>
        <p:txBody>
          <a:bodyPr>
            <a:noAutofit/>
          </a:bodyPr>
          <a:lstStyle/>
          <a:p>
            <a:r>
              <a:rPr lang="en-US" sz="4400" b="1" dirty="0">
                <a:solidFill>
                  <a:schemeClr val="bg1"/>
                </a:solidFill>
                <a:effectLst/>
                <a:latin typeface="Arial" panose="020B0604020202020204" pitchFamily="34" charset="0"/>
                <a:ea typeface="Times New Roman" panose="02020603050405020304" pitchFamily="18" charset="0"/>
              </a:rPr>
              <a:t>Tasks of Seed Group 9: Financiers and Economists</a:t>
            </a:r>
            <a:endParaRPr lang="en-US" altLang="en-US" b="1" dirty="0">
              <a:solidFill>
                <a:schemeClr val="bg1"/>
              </a:solidFill>
              <a:latin typeface="Arial" panose="020B0604020202020204" pitchFamily="34" charset="0"/>
              <a:cs typeface="Arial" panose="020B0604020202020204" pitchFamily="34" charset="0"/>
            </a:endParaRPr>
          </a:p>
        </p:txBody>
      </p:sp>
      <p:sp>
        <p:nvSpPr>
          <p:cNvPr id="10243" name="Content Placeholder 2"/>
          <p:cNvSpPr>
            <a:spLocks noGrp="1" noChangeArrowheads="1"/>
          </p:cNvSpPr>
          <p:nvPr>
            <p:ph idx="1"/>
          </p:nvPr>
        </p:nvSpPr>
        <p:spPr>
          <a:xfrm>
            <a:off x="0" y="5943600"/>
            <a:ext cx="9067800" cy="747793"/>
          </a:xfrm>
        </p:spPr>
        <p:txBody>
          <a:bodyPr>
            <a:noAutofit/>
          </a:bodyPr>
          <a:lstStyle/>
          <a:p>
            <a:pPr marL="0" indent="0" algn="ctr" eaLnBrk="1" hangingPunct="1">
              <a:buNone/>
            </a:pPr>
            <a:r>
              <a:rPr lang="el-GR" altLang="en-US" sz="4400" dirty="0">
                <a:solidFill>
                  <a:schemeClr val="bg1"/>
                </a:solidFill>
                <a:latin typeface="Arial" panose="020B0604020202020204" pitchFamily="34" charset="0"/>
                <a:cs typeface="Arial" panose="020B0604020202020204" pitchFamily="34" charset="0"/>
              </a:rPr>
              <a:t>Η Πνευματικοποίηση του Χρήματος</a:t>
            </a:r>
            <a:endParaRPr lang="en-US" altLang="en-US" sz="44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9A2F793-B73F-4FFD-B0D3-CC3253CCEBCA}"/>
              </a:ext>
            </a:extLst>
          </p:cNvPr>
          <p:cNvPicPr>
            <a:picLocks noChangeAspect="1"/>
          </p:cNvPicPr>
          <p:nvPr/>
        </p:nvPicPr>
        <p:blipFill>
          <a:blip r:embed="rId3"/>
          <a:stretch>
            <a:fillRect/>
          </a:stretch>
        </p:blipFill>
        <p:spPr>
          <a:xfrm>
            <a:off x="533400" y="1752600"/>
            <a:ext cx="8067696" cy="4038600"/>
          </a:xfrm>
          <a:prstGeom prst="rect">
            <a:avLst/>
          </a:prstGeom>
        </p:spPr>
      </p:pic>
      <p:sp>
        <p:nvSpPr>
          <p:cNvPr id="5" name="Title 1">
            <a:extLst>
              <a:ext uri="{FF2B5EF4-FFF2-40B4-BE49-F238E27FC236}">
                <a16:creationId xmlns:a16="http://schemas.microsoft.com/office/drawing/2014/main" id="{B357F26D-E387-498D-A6C3-7C973AC9F45E}"/>
              </a:ext>
            </a:extLst>
          </p:cNvPr>
          <p:cNvSpPr txBox="1">
            <a:spLocks noChangeArrowheads="1"/>
          </p:cNvSpPr>
          <p:nvPr/>
        </p:nvSpPr>
        <p:spPr>
          <a:xfrm>
            <a:off x="-200004" y="-70338"/>
            <a:ext cx="9534504" cy="18229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4000" b="1" dirty="0">
                <a:solidFill>
                  <a:schemeClr val="bg1"/>
                </a:solidFill>
                <a:latin typeface="Arial" panose="020B0604020202020204" pitchFamily="34" charset="0"/>
                <a:ea typeface="Times New Roman" panose="02020603050405020304" pitchFamily="18" charset="0"/>
              </a:rPr>
              <a:t>Καθήκοντα Σπερματικού Ομίλου 9: </a:t>
            </a:r>
          </a:p>
          <a:p>
            <a:r>
              <a:rPr lang="el-GR" sz="4000" b="1" dirty="0">
                <a:solidFill>
                  <a:schemeClr val="bg1"/>
                </a:solidFill>
                <a:latin typeface="Arial" panose="020B0604020202020204" pitchFamily="34" charset="0"/>
                <a:ea typeface="Times New Roman" panose="02020603050405020304" pitchFamily="18" charset="0"/>
              </a:rPr>
              <a:t>Χρηματοδότες και Οικονομολόγοι</a:t>
            </a:r>
            <a:endParaRPr lang="en-US" altLang="en-US" sz="4000" b="1" dirty="0">
              <a:solidFill>
                <a:schemeClr val="bg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DA73E137-6223-4A9A-8155-1BE8978D7C8C}"/>
              </a:ext>
            </a:extLst>
          </p:cNvPr>
          <p:cNvSpPr txBox="1">
            <a:spLocks noChangeArrowheads="1"/>
          </p:cNvSpPr>
          <p:nvPr/>
        </p:nvSpPr>
        <p:spPr>
          <a:xfrm>
            <a:off x="-9906000" y="5195807"/>
            <a:ext cx="9067800" cy="747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en-US" sz="4400">
                <a:solidFill>
                  <a:schemeClr val="bg1"/>
                </a:solidFill>
                <a:latin typeface="Arial" panose="020B0604020202020204" pitchFamily="34" charset="0"/>
                <a:cs typeface="Arial" panose="020B0604020202020204" pitchFamily="34" charset="0"/>
              </a:rPr>
              <a:t>Spiritualization of Money</a:t>
            </a:r>
            <a:endParaRPr lang="en-US" alt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46106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681FEE-E72C-4035-8C17-72E2B182314A}"/>
              </a:ext>
            </a:extLst>
          </p:cNvPr>
          <p:cNvPicPr>
            <a:picLocks noChangeAspect="1"/>
          </p:cNvPicPr>
          <p:nvPr/>
        </p:nvPicPr>
        <p:blipFill>
          <a:blip r:embed="rId3"/>
          <a:stretch>
            <a:fillRect/>
          </a:stretch>
        </p:blipFill>
        <p:spPr>
          <a:xfrm>
            <a:off x="-24540" y="0"/>
            <a:ext cx="9382363" cy="6858000"/>
          </a:xfrm>
          <a:prstGeom prst="rect">
            <a:avLst/>
          </a:prstGeom>
        </p:spPr>
      </p:pic>
      <p:sp>
        <p:nvSpPr>
          <p:cNvPr id="9" name="Rectangle 8"/>
          <p:cNvSpPr/>
          <p:nvPr/>
        </p:nvSpPr>
        <p:spPr>
          <a:xfrm>
            <a:off x="-10896600" y="311689"/>
            <a:ext cx="9373320" cy="769441"/>
          </a:xfrm>
          <a:prstGeom prst="rect">
            <a:avLst/>
          </a:prstGeom>
        </p:spPr>
        <p:txBody>
          <a:bodyPr wrap="square">
            <a:spAutoFit/>
          </a:bodyPr>
          <a:lstStyle/>
          <a:p>
            <a:pPr algn="ctr"/>
            <a:r>
              <a:rPr lang="en-US" altLang="en-US" sz="4400" b="1" dirty="0">
                <a:solidFill>
                  <a:srgbClr val="002060"/>
                </a:solidFill>
                <a:latin typeface="Arial" pitchFamily="34" charset="0"/>
                <a:cs typeface="Arial" pitchFamily="34" charset="0"/>
              </a:rPr>
              <a:t>Spiritualization of Money</a:t>
            </a:r>
            <a:endParaRPr lang="en-US" sz="4400" dirty="0">
              <a:solidFill>
                <a:srgbClr val="002060"/>
              </a:solidFill>
              <a:latin typeface="Arial" pitchFamily="34" charset="0"/>
              <a:cs typeface="Arial" pitchFamily="34" charset="0"/>
            </a:endParaRPr>
          </a:p>
        </p:txBody>
      </p:sp>
      <p:sp>
        <p:nvSpPr>
          <p:cNvPr id="4" name="Rectangle 8">
            <a:extLst>
              <a:ext uri="{FF2B5EF4-FFF2-40B4-BE49-F238E27FC236}">
                <a16:creationId xmlns:a16="http://schemas.microsoft.com/office/drawing/2014/main" id="{9A48822C-9E7E-4BCB-83EA-C4F013D819FA}"/>
              </a:ext>
            </a:extLst>
          </p:cNvPr>
          <p:cNvSpPr/>
          <p:nvPr/>
        </p:nvSpPr>
        <p:spPr>
          <a:xfrm>
            <a:off x="136902" y="297359"/>
            <a:ext cx="9373320" cy="769441"/>
          </a:xfrm>
          <a:prstGeom prst="rect">
            <a:avLst/>
          </a:prstGeom>
        </p:spPr>
        <p:txBody>
          <a:bodyPr wrap="square">
            <a:spAutoFit/>
          </a:bodyPr>
          <a:lstStyle/>
          <a:p>
            <a:pPr algn="ctr"/>
            <a:r>
              <a:rPr lang="el-GR" altLang="en-US" sz="4400" b="1" dirty="0">
                <a:solidFill>
                  <a:srgbClr val="002060"/>
                </a:solidFill>
                <a:latin typeface="Arial" pitchFamily="34" charset="0"/>
                <a:cs typeface="Arial" pitchFamily="34" charset="0"/>
              </a:rPr>
              <a:t>Πνευματικοποίηση του Χρήματος</a:t>
            </a:r>
            <a:endParaRPr lang="en-US" sz="4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346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DD1FDA-99E7-44E3-893A-1455D882C208}"/>
              </a:ext>
            </a:extLst>
          </p:cNvPr>
          <p:cNvSpPr/>
          <p:nvPr/>
        </p:nvSpPr>
        <p:spPr>
          <a:xfrm>
            <a:off x="-195943" y="228600"/>
            <a:ext cx="10210800" cy="1323439"/>
          </a:xfrm>
          <a:prstGeom prst="rect">
            <a:avLst/>
          </a:prstGeom>
        </p:spPr>
        <p:txBody>
          <a:bodyPr wrap="square">
            <a:spAutoFit/>
          </a:bodyPr>
          <a:lstStyle/>
          <a:p>
            <a:pPr algn="ctr"/>
            <a:r>
              <a:rPr lang="el-GR" sz="4000" b="1" dirty="0">
                <a:solidFill>
                  <a:schemeClr val="bg1"/>
                </a:solidFill>
                <a:latin typeface="Arial" panose="020B0604020202020204" pitchFamily="34" charset="0"/>
                <a:cs typeface="Arial" panose="020B0604020202020204" pitchFamily="34" charset="0"/>
              </a:rPr>
              <a:t>Η Θυμαπάτη  γύρω από την </a:t>
            </a:r>
          </a:p>
          <a:p>
            <a:pPr algn="ctr"/>
            <a:r>
              <a:rPr lang="el-GR" sz="4000" b="1" dirty="0">
                <a:solidFill>
                  <a:schemeClr val="bg1"/>
                </a:solidFill>
                <a:latin typeface="Arial" panose="020B0604020202020204" pitchFamily="34" charset="0"/>
                <a:cs typeface="Arial" panose="020B0604020202020204" pitchFamily="34" charset="0"/>
              </a:rPr>
              <a:t>Υλική Φύση και το Χρήμα</a:t>
            </a:r>
            <a:endParaRPr lang="en-US" sz="40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C87847F-1472-40A4-8EBF-477C1D33F7AE}"/>
              </a:ext>
            </a:extLst>
          </p:cNvPr>
          <p:cNvPicPr>
            <a:picLocks noChangeAspect="1"/>
          </p:cNvPicPr>
          <p:nvPr/>
        </p:nvPicPr>
        <p:blipFill>
          <a:blip r:embed="rId3"/>
          <a:stretch>
            <a:fillRect/>
          </a:stretch>
        </p:blipFill>
        <p:spPr>
          <a:xfrm>
            <a:off x="990600" y="1905000"/>
            <a:ext cx="7209691" cy="4724400"/>
          </a:xfrm>
          <a:prstGeom prst="rect">
            <a:avLst/>
          </a:prstGeom>
        </p:spPr>
      </p:pic>
      <p:sp>
        <p:nvSpPr>
          <p:cNvPr id="4" name="Rectangle 2">
            <a:extLst>
              <a:ext uri="{FF2B5EF4-FFF2-40B4-BE49-F238E27FC236}">
                <a16:creationId xmlns:a16="http://schemas.microsoft.com/office/drawing/2014/main" id="{31ED05BC-B31D-41A0-8155-689ADD15CB18}"/>
              </a:ext>
            </a:extLst>
          </p:cNvPr>
          <p:cNvSpPr/>
          <p:nvPr/>
        </p:nvSpPr>
        <p:spPr>
          <a:xfrm>
            <a:off x="-7391400" y="425793"/>
            <a:ext cx="6400800"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Glamours around Materiality and Money</a:t>
            </a:r>
          </a:p>
        </p:txBody>
      </p:sp>
    </p:spTree>
    <p:extLst>
      <p:ext uri="{BB962C8B-B14F-4D97-AF65-F5344CB8AC3E}">
        <p14:creationId xmlns:p14="http://schemas.microsoft.com/office/powerpoint/2010/main" val="297055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150ED2-4A4F-4F23-9CCB-A0B63ED61F58}"/>
              </a:ext>
            </a:extLst>
          </p:cNvPr>
          <p:cNvSpPr/>
          <p:nvPr/>
        </p:nvSpPr>
        <p:spPr>
          <a:xfrm>
            <a:off x="1371600" y="5791199"/>
            <a:ext cx="7010400" cy="830997"/>
          </a:xfrm>
          <a:prstGeom prst="rect">
            <a:avLst/>
          </a:prstGeom>
        </p:spPr>
        <p:txBody>
          <a:bodyPr wrap="square">
            <a:spAutoFit/>
          </a:bodyPr>
          <a:lstStyle/>
          <a:p>
            <a:pPr>
              <a:spcBef>
                <a:spcPts val="864"/>
              </a:spcBef>
            </a:pPr>
            <a:r>
              <a:rPr lang="en-US" sz="4800" b="1" dirty="0">
                <a:solidFill>
                  <a:schemeClr val="bg1"/>
                </a:solidFill>
                <a:cs typeface="Arial" charset="0"/>
              </a:rPr>
              <a:t>??????????</a:t>
            </a:r>
          </a:p>
        </p:txBody>
      </p:sp>
      <p:sp>
        <p:nvSpPr>
          <p:cNvPr id="3" name="Rectangle 2">
            <a:extLst>
              <a:ext uri="{FF2B5EF4-FFF2-40B4-BE49-F238E27FC236}">
                <a16:creationId xmlns:a16="http://schemas.microsoft.com/office/drawing/2014/main" id="{1CC63040-04C5-4323-A65E-8B2F0D303176}"/>
              </a:ext>
            </a:extLst>
          </p:cNvPr>
          <p:cNvSpPr/>
          <p:nvPr/>
        </p:nvSpPr>
        <p:spPr>
          <a:xfrm>
            <a:off x="685800" y="76200"/>
            <a:ext cx="7810500" cy="1446550"/>
          </a:xfrm>
          <a:prstGeom prst="rect">
            <a:avLst/>
          </a:prstGeom>
        </p:spPr>
        <p:txBody>
          <a:bodyPr wrap="square">
            <a:spAutoFit/>
          </a:bodyPr>
          <a:lstStyle/>
          <a:p>
            <a:pPr algn="ctr"/>
            <a:r>
              <a:rPr lang="el-GR" altLang="en-US" sz="4400" b="1" dirty="0">
                <a:solidFill>
                  <a:schemeClr val="bg1"/>
                </a:solidFill>
                <a:latin typeface="Arial" pitchFamily="34" charset="0"/>
                <a:cs typeface="Arial" pitchFamily="34" charset="0"/>
              </a:rPr>
              <a:t>Ενεργοποίηση της Αρχής του Μερισμού</a:t>
            </a:r>
            <a:endParaRPr lang="en-US" sz="4400" dirty="0">
              <a:solidFill>
                <a:schemeClr val="bg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85C922C0-B25D-4374-8258-980220A3393B}"/>
              </a:ext>
            </a:extLst>
          </p:cNvPr>
          <p:cNvPicPr>
            <a:picLocks noChangeAspect="1"/>
          </p:cNvPicPr>
          <p:nvPr/>
        </p:nvPicPr>
        <p:blipFill>
          <a:blip r:embed="rId3"/>
          <a:stretch>
            <a:fillRect/>
          </a:stretch>
        </p:blipFill>
        <p:spPr>
          <a:xfrm>
            <a:off x="975595" y="1676400"/>
            <a:ext cx="7117103" cy="4869596"/>
          </a:xfrm>
          <a:prstGeom prst="rect">
            <a:avLst/>
          </a:prstGeom>
        </p:spPr>
      </p:pic>
      <p:sp>
        <p:nvSpPr>
          <p:cNvPr id="6" name="Rectangle 2">
            <a:extLst>
              <a:ext uri="{FF2B5EF4-FFF2-40B4-BE49-F238E27FC236}">
                <a16:creationId xmlns:a16="http://schemas.microsoft.com/office/drawing/2014/main" id="{34015AF7-D082-466A-BAE6-62E6C5AA6BA2}"/>
              </a:ext>
            </a:extLst>
          </p:cNvPr>
          <p:cNvSpPr/>
          <p:nvPr/>
        </p:nvSpPr>
        <p:spPr>
          <a:xfrm>
            <a:off x="-8458200" y="766818"/>
            <a:ext cx="7810500" cy="1446550"/>
          </a:xfrm>
          <a:prstGeom prst="rect">
            <a:avLst/>
          </a:prstGeom>
        </p:spPr>
        <p:txBody>
          <a:bodyPr wrap="square">
            <a:spAutoFit/>
          </a:bodyPr>
          <a:lstStyle/>
          <a:p>
            <a:pPr algn="ctr"/>
            <a:r>
              <a:rPr lang="en-US" altLang="en-US" sz="4400" b="1" dirty="0">
                <a:solidFill>
                  <a:schemeClr val="bg1"/>
                </a:solidFill>
                <a:latin typeface="Arial" pitchFamily="34" charset="0"/>
                <a:cs typeface="Arial" pitchFamily="34" charset="0"/>
              </a:rPr>
              <a:t>Enabling the Principle of Sharing</a:t>
            </a:r>
            <a:endParaRPr lang="en-US" sz="4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4045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3994F1-4EF0-4397-8A89-7B768C924D97}"/>
              </a:ext>
            </a:extLst>
          </p:cNvPr>
          <p:cNvSpPr/>
          <p:nvPr/>
        </p:nvSpPr>
        <p:spPr>
          <a:xfrm>
            <a:off x="833001" y="5845314"/>
            <a:ext cx="7853799" cy="707886"/>
          </a:xfrm>
          <a:prstGeom prst="rect">
            <a:avLst/>
          </a:prstGeom>
        </p:spPr>
        <p:txBody>
          <a:bodyPr wrap="square">
            <a:spAutoFit/>
          </a:bodyPr>
          <a:lstStyle/>
          <a:p>
            <a:pPr algn="ctr"/>
            <a:r>
              <a:rPr lang="en-US" sz="4000" dirty="0">
                <a:solidFill>
                  <a:schemeClr val="bg1"/>
                </a:solidFill>
                <a:latin typeface="Century" panose="02040604050505020304" pitchFamily="18" charset="0"/>
                <a:cs typeface="Arial" pitchFamily="34" charset="0"/>
              </a:rPr>
              <a:t>??????????????????</a:t>
            </a:r>
          </a:p>
        </p:txBody>
      </p:sp>
      <p:sp>
        <p:nvSpPr>
          <p:cNvPr id="3" name="Rectangle 2">
            <a:extLst>
              <a:ext uri="{FF2B5EF4-FFF2-40B4-BE49-F238E27FC236}">
                <a16:creationId xmlns:a16="http://schemas.microsoft.com/office/drawing/2014/main" id="{8ADB5E84-8010-4176-9040-029F7AB66ACF}"/>
              </a:ext>
            </a:extLst>
          </p:cNvPr>
          <p:cNvSpPr/>
          <p:nvPr/>
        </p:nvSpPr>
        <p:spPr>
          <a:xfrm>
            <a:off x="0" y="76200"/>
            <a:ext cx="9144000" cy="1261884"/>
          </a:xfrm>
          <a:prstGeom prst="rect">
            <a:avLst/>
          </a:prstGeom>
        </p:spPr>
        <p:txBody>
          <a:bodyPr wrap="square">
            <a:spAutoFit/>
          </a:bodyPr>
          <a:lstStyle/>
          <a:p>
            <a:pPr algn="ctr"/>
            <a:r>
              <a:rPr lang="el-GR" sz="3800" b="1" dirty="0">
                <a:solidFill>
                  <a:schemeClr val="bg1"/>
                </a:solidFill>
                <a:latin typeface="Arial" panose="020B0604020202020204" pitchFamily="34" charset="0"/>
                <a:cs typeface="Arial" panose="020B0604020202020204" pitchFamily="34" charset="0"/>
              </a:rPr>
              <a:t>Αναπροσανατολισμός των Χρημάτων</a:t>
            </a:r>
          </a:p>
          <a:p>
            <a:pPr algn="ctr"/>
            <a:r>
              <a:rPr lang="el-GR" sz="3800" b="1" dirty="0">
                <a:solidFill>
                  <a:schemeClr val="bg1"/>
                </a:solidFill>
                <a:latin typeface="Arial" panose="020B0604020202020204" pitchFamily="34" charset="0"/>
                <a:cs typeface="Arial" panose="020B0604020202020204" pitchFamily="34" charset="0"/>
              </a:rPr>
              <a:t> προς την Πνευματική Εργασία</a:t>
            </a:r>
            <a:endParaRPr lang="en-US" sz="38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E092714-2869-46AC-8BF4-35635B3573CC}"/>
              </a:ext>
            </a:extLst>
          </p:cNvPr>
          <p:cNvPicPr>
            <a:picLocks noChangeAspect="1"/>
          </p:cNvPicPr>
          <p:nvPr/>
        </p:nvPicPr>
        <p:blipFill>
          <a:blip r:embed="rId3"/>
          <a:stretch>
            <a:fillRect/>
          </a:stretch>
        </p:blipFill>
        <p:spPr>
          <a:xfrm>
            <a:off x="350004" y="1629906"/>
            <a:ext cx="8458200" cy="5105400"/>
          </a:xfrm>
          <a:prstGeom prst="rect">
            <a:avLst/>
          </a:prstGeom>
        </p:spPr>
      </p:pic>
      <p:sp>
        <p:nvSpPr>
          <p:cNvPr id="6" name="Rectangle 2">
            <a:extLst>
              <a:ext uri="{FF2B5EF4-FFF2-40B4-BE49-F238E27FC236}">
                <a16:creationId xmlns:a16="http://schemas.microsoft.com/office/drawing/2014/main" id="{B0C33D5E-7E53-4352-81FE-7E4DCF51E6F9}"/>
              </a:ext>
            </a:extLst>
          </p:cNvPr>
          <p:cNvSpPr/>
          <p:nvPr/>
        </p:nvSpPr>
        <p:spPr>
          <a:xfrm>
            <a:off x="-9144000" y="906631"/>
            <a:ext cx="9144000"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Reorienting Money towards Spiritual Work</a:t>
            </a:r>
          </a:p>
        </p:txBody>
      </p:sp>
    </p:spTree>
    <p:extLst>
      <p:ext uri="{BB962C8B-B14F-4D97-AF65-F5344CB8AC3E}">
        <p14:creationId xmlns:p14="http://schemas.microsoft.com/office/powerpoint/2010/main" val="4205275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3605D-E211-438B-BA36-FD2D5D903A64}"/>
              </a:ext>
            </a:extLst>
          </p:cNvPr>
          <p:cNvSpPr/>
          <p:nvPr/>
        </p:nvSpPr>
        <p:spPr>
          <a:xfrm>
            <a:off x="33580" y="0"/>
            <a:ext cx="9144000" cy="1446550"/>
          </a:xfrm>
          <a:prstGeom prst="rect">
            <a:avLst/>
          </a:prstGeom>
        </p:spPr>
        <p:txBody>
          <a:bodyPr wrap="square">
            <a:spAutoFit/>
          </a:bodyPr>
          <a:lstStyle/>
          <a:p>
            <a:pPr algn="ctr"/>
            <a:r>
              <a:rPr lang="el-GR" sz="4400" b="1" dirty="0">
                <a:solidFill>
                  <a:schemeClr val="bg1"/>
                </a:solidFill>
                <a:latin typeface="Arial" panose="020B0604020202020204" pitchFamily="34" charset="0"/>
                <a:cs typeface="Arial" panose="020B0604020202020204" pitchFamily="34" charset="0"/>
              </a:rPr>
              <a:t>Δημιουργία Σεναρίου για</a:t>
            </a:r>
          </a:p>
          <a:p>
            <a:pPr algn="ctr"/>
            <a:r>
              <a:rPr lang="el-GR" sz="4400" b="1" dirty="0">
                <a:solidFill>
                  <a:schemeClr val="bg1"/>
                </a:solidFill>
                <a:latin typeface="Arial" panose="020B0604020202020204" pitchFamily="34" charset="0"/>
                <a:cs typeface="Arial" panose="020B0604020202020204" pitchFamily="34" charset="0"/>
              </a:rPr>
              <a:t>Ειρήνη Παγκοσμίως</a:t>
            </a:r>
            <a:endParaRPr lang="en-US" sz="44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1208C8B-6731-4514-830D-AF180C0ED96C}"/>
              </a:ext>
            </a:extLst>
          </p:cNvPr>
          <p:cNvPicPr>
            <a:picLocks noChangeAspect="1"/>
          </p:cNvPicPr>
          <p:nvPr/>
        </p:nvPicPr>
        <p:blipFill>
          <a:blip r:embed="rId3"/>
          <a:stretch>
            <a:fillRect/>
          </a:stretch>
        </p:blipFill>
        <p:spPr>
          <a:xfrm>
            <a:off x="623470" y="1487879"/>
            <a:ext cx="7850228" cy="5217721"/>
          </a:xfrm>
          <a:prstGeom prst="rect">
            <a:avLst/>
          </a:prstGeom>
        </p:spPr>
      </p:pic>
      <p:sp>
        <p:nvSpPr>
          <p:cNvPr id="4" name="Rectangle 6">
            <a:extLst>
              <a:ext uri="{FF2B5EF4-FFF2-40B4-BE49-F238E27FC236}">
                <a16:creationId xmlns:a16="http://schemas.microsoft.com/office/drawing/2014/main" id="{369BF5C9-3297-4DB9-BD85-21DB91EE0D8A}"/>
              </a:ext>
            </a:extLst>
          </p:cNvPr>
          <p:cNvSpPr/>
          <p:nvPr/>
        </p:nvSpPr>
        <p:spPr>
          <a:xfrm>
            <a:off x="-9154886" y="723275"/>
            <a:ext cx="9144000" cy="1446550"/>
          </a:xfrm>
          <a:prstGeom prst="rect">
            <a:avLst/>
          </a:prstGeom>
        </p:spPr>
        <p:txBody>
          <a:bodyPr wrap="square">
            <a:spAutoFit/>
          </a:bodyPr>
          <a:lstStyle/>
          <a:p>
            <a:pPr algn="ctr"/>
            <a:r>
              <a:rPr lang="en-US" sz="4400" b="1" dirty="0">
                <a:latin typeface="Arial" panose="020B0604020202020204" pitchFamily="34" charset="0"/>
                <a:cs typeface="Arial" panose="020B0604020202020204" pitchFamily="34" charset="0"/>
              </a:rPr>
              <a:t>Creating Scenario for </a:t>
            </a:r>
          </a:p>
          <a:p>
            <a:pPr algn="ctr"/>
            <a:r>
              <a:rPr lang="en-US" sz="4400" b="1" dirty="0">
                <a:latin typeface="Arial" panose="020B0604020202020204" pitchFamily="34" charset="0"/>
                <a:cs typeface="Arial" panose="020B0604020202020204" pitchFamily="34" charset="0"/>
              </a:rPr>
              <a:t>Peace Globally</a:t>
            </a:r>
          </a:p>
        </p:txBody>
      </p:sp>
    </p:spTree>
    <p:extLst>
      <p:ext uri="{BB962C8B-B14F-4D97-AF65-F5344CB8AC3E}">
        <p14:creationId xmlns:p14="http://schemas.microsoft.com/office/powerpoint/2010/main" val="14346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3605D-E211-438B-BA36-FD2D5D903A64}"/>
              </a:ext>
            </a:extLst>
          </p:cNvPr>
          <p:cNvSpPr/>
          <p:nvPr/>
        </p:nvSpPr>
        <p:spPr>
          <a:xfrm>
            <a:off x="33580" y="0"/>
            <a:ext cx="9144000" cy="1583447"/>
          </a:xfrm>
          <a:prstGeom prst="rect">
            <a:avLst/>
          </a:prstGeom>
        </p:spPr>
        <p:txBody>
          <a:bodyPr wrap="square">
            <a:spAutoFit/>
          </a:bodyPr>
          <a:lstStyle/>
          <a:p>
            <a:pPr marL="0" marR="0" lvl="0" indent="0" algn="ctr">
              <a:lnSpc>
                <a:spcPct val="115000"/>
              </a:lnSpc>
              <a:spcBef>
                <a:spcPts val="0"/>
              </a:spcBef>
              <a:spcAft>
                <a:spcPts val="0"/>
              </a:spcAft>
              <a:buFontTx/>
              <a:buNone/>
            </a:pPr>
            <a:r>
              <a:rPr lang="el-GR" sz="44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Δημιουργία Σεναρίου για</a:t>
            </a:r>
          </a:p>
          <a:p>
            <a:pPr marL="0" marR="0" lvl="0" indent="0" algn="ctr">
              <a:lnSpc>
                <a:spcPct val="115000"/>
              </a:lnSpc>
              <a:spcBef>
                <a:spcPts val="0"/>
              </a:spcBef>
              <a:spcAft>
                <a:spcPts val="0"/>
              </a:spcAft>
              <a:buFontTx/>
              <a:buNone/>
            </a:pPr>
            <a:r>
              <a:rPr lang="el-GR" sz="44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Ειρήνη Παγκοσμίως…Συνέχεια</a:t>
            </a:r>
            <a:endParaRPr lang="en-US" sz="4400" b="1" kern="1800" dirty="0">
              <a:solidFill>
                <a:schemeClr val="bg1"/>
              </a:solidFill>
              <a:effectLst/>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C71B6B9-F31B-4866-8B6C-5B204A50F537}"/>
              </a:ext>
            </a:extLst>
          </p:cNvPr>
          <p:cNvPicPr>
            <a:picLocks noChangeAspect="1"/>
          </p:cNvPicPr>
          <p:nvPr/>
        </p:nvPicPr>
        <p:blipFill rotWithShape="1">
          <a:blip r:embed="rId3">
            <a:extLst>
              <a:ext uri="{28A0092B-C50C-407E-A947-70E740481C1C}">
                <a14:useLocalDpi xmlns:a14="http://schemas.microsoft.com/office/drawing/2010/main" val="0"/>
              </a:ext>
            </a:extLst>
          </a:blip>
          <a:srcRect l="5882" r="7059"/>
          <a:stretch/>
        </p:blipFill>
        <p:spPr>
          <a:xfrm>
            <a:off x="152400" y="1784350"/>
            <a:ext cx="5638800" cy="4768850"/>
          </a:xfrm>
          <a:prstGeom prst="rect">
            <a:avLst/>
          </a:prstGeom>
        </p:spPr>
      </p:pic>
      <p:sp>
        <p:nvSpPr>
          <p:cNvPr id="6" name="Rectangle 5">
            <a:extLst>
              <a:ext uri="{FF2B5EF4-FFF2-40B4-BE49-F238E27FC236}">
                <a16:creationId xmlns:a16="http://schemas.microsoft.com/office/drawing/2014/main" id="{BB1CBD7A-97B1-48AF-95BB-374B6E56FC62}"/>
              </a:ext>
            </a:extLst>
          </p:cNvPr>
          <p:cNvSpPr/>
          <p:nvPr/>
        </p:nvSpPr>
        <p:spPr>
          <a:xfrm>
            <a:off x="5486400" y="2665366"/>
            <a:ext cx="3505200" cy="2863669"/>
          </a:xfrm>
          <a:prstGeom prst="rect">
            <a:avLst/>
          </a:prstGeom>
        </p:spPr>
        <p:txBody>
          <a:bodyPr wrap="square">
            <a:spAutoFit/>
          </a:bodyPr>
          <a:lstStyle/>
          <a:p>
            <a:pPr marL="0" marR="0" lvl="0" indent="0" algn="ctr">
              <a:lnSpc>
                <a:spcPct val="115000"/>
              </a:lnSpc>
              <a:spcBef>
                <a:spcPts val="0"/>
              </a:spcBef>
              <a:spcAft>
                <a:spcPts val="0"/>
              </a:spcAft>
              <a:buFontTx/>
              <a:buNone/>
            </a:pPr>
            <a:r>
              <a:rPr lang="el-GR" sz="4000" b="1" kern="1800" dirty="0">
                <a:solidFill>
                  <a:schemeClr val="bg1"/>
                </a:solidFill>
                <a:effectLst/>
                <a:latin typeface="Arial" panose="020B0604020202020204" pitchFamily="34" charset="0"/>
                <a:ea typeface="+mn-ea"/>
                <a:cs typeface="Arial" panose="020B0604020202020204" pitchFamily="34" charset="0"/>
              </a:rPr>
              <a:t>Στόχοι της Νέας Οικονομικής Τάξης</a:t>
            </a:r>
            <a:endParaRPr lang="en-US" sz="4000" b="1" kern="1800" dirty="0">
              <a:solidFill>
                <a:schemeClr val="bg1"/>
              </a:solidFill>
              <a:effectLst/>
              <a:latin typeface="Arial" panose="020B0604020202020204" pitchFamily="34" charset="0"/>
              <a:ea typeface="+mn-ea"/>
              <a:cs typeface="Arial" panose="020B0604020202020204" pitchFamily="34" charset="0"/>
            </a:endParaRPr>
          </a:p>
        </p:txBody>
      </p:sp>
      <p:sp>
        <p:nvSpPr>
          <p:cNvPr id="5" name="Rectangle 6">
            <a:extLst>
              <a:ext uri="{FF2B5EF4-FFF2-40B4-BE49-F238E27FC236}">
                <a16:creationId xmlns:a16="http://schemas.microsoft.com/office/drawing/2014/main" id="{970A89BF-2F72-47A7-B489-F46C9BA91005}"/>
              </a:ext>
            </a:extLst>
          </p:cNvPr>
          <p:cNvSpPr/>
          <p:nvPr/>
        </p:nvSpPr>
        <p:spPr>
          <a:xfrm>
            <a:off x="-10744200" y="200903"/>
            <a:ext cx="9144000" cy="1583447"/>
          </a:xfrm>
          <a:prstGeom prst="rect">
            <a:avLst/>
          </a:prstGeom>
        </p:spPr>
        <p:txBody>
          <a:bodyPr wrap="square">
            <a:spAutoFit/>
          </a:bodyPr>
          <a:lstStyle/>
          <a:p>
            <a:pPr marL="0" marR="0" lvl="0" indent="0" algn="ctr">
              <a:lnSpc>
                <a:spcPct val="115000"/>
              </a:lnSpc>
              <a:spcBef>
                <a:spcPts val="0"/>
              </a:spcBef>
              <a:spcAft>
                <a:spcPts val="0"/>
              </a:spcAft>
              <a:buFontTx/>
              <a:buNone/>
            </a:pPr>
            <a:r>
              <a:rPr lang="en-US" sz="44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Creating Scenario for </a:t>
            </a:r>
          </a:p>
          <a:p>
            <a:pPr marL="0" marR="0" lvl="0" indent="0" algn="ctr">
              <a:lnSpc>
                <a:spcPct val="115000"/>
              </a:lnSpc>
              <a:spcBef>
                <a:spcPts val="0"/>
              </a:spcBef>
              <a:spcAft>
                <a:spcPts val="0"/>
              </a:spcAft>
              <a:buFontTx/>
              <a:buNone/>
            </a:pPr>
            <a:r>
              <a:rPr lang="en-US" sz="44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Peace Globally…Cont’d</a:t>
            </a:r>
            <a:endParaRPr lang="en-US" sz="4400" b="1" kern="1800" dirty="0">
              <a:solidFill>
                <a:schemeClr val="bg1"/>
              </a:solidFill>
              <a:effectLst/>
              <a:latin typeface="Arial" panose="020B0604020202020204" pitchFamily="34" charset="0"/>
              <a:ea typeface="+mn-ea"/>
              <a:cs typeface="Arial" panose="020B0604020202020204" pitchFamily="34" charset="0"/>
            </a:endParaRPr>
          </a:p>
        </p:txBody>
      </p:sp>
      <p:sp>
        <p:nvSpPr>
          <p:cNvPr id="8" name="Rectangle 5">
            <a:extLst>
              <a:ext uri="{FF2B5EF4-FFF2-40B4-BE49-F238E27FC236}">
                <a16:creationId xmlns:a16="http://schemas.microsoft.com/office/drawing/2014/main" id="{5AB6BED7-60AB-4C73-94B1-8C1EE3A7EDCA}"/>
              </a:ext>
            </a:extLst>
          </p:cNvPr>
          <p:cNvSpPr/>
          <p:nvPr/>
        </p:nvSpPr>
        <p:spPr>
          <a:xfrm>
            <a:off x="10515600" y="2736940"/>
            <a:ext cx="2971800" cy="2863669"/>
          </a:xfrm>
          <a:prstGeom prst="rect">
            <a:avLst/>
          </a:prstGeom>
        </p:spPr>
        <p:txBody>
          <a:bodyPr wrap="square">
            <a:spAutoFit/>
          </a:bodyPr>
          <a:lstStyle/>
          <a:p>
            <a:pPr marL="0" marR="0" lvl="0" indent="0" algn="ctr">
              <a:lnSpc>
                <a:spcPct val="115000"/>
              </a:lnSpc>
              <a:spcBef>
                <a:spcPts val="0"/>
              </a:spcBef>
              <a:spcAft>
                <a:spcPts val="0"/>
              </a:spcAft>
              <a:buFontTx/>
              <a:buNone/>
            </a:pPr>
            <a:r>
              <a:rPr lang="en-US" sz="4000" b="1" kern="1800" dirty="0">
                <a:solidFill>
                  <a:schemeClr val="bg1"/>
                </a:solidFill>
                <a:effectLst/>
                <a:latin typeface="Arial" panose="020B0604020202020204" pitchFamily="34" charset="0"/>
                <a:ea typeface="+mn-ea"/>
                <a:cs typeface="Arial" panose="020B0604020202020204" pitchFamily="34" charset="0"/>
              </a:rPr>
              <a:t>Objectives of New Economic Order</a:t>
            </a:r>
          </a:p>
        </p:txBody>
      </p:sp>
    </p:spTree>
    <p:extLst>
      <p:ext uri="{BB962C8B-B14F-4D97-AF65-F5344CB8AC3E}">
        <p14:creationId xmlns:p14="http://schemas.microsoft.com/office/powerpoint/2010/main" val="402633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p:cNvSpPr txBox="1"/>
          <p:nvPr/>
        </p:nvSpPr>
        <p:spPr>
          <a:xfrm>
            <a:off x="-9372600" y="382250"/>
            <a:ext cx="9067800"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The Potential for a New Economic Order</a:t>
            </a:r>
          </a:p>
        </p:txBody>
      </p:sp>
      <p:pic>
        <p:nvPicPr>
          <p:cNvPr id="3" name="Picture 2">
            <a:extLst>
              <a:ext uri="{FF2B5EF4-FFF2-40B4-BE49-F238E27FC236}">
                <a16:creationId xmlns:a16="http://schemas.microsoft.com/office/drawing/2014/main" id="{BCF2EB58-704A-4D55-A57A-75011EAA7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1828800"/>
            <a:ext cx="5210429" cy="4799350"/>
          </a:xfrm>
          <a:prstGeom prst="rect">
            <a:avLst/>
          </a:prstGeom>
        </p:spPr>
      </p:pic>
      <p:sp>
        <p:nvSpPr>
          <p:cNvPr id="6" name="TextBox 5">
            <a:extLst>
              <a:ext uri="{FF2B5EF4-FFF2-40B4-BE49-F238E27FC236}">
                <a16:creationId xmlns:a16="http://schemas.microsoft.com/office/drawing/2014/main" id="{889BFFBC-FD70-409A-9F4D-DF1B029F7FD1}"/>
              </a:ext>
            </a:extLst>
          </p:cNvPr>
          <p:cNvSpPr txBox="1"/>
          <p:nvPr/>
        </p:nvSpPr>
        <p:spPr>
          <a:xfrm>
            <a:off x="5428696" y="2590800"/>
            <a:ext cx="3628772" cy="2800767"/>
          </a:xfrm>
          <a:prstGeom prst="rect">
            <a:avLst/>
          </a:prstGeom>
          <a:noFill/>
        </p:spPr>
        <p:txBody>
          <a:bodyPr wrap="square" rtlCol="0">
            <a:spAutoFit/>
          </a:bodyPr>
          <a:lstStyle/>
          <a:p>
            <a:pPr algn="ctr"/>
            <a:r>
              <a:rPr lang="el-GR" sz="4400" b="1" dirty="0">
                <a:solidFill>
                  <a:schemeClr val="bg1"/>
                </a:solidFill>
              </a:rPr>
              <a:t>Οι 17 Στόχοι Βιώσιμης Ανάπτυξης του ΟΗΕ</a:t>
            </a:r>
            <a:endParaRPr lang="en-US" sz="4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0808844-EF5D-4289-9847-39293F6C55CE}"/>
              </a:ext>
            </a:extLst>
          </p:cNvPr>
          <p:cNvSpPr txBox="1"/>
          <p:nvPr/>
        </p:nvSpPr>
        <p:spPr>
          <a:xfrm>
            <a:off x="38100" y="187557"/>
            <a:ext cx="9067800" cy="1446550"/>
          </a:xfrm>
          <a:prstGeom prst="rect">
            <a:avLst/>
          </a:prstGeom>
          <a:noFill/>
        </p:spPr>
        <p:txBody>
          <a:bodyPr wrap="square" rtlCol="0">
            <a:spAutoFit/>
          </a:bodyPr>
          <a:lstStyle/>
          <a:p>
            <a:pPr algn="ctr"/>
            <a:r>
              <a:rPr lang="el-GR" sz="4400" b="1" dirty="0">
                <a:solidFill>
                  <a:schemeClr val="bg1"/>
                </a:solidFill>
                <a:latin typeface="Arial" panose="020B0604020202020204" pitchFamily="34" charset="0"/>
                <a:cs typeface="Arial" panose="020B0604020202020204" pitchFamily="34" charset="0"/>
              </a:rPr>
              <a:t>Οι Δυνατότητες για μια Νέα Οικονομική Τάξη</a:t>
            </a:r>
            <a:endParaRPr lang="en-US" sz="4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714FFCB-1FC8-4B93-A839-56D98F2FF044}"/>
              </a:ext>
            </a:extLst>
          </p:cNvPr>
          <p:cNvSpPr txBox="1"/>
          <p:nvPr/>
        </p:nvSpPr>
        <p:spPr>
          <a:xfrm>
            <a:off x="10363200" y="2828091"/>
            <a:ext cx="3628772" cy="2800767"/>
          </a:xfrm>
          <a:prstGeom prst="rect">
            <a:avLst/>
          </a:prstGeom>
          <a:noFill/>
        </p:spPr>
        <p:txBody>
          <a:bodyPr wrap="square" rtlCol="0">
            <a:spAutoFit/>
          </a:bodyPr>
          <a:lstStyle/>
          <a:p>
            <a:pPr algn="ctr"/>
            <a:r>
              <a:rPr lang="en-US" sz="4400" b="1" dirty="0"/>
              <a:t>UN’s 1</a:t>
            </a:r>
            <a:r>
              <a:rPr lang="en-US" sz="4400" b="1" i="1" dirty="0"/>
              <a:t>7 </a:t>
            </a:r>
            <a:r>
              <a:rPr lang="en-US" sz="4400" b="1" i="0" dirty="0"/>
              <a:t>Sustainable Development Goals</a:t>
            </a:r>
            <a:endParaRPr lang="en-US" sz="4400" b="1"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99820</TotalTime>
  <Words>23759</Words>
  <Application>Microsoft Office PowerPoint</Application>
  <PresentationFormat>Προβολή στην οθόνη (4:3)</PresentationFormat>
  <Paragraphs>1201</Paragraphs>
  <Slides>15</Slides>
  <Notes>15</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15</vt:i4>
      </vt:variant>
    </vt:vector>
  </HeadingPairs>
  <TitlesOfParts>
    <vt:vector size="25" baseType="lpstr">
      <vt:lpstr>Arial</vt:lpstr>
      <vt:lpstr>Bookman Old Style</vt:lpstr>
      <vt:lpstr>Calibri</vt:lpstr>
      <vt:lpstr>Century</vt:lpstr>
      <vt:lpstr>Courier New</vt:lpstr>
      <vt:lpstr>Symbol</vt:lpstr>
      <vt:lpstr>Times New Roman</vt:lpstr>
      <vt:lpstr>Wingdings</vt:lpstr>
      <vt:lpstr>WR_Korean</vt:lpstr>
      <vt:lpstr>Office Theme</vt:lpstr>
      <vt:lpstr>Παρουσίαση του PowerPoint</vt:lpstr>
      <vt:lpstr>Tasks of Seed Group 9: Financiers and Economists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jdhopper7</dc:creator>
  <cp:lastModifiedBy>Ann Veronica Chryssis</cp:lastModifiedBy>
  <cp:revision>2123</cp:revision>
  <dcterms:created xsi:type="dcterms:W3CDTF">2017-01-19T20:54:58Z</dcterms:created>
  <dcterms:modified xsi:type="dcterms:W3CDTF">2022-05-07T06:55:06Z</dcterms:modified>
</cp:coreProperties>
</file>