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g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48" r:id="rId2"/>
    <p:sldId id="566" r:id="rId3"/>
    <p:sldId id="509" r:id="rId4"/>
    <p:sldId id="577" r:id="rId5"/>
    <p:sldId id="516" r:id="rId6"/>
    <p:sldId id="574" r:id="rId7"/>
    <p:sldId id="524" r:id="rId8"/>
    <p:sldId id="569" r:id="rId9"/>
    <p:sldId id="507" r:id="rId10"/>
    <p:sldId id="580" r:id="rId11"/>
    <p:sldId id="531" r:id="rId12"/>
    <p:sldId id="578" r:id="rId13"/>
    <p:sldId id="571" r:id="rId14"/>
    <p:sldId id="570" r:id="rId15"/>
    <p:sldId id="579" r:id="rId16"/>
    <p:sldId id="468" r:id="rId1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7AF"/>
    <a:srgbClr val="00B050"/>
    <a:srgbClr val="376092"/>
    <a:srgbClr val="372E92"/>
    <a:srgbClr val="4C216D"/>
    <a:srgbClr val="4C6F7C"/>
    <a:srgbClr val="12741E"/>
    <a:srgbClr val="135516"/>
    <a:srgbClr val="0E5A17"/>
    <a:srgbClr val="3C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23794" autoAdjust="0"/>
  </p:normalViewPr>
  <p:slideViewPr>
    <p:cSldViewPr>
      <p:cViewPr>
        <p:scale>
          <a:sx n="16" d="100"/>
          <a:sy n="16" d="100"/>
        </p:scale>
        <p:origin x="3653"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30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4/9/2022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dirty="0"/>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4/9/2022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dirty="0"/>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217490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oetic.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......Continued talks on the 10 Seed Groups</a:t>
            </a:r>
          </a:p>
          <a:p>
            <a:endParaRPr lang="en-US" dirty="0"/>
          </a:p>
          <a:p>
            <a:r>
              <a:rPr lang="en-US" dirty="0"/>
              <a:t>Today, I’ll be</a:t>
            </a:r>
            <a:r>
              <a:rPr lang="en-US" baseline="0" dirty="0"/>
              <a:t> discussing:  </a:t>
            </a:r>
            <a:r>
              <a:rPr lang="en-US" dirty="0"/>
              <a:t>Seed Group 7 – Scientific Servers</a:t>
            </a:r>
          </a:p>
          <a:p>
            <a:endParaRPr lang="en-US" dirty="0"/>
          </a:p>
          <a:p>
            <a:r>
              <a:rPr lang="en-US" dirty="0"/>
              <a:t>Some of the major themes for this SG:</a:t>
            </a:r>
          </a:p>
          <a:p>
            <a:endParaRPr lang="en-US" dirty="0"/>
          </a:p>
          <a:p>
            <a:pPr marL="628650" lvl="1" indent="-171450">
              <a:buFont typeface="Arial" panose="020B0604020202020204" pitchFamily="34" charset="0"/>
              <a:buChar char="•"/>
            </a:pPr>
            <a:r>
              <a:rPr lang="en-US" dirty="0"/>
              <a:t>Tasks of the Scientific Servers</a:t>
            </a:r>
          </a:p>
          <a:p>
            <a:pPr marL="628650" lvl="1" indent="-171450">
              <a:buFont typeface="Arial" panose="020B0604020202020204" pitchFamily="34" charset="0"/>
              <a:buChar char="•"/>
            </a:pPr>
            <a:r>
              <a:rPr lang="en-US" dirty="0"/>
              <a:t>Convergence of Science and Religion</a:t>
            </a:r>
          </a:p>
          <a:p>
            <a:pPr marL="628650" lvl="1" indent="-171450">
              <a:buFont typeface="Arial" panose="020B0604020202020204" pitchFamily="34" charset="0"/>
              <a:buChar char="•"/>
            </a:pPr>
            <a:r>
              <a:rPr lang="en-US" dirty="0"/>
              <a:t>Science and Ethics</a:t>
            </a:r>
          </a:p>
          <a:p>
            <a:pPr marL="628650" lvl="1" indent="-171450">
              <a:buFont typeface="Arial" panose="020B0604020202020204" pitchFamily="34" charset="0"/>
              <a:buChar char="•"/>
            </a:pPr>
            <a:r>
              <a:rPr lang="en-US" dirty="0"/>
              <a:t>Study of Reincarnation and Esoteric Studies</a:t>
            </a:r>
          </a:p>
          <a:p>
            <a:endParaRPr lang="en-US" dirty="0"/>
          </a:p>
          <a:p>
            <a:endParaRPr lang="en-US" dirty="0"/>
          </a:p>
          <a:p>
            <a:endParaRPr lang="en-US" baseline="0" dirty="0"/>
          </a:p>
          <a:p>
            <a:r>
              <a:rPr lang="el-GR" baseline="0" dirty="0"/>
              <a:t>......Συνέχεια των συνομιλιών για τις 10 Σπερματικές Ομάδες</a:t>
            </a:r>
            <a:r>
              <a:rPr lang="en-GB" baseline="0" dirty="0"/>
              <a:t>.</a:t>
            </a:r>
            <a:endParaRPr lang="el-GR" baseline="0" dirty="0"/>
          </a:p>
          <a:p>
            <a:endParaRPr lang="en-GB" baseline="0" dirty="0"/>
          </a:p>
          <a:p>
            <a:r>
              <a:rPr lang="el-GR" baseline="0" dirty="0"/>
              <a:t>Σήμερα, θα συζητήσω για τον Σπερματικό Όμιλο 7 – </a:t>
            </a:r>
            <a:r>
              <a:rPr lang="el-GR" sz="1800" b="0" baseline="0" dirty="0" err="1">
                <a:solidFill>
                  <a:srgbClr val="2F5496"/>
                </a:solidFill>
                <a:effectLst/>
                <a:latin typeface="Arial" panose="020B0604020202020204" pitchFamily="34" charset="0"/>
                <a:ea typeface="MS Mincho" panose="02020609040205080304" pitchFamily="49" charset="-128"/>
              </a:rPr>
              <a:t>Επισ</a:t>
            </a:r>
            <a:r>
              <a:rPr lang="en-US" sz="1800" b="0" dirty="0" err="1">
                <a:solidFill>
                  <a:srgbClr val="2F5496"/>
                </a:solidFill>
                <a:effectLst/>
                <a:latin typeface="Arial" panose="020B0604020202020204" pitchFamily="34" charset="0"/>
                <a:ea typeface="MS Mincho" panose="02020609040205080304" pitchFamily="49" charset="-128"/>
              </a:rPr>
              <a:t>τημονικών</a:t>
            </a:r>
            <a:r>
              <a:rPr lang="en-US" sz="1800" b="0" dirty="0">
                <a:solidFill>
                  <a:srgbClr val="2F5496"/>
                </a:solidFill>
                <a:effectLst/>
                <a:latin typeface="Arial" panose="020B0604020202020204" pitchFamily="34" charset="0"/>
                <a:ea typeface="MS Mincho" panose="02020609040205080304" pitchFamily="49" charset="-128"/>
              </a:rPr>
              <a:t> </a:t>
            </a:r>
            <a:r>
              <a:rPr lang="el-GR" sz="1800" b="0" dirty="0">
                <a:solidFill>
                  <a:srgbClr val="2F5496"/>
                </a:solidFill>
                <a:effectLst/>
                <a:latin typeface="Arial" panose="020B0604020202020204" pitchFamily="34" charset="0"/>
                <a:ea typeface="MS Mincho" panose="02020609040205080304" pitchFamily="49" charset="-128"/>
              </a:rPr>
              <a:t>Υπηρετών </a:t>
            </a:r>
            <a:r>
              <a:rPr lang="en-US" sz="1800" b="0" dirty="0">
                <a:solidFill>
                  <a:srgbClr val="2F5496"/>
                </a:solidFill>
                <a:effectLst/>
                <a:latin typeface="Arial" panose="020B0604020202020204" pitchFamily="34" charset="0"/>
                <a:ea typeface="MS Mincho" panose="02020609040205080304" pitchFamily="49" charset="-128"/>
              </a:rPr>
              <a:t> </a:t>
            </a:r>
            <a:endParaRPr lang="en-GB" b="0" baseline="0" dirty="0"/>
          </a:p>
          <a:p>
            <a:r>
              <a:rPr lang="el-GR" baseline="0" dirty="0"/>
              <a:t>Μερικά από τα κύρια θέματα για αυτόν τον Σ.Ο.:</a:t>
            </a:r>
            <a:endParaRPr lang="en-GB" baseline="0" dirty="0"/>
          </a:p>
          <a:p>
            <a:pPr marL="171450" indent="-171450">
              <a:buFont typeface="Arial" panose="020B0604020202020204" pitchFamily="34" charset="0"/>
              <a:buChar char="•"/>
            </a:pPr>
            <a:r>
              <a:rPr lang="el-GR" baseline="0" dirty="0"/>
              <a:t>Τα καθήκοντα των Επιστημονικών </a:t>
            </a:r>
            <a:r>
              <a:rPr lang="el-GR" sz="1200" b="0" dirty="0">
                <a:solidFill>
                  <a:srgbClr val="2F5496"/>
                </a:solidFill>
                <a:effectLst/>
                <a:latin typeface="Arial" panose="020B0604020202020204" pitchFamily="34" charset="0"/>
                <a:ea typeface="MS Mincho" panose="02020609040205080304" pitchFamily="49" charset="-128"/>
              </a:rPr>
              <a:t>Υπηρετών</a:t>
            </a:r>
            <a:endParaRPr lang="en-GB" baseline="0" dirty="0"/>
          </a:p>
          <a:p>
            <a:pPr marL="171450" indent="-171450">
              <a:buFont typeface="Arial" panose="020B0604020202020204" pitchFamily="34" charset="0"/>
              <a:buChar char="•"/>
            </a:pPr>
            <a:r>
              <a:rPr lang="el-GR" baseline="0" dirty="0"/>
              <a:t>Σύγκλιση Επιστήμης και Θρησκείας</a:t>
            </a:r>
            <a:endParaRPr lang="en-GB" baseline="0" dirty="0"/>
          </a:p>
          <a:p>
            <a:pPr marL="171450" indent="-171450">
              <a:buFont typeface="Arial" panose="020B0604020202020204" pitchFamily="34" charset="0"/>
              <a:buChar char="•"/>
            </a:pPr>
            <a:r>
              <a:rPr lang="el-GR" baseline="0" dirty="0"/>
              <a:t>Επιστήμη και Ηθική</a:t>
            </a:r>
            <a:endParaRPr lang="en-GB" baseline="0" dirty="0"/>
          </a:p>
          <a:p>
            <a:pPr marL="171450" indent="-171450">
              <a:buFont typeface="Arial" panose="020B0604020202020204" pitchFamily="34" charset="0"/>
              <a:buChar char="•"/>
            </a:pPr>
            <a:r>
              <a:rPr lang="el-GR" baseline="0" dirty="0"/>
              <a:t>Μελέτη Μετενσάρκωσης και Εσωτερικών Σπουδών</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Perspectives on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Προοπτικές για την Βιωσιμότητα</a:t>
            </a:r>
            <a:endParaRPr lang="en-US" b="1" dirty="0"/>
          </a:p>
          <a:p>
            <a:endParaRPr lang="en-US" dirty="0"/>
          </a:p>
          <a:p>
            <a:r>
              <a:rPr lang="en-US" dirty="0"/>
              <a:t>This is a discussion about how scientists are tuning into the depletion of Earth’s natural resources in order to maintain an ecological balance.  The concept of sustainability effectivity began back in the 1960s where some individuals wanted to get away from mainstream civilization and live “off the grid”. From this desire and acquired wisdom about living with the natural environment. This gave birth to the modern Environmental Movement. Form this, sprung many industries and understandings about how we must care for the Earth in its myriad forms. Sustainability also means learning how to meet the needs of civilization today, but not compromise the needs</a:t>
            </a:r>
            <a:r>
              <a:rPr lang="en-US" b="0" dirty="0"/>
              <a:t> of future generations for meeting own needs. </a:t>
            </a:r>
            <a:endParaRPr lang="el-GR" b="0" dirty="0"/>
          </a:p>
          <a:p>
            <a:endParaRPr lang="el-GR" b="0" dirty="0"/>
          </a:p>
          <a:p>
            <a:r>
              <a:rPr lang="el-GR" b="0" dirty="0"/>
              <a:t>Αυτή είναι μια συζήτηση για το πώς οι επιστήμονες συντονίζονται στην εξάντληση των φυσικών πόρων της Γης προκειμένου να διατηρήσουν μια οικολογική ισορροπία. Η έννοια της αποτελεσματικότητας της βιωσιμότητας ξεκίνησε τη δεκαετία του 1960, όπου ορισμένα άτομα ήθελαν να ξεφύγουν από τον κυρίαρχο πολιτισμό και να ζήσουν «εκτός του δικτύου». Αυτή η επιθυμία και αποκτημένη σοφία για τη ζωή με το φυσικό περιβάλλον, γέννησε το σύγχρονο Περιβαλλοντικό Κίνημα. Από αυτό, ξεπήδησαν πολλές βιομηχανίες και κατανοήσεις σχετικά με το πώς πρέπει να φροντίζουμε τη Γη στις μυριάδες μορφές της. </a:t>
            </a:r>
            <a:r>
              <a:rPr lang="el-GR" b="0" dirty="0" err="1"/>
              <a:t>Αειφορία</a:t>
            </a:r>
            <a:r>
              <a:rPr lang="el-GR" b="0" dirty="0"/>
              <a:t> σημαίνει επίσης να μαθαίνουμε πώς να καλύπτουμε τις ανάγκες του πολιτισμού σήμερα, αλλά όχι να θέτουμε σε κίνδυνο τις ανάγκες των μελλοντικών γενεών για την κάλυψη των δικών μας αναγκών.</a:t>
            </a:r>
          </a:p>
          <a:p>
            <a:endParaRPr lang="en-US" b="0" dirty="0"/>
          </a:p>
          <a:p>
            <a:pPr marL="628650" lvl="1" indent="-171450">
              <a:buFont typeface="Arial" panose="020B0604020202020204" pitchFamily="34" charset="0"/>
              <a:buChar char="•"/>
            </a:pPr>
            <a:r>
              <a:rPr lang="en-US" dirty="0"/>
              <a:t>Making these changes helps protect animals, plants and our natural resources so that future generations will inherit a safe and healthy planet to live and thrive on.</a:t>
            </a:r>
            <a:endParaRPr lang="el-GR" dirty="0"/>
          </a:p>
          <a:p>
            <a:pPr marL="628650" lvl="1" indent="-171450">
              <a:buFont typeface="Arial" panose="020B0604020202020204" pitchFamily="34" charset="0"/>
              <a:buChar char="•"/>
            </a:pPr>
            <a:r>
              <a:rPr lang="el-GR" b="0" dirty="0"/>
              <a:t>Η πραγματοποίηση αυτών των αλλαγών βοηθά στην προστασία των ζώων, των φυτών και των φυσικών μας πόρων, έτσι ώστε οι μελλοντικές γενιές να κληρονομήσουν έναν ασφαλή και υγιή πλανήτη για να ζήσουν και να ευδοκιμήσουν.</a:t>
            </a:r>
            <a:endParaRPr lang="en-US" b="0" dirty="0"/>
          </a:p>
          <a:p>
            <a:endParaRPr lang="en-US" dirty="0"/>
          </a:p>
          <a:p>
            <a:r>
              <a:rPr lang="en-US" dirty="0"/>
              <a:t>Some Principles of Sustainability are:</a:t>
            </a:r>
            <a:endParaRPr lang="el-GR" dirty="0"/>
          </a:p>
          <a:p>
            <a:r>
              <a:rPr lang="el-GR" dirty="0"/>
              <a:t>Μερικές από τις αρχές της βιωσιμότητας είναι:</a:t>
            </a:r>
          </a:p>
          <a:p>
            <a:endParaRPr lang="en-US" dirty="0"/>
          </a:p>
          <a:p>
            <a:pPr marL="630936" lvl="1" indent="-173736">
              <a:buFont typeface="Arial" panose="020B0604020202020204" pitchFamily="34" charset="0"/>
              <a:buChar char="•"/>
            </a:pPr>
            <a:r>
              <a:rPr lang="en-US" u="sng" dirty="0"/>
              <a:t>Circular economy</a:t>
            </a:r>
            <a:r>
              <a:rPr lang="en-US" dirty="0"/>
              <a:t>. Learn to improve resource efficiency through better waste management and recycling. This involves reducing, reusing or recycling waste from consumer and industrial waste.</a:t>
            </a:r>
            <a:endParaRPr lang="el-GR" dirty="0"/>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u="sng" dirty="0"/>
              <a:t>Κυκλική οικονομία</a:t>
            </a:r>
            <a:r>
              <a:rPr lang="el-GR" u="none" dirty="0"/>
              <a:t>. Μάθετε να βελτιώνετε την αποδοτικότητα των πόρων μέσω της καλύτερης διαχείρισης και ανακύκλωσης απορριμμάτων. Αυτό περιλαμβάνει τη μείωση, την επαναχρησιμοποίηση ή την ανακύκλωση απορριμμάτων από καταναλωτικά και βιομηχανικά απόβλητα.</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u="sng" dirty="0"/>
              <a:t>Recycle products</a:t>
            </a:r>
            <a:r>
              <a:rPr lang="en-US" b="0" dirty="0"/>
              <a:t>, e.g. paper, glass, metals, electronics, etc. as much as possible and cut down on landfills and pollution on the land, water or air.</a:t>
            </a:r>
            <a:endParaRPr lang="el-GR" b="0"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b="0" u="sng" dirty="0"/>
              <a:t>Ανακυκλώστε προϊόντα</a:t>
            </a:r>
            <a:r>
              <a:rPr lang="el-GR" b="0" dirty="0"/>
              <a:t>, π.χ. χαρτί, γυαλί, μέταλλα, ηλεκτρονικά κ.λπ. όσο το δυνατόν περισσότερο και περιορίστε τις χωματερές και τη ρύπανση στη γη, το νερό ή τον αέρα.</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b="0" dirty="0"/>
          </a:p>
          <a:p>
            <a:pPr marL="630936" lvl="1" indent="-173736">
              <a:buFont typeface="Arial" panose="020B0604020202020204" pitchFamily="34" charset="0"/>
              <a:buChar char="•"/>
            </a:pPr>
            <a:r>
              <a:rPr lang="en-US" u="sng" dirty="0"/>
              <a:t>Energy savings</a:t>
            </a:r>
            <a:r>
              <a:rPr lang="en-US" dirty="0"/>
              <a:t>. ... Use efficient devices to employ better use of energy and save resources over time. This can be achieving z</a:t>
            </a:r>
            <a:r>
              <a:rPr lang="pt-BR" dirty="0"/>
              <a:t>ero waste and zero carbon emissions or pollutants.</a:t>
            </a:r>
            <a:endParaRPr lang="el-GR" dirty="0"/>
          </a:p>
          <a:p>
            <a:pPr marL="630936" lvl="1" indent="-173736">
              <a:buFont typeface="Arial" panose="020B0604020202020204" pitchFamily="34" charset="0"/>
              <a:buChar char="•"/>
            </a:pPr>
            <a:r>
              <a:rPr lang="el-GR" u="sng" dirty="0"/>
              <a:t>Εξοικονόμηση ενέργειας</a:t>
            </a:r>
            <a:r>
              <a:rPr lang="el-GR" dirty="0"/>
              <a:t>. ... Χρησιμοποιήστε αποδοτικές συσκευές για καλύτερη χρήση της ενέργειας και εξοικονόμηση πόρων με την πάροδο του χρόνου. Αυτό μπορεί να είναι η επίτευξη μηδενικών αποβλήτων και μηδενικών εκπομπών άνθρακα ή ρύπων.</a:t>
            </a:r>
          </a:p>
          <a:p>
            <a:pPr marL="630936" lvl="1" indent="-173736">
              <a:buFont typeface="Arial" panose="020B0604020202020204" pitchFamily="34" charset="0"/>
              <a:buChar char="•"/>
            </a:pPr>
            <a:endParaRPr lang="en-US" dirty="0"/>
          </a:p>
          <a:p>
            <a:pPr marL="630936" lvl="1" indent="-173736">
              <a:buFont typeface="Arial" panose="020B0604020202020204" pitchFamily="34" charset="0"/>
              <a:buChar char="•"/>
            </a:pPr>
            <a:r>
              <a:rPr lang="en-US" u="sng" dirty="0"/>
              <a:t>Sustainable material choices</a:t>
            </a:r>
            <a:r>
              <a:rPr lang="en-US" dirty="0"/>
              <a:t>. ... Use products that originate from sustainable sources. For example, if you use wood, then the wood comes from a forest that is renewable and well maintained.</a:t>
            </a:r>
            <a:endParaRPr lang="el-GR" dirty="0"/>
          </a:p>
          <a:p>
            <a:pPr marL="630936" lvl="1" indent="-173736">
              <a:buFont typeface="Arial" panose="020B0604020202020204" pitchFamily="34" charset="0"/>
              <a:buChar char="•"/>
            </a:pPr>
            <a:r>
              <a:rPr lang="el-GR" u="sng" dirty="0"/>
              <a:t>Βιώσιμες επιλογές υλικών</a:t>
            </a:r>
            <a:r>
              <a:rPr lang="el-GR" dirty="0"/>
              <a:t>. ... Χρησιμοποιήστε προϊόντα που προέρχονται από βιώσιμες πηγές. Για παράδειγμα, εάν χρησιμοποιείτε ξύλο, τότε το ξύλο προέρχεται από ένα δάσος που είναι ανανεώσιμο και καλά συντηρημένο.</a:t>
            </a:r>
          </a:p>
          <a:p>
            <a:pPr marL="630936" lvl="1" indent="-173736">
              <a:buFont typeface="Arial" panose="020B0604020202020204" pitchFamily="34" charset="0"/>
              <a:buChar char="•"/>
            </a:pPr>
            <a:endParaRPr lang="en-US" dirty="0"/>
          </a:p>
          <a:p>
            <a:pPr marL="630936" lvl="1" indent="-173736">
              <a:buFont typeface="Arial" panose="020B0604020202020204" pitchFamily="34" charset="0"/>
              <a:buChar char="•"/>
            </a:pPr>
            <a:r>
              <a:rPr lang="en-US" u="sng" dirty="0"/>
              <a:t>Environmental product declaration</a:t>
            </a:r>
            <a:r>
              <a:rPr lang="en-US" dirty="0"/>
              <a:t> (EPD) ... In the last 30 years, many products from consumer to industrial are labeled as “environmental friendly”, meaning they are made from renewable sources. The label certifies this. </a:t>
            </a:r>
            <a:endParaRPr lang="el-GR" dirty="0"/>
          </a:p>
          <a:p>
            <a:pPr marL="630936" lvl="1" indent="-173736">
              <a:buFont typeface="Arial" panose="020B0604020202020204" pitchFamily="34" charset="0"/>
              <a:buChar char="•"/>
            </a:pPr>
            <a:r>
              <a:rPr lang="el-GR" u="sng" dirty="0"/>
              <a:t>Περιβαλλοντική δήλωση προϊόντος  ΠΔΠ</a:t>
            </a:r>
            <a:r>
              <a:rPr lang="el-GR" dirty="0"/>
              <a:t> ... Τα τελευταία 30 χρόνια, πολλά προϊόντα από καταναλωτικά έως βιομηχανικά χαρακτηρίζονται ως «φιλικά προς το περιβάλλον», δηλαδή παράγονται από ανανεώσιμες πηγές. Η ετικέτα το πιστοποιεί.</a:t>
            </a:r>
          </a:p>
          <a:p>
            <a:pPr marL="630936" lvl="1" indent="-173736">
              <a:buFont typeface="Arial" panose="020B0604020202020204" pitchFamily="34" charset="0"/>
              <a:buChar char="•"/>
            </a:pPr>
            <a:endParaRPr lang="en-US" dirty="0"/>
          </a:p>
          <a:p>
            <a:pPr marL="630936" lvl="1" indent="-173736">
              <a:buFont typeface="Arial" panose="020B0604020202020204" pitchFamily="34" charset="0"/>
              <a:buChar char="•"/>
            </a:pPr>
            <a:r>
              <a:rPr lang="en-US" b="0" u="sng" dirty="0"/>
              <a:t>Constant research and innovation</a:t>
            </a:r>
            <a:r>
              <a:rPr lang="en-US" b="0" dirty="0"/>
              <a:t>. ... This is about developing and implementing renewable and clean-energy across society. Its now very common for new homes to have devices, e.g. light switches, appliances and solar panels that are energy efficient and save the home or business owner money on energy use.  This can also refer to developing products for the building trades that are inexpensive and efficient for being also energy efficient.</a:t>
            </a:r>
            <a:endParaRPr lang="el-GR" b="0" dirty="0"/>
          </a:p>
          <a:p>
            <a:pPr marL="630936" lvl="1" indent="-173736">
              <a:buFont typeface="Arial" panose="020B0604020202020204" pitchFamily="34" charset="0"/>
              <a:buChar char="•"/>
            </a:pPr>
            <a:r>
              <a:rPr lang="el-GR" b="0" u="sng" dirty="0"/>
              <a:t>Συνεχής έρευνα και καινοτομία</a:t>
            </a:r>
            <a:r>
              <a:rPr lang="el-GR" b="0" dirty="0"/>
              <a:t>. ... Πρόκειται για την ανάπτυξη και την εφαρμογή ανανεώσιμων πηγών ενέργειας και καθαρής ενέργειας σε ολόκληρη την κοινωνία. Είναι πλέον πολύ συνηθισμένο τα νέα σπίτια να έχουν συσκευές, π.χ. διακόπτες φώτων, συσκευές και ηλιακούς συλλέκτες που είναι ενεργειακά αποδοτικοί και εξοικονομούν χρήματα από τον ιδιοκτήτη του σπιτιού ή της επιχείρησης στη χρήση ενέργειας. Αυτό μπορεί επίσης να αναφέρεται στην ανάπτυξη προϊόντων για τον κλάδο των κτιρίων που είναι φθηνά και αποδοτικά για να είναι επίσης ενεργειακά αποδοτικά.</a:t>
            </a:r>
          </a:p>
          <a:p>
            <a:pPr marL="630936" lvl="1" indent="-173736">
              <a:buFont typeface="Arial" panose="020B0604020202020204" pitchFamily="34" charset="0"/>
              <a:buChar char="•"/>
            </a:pPr>
            <a:endParaRPr lang="en-US" b="0" dirty="0"/>
          </a:p>
          <a:p>
            <a:pPr marL="630936" lvl="1" indent="-173736">
              <a:buFont typeface="Arial" panose="020B0604020202020204" pitchFamily="34" charset="0"/>
              <a:buChar char="•"/>
            </a:pPr>
            <a:r>
              <a:rPr lang="en-US" u="sng" dirty="0"/>
              <a:t>Corporate social responsibility</a:t>
            </a:r>
            <a:r>
              <a:rPr lang="en-US" dirty="0"/>
              <a:t>.  Refers to corporations, individuals and government who are willingly participating in protecting the environment. This may include governments regulations on regulating Coal and Oil industries and that these corporation entities are acting responsibly in protecting the environment as a matter of practice and policy.</a:t>
            </a:r>
            <a:endParaRPr lang="el-GR" dirty="0"/>
          </a:p>
          <a:p>
            <a:pPr marL="630936" lvl="1" indent="-173736">
              <a:buFont typeface="Arial" panose="020B0604020202020204" pitchFamily="34" charset="0"/>
              <a:buChar char="•"/>
            </a:pPr>
            <a:endParaRPr lang="el-GR" dirty="0"/>
          </a:p>
          <a:p>
            <a:pPr marL="630936" lvl="1" indent="-173736">
              <a:buFont typeface="Arial" panose="020B0604020202020204" pitchFamily="34" charset="0"/>
              <a:buChar char="•"/>
            </a:pPr>
            <a:r>
              <a:rPr lang="el-GR" u="sng" dirty="0"/>
              <a:t>Εταιρική κοινωνική ευθύνη</a:t>
            </a:r>
            <a:r>
              <a:rPr lang="el-GR" dirty="0"/>
              <a:t>. Αναφέρεται σε εταιρείες, ιδιώτες και κυβερνήσεις που συμμετέχουν πρόθυμα στην προστασία του περιβάλλοντος. Αυτό μπορεί να περιλαμβάνει κυβερνητικούς κανονισμούς για τη ρύθμιση των βιομηχανιών άνθρακα και πετρελαίου και ότι αυτές οι εταιρικές οντότητες ενεργούν υπεύθυνα για την προστασία του περιβάλλοντος ως θέμα πρακτικής και πολιτικής.</a:t>
            </a:r>
            <a:endParaRPr lang="en-US" dirty="0"/>
          </a:p>
          <a:p>
            <a:endParaRPr lang="en-US" b="0" dirty="0"/>
          </a:p>
          <a:p>
            <a:r>
              <a:rPr lang="en-US" b="0" dirty="0"/>
              <a:t>On a consumer level, they can use:</a:t>
            </a:r>
            <a:endParaRPr lang="el-GR" b="0" dirty="0"/>
          </a:p>
          <a:p>
            <a:r>
              <a:rPr lang="el-GR" b="0" dirty="0"/>
              <a:t>Σε επίπεδο καταναλωτή, μπορούν να χρησιμοποιηθούν:</a:t>
            </a:r>
          </a:p>
          <a:p>
            <a:endParaRPr lang="en-US" b="0" dirty="0"/>
          </a:p>
          <a:p>
            <a:pPr marL="628650" lvl="1" indent="-171450">
              <a:buFont typeface="Arial" panose="020B0604020202020204" pitchFamily="34" charset="0"/>
              <a:buChar char="•"/>
            </a:pPr>
            <a:r>
              <a:rPr lang="en-US" u="sng" dirty="0"/>
              <a:t>Sustainable transport</a:t>
            </a:r>
            <a:r>
              <a:rPr lang="en-US" dirty="0"/>
              <a:t>, such as electric vehicles (bus or car) …including vehicles that get a higher miles per gallon and burn less carbon.</a:t>
            </a:r>
          </a:p>
          <a:p>
            <a:pPr marL="628650" lvl="1" indent="-171450">
              <a:buFont typeface="Arial" panose="020B0604020202020204" pitchFamily="34" charset="0"/>
              <a:buChar char="•"/>
            </a:pPr>
            <a:r>
              <a:rPr lang="en-US" u="sng" dirty="0"/>
              <a:t>Supporting local and organic foods</a:t>
            </a:r>
            <a:r>
              <a:rPr lang="en-US" dirty="0"/>
              <a:t>….. Support green vendors and organic foods (certified with label) that are better for the body; no pesticides or GMOs; This supports growers to continue making organic products</a:t>
            </a:r>
          </a:p>
          <a:p>
            <a:pPr marL="628650" lvl="1" indent="-171450">
              <a:buFont typeface="Arial" panose="020B0604020202020204" pitchFamily="34" charset="0"/>
              <a:buChar char="•"/>
            </a:pPr>
            <a:r>
              <a:rPr lang="en-US" u="sng" dirty="0"/>
              <a:t>Sustainable water usage</a:t>
            </a:r>
            <a:r>
              <a:rPr lang="en-US" dirty="0"/>
              <a:t>….being efficient about using water; use drip system for plants or growing gardens; install RO system for purifying the water and eliminating harmful pollutants; waterless toilets; this could also extend to only planting plants that grow in your area and /or use less water, e.g. xeriscape in the Southwest</a:t>
            </a:r>
          </a:p>
          <a:p>
            <a:pPr marL="628650" lvl="1" indent="-171450">
              <a:buFont typeface="Arial" panose="020B0604020202020204" pitchFamily="34" charset="0"/>
              <a:buChar char="•"/>
            </a:pPr>
            <a:r>
              <a:rPr lang="en-US" dirty="0"/>
              <a:t>Effective land use and</a:t>
            </a:r>
            <a:r>
              <a:rPr lang="en-US" u="none" dirty="0"/>
              <a:t> </a:t>
            </a:r>
            <a:r>
              <a:rPr lang="en-US" u="sng" dirty="0"/>
              <a:t>wildlife protection</a:t>
            </a:r>
            <a:r>
              <a:rPr lang="en-US" dirty="0"/>
              <a:t>…this involves managing forests by trimming waste and preventing / minimizing fire;  Regulations on protecting wildlife from illegal or over-hunting (animals and fish)</a:t>
            </a:r>
          </a:p>
          <a:p>
            <a:pPr marL="628650" lvl="1" indent="-171450">
              <a:buFont typeface="Arial" panose="020B0604020202020204" pitchFamily="34" charset="0"/>
              <a:buChar char="•"/>
            </a:pPr>
            <a:endParaRPr lang="el-GR" b="0" dirty="0"/>
          </a:p>
          <a:p>
            <a:pPr marL="628650" lvl="1" indent="-171450">
              <a:buFont typeface="Arial" panose="020B0604020202020204" pitchFamily="34" charset="0"/>
              <a:buChar char="•"/>
            </a:pPr>
            <a:r>
              <a:rPr lang="el-GR" b="0" u="sng" dirty="0"/>
              <a:t>Βιώσιμες μεταφορές</a:t>
            </a:r>
            <a:r>
              <a:rPr lang="el-GR" b="0" dirty="0"/>
              <a:t>, όπως ηλεκτρικά οχήματα (λεωφορεία ή αυτοκίνητο) …συμπεριλαμβανομένων των οχημάτων που αποδίδουν περισσότερα μίλια ανά γαλόνι και καίνε λιγότερο άνθρακα.</a:t>
            </a:r>
          </a:p>
          <a:p>
            <a:pPr marL="628650" lvl="1" indent="-171450">
              <a:buFont typeface="Arial" panose="020B0604020202020204" pitchFamily="34" charset="0"/>
              <a:buChar char="•"/>
            </a:pPr>
            <a:r>
              <a:rPr lang="el-GR" b="0" u="sng" dirty="0"/>
              <a:t>Υποστήριξη τοπικών και βιολογικών τροφίμων</a:t>
            </a:r>
            <a:r>
              <a:rPr lang="el-GR" b="0" dirty="0"/>
              <a:t>….. Υποστηρίξτε τους πράσινους πωλητές και τα βιολογικά τρόφιμα (πιστοποιημένα με ετικέτα) που είναι καλύτερα για τον οργανισμό. χωρίς φυτοφάρμακα ή ΓΤΟ· Αυτό βοηθά τους καλλιεργητές να συνεχίσουν να παράγουν βιολογικά προϊόντα</a:t>
            </a:r>
          </a:p>
          <a:p>
            <a:pPr marL="628650" lvl="1" indent="-171450">
              <a:buFont typeface="Arial" panose="020B0604020202020204" pitchFamily="34" charset="0"/>
              <a:buChar char="•"/>
            </a:pPr>
            <a:r>
              <a:rPr lang="el-GR" b="0" u="sng" dirty="0"/>
              <a:t>Βιώσιμη χρήση νερού….</a:t>
            </a:r>
            <a:r>
              <a:rPr lang="el-GR" b="0" dirty="0"/>
              <a:t>αποτελεσματική χρήση του νερού. Χρησιμοποιήστε σύστημα σταγόνων για φυτά ή κήπους. εγκατάσταση συστήματος RO για τον καθαρισμό του νερού και την εξάλειψη των επιβλαβών ρύπων. άνυδρες τουαλέτες, αυτό θα μπορούσε επίσης να επεκταθεί μόνο στη φύτευση φυτών που αναπτύσσονται στην περιοχή σας ή/και χρησιμοποιήστε λιγότερο νερό, π.χ. </a:t>
            </a:r>
            <a:r>
              <a:rPr lang="el-GR" b="0" dirty="0" err="1"/>
              <a:t>xeriscape</a:t>
            </a:r>
            <a:r>
              <a:rPr lang="el-GR" b="0" dirty="0"/>
              <a:t> στα νοτιοδυτικά</a:t>
            </a:r>
          </a:p>
          <a:p>
            <a:pPr marL="628650" lvl="1" indent="-171450">
              <a:buFont typeface="Arial" panose="020B0604020202020204" pitchFamily="34" charset="0"/>
              <a:buChar char="•"/>
            </a:pPr>
            <a:r>
              <a:rPr lang="el-GR" b="0" dirty="0"/>
              <a:t>Αποτελεσματική χρήση γης και </a:t>
            </a:r>
            <a:r>
              <a:rPr lang="el-GR" b="0" u="sng" dirty="0"/>
              <a:t>προστασία της άγριας ζωής</a:t>
            </a:r>
            <a:r>
              <a:rPr lang="el-GR" b="0" dirty="0"/>
              <a:t>… αυτό περιλαμβάνει τη διαχείριση των δασών με την περικοπή των απορριμμάτων και την πρόληψη / ελαχιστοποίηση της πυρκαγιάς. Κανονισμοί για την προστασία της άγριας ζωής από παράνομο ή υπερβολικό κυνήγι (ζώα και ψάρια)</a:t>
            </a:r>
          </a:p>
          <a:p>
            <a:pPr marL="628650" lvl="1" indent="-171450">
              <a:buFont typeface="Arial" panose="020B0604020202020204" pitchFamily="34" charset="0"/>
              <a:buChar char="•"/>
            </a:pPr>
            <a:endParaRPr lang="en-US" b="0" dirty="0"/>
          </a:p>
          <a:p>
            <a:pPr marL="0" marR="0">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rPr>
              <a:t>Governmental Level</a:t>
            </a:r>
            <a:endParaRPr lang="el-GR" sz="1800" b="1"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800" b="1" kern="1200" dirty="0">
                <a:solidFill>
                  <a:srgbClr val="000000"/>
                </a:solidFill>
                <a:effectLst/>
                <a:latin typeface="Arial" panose="020B0604020202020204" pitchFamily="34" charset="0"/>
                <a:ea typeface="Times New Roman" panose="02020603050405020304" pitchFamily="18" charset="0"/>
              </a:rPr>
              <a:t>Σε Κυβερνητικό επίπεδο</a:t>
            </a:r>
            <a:endParaRPr lang="en-US" sz="1800" b="1"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For years, on a governmental level, the European Union (EU) has been a global leader in sustainable practices. </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Για χρόνια, σε κυβερνητικό επίπεδο, η Ευρωπαϊκή Ένωση (ΕΕ) είναι παγκόσμιος ηγέτης στις βιώσιμες πρακτικές.</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rPr>
              <a:t>In 2021, they have created an economic package of measures to help improve the flow of money towards sustainable activities across the countries of the European Union. This initiative enables investors to re-orient and channel money towards more sustainable technologies and businesses, which will be key in making Europe climate neutral by 2050.</a:t>
            </a:r>
            <a:endParaRPr lang="el-GR" sz="1800" kern="1200" dirty="0">
              <a:solidFill>
                <a:srgbClr val="000000"/>
              </a:solidFill>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endParaRPr lang="el-GR" sz="1800" kern="1200" dirty="0">
              <a:solidFill>
                <a:srgbClr val="000000"/>
              </a:solidFill>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rPr>
              <a:t>Το 2021, δημιούργησαν ένα οικονομικό πακέτο μέτρων για να βοηθήσουν στη βελτίωση της ροής χρημάτων προς βιώσιμες δραστηριότητες σε όλες τις χώρες της Ευρωπαϊκής Ένωσης. Αυτή η πρωτοβουλία δίνει τη δυνατότητα στους επενδυτές να </a:t>
            </a:r>
            <a:r>
              <a:rPr lang="el-GR" sz="1800" kern="1200" dirty="0" err="1">
                <a:solidFill>
                  <a:srgbClr val="000000"/>
                </a:solidFill>
                <a:effectLst/>
                <a:latin typeface="Arial" panose="020B0604020202020204" pitchFamily="34" charset="0"/>
                <a:ea typeface="Times New Roman" panose="02020603050405020304" pitchFamily="18" charset="0"/>
              </a:rPr>
              <a:t>επαναπροσανατολίσουν</a:t>
            </a:r>
            <a:r>
              <a:rPr lang="el-GR" sz="1800" kern="1200" dirty="0">
                <a:solidFill>
                  <a:srgbClr val="000000"/>
                </a:solidFill>
                <a:effectLst/>
                <a:latin typeface="Arial" panose="020B0604020202020204" pitchFamily="34" charset="0"/>
                <a:ea typeface="Times New Roman" panose="02020603050405020304" pitchFamily="18" charset="0"/>
              </a:rPr>
              <a:t> και να διοχετεύσουν χρήματα προς πιο βιώσιμες τεχνολογίες και επιχειρήσεις, κάτι που θα είναι καθοριστικό για να καταστεί η Ευρώπη κλιματικά ουδέτερη έως το 2050.</a:t>
            </a:r>
          </a:p>
          <a:p>
            <a:pPr marL="742950" lvl="1" indent="-285750">
              <a:buFont typeface="Arial" panose="020B0604020202020204" pitchFamily="34" charset="0"/>
              <a:buChar char="•"/>
            </a:pPr>
            <a:endParaRPr lang="en-US" sz="1800" kern="1200" dirty="0">
              <a:solidFill>
                <a:srgbClr val="000000"/>
              </a:solidFill>
              <a:effectLst/>
              <a:latin typeface="Arial" panose="020B0604020202020204" pitchFamily="34" charset="0"/>
              <a:ea typeface="Times New Roman" panose="02020603050405020304" pitchFamily="18" charset="0"/>
            </a:endParaRPr>
          </a:p>
          <a:p>
            <a:pPr marL="742950" lvl="1" indent="-285750">
              <a:buFont typeface="Arial" panose="020B0604020202020204" pitchFamily="34" charset="0"/>
              <a:buChar char="•"/>
            </a:pPr>
            <a:r>
              <a:rPr lang="en-US" sz="1800" b="0" kern="1200" dirty="0">
                <a:solidFill>
                  <a:srgbClr val="000000"/>
                </a:solidFill>
                <a:effectLst/>
                <a:latin typeface="Arial" panose="020B0604020202020204" pitchFamily="34" charset="0"/>
              </a:rPr>
              <a:t>Another related topic, which I’ll go into more in May’s talk on SG-9 Financial Services Group, that sustainability is not just about protecting the planet. There’s a political element where we can change our dependence on oil and petroleum. The West’s dependence on oil has had geo-political consequences dating from the late 19</a:t>
            </a:r>
            <a:r>
              <a:rPr lang="en-US" sz="1800" b="0" kern="1200" baseline="30000" dirty="0">
                <a:solidFill>
                  <a:srgbClr val="000000"/>
                </a:solidFill>
                <a:effectLst/>
                <a:latin typeface="Arial" panose="020B0604020202020204" pitchFamily="34" charset="0"/>
              </a:rPr>
              <a:t>th</a:t>
            </a:r>
            <a:r>
              <a:rPr lang="en-US" sz="1800" b="0" kern="1200" dirty="0">
                <a:solidFill>
                  <a:srgbClr val="000000"/>
                </a:solidFill>
                <a:effectLst/>
                <a:latin typeface="Arial" panose="020B0604020202020204" pitchFamily="34" charset="0"/>
              </a:rPr>
              <a:t>  Century. For today, a large chuck of Russia’s revenue is based on the West’s need for oil. If the West moved from oil to more sustainable technologies, this has  enormous consequences for the economies of Arab nations, Russia and Venezuela – who all depend on oil for a significant revenue source.</a:t>
            </a:r>
            <a:endParaRPr lang="el-GR" sz="1800" b="0" kern="1200" dirty="0">
              <a:solidFill>
                <a:srgbClr val="000000"/>
              </a:solidFill>
              <a:effectLst/>
              <a:latin typeface="Arial" panose="020B0604020202020204" pitchFamily="34" charset="0"/>
            </a:endParaRPr>
          </a:p>
          <a:p>
            <a:pPr marL="742950" lvl="1" indent="-285750">
              <a:buFont typeface="Arial" panose="020B0604020202020204" pitchFamily="34" charset="0"/>
              <a:buChar char="•"/>
            </a:pPr>
            <a:endParaRPr lang="el-GR" sz="1800" b="0" kern="1200" dirty="0">
              <a:solidFill>
                <a:srgbClr val="000000"/>
              </a:solidFill>
              <a:effectLst/>
              <a:latin typeface="Arial" panose="020B0604020202020204" pitchFamily="34" charset="0"/>
            </a:endParaRPr>
          </a:p>
          <a:p>
            <a:pPr marL="742950" lvl="1" indent="-285750">
              <a:buFont typeface="Arial" panose="020B0604020202020204" pitchFamily="34" charset="0"/>
              <a:buChar char="•"/>
            </a:pPr>
            <a:r>
              <a:rPr lang="el-GR" b="0" dirty="0"/>
              <a:t>Ένα άλλο σχετικό θέμα, στο οποίο θα αναφερθώ περισσότερο στην ομιλία του Μαΐου στο Σ.Ο.-9 Χρηματοδότες και Οικονομολόγοι, ότι η βιωσιμότητα δεν είναι μόνο η προστασία του πλανήτη. Υπάρχει ένα πολιτικό στοιχείο όπου μπορούμε να αλλάξουμε την εξάρτησή μας από το πετρέλαιο και τα παράγωγα του . Η εξάρτηση της Δύσης από το πετρέλαιο είχε γεωπολιτικές συνέπειες που χρονολογούνται από τα τέλη του 19ου αιώνα. Για σήμερα, ένα μεγάλο μέρος των εσόδων της Ρωσίας βασίζεται στην ανάγκη της Δύσης για πετρέλαιο. Εάν η Δύση μετακινηθεί από το πετρέλαιο σε πιο βιώσιμες τεχνολογίες, αυτό θα  έχει τεράστιες συνέπειες για τις οικονομίες των Αραβικών εθνών, της Ρωσίας και της Βενεζουέλας – οι οποίες εξαρτώνται όλες από το πετρέλαιο για μια σημαντική πηγή εσόδων.</a:t>
            </a:r>
            <a:endParaRPr lang="en-US" b="0" dirty="0"/>
          </a:p>
          <a:p>
            <a:endParaRPr lang="en-US" b="0" dirty="0"/>
          </a:p>
          <a:p>
            <a:r>
              <a:rPr lang="en-US" b="0" dirty="0"/>
              <a:t>In so many ways, the concept of sustainability evolved from an understanding on practicing harmony, awareness, and intentionality in thought and behavior in one’s life and for the planet. </a:t>
            </a:r>
            <a:endParaRPr lang="el-GR" b="0" dirty="0"/>
          </a:p>
          <a:p>
            <a:r>
              <a:rPr lang="el-GR" b="0" dirty="0"/>
              <a:t>Με πολλούς τρόπους, η έννοια της βιωσιμότητας εξελίχθηκε από την κατανόηση της εξάσκησης της αρμονίας, της επίγνωσης και της πρόθεσης στη σκέψη και τη συμπεριφορά στη ζωή κάποιου και για τον πλανήτη.</a:t>
            </a:r>
            <a:endParaRPr lang="en-US" b="0" dirty="0"/>
          </a:p>
          <a:p>
            <a:pPr marL="628650" lvl="1" indent="-171450">
              <a:buFont typeface="Arial" panose="020B0604020202020204" pitchFamily="34" charset="0"/>
              <a:buChar char="•"/>
            </a:pPr>
            <a:r>
              <a:rPr lang="en-US" b="0" dirty="0"/>
              <a:t>As esotericists we know we must practice harmlessness, right thoughtform building and goodwill to our selves and others, and ultimately towards the planet. </a:t>
            </a:r>
            <a:endParaRPr lang="el-GR" b="0" dirty="0"/>
          </a:p>
          <a:p>
            <a:pPr marL="628650" lvl="1" indent="-171450">
              <a:buFont typeface="Arial" panose="020B0604020202020204" pitchFamily="34" charset="0"/>
              <a:buChar char="•"/>
            </a:pPr>
            <a:r>
              <a:rPr lang="el-GR" b="0" dirty="0"/>
              <a:t>Ως εσωτεριστές ξέρουμε ότι πρέπει να ασκούμε την αβλάβεια, σωστή ορθή δόμηση σκεπτομορφών και καλής θέλησης προς τον εαυτό μας και τους άλλους, και τελικά προς τον πλανήτη.</a:t>
            </a:r>
          </a:p>
          <a:p>
            <a:pPr marL="628650" lvl="1" indent="-171450">
              <a:buFont typeface="Arial" panose="020B0604020202020204" pitchFamily="34" charset="0"/>
              <a:buChar char="•"/>
            </a:pPr>
            <a:endParaRPr lang="en-US" b="0" dirty="0"/>
          </a:p>
          <a:p>
            <a:pPr marL="1085850" lvl="2" indent="-171450">
              <a:buFont typeface="Courier New" panose="02070309020205020404" pitchFamily="49" charset="0"/>
              <a:buChar char="o"/>
            </a:pPr>
            <a:r>
              <a:rPr lang="en-US" b="0" dirty="0"/>
              <a:t>Its well understood that when relationships break down, this leads to dis-ease in the mental, emotional-astral and etheric / physical vehicles. Our bodies, just as the Earth are also an environment where this is right-relationship between the mind, the emotions, personality to Soul and right attitude for caring to the physical form.</a:t>
            </a:r>
            <a:endParaRPr lang="el-GR" b="0" dirty="0"/>
          </a:p>
          <a:p>
            <a:pPr marL="1085850" lvl="2" indent="-171450">
              <a:buFont typeface="Courier New" panose="02070309020205020404" pitchFamily="49" charset="0"/>
              <a:buChar char="o"/>
            </a:pPr>
            <a:r>
              <a:rPr lang="el-GR" b="0" dirty="0"/>
              <a:t>Είναι καλά κατανοητό ότι όταν οι σχέσεις καταρρέουν, αυτό οδηγεί σε ασθένεια στα νοητικά, συναισθηματικά-αστρικά και </a:t>
            </a:r>
            <a:r>
              <a:rPr lang="el-GR" b="0" dirty="0" err="1"/>
              <a:t>αιθερικά</a:t>
            </a:r>
            <a:r>
              <a:rPr lang="el-GR" b="0" dirty="0"/>
              <a:t>/φυσικά οχήματα. Τα σώματά μας, όπως και η Γη, είναι επίσης ένα περιβάλλον όπου καλό είναι να υπάρχει η ορθή σχέση μεταξύ του νου, των συναισθημάτων, της προσωπικότητας προς την ψυχή και της ορθής  στάσης για τη φροντίδα της φυσικής μορφής.</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10</a:t>
            </a:fld>
            <a:endParaRPr lang="en-US" dirty="0"/>
          </a:p>
        </p:txBody>
      </p:sp>
    </p:spTree>
    <p:extLst>
      <p:ext uri="{BB962C8B-B14F-4D97-AF65-F5344CB8AC3E}">
        <p14:creationId xmlns:p14="http://schemas.microsoft.com/office/powerpoint/2010/main" val="253860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20000"/>
              </a:lnSpc>
              <a:spcBef>
                <a:spcPts val="720"/>
              </a:spcBef>
              <a:spcAft>
                <a:spcPts val="720"/>
              </a:spcAft>
              <a:buClrTx/>
              <a:buSzTx/>
              <a:buFontTx/>
              <a:buNone/>
              <a:tabLst/>
              <a:defRPr/>
            </a:pPr>
            <a:r>
              <a:rPr lang="en-US" altLang="en-US" sz="1400" b="1" dirty="0">
                <a:solidFill>
                  <a:schemeClr val="bg1"/>
                </a:solidFill>
                <a:latin typeface="Arial" panose="020B0604020202020204" pitchFamily="34" charset="0"/>
                <a:cs typeface="Arial" panose="020B0604020202020204" pitchFamily="34" charset="0"/>
              </a:rPr>
              <a:t>Challenging the Existing Paradigm</a:t>
            </a:r>
            <a:endParaRPr lang="el-GR" altLang="en-US" sz="14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r>
              <a:rPr lang="el-GR" altLang="en-US" sz="1400" b="1" dirty="0">
                <a:solidFill>
                  <a:schemeClr val="bg1"/>
                </a:solidFill>
                <a:latin typeface="Arial" panose="020B0604020202020204" pitchFamily="34" charset="0"/>
                <a:cs typeface="Arial" panose="020B0604020202020204" pitchFamily="34" charset="0"/>
              </a:rPr>
              <a:t>Αμφισβητώντας  το Ενυπάρχον  Παράδειγμα</a:t>
            </a:r>
            <a:endParaRPr lang="en-US" altLang="en-US" sz="14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endParaRPr lang="en-US" altLang="en-US" sz="1400" b="1" dirty="0">
              <a:solidFill>
                <a:schemeClr val="bg1"/>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20000"/>
              </a:lnSpc>
              <a:spcBef>
                <a:spcPts val="720"/>
              </a:spcBef>
              <a:spcAft>
                <a:spcPts val="720"/>
              </a:spcAft>
              <a:buClrTx/>
              <a:buSzTx/>
              <a:buFontTx/>
              <a:buNone/>
              <a:tabLst/>
              <a:defRPr/>
            </a:pPr>
            <a:r>
              <a:rPr lang="en-US" altLang="en-US" sz="1400" b="0" dirty="0">
                <a:solidFill>
                  <a:schemeClr val="bg1"/>
                </a:solidFill>
                <a:latin typeface="Arial" panose="020B0604020202020204" pitchFamily="34" charset="0"/>
                <a:cs typeface="Arial" panose="020B0604020202020204" pitchFamily="34" charset="0"/>
              </a:rPr>
              <a:t>Albert Einstein said:    </a:t>
            </a:r>
            <a:r>
              <a:rPr lang="en-US" altLang="en-US" sz="1400" b="0" i="1" dirty="0">
                <a:solidFill>
                  <a:schemeClr val="bg1"/>
                </a:solidFill>
                <a:latin typeface="Arial" panose="020B0604020202020204" pitchFamily="34" charset="0"/>
                <a:cs typeface="Arial" panose="020B0604020202020204" pitchFamily="34" charset="0"/>
              </a:rPr>
              <a:t>“We can’t solve problems by using the same kind of thinking we used when we created them”.</a:t>
            </a:r>
            <a:r>
              <a:rPr lang="en-US" altLang="en-US" sz="1400" b="0" dirty="0">
                <a:solidFill>
                  <a:schemeClr val="bg1"/>
                </a:solidFill>
                <a:latin typeface="Arial" panose="020B0604020202020204" pitchFamily="34" charset="0"/>
                <a:cs typeface="Arial" panose="020B0604020202020204" pitchFamily="34" charset="0"/>
              </a:rPr>
              <a:t>  </a:t>
            </a:r>
            <a:endParaRPr lang="el-GR" altLang="en-US" sz="1400" b="0" dirty="0">
              <a:solidFill>
                <a:schemeClr val="bg1"/>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20000"/>
              </a:lnSpc>
              <a:spcBef>
                <a:spcPts val="720"/>
              </a:spcBef>
              <a:spcAft>
                <a:spcPts val="720"/>
              </a:spcAft>
              <a:buClrTx/>
              <a:buSzTx/>
              <a:buFontTx/>
              <a:buNone/>
              <a:tabLst/>
              <a:defRPr/>
            </a:pPr>
            <a:r>
              <a:rPr lang="el-GR" altLang="en-US" sz="1400" b="0" dirty="0">
                <a:solidFill>
                  <a:schemeClr val="bg1"/>
                </a:solidFill>
                <a:latin typeface="Arial" panose="020B0604020202020204" pitchFamily="34" charset="0"/>
                <a:cs typeface="Arial" panose="020B0604020202020204" pitchFamily="34" charset="0"/>
              </a:rPr>
              <a:t>Ο Άλμπερτ Αϊνστάιν είπε: «Δεν μπορούμε να λύσουμε προβλήματα χρησιμοποιώντας τον ίδιο τρόπο σκέψης που χρησιμοποιούσαμε όταν τα δημιουργήσαμε».</a:t>
            </a:r>
            <a:endParaRPr lang="en-US" altLang="en-US" sz="14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endParaRPr lang="en-US" altLang="en-US" sz="14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r>
              <a:rPr lang="en-US" sz="1400" b="1" u="none" baseline="0" dirty="0">
                <a:cs typeface="Arial" pitchFamily="34" charset="0"/>
              </a:rPr>
              <a:t>Concept to touch on:</a:t>
            </a:r>
            <a:r>
              <a:rPr lang="en-US" sz="1400" b="0" u="none" baseline="0" dirty="0">
                <a:cs typeface="Arial" pitchFamily="34" charset="0"/>
              </a:rPr>
              <a:t> </a:t>
            </a:r>
            <a:r>
              <a:rPr lang="en-US" altLang="en-US" sz="1400" b="0" i="1" dirty="0">
                <a:solidFill>
                  <a:schemeClr val="bg1"/>
                </a:solidFill>
                <a:latin typeface="Arial" panose="020B0604020202020204" pitchFamily="34" charset="0"/>
                <a:cs typeface="Arial" panose="020B0604020202020204" pitchFamily="34" charset="0"/>
              </a:rPr>
              <a:t>Challenging the Existing Paradigm in scientific field</a:t>
            </a:r>
            <a:endParaRPr lang="el-GR" altLang="en-US" sz="1400" b="0" i="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r>
              <a:rPr lang="el-GR" altLang="en-US" sz="1400" b="1" i="1" dirty="0">
                <a:solidFill>
                  <a:schemeClr val="bg1"/>
                </a:solidFill>
                <a:latin typeface="Arial" panose="020B0604020202020204" pitchFamily="34" charset="0"/>
                <a:cs typeface="Arial" panose="020B0604020202020204" pitchFamily="34" charset="0"/>
              </a:rPr>
              <a:t>Μια έννοια που πρέπει να θίξουμε</a:t>
            </a:r>
            <a:r>
              <a:rPr lang="el-GR" altLang="en-US" sz="1400" b="0" i="1" dirty="0">
                <a:solidFill>
                  <a:schemeClr val="bg1"/>
                </a:solidFill>
                <a:latin typeface="Arial" panose="020B0604020202020204" pitchFamily="34" charset="0"/>
                <a:cs typeface="Arial" panose="020B0604020202020204" pitchFamily="34" charset="0"/>
              </a:rPr>
              <a:t>: Προκαλώντας το Υπάρχον Παράδειγμα στον επιστημονικό τομέα</a:t>
            </a:r>
            <a:endParaRPr lang="en-US" altLang="en-US" sz="1400" b="0" i="1" dirty="0">
              <a:solidFill>
                <a:schemeClr val="bg1"/>
              </a:solidFill>
              <a:latin typeface="Arial" panose="020B0604020202020204" pitchFamily="34" charset="0"/>
              <a:cs typeface="Arial" panose="020B0604020202020204" pitchFamily="34" charset="0"/>
            </a:endParaRPr>
          </a:p>
          <a:p>
            <a:pPr marL="0" marR="0">
              <a:lnSpc>
                <a:spcPct val="120000"/>
              </a:lnSpc>
              <a:spcBef>
                <a:spcPts val="720"/>
              </a:spcBef>
              <a:spcAft>
                <a:spcPts val="720"/>
              </a:spcAft>
            </a:pPr>
            <a:endParaRPr lang="en-US" sz="1400" b="0" u="none" baseline="0" dirty="0">
              <a:cs typeface="Arial" pitchFamily="34" charset="0"/>
            </a:endParaRPr>
          </a:p>
          <a:p>
            <a:pPr marL="742950" marR="0" lvl="1" indent="-285750">
              <a:lnSpc>
                <a:spcPct val="120000"/>
              </a:lnSpc>
              <a:spcBef>
                <a:spcPts val="720"/>
              </a:spcBef>
              <a:spcAft>
                <a:spcPts val="720"/>
              </a:spcAft>
              <a:buFont typeface="Arial" panose="020B0604020202020204" pitchFamily="34" charset="0"/>
              <a:buChar char="•"/>
            </a:pPr>
            <a:r>
              <a:rPr lang="en-US" sz="1400" b="0" u="none" baseline="0" dirty="0">
                <a:cs typeface="Arial" pitchFamily="34" charset="0"/>
              </a:rPr>
              <a:t>Scientific research is often sanitized and workers are limited on what they can say or what they can research within their discipline.</a:t>
            </a:r>
            <a:endParaRPr lang="el-GR" sz="1400" b="0" u="none" baseline="0" dirty="0">
              <a:cs typeface="Arial" pitchFamily="34" charset="0"/>
            </a:endParaRPr>
          </a:p>
          <a:p>
            <a:pPr marL="742950" marR="0" lvl="1" indent="-285750">
              <a:lnSpc>
                <a:spcPct val="120000"/>
              </a:lnSpc>
              <a:spcBef>
                <a:spcPts val="720"/>
              </a:spcBef>
              <a:spcAft>
                <a:spcPts val="720"/>
              </a:spcAft>
              <a:buFont typeface="Arial" panose="020B0604020202020204" pitchFamily="34" charset="0"/>
              <a:buChar char="•"/>
            </a:pPr>
            <a:r>
              <a:rPr lang="el-GR" sz="1400" b="0" u="none" baseline="0" dirty="0">
                <a:cs typeface="Arial" pitchFamily="34" charset="0"/>
              </a:rPr>
              <a:t>Η επιστημονική έρευνα συχνά αποστειρώνεται και οι εργαζόμενοι περιορίζονται στο τι μπορούν να πουν ή τι μπορούν να ερευνήσουν στο πλαίσιο του κλάδου τους.</a:t>
            </a:r>
          </a:p>
          <a:p>
            <a:pPr marL="742950" marR="0" lvl="1" indent="-285750">
              <a:lnSpc>
                <a:spcPct val="120000"/>
              </a:lnSpc>
              <a:spcBef>
                <a:spcPts val="720"/>
              </a:spcBef>
              <a:spcAft>
                <a:spcPts val="720"/>
              </a:spcAft>
              <a:buFont typeface="Arial" panose="020B0604020202020204" pitchFamily="34" charset="0"/>
              <a:buChar char="•"/>
            </a:pPr>
            <a:endParaRPr lang="en-US" sz="14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n-US" sz="1400" b="1" u="none" baseline="0" dirty="0">
                <a:cs typeface="Arial" pitchFamily="34" charset="0"/>
              </a:rPr>
              <a:t>Global Warming vs. Climate Change vs. Global Cooling</a:t>
            </a:r>
            <a:r>
              <a:rPr lang="en-US" sz="1400" b="0" u="none" baseline="0" dirty="0">
                <a:cs typeface="Arial" pitchFamily="34" charset="0"/>
              </a:rPr>
              <a:t>....there’s a debate about what is causing climate change. Some say NASA has info that the Sun has reduced its solar output and is in a cooling cycle. This directly effects Earth’s weather. Others point to man as being the chief culprit to global warming and climate change. </a:t>
            </a:r>
            <a:endParaRPr lang="el-GR" sz="14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endParaRPr lang="el-GR" sz="14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l-GR" sz="1400" b="1" u="none" baseline="0" dirty="0">
                <a:cs typeface="Arial" pitchFamily="34" charset="0"/>
              </a:rPr>
              <a:t>Υπερθέρμανση του Πλανήτη εναντίον Κλιματικής Αλλαγής εναντίον Παγκόσμιας Παγετού </a:t>
            </a:r>
            <a:r>
              <a:rPr lang="el-GR" sz="1400" b="0" u="none" baseline="0" dirty="0">
                <a:cs typeface="Arial" pitchFamily="34" charset="0"/>
              </a:rPr>
              <a:t>.... υπάρχει μια συζήτηση σχετικά με το τι προκαλεί την κλιματική αλλαγή. Κάποιοι λένε ότι η NASA έχει πληροφορίες ότι ο Ήλιος έχει μειώσει την ηλιακή του παραγωγή και βρίσκεται σε κύκλο ψύξης. Αυτό επηρεάζει άμεσα τον καιρό της Γης. Άλλοι επισημαίνουν ότι ο άνθρωπος είναι ο κύριος ένοχος για την υπερθέρμανση του πλανήτη και την κλιματική αλλαγή.</a:t>
            </a:r>
          </a:p>
          <a:p>
            <a:pPr marL="1200150" marR="0" lvl="2" indent="-285750">
              <a:lnSpc>
                <a:spcPct val="120000"/>
              </a:lnSpc>
              <a:spcBef>
                <a:spcPts val="720"/>
              </a:spcBef>
              <a:spcAft>
                <a:spcPts val="720"/>
              </a:spcAft>
              <a:buFont typeface="Courier New" panose="02070309020205020404" pitchFamily="49" charset="0"/>
              <a:buChar char="o"/>
            </a:pPr>
            <a:endParaRPr lang="en-US" sz="1400" b="0" u="none" baseline="0" dirty="0">
              <a:cs typeface="Arial" pitchFamily="34" charset="0"/>
            </a:endParaRPr>
          </a:p>
          <a:p>
            <a:pPr marL="1657350" marR="0" lvl="3" indent="-285750">
              <a:lnSpc>
                <a:spcPct val="120000"/>
              </a:lnSpc>
              <a:spcBef>
                <a:spcPts val="720"/>
              </a:spcBef>
              <a:spcAft>
                <a:spcPts val="720"/>
              </a:spcAft>
              <a:buFont typeface="Wingdings" panose="05000000000000000000" pitchFamily="2" charset="2"/>
              <a:buChar char="§"/>
            </a:pPr>
            <a:r>
              <a:rPr lang="en-US" sz="1400" dirty="0"/>
              <a:t>EPA.gov website:  </a:t>
            </a:r>
            <a:r>
              <a:rPr lang="en-US" sz="1400" b="0" u="none" baseline="0" dirty="0">
                <a:cs typeface="Arial" pitchFamily="34" charset="0"/>
              </a:rPr>
              <a:t>“</a:t>
            </a:r>
            <a:r>
              <a:rPr lang="en-US" sz="2000" i="1" dirty="0"/>
              <a:t>To suppress science is </a:t>
            </a:r>
            <a:r>
              <a:rPr lang="en-US" sz="2000" b="0" i="1" u="sng" dirty="0"/>
              <a:t>to obstruct policy reform and thus impede change</a:t>
            </a:r>
            <a:r>
              <a:rPr lang="en-US" sz="2000" i="1" dirty="0"/>
              <a:t>. And without change, polluting policies and practices of man will continue to exacerbate the impacts of climate change”</a:t>
            </a:r>
            <a:endParaRPr lang="el-GR" sz="2000" i="1" dirty="0"/>
          </a:p>
          <a:p>
            <a:pPr marL="1657350" marR="0" lvl="3" indent="-285750">
              <a:lnSpc>
                <a:spcPct val="120000"/>
              </a:lnSpc>
              <a:spcBef>
                <a:spcPts val="720"/>
              </a:spcBef>
              <a:spcAft>
                <a:spcPts val="720"/>
              </a:spcAft>
              <a:buFont typeface="Wingdings" panose="05000000000000000000" pitchFamily="2" charset="2"/>
              <a:buChar char="§"/>
            </a:pPr>
            <a:endParaRPr lang="el-GR" sz="2000" i="1" dirty="0"/>
          </a:p>
          <a:p>
            <a:pPr marL="1657350" marR="0" lvl="3" indent="-285750">
              <a:lnSpc>
                <a:spcPct val="120000"/>
              </a:lnSpc>
              <a:spcBef>
                <a:spcPts val="720"/>
              </a:spcBef>
              <a:spcAft>
                <a:spcPts val="720"/>
              </a:spcAft>
              <a:buFont typeface="Wingdings" panose="05000000000000000000" pitchFamily="2" charset="2"/>
              <a:buChar char="§"/>
            </a:pPr>
            <a:r>
              <a:rPr lang="el-GR" sz="2000" dirty="0"/>
              <a:t>Ο </a:t>
            </a:r>
            <a:r>
              <a:rPr lang="el-GR" sz="2000" dirty="0" err="1"/>
              <a:t>Ιστότοπος</a:t>
            </a:r>
            <a:r>
              <a:rPr lang="el-GR" sz="2000" dirty="0"/>
              <a:t> EPA.gov: «</a:t>
            </a:r>
            <a:r>
              <a:rPr lang="el-GR" sz="2000" i="1" dirty="0"/>
              <a:t>Η καταστολή της επιστήμης σημαίνει </a:t>
            </a:r>
            <a:r>
              <a:rPr lang="el-GR" sz="2000" i="1" u="sng" dirty="0"/>
              <a:t>παρεμπόδιση της μεταρρύθμισης της πολιτικής και ως εκ τούτου παρεμπόδιση της αλλαγής</a:t>
            </a:r>
            <a:r>
              <a:rPr lang="el-GR" sz="2000" i="1" dirty="0"/>
              <a:t>. Και χωρίς αλλαγή, οι ρυπογόνες πολιτικές και πρακτικές του ανθρώπου θα συνεχίσουν να επιδεινώνουν τις επιπτώσεις της κλιματικής αλλαγής».</a:t>
            </a:r>
          </a:p>
          <a:p>
            <a:pPr marL="1657350" marR="0" lvl="3" indent="-285750">
              <a:lnSpc>
                <a:spcPct val="120000"/>
              </a:lnSpc>
              <a:spcBef>
                <a:spcPts val="720"/>
              </a:spcBef>
              <a:spcAft>
                <a:spcPts val="720"/>
              </a:spcAft>
              <a:buFont typeface="Wingdings" panose="05000000000000000000" pitchFamily="2" charset="2"/>
              <a:buChar char="§"/>
            </a:pPr>
            <a:endParaRPr lang="el-GR" sz="2000" i="1" dirty="0"/>
          </a:p>
          <a:p>
            <a:pPr marL="1657350" marR="0" lvl="3" indent="-285750">
              <a:lnSpc>
                <a:spcPct val="120000"/>
              </a:lnSpc>
              <a:spcBef>
                <a:spcPts val="720"/>
              </a:spcBef>
              <a:spcAft>
                <a:spcPts val="720"/>
              </a:spcAft>
              <a:buFont typeface="Wingdings" panose="05000000000000000000" pitchFamily="2" charset="2"/>
              <a:buChar char="§"/>
            </a:pPr>
            <a:endParaRPr lang="en-US" sz="2000" dirty="0"/>
          </a:p>
          <a:p>
            <a:pPr marL="1200150" marR="0" lvl="2" indent="-285750">
              <a:lnSpc>
                <a:spcPct val="120000"/>
              </a:lnSpc>
              <a:spcBef>
                <a:spcPts val="720"/>
              </a:spcBef>
              <a:spcAft>
                <a:spcPts val="720"/>
              </a:spcAft>
              <a:buFont typeface="Courier New" panose="02070309020205020404" pitchFamily="49" charset="0"/>
              <a:buChar char="o"/>
            </a:pPr>
            <a:r>
              <a:rPr lang="en-US" sz="2000" b="0" u="none" baseline="0" dirty="0">
                <a:cs typeface="Arial" pitchFamily="34" charset="0"/>
              </a:rPr>
              <a:t>In early 2000s, the Administration of President Bush deliberately manipulated science on climate change to suit their political agenda  </a:t>
            </a:r>
            <a:r>
              <a:rPr lang="en-US" sz="2000" b="0" u="sng" baseline="0" dirty="0">
                <a:cs typeface="Arial" pitchFamily="34" charset="0"/>
              </a:rPr>
              <a:t>https://www.ucsusa.org/resources/manipulation-global-warming-science  </a:t>
            </a:r>
            <a:r>
              <a:rPr lang="en-US" sz="2000" b="0" u="none" baseline="0" dirty="0">
                <a:cs typeface="Arial" pitchFamily="34" charset="0"/>
              </a:rPr>
              <a:t>by Union of Concerned Scientists</a:t>
            </a:r>
            <a:r>
              <a:rPr lang="el-GR" sz="2000" b="0" u="none" baseline="0" dirty="0">
                <a:cs typeface="Arial" pitchFamily="34" charset="0"/>
              </a:rPr>
              <a:t>.</a:t>
            </a:r>
          </a:p>
          <a:p>
            <a:pPr marL="1200150" marR="0" lvl="2" indent="-285750">
              <a:lnSpc>
                <a:spcPct val="120000"/>
              </a:lnSpc>
              <a:spcBef>
                <a:spcPts val="720"/>
              </a:spcBef>
              <a:spcAft>
                <a:spcPts val="720"/>
              </a:spcAft>
              <a:buFont typeface="Courier New" panose="02070309020205020404" pitchFamily="49" charset="0"/>
              <a:buChar char="o"/>
            </a:pPr>
            <a:r>
              <a:rPr lang="el-GR" sz="2000" b="0" u="none" baseline="0" dirty="0">
                <a:cs typeface="Arial" pitchFamily="34" charset="0"/>
              </a:rPr>
              <a:t>Στις αρχές της δεκαετίας του 2000, η κυβέρνηση του Προέδρου Μπους σκόπιμα χειραγωγούσε την επιστήμη για την αλλαγή του κλίματος για να ταιριάζει στην πολιτική ατζέντα της </a:t>
            </a:r>
            <a:r>
              <a:rPr lang="el-GR" sz="2000" b="0" u="sng" baseline="0" dirty="0">
                <a:cs typeface="Arial" pitchFamily="34" charset="0"/>
              </a:rPr>
              <a:t>https://www.ucsusa.org/resources/manipulation-global-warming-science </a:t>
            </a:r>
            <a:r>
              <a:rPr lang="el-GR" sz="2000" b="0" u="none" baseline="0" dirty="0">
                <a:cs typeface="Arial" pitchFamily="34" charset="0"/>
              </a:rPr>
              <a:t>από την Ένωση Ανήσυχων Επιστημόνων</a:t>
            </a:r>
          </a:p>
          <a:p>
            <a:pPr marL="1200150" marR="0" lvl="2" indent="-285750">
              <a:lnSpc>
                <a:spcPct val="120000"/>
              </a:lnSpc>
              <a:spcBef>
                <a:spcPts val="720"/>
              </a:spcBef>
              <a:spcAft>
                <a:spcPts val="720"/>
              </a:spcAft>
              <a:buFont typeface="Courier New" panose="02070309020205020404" pitchFamily="49" charset="0"/>
              <a:buChar char="o"/>
            </a:pPr>
            <a:endParaRPr lang="en-US" sz="20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n-US" sz="2000" b="0" u="none" baseline="0" dirty="0">
                <a:cs typeface="Arial" pitchFamily="34" charset="0"/>
              </a:rPr>
              <a:t>Point here, is that with “new findings or discoveries”, such as on Climate Studies from a particular scientist or research, the findings can be misconstrued and watered down to create mistrust regarding the authenticity of results. </a:t>
            </a:r>
            <a:endParaRPr lang="el-GR" sz="20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endParaRPr lang="el-GR" sz="20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l-GR" sz="2000" b="0" u="none" baseline="0" dirty="0">
                <a:cs typeface="Arial" pitchFamily="34" charset="0"/>
              </a:rPr>
              <a:t>Το σημείο εδώ, είναι ότι με «νέα ευρήματα ή ανακαλύψεις», όπως για τις Κλιματικές Μελέτες από έναν συγκεκριμένο επιστήμονα ή έρευνα, τα ευρήματα μπορούν να παρερμηνευθούν και να μετριαστούν για να δημιουργήσουν δυσπιστία σχετικά με την αυθεντικότητα των αποτελεσμάτων.</a:t>
            </a:r>
          </a:p>
          <a:p>
            <a:pPr marL="1200150" marR="0" lvl="2" indent="-285750">
              <a:lnSpc>
                <a:spcPct val="120000"/>
              </a:lnSpc>
              <a:spcBef>
                <a:spcPts val="720"/>
              </a:spcBef>
              <a:spcAft>
                <a:spcPts val="720"/>
              </a:spcAft>
              <a:buFont typeface="Courier New" panose="02070309020205020404" pitchFamily="49" charset="0"/>
              <a:buChar char="o"/>
            </a:pPr>
            <a:endParaRPr lang="en-US" sz="2000" b="0" u="none" baseline="0" dirty="0">
              <a:cs typeface="Arial" pitchFamily="34" charset="0"/>
            </a:endParaRPr>
          </a:p>
          <a:p>
            <a:pPr marL="1657350" marR="0" lvl="3" indent="-285750">
              <a:lnSpc>
                <a:spcPct val="120000"/>
              </a:lnSpc>
              <a:spcBef>
                <a:spcPts val="720"/>
              </a:spcBef>
              <a:spcAft>
                <a:spcPts val="720"/>
              </a:spcAft>
              <a:buFont typeface="Wingdings" panose="05000000000000000000" pitchFamily="2" charset="2"/>
              <a:buChar char="§"/>
            </a:pPr>
            <a:r>
              <a:rPr lang="en-US" sz="1400" b="0" u="none" baseline="0" dirty="0">
                <a:cs typeface="Arial" pitchFamily="34" charset="0"/>
              </a:rPr>
              <a:t>For this, those people of science must align with “truth”, not be motivated by selfish gain and be able to define what is beneficial to humanity. Certainly, promoting empirical data supports a higher viewpoint.</a:t>
            </a:r>
            <a:endParaRPr lang="el-GR" sz="1400" b="0" u="none" baseline="0" dirty="0">
              <a:cs typeface="Arial" pitchFamily="34" charset="0"/>
            </a:endParaRPr>
          </a:p>
          <a:p>
            <a:pPr marL="1657350" marR="0" lvl="3" indent="-285750">
              <a:lnSpc>
                <a:spcPct val="120000"/>
              </a:lnSpc>
              <a:spcBef>
                <a:spcPts val="720"/>
              </a:spcBef>
              <a:spcAft>
                <a:spcPts val="720"/>
              </a:spcAft>
              <a:buFont typeface="Wingdings" panose="05000000000000000000" pitchFamily="2" charset="2"/>
              <a:buChar char="§"/>
            </a:pPr>
            <a:endParaRPr lang="el-GR" sz="1400" b="0" u="none" baseline="0" dirty="0">
              <a:cs typeface="Arial" pitchFamily="34" charset="0"/>
            </a:endParaRPr>
          </a:p>
          <a:p>
            <a:pPr marL="1657350" marR="0" lvl="3" indent="-285750">
              <a:lnSpc>
                <a:spcPct val="120000"/>
              </a:lnSpc>
              <a:spcBef>
                <a:spcPts val="720"/>
              </a:spcBef>
              <a:spcAft>
                <a:spcPts val="720"/>
              </a:spcAft>
              <a:buFont typeface="Wingdings" panose="05000000000000000000" pitchFamily="2" charset="2"/>
              <a:buChar char="§"/>
            </a:pPr>
            <a:r>
              <a:rPr lang="el-GR" sz="1400" b="0" u="none" baseline="0" dirty="0">
                <a:cs typeface="Arial" pitchFamily="34" charset="0"/>
              </a:rPr>
              <a:t>Για αυτό, αυτοί οι άνθρωποι της επιστήμης πρέπει να ευθυγραμμιστούν με την «αλήθεια», να μην παρακινούνται από εγωιστικό κέρδος και να μπορούν να ορίσουν τι είναι ωφέλιμο για την ανθρωπότητα. Σίγουρα, η προώθηση εμπειρικών δεδομένων υποστηρίζει μια ανώτερη οπτική.</a:t>
            </a:r>
          </a:p>
          <a:p>
            <a:pPr marL="1657350" marR="0" lvl="3" indent="-285750">
              <a:lnSpc>
                <a:spcPct val="120000"/>
              </a:lnSpc>
              <a:spcBef>
                <a:spcPts val="720"/>
              </a:spcBef>
              <a:spcAft>
                <a:spcPts val="720"/>
              </a:spcAft>
              <a:buFont typeface="Wingdings" panose="05000000000000000000" pitchFamily="2" charset="2"/>
              <a:buChar char="§"/>
            </a:pPr>
            <a:endParaRPr lang="en-US" sz="14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n-US" sz="1400" b="1" u="none" baseline="0" dirty="0">
                <a:cs typeface="Arial" pitchFamily="34" charset="0"/>
              </a:rPr>
              <a:t>For COVID-19 Pandemic</a:t>
            </a:r>
            <a:r>
              <a:rPr lang="en-US" sz="1400" b="0" u="none" baseline="0" dirty="0">
                <a:cs typeface="Arial" pitchFamily="34" charset="0"/>
              </a:rPr>
              <a:t> related science: “In 2020, </a:t>
            </a:r>
            <a:r>
              <a:rPr lang="en-US" sz="2000" dirty="0">
                <a:effectLst/>
                <a:latin typeface="arial" panose="020B0604020202020204" pitchFamily="34" charset="0"/>
              </a:rPr>
              <a:t>President Trump’s Administration manipulated the Food and Drug Administration to hastily approve unproved drugs such as </a:t>
            </a:r>
            <a:r>
              <a:rPr lang="en-US" sz="2000" u="sng" dirty="0">
                <a:effectLst/>
                <a:latin typeface="arial" panose="020B0604020202020204" pitchFamily="34" charset="0"/>
              </a:rPr>
              <a:t>hydroxychloroquine and </a:t>
            </a:r>
            <a:r>
              <a:rPr lang="en-US" sz="2000" u="sng" dirty="0" err="1">
                <a:effectLst/>
                <a:latin typeface="arial" panose="020B0604020202020204" pitchFamily="34" charset="0"/>
              </a:rPr>
              <a:t>remdesivir</a:t>
            </a:r>
            <a:r>
              <a:rPr lang="en-US" sz="2000" dirty="0">
                <a:effectLst/>
                <a:latin typeface="arial" panose="020B0604020202020204" pitchFamily="34" charset="0"/>
              </a:rPr>
              <a:t>.</a:t>
            </a:r>
            <a:endParaRPr lang="el-GR" sz="2000" dirty="0">
              <a:effectLst/>
              <a:latin typeface="arial" panose="020B0604020202020204"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l-GR" sz="2000" b="1" dirty="0">
                <a:effectLst/>
                <a:latin typeface="arial" panose="020B0604020202020204" pitchFamily="34" charset="0"/>
              </a:rPr>
              <a:t>Για την επιστήμη που σχετίζεται με την πανδημία COVID-19</a:t>
            </a:r>
            <a:r>
              <a:rPr lang="el-GR" sz="2000" dirty="0">
                <a:effectLst/>
                <a:latin typeface="arial" panose="020B0604020202020204" pitchFamily="34" charset="0"/>
              </a:rPr>
              <a:t>: «Το 2020, η διοίκηση του Προέδρου </a:t>
            </a:r>
            <a:r>
              <a:rPr lang="el-GR" sz="2000" dirty="0" err="1">
                <a:effectLst/>
                <a:latin typeface="arial" panose="020B0604020202020204" pitchFamily="34" charset="0"/>
              </a:rPr>
              <a:t>Τραμπ</a:t>
            </a:r>
            <a:r>
              <a:rPr lang="el-GR" sz="2000" dirty="0">
                <a:effectLst/>
                <a:latin typeface="arial" panose="020B0604020202020204" pitchFamily="34" charset="0"/>
              </a:rPr>
              <a:t> χειραγώγησε την Υπηρεσία Τροφίμων και Φαρμάκων για να εγκρίνει βιαστικά  ένα μη αποδεδειγμένα φάρμακα όπως η </a:t>
            </a:r>
            <a:r>
              <a:rPr lang="el-GR" sz="2000" u="sng" dirty="0" err="1">
                <a:effectLst/>
                <a:latin typeface="arial" panose="020B0604020202020204" pitchFamily="34" charset="0"/>
              </a:rPr>
              <a:t>υδροξυχλωροκίνη</a:t>
            </a:r>
            <a:r>
              <a:rPr lang="el-GR" sz="2000" u="sng" dirty="0">
                <a:effectLst/>
                <a:latin typeface="arial" panose="020B0604020202020204" pitchFamily="34" charset="0"/>
              </a:rPr>
              <a:t> και η </a:t>
            </a:r>
            <a:r>
              <a:rPr lang="el-GR" sz="2000" u="sng" dirty="0" err="1">
                <a:effectLst/>
                <a:latin typeface="arial" panose="020B0604020202020204" pitchFamily="34" charset="0"/>
              </a:rPr>
              <a:t>ρεμδεσιβίρη</a:t>
            </a:r>
            <a:r>
              <a:rPr lang="el-GR" sz="2000" dirty="0">
                <a:effectLst/>
                <a:latin typeface="arial" panose="020B0604020202020204" pitchFamily="34" charset="0"/>
              </a:rPr>
              <a:t>.</a:t>
            </a:r>
          </a:p>
          <a:p>
            <a:pPr marL="1200150" marR="0" lvl="2" indent="-285750">
              <a:lnSpc>
                <a:spcPct val="120000"/>
              </a:lnSpc>
              <a:spcBef>
                <a:spcPts val="720"/>
              </a:spcBef>
              <a:spcAft>
                <a:spcPts val="720"/>
              </a:spcAft>
              <a:buFont typeface="Courier New" panose="02070309020205020404" pitchFamily="49" charset="0"/>
              <a:buChar char="o"/>
            </a:pPr>
            <a:endParaRPr lang="en-US" sz="2000" dirty="0">
              <a:effectLst/>
              <a:latin typeface="arial" panose="020B0604020202020204" pitchFamily="34" charset="0"/>
            </a:endParaRPr>
          </a:p>
          <a:p>
            <a:pPr marL="1714500" marR="0" lvl="3" indent="-342900">
              <a:lnSpc>
                <a:spcPct val="120000"/>
              </a:lnSpc>
              <a:spcBef>
                <a:spcPts val="720"/>
              </a:spcBef>
              <a:spcAft>
                <a:spcPts val="720"/>
              </a:spcAft>
              <a:buFont typeface="Wingdings" panose="05000000000000000000" pitchFamily="2" charset="2"/>
              <a:buChar char="§"/>
            </a:pPr>
            <a:r>
              <a:rPr lang="en-US" sz="2000" dirty="0">
                <a:effectLst/>
                <a:latin typeface="arial" panose="020B0604020202020204" pitchFamily="34" charset="0"/>
              </a:rPr>
              <a:t>Trump in early 2020 deliberately withheld scientific data from the public for political purposes about the “coming danger” of the COVID virus. This delay undoubtedly costs 1000s of lives and delayed critical funding and research for find a cure.</a:t>
            </a:r>
            <a:endParaRPr lang="el-GR" sz="2000" dirty="0">
              <a:effectLst/>
              <a:latin typeface="arial" panose="020B0604020202020204" pitchFamily="34" charset="0"/>
            </a:endParaRPr>
          </a:p>
          <a:p>
            <a:pPr marL="1714500" marR="0" lvl="3" indent="-342900">
              <a:lnSpc>
                <a:spcPct val="120000"/>
              </a:lnSpc>
              <a:spcBef>
                <a:spcPts val="720"/>
              </a:spcBef>
              <a:spcAft>
                <a:spcPts val="720"/>
              </a:spcAft>
              <a:buFont typeface="Wingdings" panose="05000000000000000000" pitchFamily="2" charset="2"/>
              <a:buChar char="§"/>
            </a:pPr>
            <a:endParaRPr lang="el-GR" sz="2000" dirty="0">
              <a:effectLst/>
              <a:latin typeface="arial" panose="020B0604020202020204" pitchFamily="34"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2000" dirty="0">
                <a:effectLst/>
                <a:latin typeface="Times New Roman" panose="02020603050405020304" pitchFamily="18" charset="0"/>
                <a:ea typeface="Times New Roman" panose="02020603050405020304" pitchFamily="18" charset="0"/>
              </a:rPr>
              <a:t>Ο </a:t>
            </a:r>
            <a:r>
              <a:rPr lang="el-GR" sz="2000" dirty="0" err="1">
                <a:effectLst/>
                <a:latin typeface="Times New Roman" panose="02020603050405020304" pitchFamily="18" charset="0"/>
                <a:ea typeface="Times New Roman" panose="02020603050405020304" pitchFamily="18" charset="0"/>
              </a:rPr>
              <a:t>Τραμπ</a:t>
            </a:r>
            <a:r>
              <a:rPr lang="el-GR" sz="2000" dirty="0">
                <a:effectLst/>
                <a:latin typeface="Times New Roman" panose="02020603050405020304" pitchFamily="18" charset="0"/>
                <a:ea typeface="Times New Roman" panose="02020603050405020304" pitchFamily="18" charset="0"/>
              </a:rPr>
              <a:t> στις αρχές του 2020 απέκρυψε σκόπιμα επιστημονικά δεδομένα από το κοινό για πολιτικούς σκοπούς σχετικά με τον «επικείμενο κίνδυνο» του ιού COVID. Αυτή η καθυστέρηση αναμφίβολα κοστίζει 1000 ζωές και καθυστέρησε την κρίσιμη χρηματοδότηση και έρευνα για την εξεύρεση θεραπείας.</a:t>
            </a:r>
          </a:p>
          <a:p>
            <a:pPr marL="1714500" marR="0" lvl="3" indent="-342900">
              <a:lnSpc>
                <a:spcPct val="120000"/>
              </a:lnSpc>
              <a:spcBef>
                <a:spcPts val="720"/>
              </a:spcBef>
              <a:spcAft>
                <a:spcPts val="720"/>
              </a:spcAft>
              <a:buFont typeface="Wingdings" panose="05000000000000000000" pitchFamily="2" charset="2"/>
              <a:buChar char="§"/>
            </a:pPr>
            <a:endParaRPr lang="en-US" sz="2000" dirty="0">
              <a:effectLst/>
              <a:latin typeface="arial" panose="020B0604020202020204" pitchFamily="34"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2000" dirty="0">
                <a:effectLst/>
                <a:latin typeface="Arial" panose="020B0604020202020204" pitchFamily="34" charset="0"/>
                <a:ea typeface="Calibri" panose="020F0502020204030204" pitchFamily="34" charset="0"/>
              </a:rPr>
              <a:t>Suppressing science, whether by delaying publication, cherry picking favorable research, or gagging scientists, is a danger to public health.</a:t>
            </a:r>
            <a:endParaRPr lang="el-GR" sz="2000" dirty="0">
              <a:effectLst/>
              <a:latin typeface="Arial" panose="020B0604020202020204" pitchFamily="34" charset="0"/>
              <a:ea typeface="Calibri" panose="020F0502020204030204" pitchFamily="34"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l-GR" sz="2000" dirty="0">
              <a:effectLst/>
              <a:latin typeface="Arial" panose="020B0604020202020204" pitchFamily="34" charset="0"/>
              <a:ea typeface="Calibri" panose="020F0502020204030204" pitchFamily="34"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1600" dirty="0">
                <a:effectLst/>
                <a:latin typeface="Times New Roman" panose="02020603050405020304" pitchFamily="18" charset="0"/>
                <a:ea typeface="Times New Roman" panose="02020603050405020304" pitchFamily="18" charset="0"/>
              </a:rPr>
              <a:t>Αυτή η καταστολή της επιστήμης, είτε καθυστερώντας τη δημοσίευση, είτε επιλέγοντας ευνοϊκή έρευνα, είτε φιμώνοντας τους επιστήμονες, αποτελεί κίνδυνο για τη δημόσια υγεία.</a:t>
            </a:r>
          </a:p>
          <a:p>
            <a:pPr marL="1371600" marR="0" lvl="3" indent="0" algn="l" defTabSz="914400" rtl="0" eaLnBrk="1" fontAlgn="auto" latinLnBrk="0" hangingPunct="1">
              <a:lnSpc>
                <a:spcPct val="120000"/>
              </a:lnSpc>
              <a:spcBef>
                <a:spcPts val="720"/>
              </a:spcBef>
              <a:spcAft>
                <a:spcPts val="720"/>
              </a:spcAft>
              <a:buClrTx/>
              <a:buSzTx/>
              <a:buFont typeface="Wingdings" panose="05000000000000000000" pitchFamily="2" charset="2"/>
              <a:buNone/>
              <a:tabLst/>
              <a:defRPr/>
            </a:pPr>
            <a:endParaRPr lang="en-US" sz="1600" b="0" u="none" baseline="0" dirty="0">
              <a:cs typeface="Arial" pitchFamily="34" charset="0"/>
            </a:endParaRPr>
          </a:p>
          <a:p>
            <a:pPr marL="1714500" marR="0" lvl="3" indent="-342900">
              <a:lnSpc>
                <a:spcPct val="120000"/>
              </a:lnSpc>
              <a:spcBef>
                <a:spcPts val="720"/>
              </a:spcBef>
              <a:spcAft>
                <a:spcPts val="720"/>
              </a:spcAft>
              <a:buFont typeface="Wingdings" panose="05000000000000000000" pitchFamily="2" charset="2"/>
              <a:buChar char="§"/>
            </a:pPr>
            <a:r>
              <a:rPr lang="en-US" sz="2000" dirty="0">
                <a:effectLst/>
                <a:latin typeface="arial" panose="020B0604020202020204" pitchFamily="34" charset="0"/>
              </a:rPr>
              <a:t>Globally, people, policies, and procurement are being corrupted by political and commercial agendas. </a:t>
            </a:r>
            <a:endParaRPr lang="el-GR" sz="2000" dirty="0">
              <a:effectLst/>
              <a:latin typeface="arial" panose="020B0604020202020204" pitchFamily="34"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2000" dirty="0">
                <a:effectLst/>
                <a:latin typeface="Times New Roman" panose="02020603050405020304" pitchFamily="18" charset="0"/>
                <a:ea typeface="Times New Roman" panose="02020603050405020304" pitchFamily="18" charset="0"/>
              </a:rPr>
              <a:t>Σε παγκόσμιο επίπεδο, οι άνθρωποι, οι πολιτικές και οι προμήθειες αλλοιώνονται από πολιτικές και εμπορικές ατζέντες.</a:t>
            </a:r>
          </a:p>
          <a:p>
            <a:pPr marL="1714500" marR="0" lvl="3" indent="-342900">
              <a:lnSpc>
                <a:spcPct val="120000"/>
              </a:lnSpc>
              <a:spcBef>
                <a:spcPts val="720"/>
              </a:spcBef>
              <a:spcAft>
                <a:spcPts val="720"/>
              </a:spcAft>
              <a:buFont typeface="Wingdings" panose="05000000000000000000" pitchFamily="2" charset="2"/>
              <a:buChar char="§"/>
            </a:pPr>
            <a:endParaRPr lang="el-GR" sz="2000" dirty="0">
              <a:effectLst/>
              <a:latin typeface="arial" panose="020B0604020202020204" pitchFamily="34" charset="0"/>
            </a:endParaRPr>
          </a:p>
          <a:p>
            <a:pPr marL="1714500" marR="0" lvl="3" indent="-342900">
              <a:lnSpc>
                <a:spcPct val="120000"/>
              </a:lnSpc>
              <a:spcBef>
                <a:spcPts val="720"/>
              </a:spcBef>
              <a:spcAft>
                <a:spcPts val="72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So how might science be safeguarded in these changing times? The first step is full disclosure of competing interests from government, politicians, scientific advisers, and appointees, such as the heads of test and trace, diagnostic test procurement, and vaccine delivery. The next step is full transparency about decision making systems, processes, and knowing who is accountable for what.</a:t>
            </a:r>
            <a:endParaRPr lang="el-GR" sz="1800" dirty="0">
              <a:effectLst/>
              <a:latin typeface="Arial" panose="020B0604020202020204" pitchFamily="34" charset="0"/>
              <a:ea typeface="Times New Roman" panose="02020603050405020304" pitchFamily="18" charset="0"/>
            </a:endParaRPr>
          </a:p>
          <a:p>
            <a:pPr marL="1714500" marR="0" lvl="3" indent="-342900">
              <a:lnSpc>
                <a:spcPct val="120000"/>
              </a:lnSpc>
              <a:spcBef>
                <a:spcPts val="720"/>
              </a:spcBef>
              <a:spcAft>
                <a:spcPts val="720"/>
              </a:spcAft>
              <a:buFont typeface="Wingdings" panose="05000000000000000000" pitchFamily="2" charset="2"/>
              <a:buChar char="§"/>
            </a:pPr>
            <a:endParaRPr lang="el-GR" sz="1800" dirty="0">
              <a:effectLst/>
              <a:latin typeface="Arial" panose="020B0604020202020204" pitchFamily="34" charset="0"/>
              <a:ea typeface="Times New Roman" panose="02020603050405020304" pitchFamily="18" charset="0"/>
            </a:endParaRPr>
          </a:p>
          <a:p>
            <a:pPr marL="1714500" marR="0" lvl="3" indent="-34290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1800" dirty="0">
                <a:effectLst/>
                <a:latin typeface="Times New Roman" panose="02020603050405020304" pitchFamily="18" charset="0"/>
                <a:ea typeface="Times New Roman" panose="02020603050405020304" pitchFamily="18" charset="0"/>
              </a:rPr>
              <a:t>Πώς θα μπορούσε λοιπόν να προστατευθεί η επιστήμη σε αυτούς τους μεταβαλλόμενους καιρούς; Το πρώτο βήμα είναι η πλήρης αποκάλυψη ανταγωνιστικών συμφερόντων από την κυβέρνηση, τους πολιτικούς, τους επιστημονικούς συμβούλους και τους διορισμένους, όπως οι επικεφαλής του τεστ και του εντοπισμού, η προμήθεια διαγνωστικών δοκιμών και η παράδοση εμβολίου. Το επόμενο βήμα είναι η πλήρης διαφάνεια σχετικά με τα συστήματα λήψης αποφάσεων, τις διαδικασίες και το να γνωρίζουμε ποιος είναι υπεύθυνος για τι.</a:t>
            </a:r>
          </a:p>
          <a:p>
            <a:pPr marL="1714500" marR="0" lvl="3" indent="-342900">
              <a:lnSpc>
                <a:spcPct val="120000"/>
              </a:lnSpc>
              <a:spcBef>
                <a:spcPts val="720"/>
              </a:spcBef>
              <a:spcAft>
                <a:spcPts val="720"/>
              </a:spcAft>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1714500" marR="0" lvl="3" indent="-342900">
              <a:lnSpc>
                <a:spcPct val="120000"/>
              </a:lnSpc>
              <a:spcBef>
                <a:spcPts val="720"/>
              </a:spcBef>
              <a:spcAft>
                <a:spcPts val="72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Governments and industry must also stop announcing critical science policy by press releases and that they should be informed or guided by science when they decide policy for their public.</a:t>
            </a:r>
            <a:endParaRPr lang="el-GR" sz="1800" dirty="0">
              <a:effectLst/>
              <a:latin typeface="Arial" panose="020B0604020202020204" pitchFamily="34" charset="0"/>
              <a:ea typeface="Times New Roman" panose="02020603050405020304" pitchFamily="18" charset="0"/>
            </a:endParaRPr>
          </a:p>
          <a:p>
            <a:pPr marL="1714500" marR="0" lvl="3" indent="-342900">
              <a:lnSpc>
                <a:spcPct val="120000"/>
              </a:lnSpc>
              <a:spcBef>
                <a:spcPts val="720"/>
              </a:spcBef>
              <a:spcAft>
                <a:spcPts val="720"/>
              </a:spcAft>
              <a:buFont typeface="Wingdings" panose="05000000000000000000" pitchFamily="2" charset="2"/>
              <a:buChar char="§"/>
            </a:pPr>
            <a:endParaRPr lang="el-GR" sz="1800" dirty="0">
              <a:effectLst/>
              <a:latin typeface="Arial" panose="020B0604020202020204" pitchFamily="34" charset="0"/>
              <a:ea typeface="Times New Roman" panose="02020603050405020304" pitchFamily="18" charset="0"/>
            </a:endParaRPr>
          </a:p>
          <a:p>
            <a:pPr marL="1714500" marR="0" lvl="3" indent="-342900">
              <a:lnSpc>
                <a:spcPct val="120000"/>
              </a:lnSpc>
              <a:spcBef>
                <a:spcPts val="720"/>
              </a:spcBef>
              <a:spcAft>
                <a:spcPts val="720"/>
              </a:spcAft>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rPr>
              <a:t>Οι κυβερνήσεις και η βιομηχανία πρέπει επίσης να σταματήσουν να ανακοινώνουν κριτική επιστημονική πολιτική μέσω δελτίων τύπου και ότι πρέπει να ενημερώνονται ή να καθοδηγούνται από την επιστήμη όταν αποφασίζουν πολιτική για το κοινό τους.</a:t>
            </a:r>
          </a:p>
          <a:p>
            <a:pPr marL="1714500" marR="0" lvl="3" indent="-342900">
              <a:lnSpc>
                <a:spcPct val="120000"/>
              </a:lnSpc>
              <a:spcBef>
                <a:spcPts val="720"/>
              </a:spcBef>
              <a:spcAft>
                <a:spcPts val="720"/>
              </a:spcAft>
              <a:buFont typeface="Wingdings" panose="05000000000000000000" pitchFamily="2" charset="2"/>
              <a:buChar char="§"/>
            </a:pPr>
            <a:endParaRPr lang="en-US" sz="1800" dirty="0">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“Challenges to the </a:t>
            </a:r>
            <a:r>
              <a:rPr lang="en-US" sz="1800" i="0" dirty="0">
                <a:effectLst/>
                <a:latin typeface="Arial Narrow" panose="020B0606020202030204" pitchFamily="34" charset="0"/>
                <a:ea typeface="Calibri" panose="020F0502020204030204" pitchFamily="34" charset="0"/>
                <a:cs typeface="Times New Roman" panose="02020603050405020304" pitchFamily="18" charset="0"/>
              </a:rPr>
              <a:t>existing</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i="0" dirty="0">
                <a:effectLst/>
                <a:latin typeface="Arial Narrow" panose="020B0606020202030204" pitchFamily="34" charset="0"/>
                <a:ea typeface="Calibri" panose="020F0502020204030204" pitchFamily="34" charset="0"/>
                <a:cs typeface="Times New Roman" panose="02020603050405020304" pitchFamily="18" charset="0"/>
              </a:rPr>
              <a:t>paradigm</a:t>
            </a:r>
            <a:r>
              <a:rPr lang="en-US" sz="1800" i="1" dirty="0">
                <a:effectLst/>
                <a:latin typeface="Arial Narrow" panose="020B0606020202030204" pitchFamily="34" charset="0"/>
                <a:ea typeface="Calibri" panose="020F0502020204030204" pitchFamily="34" charset="0"/>
                <a:cs typeface="Times New Roman" panose="02020603050405020304" pitchFamily="18" charset="0"/>
              </a:rPr>
              <a:t> will only be successful when advocates secure positions of authority necessary to change institutional arrangements.“</a:t>
            </a:r>
            <a:endParaRPr lang="el-GR" sz="1800" i="1" dirty="0">
              <a:effectLst/>
              <a:latin typeface="Arial Narrow" panose="020B060602020203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l-GR" sz="1800" i="1" dirty="0">
              <a:effectLst/>
              <a:latin typeface="Arial Narrow" panose="020B060602020203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«Οι προκλήσεις στο υπάρχον παράδειγμα θα είναι επιτυχείς μόνο όταν οι υποστηρικτές εξασφαλίσουν θέσεις εξουσίας που είναι απαραίτητες για την αλλαγή των θεσμικών ρυθμίσεων».</a:t>
            </a:r>
            <a:endParaRPr lang="el-GR" sz="1800" i="1" dirty="0">
              <a:effectLst/>
              <a:latin typeface="Arial Narrow" panose="020B060602020203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Courier New" panose="02070309020205020404" pitchFamily="49" charset="0"/>
              <a:buChar char="o"/>
            </a:pPr>
            <a:r>
              <a:rPr lang="en-US" sz="1800" b="1" dirty="0">
                <a:effectLst/>
                <a:latin typeface="Arial Narrow" panose="020B0606020202030204" pitchFamily="34" charset="0"/>
                <a:ea typeface="Calibri" panose="020F0502020204030204" pitchFamily="34" charset="0"/>
                <a:cs typeface="Arial" panose="020B0604020202020204" pitchFamily="34" charset="0"/>
              </a:rPr>
              <a:t>Anthropology: Social development of Civilization</a:t>
            </a:r>
            <a:r>
              <a:rPr lang="en-US" sz="1800" dirty="0">
                <a:effectLst/>
                <a:latin typeface="Arial Narrow" panose="020B0606020202030204" pitchFamily="34" charset="0"/>
                <a:ea typeface="Calibri" panose="020F0502020204030204" pitchFamily="34" charset="0"/>
                <a:cs typeface="Arial" panose="020B0604020202020204" pitchFamily="34" charset="0"/>
              </a:rPr>
              <a:t>, Darwinism vs. archeological evidence that man developed differently…and its acceptance, e.g. </a:t>
            </a:r>
            <a:r>
              <a:rPr lang="en-US" sz="1800" dirty="0" err="1">
                <a:effectLst/>
                <a:latin typeface="Arial Narrow" panose="020B0606020202030204" pitchFamily="34" charset="0"/>
                <a:ea typeface="Calibri" panose="020F0502020204030204" pitchFamily="34" charset="0"/>
                <a:cs typeface="Arial" panose="020B0604020202020204" pitchFamily="34" charset="0"/>
              </a:rPr>
              <a:t>Gobleki</a:t>
            </a:r>
            <a:r>
              <a:rPr lang="en-US" sz="1800" dirty="0">
                <a:effectLst/>
                <a:latin typeface="Arial Narrow" panose="020B0606020202030204" pitchFamily="34" charset="0"/>
                <a:ea typeface="Calibri" panose="020F0502020204030204" pitchFamily="34" charset="0"/>
                <a:cs typeface="Arial" panose="020B0604020202020204" pitchFamily="34" charset="0"/>
              </a:rPr>
              <a:t> </a:t>
            </a:r>
            <a:r>
              <a:rPr lang="en-US" sz="1800" dirty="0" err="1">
                <a:effectLst/>
                <a:latin typeface="Arial Narrow" panose="020B0606020202030204" pitchFamily="34" charset="0"/>
                <a:ea typeface="Calibri" panose="020F0502020204030204" pitchFamily="34" charset="0"/>
                <a:cs typeface="Arial" panose="020B0604020202020204" pitchFamily="34" charset="0"/>
              </a:rPr>
              <a:t>Tepi</a:t>
            </a:r>
            <a:r>
              <a:rPr lang="en-US" sz="1800" dirty="0">
                <a:effectLst/>
                <a:latin typeface="Arial Narrow" panose="020B0606020202030204" pitchFamily="34" charset="0"/>
                <a:ea typeface="Calibri" panose="020F0502020204030204" pitchFamily="34" charset="0"/>
                <a:cs typeface="Arial" panose="020B0604020202020204" pitchFamily="34" charset="0"/>
              </a:rPr>
              <a:t> (evidence of oldest social and religious community, pre-dating other neo-lithic sites by 1000s of years)</a:t>
            </a:r>
            <a:endParaRPr lang="el-GR" sz="1800" dirty="0">
              <a:effectLst/>
              <a:latin typeface="Arial Narrow" panose="020B0606020202030204" pitchFamily="34" charset="0"/>
              <a:ea typeface="Calibri" panose="020F0502020204030204" pitchFamily="34" charset="0"/>
              <a:cs typeface="Arial" panose="020B0604020202020204" pitchFamily="34" charset="0"/>
            </a:endParaRPr>
          </a:p>
          <a:p>
            <a:pPr marL="1200150" lvl="2" indent="-285750">
              <a:buFont typeface="Courier New" panose="02070309020205020404" pitchFamily="49" charset="0"/>
              <a:buChar char="o"/>
            </a:pPr>
            <a:endParaRPr lang="el-GR" sz="1800" dirty="0">
              <a:effectLst/>
              <a:latin typeface="Arial Narrow" panose="020B0606020202030204" pitchFamily="34" charset="0"/>
              <a:ea typeface="Calibri" panose="020F0502020204030204" pitchFamily="34" charset="0"/>
              <a:cs typeface="Arial" panose="020B0604020202020204" pitchFamily="34" charset="0"/>
            </a:endParaRPr>
          </a:p>
          <a:p>
            <a:pPr marL="1200150" lvl="2" indent="-285750">
              <a:buFont typeface="Courier New" panose="02070309020205020404" pitchFamily="49" charset="0"/>
              <a:buChar char="o"/>
            </a:pPr>
            <a:r>
              <a:rPr lang="el-GR" sz="1400" b="1" u="none" baseline="0" dirty="0">
                <a:cs typeface="Arial" pitchFamily="34" charset="0"/>
              </a:rPr>
              <a:t>Ανθρωπολογία: Κοινωνική ανάπτυξη του Πολιτισμού</a:t>
            </a:r>
            <a:r>
              <a:rPr lang="el-GR" sz="1400" b="0" u="none" baseline="0" dirty="0">
                <a:cs typeface="Arial" pitchFamily="34" charset="0"/>
              </a:rPr>
              <a:t>, Δαρβινισμός εναντίον αρχαιολογικών στοιχείων ότι ο άνθρωπος αναπτύχθηκε διαφορετικά…και η αποδοχή του, π.χ. </a:t>
            </a:r>
            <a:r>
              <a:rPr lang="el-GR" sz="1400" b="0" u="none" baseline="0" dirty="0" err="1">
                <a:cs typeface="Arial" pitchFamily="34" charset="0"/>
              </a:rPr>
              <a:t>Gobleki</a:t>
            </a:r>
            <a:r>
              <a:rPr lang="el-GR" sz="1400" b="0" u="none" baseline="0" dirty="0">
                <a:cs typeface="Arial" pitchFamily="34" charset="0"/>
              </a:rPr>
              <a:t> </a:t>
            </a:r>
            <a:r>
              <a:rPr lang="el-GR" sz="1400" b="0" u="none" baseline="0" dirty="0" err="1">
                <a:cs typeface="Arial" pitchFamily="34" charset="0"/>
              </a:rPr>
              <a:t>Tepi</a:t>
            </a:r>
            <a:r>
              <a:rPr lang="el-GR" sz="1400" b="0" u="none" baseline="0" dirty="0">
                <a:cs typeface="Arial" pitchFamily="34" charset="0"/>
              </a:rPr>
              <a:t> (στοιχεία της παλαιότερης κοινωνικής και θρησκευτικής κοινότητας, που χρονολογούνται προγενέστερα σε άλλες νεολιθικές τοποθεσίες εδώ και 1000 χρόνια)</a:t>
            </a:r>
            <a:endParaRPr lang="el-GR" sz="1800" b="0" u="none" baseline="0" dirty="0">
              <a:effectLst/>
              <a:latin typeface="Arial Narrow" panose="020B0606020202030204" pitchFamily="34" charset="0"/>
              <a:cs typeface="Arial" panose="020B0604020202020204" pitchFamily="34" charset="0"/>
            </a:endParaRPr>
          </a:p>
          <a:p>
            <a:pPr marL="1200150" lvl="2" indent="-285750">
              <a:buFont typeface="Courier New" panose="02070309020205020404" pitchFamily="49" charset="0"/>
              <a:buChar char="o"/>
            </a:pPr>
            <a:endParaRPr lang="en-US" sz="1400" b="0"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n-US" sz="1400" b="1" u="none" baseline="0" dirty="0">
                <a:cs typeface="Arial" pitchFamily="34" charset="0"/>
              </a:rPr>
              <a:t>Egyptology</a:t>
            </a:r>
            <a:endParaRPr lang="el-GR" sz="1400" b="1" u="none" baseline="0" dirty="0">
              <a:cs typeface="Arial" pitchFamily="34" charset="0"/>
            </a:endParaRPr>
          </a:p>
          <a:p>
            <a:pPr marL="1200150" marR="0" lvl="2" indent="-285750">
              <a:lnSpc>
                <a:spcPct val="120000"/>
              </a:lnSpc>
              <a:spcBef>
                <a:spcPts val="720"/>
              </a:spcBef>
              <a:spcAft>
                <a:spcPts val="720"/>
              </a:spcAft>
              <a:buFont typeface="Courier New" panose="02070309020205020404" pitchFamily="49" charset="0"/>
              <a:buChar char="o"/>
            </a:pPr>
            <a:r>
              <a:rPr lang="el-GR" sz="1400" b="1" u="none" baseline="0" dirty="0">
                <a:cs typeface="Arial" pitchFamily="34" charset="0"/>
              </a:rPr>
              <a:t>Αιγυπτιολογία</a:t>
            </a:r>
          </a:p>
          <a:p>
            <a:pPr marL="1200150" marR="0" lvl="2" indent="-285750">
              <a:lnSpc>
                <a:spcPct val="120000"/>
              </a:lnSpc>
              <a:spcBef>
                <a:spcPts val="720"/>
              </a:spcBef>
              <a:spcAft>
                <a:spcPts val="720"/>
              </a:spcAft>
              <a:buFont typeface="Courier New" panose="02070309020205020404" pitchFamily="49" charset="0"/>
              <a:buChar char="o"/>
            </a:pPr>
            <a:endParaRPr lang="en-US" sz="1400" b="1" u="none" baseline="0" dirty="0">
              <a:cs typeface="Arial"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1400" b="0" u="none" baseline="0" dirty="0">
                <a:cs typeface="Arial" pitchFamily="34" charset="0"/>
              </a:rPr>
              <a:t>Robert </a:t>
            </a:r>
            <a:r>
              <a:rPr lang="en-US" sz="1400" b="0" u="none" baseline="0" dirty="0" err="1">
                <a:cs typeface="Arial" pitchFamily="34" charset="0"/>
              </a:rPr>
              <a:t>Buval</a:t>
            </a:r>
            <a:r>
              <a:rPr lang="en-US" sz="1400" b="0" u="none" baseline="0" dirty="0">
                <a:cs typeface="Arial" pitchFamily="34" charset="0"/>
              </a:rPr>
              <a:t> book: “</a:t>
            </a:r>
            <a:r>
              <a:rPr lang="en-US" sz="2000" b="1" dirty="0"/>
              <a:t>Breaking the Mirror of Heaven: The Conspiracy to Suppress the Voice of Ancient Egypt”</a:t>
            </a:r>
            <a:r>
              <a:rPr lang="en-US" sz="2000" b="0" dirty="0"/>
              <a:t>.....about the destruction, vandalizing and cultural suppression of ancient Egyptian </a:t>
            </a:r>
            <a:r>
              <a:rPr lang="en-US" sz="3200" b="0" dirty="0"/>
              <a:t>monuments in Egypt from antiquity to the present day</a:t>
            </a:r>
            <a:r>
              <a:rPr lang="el-GR" sz="3200" b="0" dirty="0"/>
              <a:t>.</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l-GR"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3200" b="0" dirty="0"/>
              <a:t>Το βιβλίο  του </a:t>
            </a:r>
            <a:r>
              <a:rPr lang="el-GR" sz="3200" b="0" dirty="0" err="1"/>
              <a:t>Robert</a:t>
            </a:r>
            <a:r>
              <a:rPr lang="el-GR" sz="3200" b="0" dirty="0"/>
              <a:t> </a:t>
            </a:r>
            <a:r>
              <a:rPr lang="el-GR" sz="3200" b="0" dirty="0" err="1"/>
              <a:t>Buval</a:t>
            </a:r>
            <a:r>
              <a:rPr lang="el-GR" sz="3200" b="0" dirty="0"/>
              <a:t>: Σπάζοντας τον καθρέπτη του Ουρανού: Η Συνομωσία καταστολής της Αρχαίας φωνής της Αιγύπτου .....σχετικά με την καταστροφή, τον βανδαλισμό και την πολιτιστική καταστολή αρχαίων αιγυπτιακών μνημείων στην Αίγυπτο από την αρχαιότητα μέχρι σήμερα</a:t>
            </a:r>
          </a:p>
          <a:p>
            <a:pPr marL="1371600" marR="0" lvl="3" indent="0" algn="l" defTabSz="914400" rtl="0" eaLnBrk="1" fontAlgn="auto" latinLnBrk="0" hangingPunct="1">
              <a:lnSpc>
                <a:spcPct val="120000"/>
              </a:lnSpc>
              <a:spcBef>
                <a:spcPts val="720"/>
              </a:spcBef>
              <a:spcAft>
                <a:spcPts val="720"/>
              </a:spcAft>
              <a:buClrTx/>
              <a:buSzTx/>
              <a:buFont typeface="Wingdings" panose="05000000000000000000" pitchFamily="2" charset="2"/>
              <a:buNone/>
              <a:tabLst/>
              <a:defRPr/>
            </a:pPr>
            <a:endParaRPr lang="en-US"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3200" b="0" dirty="0"/>
              <a:t>About 2015, </a:t>
            </a:r>
            <a:r>
              <a:rPr lang="en-US" sz="4400" b="0" dirty="0"/>
              <a:t>Tutankhamun’s tomb could contain hidden chambers discovered by </a:t>
            </a:r>
            <a:r>
              <a:rPr lang="en-US" sz="6000" dirty="0"/>
              <a:t>ground-penetrating radar technology used by the </a:t>
            </a:r>
            <a:r>
              <a:rPr lang="en-US" sz="6000" dirty="0" err="1"/>
              <a:t>Nat’l</a:t>
            </a:r>
            <a:r>
              <a:rPr lang="en-US" sz="6000" dirty="0"/>
              <a:t> Geographic Society possibly</a:t>
            </a:r>
            <a:r>
              <a:rPr lang="en-US" sz="4400" b="0" dirty="0"/>
              <a:t> confirming the remains and riches of Queen Nefertiti.</a:t>
            </a:r>
            <a:r>
              <a:rPr lang="en-US" sz="3200" b="0" dirty="0"/>
              <a:t>...but the Egyptian Government suppressed the findings.....such a finding could undermine the official government historical data of the ancient site</a:t>
            </a:r>
            <a:endParaRPr lang="el-GR"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l-GR"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3200" b="0" dirty="0"/>
              <a:t>Περίπου το 2015, ο τάφος του </a:t>
            </a:r>
            <a:r>
              <a:rPr lang="el-GR" sz="3200" b="0" dirty="0" err="1"/>
              <a:t>Τουταγχαμών</a:t>
            </a:r>
            <a:r>
              <a:rPr lang="el-GR" sz="3200" b="0" dirty="0"/>
              <a:t> θα μπορούσε να περιέχει κρυφούς θαλάμους που ανακαλύφθηκαν με τεχνολογία ραντάρ διείσδυσης στο έδαφος που χρησιμοποιήθηκε από το </a:t>
            </a:r>
            <a:r>
              <a:rPr lang="en-US" sz="3200" b="0" dirty="0"/>
              <a:t>National </a:t>
            </a:r>
            <a:r>
              <a:rPr lang="el-GR" sz="3200" b="0" dirty="0" err="1"/>
              <a:t>Geographic</a:t>
            </a:r>
            <a:r>
              <a:rPr lang="el-GR" sz="3200" b="0" dirty="0"/>
              <a:t> Society, επιβεβαιώνοντας πιθανώς τα λείψανα και τον πλούτο της βασίλισσας Νεφερτίτης...αλλά η αιγυπτιακή κυβέρνηση κατέστειλε τα ευρήματα... ένα εύρημα θα μπορούσε να υπονομεύσει τα επίσημα κυβερνητικά ιστορικά στοιχεία του αρχαίου χώρου</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3200" b="0" dirty="0"/>
              <a:t>Continual denial by the mainstream Egyptologists and Egyptian government of the science, technology and age of the Great Pyramid.</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3200" b="0" dirty="0"/>
              <a:t>Συνεχής άρνηση από τους κύριους Αιγυπτιολόγους και την αιγυπτιακή κυβέρνηση της επιστήμης, της τεχνολογίας και της εποχής της Μεγάλης Πυραμίδας</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3200" b="0" dirty="0"/>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2000" dirty="0">
                <a:effectLst/>
                <a:latin typeface="Arial Narrow" panose="020B0606020202030204" pitchFamily="34" charset="0"/>
                <a:ea typeface="Calibri" panose="020F0502020204030204" pitchFamily="34" charset="0"/>
                <a:cs typeface="Arial" panose="020B0604020202020204" pitchFamily="34" charset="0"/>
              </a:rPr>
              <a:t>John Anthony West, Robert </a:t>
            </a:r>
            <a:r>
              <a:rPr lang="en-US" sz="2000" dirty="0" err="1">
                <a:effectLst/>
                <a:latin typeface="Arial Narrow" panose="020B0606020202030204" pitchFamily="34" charset="0"/>
                <a:ea typeface="Calibri" panose="020F0502020204030204" pitchFamily="34" charset="0"/>
                <a:cs typeface="Arial" panose="020B0604020202020204" pitchFamily="34" charset="0"/>
              </a:rPr>
              <a:t>Buval</a:t>
            </a:r>
            <a:r>
              <a:rPr lang="en-US" sz="2000" dirty="0">
                <a:effectLst/>
                <a:latin typeface="Arial Narrow" panose="020B0606020202030204" pitchFamily="34" charset="0"/>
                <a:ea typeface="Calibri" panose="020F0502020204030204" pitchFamily="34" charset="0"/>
                <a:cs typeface="Arial" panose="020B0604020202020204" pitchFamily="34" charset="0"/>
              </a:rPr>
              <a:t>, Graham Handcock are examples of archeologists who presented new ideas on the Egyptian civilization and challenges traditional Egyptologists.</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2000" b="0" dirty="0"/>
              <a:t>Ο </a:t>
            </a:r>
            <a:r>
              <a:rPr lang="el-GR" sz="2000" b="0" dirty="0" err="1"/>
              <a:t>John</a:t>
            </a:r>
            <a:r>
              <a:rPr lang="el-GR" sz="2000" b="0" dirty="0"/>
              <a:t> </a:t>
            </a:r>
            <a:r>
              <a:rPr lang="el-GR" sz="2000" b="0" dirty="0" err="1"/>
              <a:t>Anthony</a:t>
            </a:r>
            <a:r>
              <a:rPr lang="el-GR" sz="2000" b="0" dirty="0"/>
              <a:t> </a:t>
            </a:r>
            <a:r>
              <a:rPr lang="el-GR" sz="2000" b="0" dirty="0" err="1"/>
              <a:t>West</a:t>
            </a:r>
            <a:r>
              <a:rPr lang="el-GR" sz="2000" b="0" dirty="0"/>
              <a:t>, ο </a:t>
            </a:r>
            <a:r>
              <a:rPr lang="el-GR" sz="2000" b="0" dirty="0" err="1"/>
              <a:t>Robert</a:t>
            </a:r>
            <a:r>
              <a:rPr lang="el-GR" sz="2000" b="0" dirty="0"/>
              <a:t> </a:t>
            </a:r>
            <a:r>
              <a:rPr lang="el-GR" sz="2000" b="0" dirty="0" err="1"/>
              <a:t>Buval</a:t>
            </a:r>
            <a:r>
              <a:rPr lang="el-GR" sz="2000" b="0" dirty="0"/>
              <a:t>, ο </a:t>
            </a:r>
            <a:r>
              <a:rPr lang="el-GR" sz="2000" b="0" dirty="0" err="1"/>
              <a:t>Graham</a:t>
            </a:r>
            <a:r>
              <a:rPr lang="el-GR" sz="2000" b="0" dirty="0"/>
              <a:t> </a:t>
            </a:r>
            <a:r>
              <a:rPr lang="el-GR" sz="2000" b="0" dirty="0" err="1"/>
              <a:t>Handcock</a:t>
            </a:r>
            <a:r>
              <a:rPr lang="el-GR" sz="2000" b="0" dirty="0"/>
              <a:t> είναι παραδείγματα αρχαιολόγων που παρουσίασαν νέες ιδέες για τον αιγυπτιακό πολιτισμό και αμφισβητούν τους παραδοσιακούς αιγυπτιολόγους</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2000" dirty="0">
                <a:effectLst/>
                <a:latin typeface="Arial Narrow" panose="020B0606020202030204" pitchFamily="34" charset="0"/>
                <a:ea typeface="Calibri" panose="020F0502020204030204" pitchFamily="34" charset="0"/>
                <a:cs typeface="Arial" panose="020B0604020202020204" pitchFamily="34" charset="0"/>
              </a:rPr>
              <a:t>Archeological evidence is missing to prove the building of the Great Pyramid by traditional Egyptologists….no technology today can match the precision of cut stones; drill holes and saw cuts.</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2000" b="0" dirty="0"/>
              <a:t>Λείπουν αρχαιολογικά στοιχεία για να αποδείξουν την κατασκευή της Μεγάλης Πυραμίδας από τους παραδοσιακούς Αιγυπτιολόγους... καμία τεχνολογία σήμερα δεν μπορεί να ανταποκριθεί στην ακρίβεια των κομμένων λίθων</a:t>
            </a:r>
            <a:r>
              <a:rPr lang="en-GB" sz="2000" b="0" dirty="0"/>
              <a:t> </a:t>
            </a:r>
            <a:r>
              <a:rPr lang="el-GR" sz="2000" b="0" dirty="0"/>
              <a:t>τρύπες και κοψίματα πριονιού</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n-US" sz="2000" dirty="0">
                <a:effectLst/>
                <a:latin typeface="Arial Narrow" panose="020B0606020202030204" pitchFamily="34" charset="0"/>
                <a:ea typeface="Calibri" panose="020F0502020204030204" pitchFamily="34" charset="0"/>
                <a:cs typeface="Arial" panose="020B0604020202020204" pitchFamily="34" charset="0"/>
              </a:rPr>
              <a:t>HPB says Great Pyramid was built over 30,000 years ago (Collected Writings?), not 5000 years back as traditional Egyptology </a:t>
            </a:r>
            <a:r>
              <a:rPr lang="en-US" sz="2000" dirty="0" err="1">
                <a:effectLst/>
                <a:latin typeface="Arial Narrow" panose="020B0606020202030204" pitchFamily="34" charset="0"/>
                <a:ea typeface="Calibri" panose="020F0502020204030204" pitchFamily="34" charset="0"/>
                <a:cs typeface="Arial" panose="020B0604020202020204" pitchFamily="34" charset="0"/>
              </a:rPr>
              <a:t>sasys</a:t>
            </a:r>
            <a:r>
              <a:rPr lang="en-US" sz="2000" dirty="0">
                <a:effectLst/>
                <a:latin typeface="Arial Narrow" panose="020B0606020202030204" pitchFamily="34" charset="0"/>
                <a:ea typeface="Calibri" panose="020F0502020204030204" pitchFamily="34" charset="0"/>
                <a:cs typeface="Arial" panose="020B0604020202020204" pitchFamily="34" charset="0"/>
              </a:rPr>
              <a:t>….evidence of water erosion 1000s of years before Old Kingdom (5000 BCE)</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r>
              <a:rPr lang="el-GR" sz="2000" b="0" dirty="0"/>
              <a:t>Η </a:t>
            </a:r>
            <a:r>
              <a:rPr lang="en-GB" sz="2000" b="0" dirty="0"/>
              <a:t>E.P. M</a:t>
            </a:r>
            <a:r>
              <a:rPr lang="el-GR" sz="2000" b="0" dirty="0"/>
              <a:t>Π λέει ότι η Μεγάλη Πυραμίδα χτίστηκε πριν από περισσότερα από 30.000 χρόνια (Συλλογικά Γράμματα;), όχι πριν από 5000 χρόνια όπως λέει η παραδοσιακή Αιγυπτιολογία….αποδείξεις διάβρωσης του νερού 1000 χρόνια πριν από το Παλαιό Βασίλειο (5000 π.Χ.)</a:t>
            </a: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Arial Narrow" panose="020B0606020202030204" pitchFamily="34" charset="0"/>
              <a:ea typeface="Calibri" panose="020F0502020204030204" pitchFamily="34" charset="0"/>
              <a:cs typeface="Arial" panose="020B0604020202020204" pitchFamily="34" charset="0"/>
            </a:endParaRPr>
          </a:p>
          <a:p>
            <a:pPr marL="1657350" marR="0" lvl="3" indent="-285750" algn="l" defTabSz="914400" rtl="0" eaLnBrk="1" fontAlgn="auto" latinLnBrk="0" hangingPunct="1">
              <a:lnSpc>
                <a:spcPct val="120000"/>
              </a:lnSpc>
              <a:spcBef>
                <a:spcPts val="720"/>
              </a:spcBef>
              <a:spcAft>
                <a:spcPts val="720"/>
              </a:spcAft>
              <a:buClrTx/>
              <a:buSzTx/>
              <a:buFont typeface="Wingdings" panose="05000000000000000000" pitchFamily="2" charset="2"/>
              <a:buChar char="§"/>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n-US" sz="2000" b="0" dirty="0"/>
              <a:t>Website: </a:t>
            </a:r>
            <a:r>
              <a:rPr lang="en-US" sz="2000" b="0" u="sng" dirty="0"/>
              <a:t>Megaliths.org</a:t>
            </a:r>
            <a:r>
              <a:rPr lang="en-US" sz="2000" b="0" dirty="0"/>
              <a:t>......showing anomalies in history – not covered by mainstream science….provides examples of building / structural design that cannot be explained by today’s scientist…..scientist don’t want to acknowledge Great Pyramid, structure by Incas or Aztecs were built with advanced technology that has been lost</a:t>
            </a:r>
            <a:endParaRPr lang="el-GR" sz="2000" b="0" dirty="0"/>
          </a:p>
          <a:p>
            <a:pPr marL="800100" marR="0" lvl="1" indent="-342900" algn="l"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endParaRPr lang="el-GR" sz="2000" b="0" dirty="0"/>
          </a:p>
          <a:p>
            <a:pPr marL="800100" marR="0" lvl="1" indent="-342900" algn="l"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2000" b="0" dirty="0" err="1"/>
              <a:t>Ιστότοπος</a:t>
            </a:r>
            <a:r>
              <a:rPr lang="el-GR" sz="2000" b="0" dirty="0"/>
              <a:t>: Megaliths.org...... Δείχνει την εμφάνιση ανωμαλιών στην ιστορία – που δεν καλύπτονται από την κυρίαρχη επιστήμη….παρέχει παραδείγματα κτιρίου/δομικού σχεδιασμού που δεν μπορούν να εξηγηθεί  από τον σημερινό επιστήμονα….. οι επιστήμονες δεν θέλουν να αναγνωρίσουν τη Μεγάλη Πυραμίδα, δομές από Ίνκας ή Αζτέκους  που χτίστηκαν με προηγμένη τεχνολογία που έχει χαθεί</a:t>
            </a:r>
            <a:endParaRPr lang="en-US" sz="2000" b="0" dirty="0"/>
          </a:p>
          <a:p>
            <a:pPr marL="0" marR="0" lvl="0" indent="0">
              <a:lnSpc>
                <a:spcPct val="120000"/>
              </a:lnSpc>
              <a:spcBef>
                <a:spcPts val="720"/>
              </a:spcBef>
              <a:spcAft>
                <a:spcPts val="720"/>
              </a:spcAft>
              <a:buFontTx/>
              <a:buNone/>
            </a:pPr>
            <a:endParaRPr lang="en-US" sz="2800" b="1" u="none" baseline="0" dirty="0">
              <a:latin typeface="Arial" panose="020B0604020202020204" pitchFamily="34" charset="0"/>
              <a:cs typeface="Arial" panose="020B0604020202020204" pitchFamily="34" charset="0"/>
            </a:endParaRPr>
          </a:p>
          <a:p>
            <a:pPr marL="0" marR="0" lvl="0" indent="0">
              <a:lnSpc>
                <a:spcPct val="120000"/>
              </a:lnSpc>
              <a:spcBef>
                <a:spcPts val="720"/>
              </a:spcBef>
              <a:spcAft>
                <a:spcPts val="720"/>
              </a:spcAft>
              <a:buFontTx/>
              <a:buNone/>
            </a:pPr>
            <a:endParaRPr lang="en-US" altLang="en-US" sz="1200" b="0" dirty="0">
              <a:solidFill>
                <a:schemeClr val="bg2"/>
              </a:solidFill>
              <a:latin typeface="Bookman Old Style" pitchFamily="18" charset="0"/>
              <a:cs typeface="Arial" pitchFamily="34" charset="0"/>
            </a:endParaRPr>
          </a:p>
          <a:p>
            <a:pPr marL="1200150" marR="0" lvl="2" indent="-285750" algn="l" defTabSz="914400" rtl="0" eaLnBrk="1" fontAlgn="auto" latinLnBrk="0" hangingPunct="1">
              <a:lnSpc>
                <a:spcPct val="120000"/>
              </a:lnSpc>
              <a:spcBef>
                <a:spcPts val="720"/>
              </a:spcBef>
              <a:spcAft>
                <a:spcPts val="720"/>
              </a:spcAft>
              <a:buClrTx/>
              <a:buSzTx/>
              <a:buFont typeface="Courier New" panose="02070309020205020404" pitchFamily="49" charset="0"/>
              <a:buChar char="o"/>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20000"/>
              </a:lnSpc>
              <a:spcBef>
                <a:spcPts val="720"/>
              </a:spcBef>
              <a:spcAft>
                <a:spcPts val="720"/>
              </a:spcAft>
              <a:buFontTx/>
              <a:buNone/>
            </a:pP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nSpc>
                <a:spcPct val="115000"/>
              </a:lnSpc>
              <a:spcBef>
                <a:spcPts val="0"/>
              </a:spcBef>
              <a:spcAft>
                <a:spcPts val="0"/>
              </a:spcAft>
              <a:buFontTx/>
              <a:buNone/>
            </a:pPr>
            <a:r>
              <a:rPr lang="en-US" sz="1800" b="1" kern="1800" dirty="0">
                <a:solidFill>
                  <a:schemeClr val="tx1"/>
                </a:solidFill>
                <a:effectLst/>
                <a:latin typeface="Arial" panose="020B0604020202020204" pitchFamily="34" charset="0"/>
                <a:ea typeface="+mn-ea"/>
                <a:cs typeface="Arial" panose="020B0604020202020204" pitchFamily="34" charset="0"/>
              </a:rPr>
              <a:t>Science and Ethics</a:t>
            </a:r>
            <a:endParaRPr lang="el-GR" sz="1800" b="1" kern="18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Tx/>
              <a:buNone/>
            </a:pPr>
            <a:r>
              <a:rPr lang="el-GR" sz="1800" b="1" kern="1800" dirty="0">
                <a:solidFill>
                  <a:schemeClr val="tx1"/>
                </a:solidFill>
                <a:effectLst/>
                <a:latin typeface="Arial" panose="020B0604020202020204" pitchFamily="34" charset="0"/>
                <a:ea typeface="+mn-ea"/>
                <a:cs typeface="Arial" panose="020B0604020202020204" pitchFamily="34" charset="0"/>
              </a:rPr>
              <a:t>Επιστήμη και Ηθική</a:t>
            </a:r>
            <a:endParaRPr lang="en-US" sz="1800" b="1" kern="18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Tx/>
              <a:buNone/>
            </a:pPr>
            <a:endParaRPr lang="en-US" sz="1800" b="1" kern="1800" dirty="0">
              <a:solidFill>
                <a:schemeClr val="tx1"/>
              </a:solidFill>
              <a:effectLst/>
              <a:latin typeface="Arial" panose="020B0604020202020204" pitchFamily="34" charset="0"/>
              <a:ea typeface="+mn-ea"/>
              <a:cs typeface="Arial" panose="020B0604020202020204" pitchFamily="34" charset="0"/>
            </a:endParaRPr>
          </a:p>
          <a:p>
            <a:pPr marL="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concept of Ethics is an </a:t>
            </a:r>
            <a:r>
              <a:rPr lang="en-US" sz="18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ongoing discussion</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broadly applies to all SGs, but seems particularly applicable for SG-7.</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Η έννοια της Ηθικής είναι μια </a:t>
            </a:r>
            <a:r>
              <a:rPr lang="el-GR" sz="1800" u="sng" dirty="0">
                <a:effectLst/>
                <a:latin typeface="Arial" panose="020B0604020202020204" pitchFamily="34" charset="0"/>
                <a:ea typeface="Times New Roman" panose="02020603050405020304" pitchFamily="18" charset="0"/>
                <a:cs typeface="Arial" panose="020B0604020202020204" pitchFamily="34" charset="0"/>
              </a:rPr>
              <a:t>συνεχής συζήτηση </a:t>
            </a:r>
            <a:r>
              <a:rPr lang="el-GR" sz="1800" dirty="0">
                <a:effectLst/>
                <a:latin typeface="Arial" panose="020B0604020202020204" pitchFamily="34" charset="0"/>
                <a:ea typeface="Times New Roman" panose="02020603050405020304" pitchFamily="18" charset="0"/>
                <a:cs typeface="Arial" panose="020B0604020202020204" pitchFamily="34" charset="0"/>
              </a:rPr>
              <a:t>που ισχύει ευρέως για όλα τους Σ.Ο., αλλά φαίνεται ιδιαίτερα εφαρμόσιμη για τον Σ.Ο.-7.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 AAB’s book: “Reappearance of the Christ”, pp. 123-124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NZ"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Mysteries contain within their formulas and teachings, the key to the science which will unlock the mystery of electricity—the greatest spiritual science and area of divine knowledge in the world….. The Mysteries are, in the last analysis, the true source of revelation; it can only be </a:t>
            </a:r>
            <a:r>
              <a:rPr lang="en-NZ"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the mind and the will-to-good are closely fused and blended and are thus conditioning human behaviour</a:t>
            </a:r>
            <a:r>
              <a:rPr lang="en-NZ"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the extent of the coming revelation can be safely grasped. </a:t>
            </a:r>
            <a:endParaRPr lang="el-GR"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Από το βιβλίο της Α. ΜΠ.: «Η Επανεμφάνιση του Χριστού”, σελ. 123-124</a:t>
            </a:r>
          </a:p>
          <a:p>
            <a:pPr marL="0" marR="0">
              <a:lnSpc>
                <a:spcPct val="115000"/>
              </a:lnSpc>
              <a:spcBef>
                <a:spcPts val="0"/>
              </a:spcBef>
              <a:spcAft>
                <a:spcPts val="0"/>
              </a:spcAft>
            </a:pPr>
            <a:r>
              <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«Τα Μυστήρια περιέχουν εντός τους τις φόρμουλες και τις διδασκαλίες τους, το κλειδί για την επιστήμη που θα ξεκλειδώσει το μυστήριο του ηλεκτρισμού - τη μεγαλύτερη πνευματική επιστήμη και περιοχή θεϊκής γνώσης στον κόσμο… Τα Μυστήρια είναι, σε τελευταία ανάλυση, η αληθινή πηγή της αποκάλυψης? Μόνο </a:t>
            </a:r>
            <a:r>
              <a:rPr lang="el-GR" sz="1800" i="1"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όταν ο νους και η θέληση για καλό συγχωνεύονται και αναμειγνύονται στενά και έτσι ρυθμίζουν την ανθρώπινη συμπεριφορά</a:t>
            </a:r>
            <a:r>
              <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μπορεί να γίνει με ασφάλεια η έκταση της επερχόμενης αποκάλυψης.</a:t>
            </a: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Tx/>
              <a:buNone/>
              <a:tabLst>
                <a:tab pos="914400" algn="l"/>
              </a:tabLs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regards to ethics, as esotericists, we observe and ask how this </a:t>
            </a:r>
            <a:r>
              <a:rPr lang="en-US"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of energy or widget is used and when implemented and how it influences or changes human behavior?”</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Tx/>
              <a:buNone/>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Όσον αφορά την ηθική, ως εσωτεριστές, παρατηρούμε και ρωτάμε πώς χρησιμοποιείται αυτή η «μορφή ενέργειας ή αυτό το μαραφέτι και πότε εφαρμόζεται και πώς επηρεάζει ή αλλάζει την ανθρώπινη συμπεριφορά;»</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Tx/>
              <a:buNone/>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1371600" algn="l"/>
              </a:tabLs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should ask:……</a:t>
            </a:r>
            <a:r>
              <a:rPr lang="en-US"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Does it promote and result in better human relations, truth, accountability, transparency, and how people relate to each other in Society?</a:t>
            </a:r>
            <a:endPar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Θα πρέπει να αναρωτηθούμε:……Προωθεί και καταλήγει σε καλύτερες ανθρώπινες σχέσεις, αλήθεια, υπευθυνότητα, διαφάνεια και πώς συνδέονται οι άνθρωποι μεταξύ τους στην Κοινωνία;</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685800" marR="0">
              <a:lnSpc>
                <a:spcPct val="115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mainstream Psychology, </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Ethics is a branch philosophy that deals with morality and how it shapes behavior in our everyday lives.  Here are some major ideas </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Ethics:</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Στην επικρατούσα Ψυχολογία, η Ηθική είναι ένας κλάδος φιλοσοφίας που ασχολείται με την ηθική και το πώς διαμορφώνει τη συμπεριφορά στην καθημερινή μας ζωή. Ακολουθούν ορισμένες σημαντικές ιδέες πάνω στην Ηθική:</a:t>
            </a: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spcBef>
                <a:spcPts val="0"/>
              </a:spcBef>
              <a:spcAft>
                <a:spcPts val="0"/>
              </a:spcAft>
              <a:buFont typeface="Courier New" panose="02070309020205020404" pitchFamily="49" charset="0"/>
              <a:buChar char="o"/>
              <a:tabLst>
                <a:tab pos="1371600" algn="l"/>
              </a:tabLst>
            </a:pP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Utilitarianism</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According to the theory of utilitarianism, people choose their actions based on how their decisions will benefit the most people.</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914400" marR="0" lvl="2" indent="0">
              <a:spcBef>
                <a:spcPts val="0"/>
              </a:spcBef>
              <a:spcAft>
                <a:spcPts val="0"/>
              </a:spcAft>
              <a:buFont typeface="Courier New" panose="02070309020205020404" pitchFamily="49" charset="0"/>
              <a:buNone/>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spcBef>
                <a:spcPts val="0"/>
              </a:spcBef>
              <a:spcAft>
                <a:spcPts val="0"/>
              </a:spcAft>
              <a:buFont typeface="Courier New" panose="02070309020205020404" pitchFamily="49" charset="0"/>
              <a:buChar char="o"/>
              <a:tabLst>
                <a:tab pos="1371600" algn="l"/>
              </a:tabLst>
            </a:pPr>
            <a:r>
              <a:rPr lang="el-GR" sz="1800" u="sng" dirty="0">
                <a:effectLst/>
                <a:latin typeface="Arial" panose="020B0604020202020204" pitchFamily="34" charset="0"/>
                <a:ea typeface="Times New Roman" panose="02020603050405020304" pitchFamily="18" charset="0"/>
                <a:cs typeface="Arial" panose="020B0604020202020204" pitchFamily="34" charset="0"/>
              </a:rPr>
              <a:t>Ωφελιμισμός</a:t>
            </a:r>
            <a:r>
              <a:rPr lang="el-GR" sz="1800" dirty="0">
                <a:effectLst/>
                <a:latin typeface="Arial" panose="020B0604020202020204" pitchFamily="34" charset="0"/>
                <a:ea typeface="Times New Roman" panose="02020603050405020304" pitchFamily="18" charset="0"/>
                <a:cs typeface="Arial" panose="020B0604020202020204" pitchFamily="34" charset="0"/>
              </a:rPr>
              <a:t>: Σύμφωνα με τη θεωρία του ωφελιμισμού, οι άνθρωποι επιλέγουν τις πράξεις τους με βάση το πώς οι αποφάσεις τους θα ωφελήσουν τους περισσότερους ανθρώπους.</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spcBef>
                <a:spcPts val="0"/>
              </a:spcBef>
              <a:spcAft>
                <a:spcPts val="0"/>
              </a:spcAft>
              <a:buFont typeface="Courier New" panose="02070309020205020404" pitchFamily="49" charset="0"/>
              <a:buChar char="o"/>
              <a:tabLst>
                <a:tab pos="1371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this mindset, the benefit of decisions is the biggest factor. If the individual </a:t>
            </a: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does not</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have a spiritual or moral base, his or her actions cannot be predicted.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ethically or spiritually based, then the individual would have an inner inclination or motivation towards performing actions that benefit society, i.e. engaging in all activities that promote right human relations </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371600" marR="0" lvl="3" indent="0">
              <a:spcBef>
                <a:spcPts val="0"/>
              </a:spcBef>
              <a:spcAft>
                <a:spcPts val="0"/>
              </a:spcAft>
              <a:buFont typeface="+mj-lt"/>
              <a:buNone/>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Α) Από αυτή τη νοοτροπία, το όφελος των αποφάσεων είναι ο μεγαλύτερος παράγοντας. Εάν το άτομο </a:t>
            </a:r>
            <a:r>
              <a:rPr lang="el-GR" sz="1800" u="sng" dirty="0">
                <a:effectLst/>
                <a:latin typeface="Arial" panose="020B0604020202020204" pitchFamily="34" charset="0"/>
                <a:ea typeface="Times New Roman" panose="02020603050405020304" pitchFamily="18" charset="0"/>
                <a:cs typeface="Arial" panose="020B0604020202020204" pitchFamily="34" charset="0"/>
              </a:rPr>
              <a:t>δεν έχει </a:t>
            </a:r>
            <a:r>
              <a:rPr lang="el-GR" sz="1800" dirty="0">
                <a:effectLst/>
                <a:latin typeface="Arial" panose="020B0604020202020204" pitchFamily="34" charset="0"/>
                <a:ea typeface="Times New Roman" panose="02020603050405020304" pitchFamily="18" charset="0"/>
                <a:cs typeface="Arial" panose="020B0604020202020204" pitchFamily="34" charset="0"/>
              </a:rPr>
              <a:t>πνευματική ή ηθική βάση, οι πράξεις του δεν μπορούν να προβλεφθούν.</a:t>
            </a:r>
          </a:p>
          <a:p>
            <a:pPr marL="1371600" marR="0" lvl="3" indent="0">
              <a:spcBef>
                <a:spcPts val="0"/>
              </a:spcBef>
              <a:spcAft>
                <a:spcPts val="0"/>
              </a:spcAft>
              <a:buFont typeface="+mj-lt"/>
              <a:buNone/>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Β) Εάν βασίζεται ηθικά ή πνευματικά, πρότυπα τότε το άτομο θα έχει μια εσωτερική κλίση ή κίνητρο προς την εκτέλεση ενεργειών που ωφελούν την κοινωνία, δηλαδή να συμμετέχει σε όλες τις δραστηριότητες που προάγουν τις ορθές ανθρώπινες σχέσεις</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theory</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This says that people make decisions based on the rights that their society agrees to, such as what are the rights the Constitution gives us.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form of ethics comes largely from those nations who are functioning democracies and that allow the individual a considerable measure of freedom to act in a certain way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we know these rights are not implemented globally, and there’s great abuse and misunderstanding as to their meaning.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spcBef>
                <a:spcPts val="0"/>
              </a:spcBef>
              <a:spcAft>
                <a:spcPts val="0"/>
              </a:spcAft>
              <a:buFont typeface="Courier New" panose="02070309020205020404" pitchFamily="49" charset="0"/>
              <a:buChar char="o"/>
              <a:tabLst>
                <a:tab pos="13716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Virtue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ethical theory of virtue is about how an individual’s character and morality are shaped by how his or her life is lived. For this form of ethics, a person who lies and cheats to get ahead in life probably makes decisions based on advancing his or her own interests.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Esoterically, we understand that this is practicing separative behavior, creates karma and does not promote a cooperative attitude and negates the principle of sharing.</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spcBef>
                <a:spcPts val="0"/>
              </a:spcBef>
              <a:spcAft>
                <a:spcPts val="0"/>
              </a:spcAft>
              <a:buFont typeface="+mj-lt"/>
              <a:buAutoNum type="alphaLcParenR"/>
              <a:tabLst>
                <a:tab pos="18288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spcBef>
                <a:spcPts val="0"/>
              </a:spcBef>
              <a:spcAft>
                <a:spcPts val="0"/>
              </a:spcAft>
              <a:buFont typeface="Courier New" panose="02070309020205020404" pitchFamily="49" charset="0"/>
              <a:buChar char="o"/>
              <a:tabLst>
                <a:tab pos="1828800" algn="l"/>
              </a:tabLst>
            </a:pPr>
            <a:r>
              <a:rPr lang="el-GR" sz="1800" u="sng" dirty="0">
                <a:effectLst/>
                <a:latin typeface="Arial" panose="020B0604020202020204" pitchFamily="34" charset="0"/>
                <a:ea typeface="Times New Roman" panose="02020603050405020304" pitchFamily="18" charset="0"/>
                <a:cs typeface="Arial" panose="020B0604020202020204" pitchFamily="34" charset="0"/>
              </a:rPr>
              <a:t>«Θεωρία για τα  </a:t>
            </a:r>
            <a:r>
              <a:rPr lang="el-GR" sz="1800" u="sng" dirty="0" err="1">
                <a:effectLst/>
                <a:latin typeface="Arial" panose="020B0604020202020204" pitchFamily="34" charset="0"/>
                <a:ea typeface="Times New Roman" panose="02020603050405020304" pitchFamily="18" charset="0"/>
                <a:cs typeface="Arial" panose="020B0604020202020204" pitchFamily="34" charset="0"/>
              </a:rPr>
              <a:t>δικαιωμάτα</a:t>
            </a:r>
            <a:r>
              <a:rPr lang="el-GR" sz="1800" dirty="0">
                <a:effectLst/>
                <a:latin typeface="Arial" panose="020B0604020202020204" pitchFamily="34" charset="0"/>
                <a:ea typeface="Times New Roman" panose="02020603050405020304" pitchFamily="18" charset="0"/>
                <a:cs typeface="Arial" panose="020B0604020202020204" pitchFamily="34" charset="0"/>
              </a:rPr>
              <a:t>»: Αυτό λέει ότι οι άνθρωποι λαμβάνουν αποφάσεις με βάση τα δικαιώματα με τα οποία συμφωνεί η κοινωνία τους, όπως ποια είναι τα δικαιώματα που μας δίνει το Σύνταγμα.</a:t>
            </a:r>
          </a:p>
          <a:p>
            <a:pPr marL="1600200" marR="0" lvl="3" indent="-228600">
              <a:spcBef>
                <a:spcPts val="0"/>
              </a:spcBef>
              <a:spcAft>
                <a:spcPts val="0"/>
              </a:spcAft>
              <a:buFont typeface="+mj-lt"/>
              <a:buAutoNum type="alphaLcParenR"/>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Αυτή η μορφή ηθικής προέρχεται σε μεγάλο βαθμό από εκείνα τα έθνη που λειτουργούν δημοκρατίες και που επιτρέπουν στο άτομο ένα σημαντικό βαθμό ελευθερίας να ενεργεί με έναν ορισμένο τρόπο</a:t>
            </a:r>
          </a:p>
          <a:p>
            <a:pPr marL="1600200" marR="0" lvl="3" indent="-228600">
              <a:spcBef>
                <a:spcPts val="0"/>
              </a:spcBef>
              <a:spcAft>
                <a:spcPts val="0"/>
              </a:spcAft>
              <a:buFont typeface="+mj-lt"/>
              <a:buAutoNum type="alphaLcParenR"/>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Όπως γνωρίζουμε αυτά τα δικαιώματα δεν εφαρμόζονται παγκοσμίως και υπάρχει μεγάλη κατάχρηση και παρεξήγηση ως προς το νόημά τους.</a:t>
            </a:r>
          </a:p>
          <a:p>
            <a:pPr marL="1200150" marR="0" lvl="2" indent="-285750">
              <a:spcBef>
                <a:spcPts val="0"/>
              </a:spcBef>
              <a:spcAft>
                <a:spcPts val="0"/>
              </a:spcAft>
              <a:buFont typeface="Courier New" panose="02070309020205020404" pitchFamily="49" charset="0"/>
              <a:buChar char="o"/>
              <a:tabLst>
                <a:tab pos="1828800" algn="l"/>
              </a:tabLst>
            </a:pPr>
            <a:r>
              <a:rPr lang="el-GR" sz="1800" u="sng" dirty="0">
                <a:effectLst/>
                <a:latin typeface="Arial" panose="020B0604020202020204" pitchFamily="34" charset="0"/>
                <a:ea typeface="Times New Roman" panose="02020603050405020304" pitchFamily="18" charset="0"/>
                <a:cs typeface="Arial" panose="020B0604020202020204" pitchFamily="34" charset="0"/>
              </a:rPr>
              <a:t>Αρετή</a:t>
            </a:r>
            <a:r>
              <a:rPr lang="el-GR" sz="1800" dirty="0">
                <a:effectLst/>
                <a:latin typeface="Arial" panose="020B0604020202020204" pitchFamily="34" charset="0"/>
                <a:ea typeface="Times New Roman" panose="02020603050405020304" pitchFamily="18" charset="0"/>
                <a:cs typeface="Arial" panose="020B0604020202020204" pitchFamily="34" charset="0"/>
              </a:rPr>
              <a:t>: Η ηθική θεωρία της αρετής αφορά το πώς διαμορφώνεται ο χαρακτήρας και η ηθική ενός ατόμου από τον τρόπο ζωής του/της. Για αυτή τη μορφή ηθικής, ένα άτομο που λέει ψέματα και εξαπατά για να προχωρήσει στη ζωή πιθανότατα λαμβάνει αποφάσεις με βάση την προώθηση των δικών του συμφερόντων.</a:t>
            </a:r>
          </a:p>
          <a:p>
            <a:pPr marL="1600200" marR="0" lvl="3" indent="-228600">
              <a:spcBef>
                <a:spcPts val="0"/>
              </a:spcBef>
              <a:spcAft>
                <a:spcPts val="0"/>
              </a:spcAft>
              <a:buFont typeface="+mj-lt"/>
              <a:buAutoNum type="alphaLcParenR"/>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Εσωτερικά, καταλαβαίνουμε ότι αυτό είναι εξάσκηση διαχωριστικής συμπεριφοράς, δημιουργεί κάρμα και δεν προωθεί μια συνεργατική στάση και αναιρεί την αρχή του μοιράσματος.</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914400" marR="0">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20000"/>
              </a:lnSpc>
              <a:spcBef>
                <a:spcPts val="720"/>
              </a:spcBef>
              <a:spcAft>
                <a:spcPts val="72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Although many scientists are spiritually guided and work primarily for the benefit of humanity, there are also those who work for personal notoriety or monetary gain. </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20000"/>
              </a:lnSpc>
              <a:spcBef>
                <a:spcPts val="720"/>
              </a:spcBef>
              <a:spcAft>
                <a:spcPts val="72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Αν και πολλοί επιστήμονες καθοδηγούνται πνευματικά και εργάζονται κυρίως προς όφελος της ανθρωπότητας, υπάρχουν και εκείνοι που εργάζονται για προσωπική φήμη ή χρηματικό κέρδος.</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20000"/>
              </a:lnSpc>
              <a:spcBef>
                <a:spcPts val="720"/>
              </a:spcBef>
              <a:spcAft>
                <a:spcPts val="72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Such an attitude might easily land such workers in the hands of Dark Forces, with the result that inventions or discoveries which were intended for beneficial purposes may at least temporarily be applied to man’s detriment.</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Μια τέτοια στάση θα μπορούσε εύκολα να προσελκύσει τέτοιους εργάτες στα χέρια των Σκοτεινών Δυνάμεων, με αποτέλεσμα εφευρέσεις ή ανακαλύψεις που προορίζονταν για ωφέλιμους σκοπούς να μπορούν τουλάχιστον προσωρινά να εφαρμοστούν εις βάρος του ανθρώπου.</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can be especially found in the ranks of those who undermine the concept of Peace by investing in building weaponry for offensive purposes and therefore give people the provocation for creating or maintaining the conditions which allow for their use.</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Μπορούν να βρεθούν ιδιαίτερα στις τάξεις εκείνων που υπονομεύουν την έννοια της Ειρήνης επενδύοντας στην κατασκευή όπλων για επιθετικούς σκοπούς και ως εκ τούτου δίνουν στους ανθρώπους την πρόκληση να δημιουργήσουν ή να διατηρήσουν τις συνθήκες που επιτρέπουν τη χρήση τους.</a:t>
            </a: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57350" marR="0" lvl="3" indent="-285750">
              <a:lnSpc>
                <a:spcPct val="120000"/>
              </a:lnSpc>
              <a:spcBef>
                <a:spcPts val="0"/>
              </a:spcBef>
              <a:spcAft>
                <a:spcPts val="0"/>
              </a:spcAft>
              <a:buFont typeface="Wingdings" panose="05000000000000000000" pitchFamily="2" charset="2"/>
              <a:buChar char="§"/>
              <a:tabLst>
                <a:tab pos="13716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Scientist - </a:t>
            </a:r>
            <a:r>
              <a:rPr lang="en-US"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Fritjof</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Capra in book “Turing Point” describes how his discoveries in physics were distorted towards creating Star Wars (particle beam weapon) technology against his wishes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20000"/>
              </a:lnSpc>
              <a:spcBef>
                <a:spcPts val="0"/>
              </a:spcBef>
              <a:spcAft>
                <a:spcPts val="0"/>
              </a:spcAft>
              <a:buFont typeface="Wingdings" panose="05000000000000000000" pitchFamily="2" charset="2"/>
              <a:buChar char="§"/>
              <a:tabLst>
                <a:tab pos="1371600" algn="l"/>
              </a:tabLs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Ο επιστήμονας -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Fritjof</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Capra</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στο βιβλίο « Σημείο Καμπής»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Turing</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Point</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περιγράφει πώς οι ανακαλύψεις του στη φυσική παραμορφώθηκαν προς τη δημιουργία τεχνολογίας Πολέμου των Άστρων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Star</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Wars</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(όπλο δέσμης σωματιδίων) ενάντια στις επιθυμίες του</a:t>
            </a:r>
          </a:p>
          <a:p>
            <a:pPr marL="1657350" marR="0" lvl="3" indent="-285750">
              <a:lnSpc>
                <a:spcPct val="120000"/>
              </a:lnSpc>
              <a:spcBef>
                <a:spcPts val="0"/>
              </a:spcBef>
              <a:spcAft>
                <a:spcPts val="0"/>
              </a:spcAft>
              <a:buFont typeface="Wingdings" panose="05000000000000000000" pitchFamily="2" charset="2"/>
              <a:buChar char="§"/>
              <a:tabLst>
                <a:tab pos="1371600" algn="l"/>
              </a:tabLs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other hand, there are offshoot inventions and technologies developed by the military that have provided tremendous benefit to humanity, ….integrated circuitry, microwave ovens, water filters, DVR’s, photography technology, scratch-resistant lenes, memory foam, cell phone technology, to name a few.</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Από την άλλη πλευρά, υπάρχουν εφευρέσεις και τεχνολογίες που αναπτύχθηκαν από τον στρατό που έχουν προσφέρει τεράστια οφέλη στην ανθρωπότητα, .... ολοκληρωμένα κυκλώματα, φούρνοι μικροκυμάτων, φίλτρα νερού, DVR, τεχνολογία φωτογραφίας, φακοί ανθεκτικοί στις γρατσουνιές, αφρός μνήμης, τεχνολογία κινητών τηλεφώνων , για να αναφέρουμε μερικά.</a:t>
            </a:r>
          </a:p>
          <a:p>
            <a:pPr marL="1600200" marR="0" lvl="3" indent="-228600">
              <a:lnSpc>
                <a:spcPct val="120000"/>
              </a:lnSpc>
              <a:spcBef>
                <a:spcPts val="0"/>
              </a:spcBef>
              <a:spcAft>
                <a:spcPts val="0"/>
              </a:spcAft>
              <a:buFont typeface="Wingdings" panose="05000000000000000000" pitchFamily="2" charset="2"/>
              <a:buChar char=""/>
              <a:tabLst>
                <a:tab pos="18288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 of </a:t>
            </a: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Nuclear Power</a:t>
            </a:r>
            <a:r>
              <a:rPr lang="en-US" sz="1800" u="non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1930s, led later to the creation of nuclear technology, namely nuclear bombs and power plants, now prevalent around the world.</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Η ανάπτυξη της πυρηνικής ενέργειας στη δεκαετία του 1930, οδήγησε αργότερα στη δημιουργία της πυρηνικής τεχνολογίας, δηλαδή των πυρηνικών βομβών και των σταθμών ηλεκτροπαραγωγής, που είναι πλέον διαδεδομένες σε όλο τον κόσμο.</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Although it provides electricity for 100s of millions worldwide, it is also a source of great waste and pollution</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600200" marR="0" lvl="3"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tab pos="1828800" algn="l"/>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Παρόλο που παρέχει ηλεκτρική ενέργεια για 100 εκατομμύρια σε όλο τον κόσμο, είναι επίσης πηγή μεγάλης σπατάλης και ρύπανσης</a:t>
            </a:r>
          </a:p>
          <a:p>
            <a:pPr marL="1600200" marR="0" lvl="3" indent="-228600">
              <a:lnSpc>
                <a:spcPct val="120000"/>
              </a:lnSpc>
              <a:spcBef>
                <a:spcPts val="0"/>
              </a:spcBef>
              <a:spcAft>
                <a:spcPts val="0"/>
              </a:spcAft>
              <a:buFont typeface="Wingdings" panose="05000000000000000000" pitchFamily="2" charset="2"/>
              <a:buChar char=""/>
              <a:tabLst>
                <a:tab pos="18288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Following the earthquake and tsunami in 2011 in Japan, many nuclear power plants, e.g. at Fukushima leaked nuclear fuel and contaminated the area (still ongoing) resulted in deaths, evacuations, and a health crisis in Japan</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600200" marR="0" lvl="3" indent="-2286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tab pos="1828800" algn="l"/>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Μετά τον σεισμό και το </a:t>
            </a:r>
            <a:r>
              <a:rPr lang="el-GR" sz="1800" dirty="0" err="1">
                <a:effectLst/>
                <a:latin typeface="Arial" panose="020B0604020202020204" pitchFamily="34" charset="0"/>
                <a:ea typeface="Times New Roman" panose="02020603050405020304" pitchFamily="18" charset="0"/>
                <a:cs typeface="Arial" panose="020B0604020202020204" pitchFamily="34" charset="0"/>
              </a:rPr>
              <a:t>τσουνάμι</a:t>
            </a:r>
            <a:r>
              <a:rPr lang="el-GR" sz="1800" dirty="0">
                <a:effectLst/>
                <a:latin typeface="Arial" panose="020B0604020202020204" pitchFamily="34" charset="0"/>
                <a:ea typeface="Times New Roman" panose="02020603050405020304" pitchFamily="18" charset="0"/>
                <a:cs typeface="Arial" panose="020B0604020202020204" pitchFamily="34" charset="0"/>
              </a:rPr>
              <a:t> το 2011 στην Ιαπωνία, πολλοί πυρηνικοί σταθμοί, π.χ. στη </a:t>
            </a:r>
            <a:r>
              <a:rPr lang="el-GR" sz="1800" dirty="0" err="1">
                <a:effectLst/>
                <a:latin typeface="Arial" panose="020B0604020202020204" pitchFamily="34" charset="0"/>
                <a:ea typeface="Times New Roman" panose="02020603050405020304" pitchFamily="18" charset="0"/>
                <a:cs typeface="Arial" panose="020B0604020202020204" pitchFamily="34" charset="0"/>
              </a:rPr>
              <a:t>Φουκουσίμα</a:t>
            </a:r>
            <a:r>
              <a:rPr lang="el-GR" sz="1800" dirty="0">
                <a:effectLst/>
                <a:latin typeface="Arial" panose="020B0604020202020204" pitchFamily="34" charset="0"/>
                <a:ea typeface="Times New Roman" panose="02020603050405020304" pitchFamily="18" charset="0"/>
                <a:cs typeface="Arial" panose="020B0604020202020204" pitchFamily="34" charset="0"/>
              </a:rPr>
              <a:t> διέρρευσαν πυρηνικά καύσιμα και μόλυναν την περιοχή (ακόμα σε εξέλιξη) οδήγησαν σε θανάτους, εκκενώσεις και κρίση υγείας στην Ιαπωνία</a:t>
            </a:r>
          </a:p>
          <a:p>
            <a:pPr marL="1600200" marR="0" lvl="3" indent="-228600">
              <a:lnSpc>
                <a:spcPct val="120000"/>
              </a:lnSpc>
              <a:spcBef>
                <a:spcPts val="0"/>
              </a:spcBef>
              <a:spcAft>
                <a:spcPts val="0"/>
              </a:spcAft>
              <a:buFont typeface="Wingdings" panose="05000000000000000000" pitchFamily="2" charset="2"/>
              <a:buChar char=""/>
              <a:tabLst>
                <a:tab pos="1828800" algn="l"/>
              </a:tabLs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Chernobyl in 1986 and Three Mile Island in PA, 1979</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r>
              <a:rPr lang="el-GR" sz="1800" dirty="0" err="1">
                <a:effectLst/>
                <a:latin typeface="Arial" panose="020B0604020202020204" pitchFamily="34" charset="0"/>
                <a:ea typeface="Times New Roman" panose="02020603050405020304" pitchFamily="18" charset="0"/>
                <a:cs typeface="Arial" panose="020B0604020202020204" pitchFamily="34" charset="0"/>
              </a:rPr>
              <a:t>Τσέρνομπιλ</a:t>
            </a:r>
            <a:r>
              <a:rPr lang="el-GR" sz="1800" dirty="0">
                <a:effectLst/>
                <a:latin typeface="Arial" panose="020B0604020202020204" pitchFamily="34" charset="0"/>
                <a:ea typeface="Times New Roman" panose="02020603050405020304" pitchFamily="18" charset="0"/>
                <a:cs typeface="Arial" panose="020B0604020202020204" pitchFamily="34" charset="0"/>
              </a:rPr>
              <a:t> το 1986 και </a:t>
            </a:r>
            <a:r>
              <a:rPr lang="el-GR" sz="1800" dirty="0" err="1">
                <a:effectLst/>
                <a:latin typeface="Arial" panose="020B0604020202020204" pitchFamily="34" charset="0"/>
                <a:ea typeface="Times New Roman" panose="02020603050405020304" pitchFamily="18" charset="0"/>
                <a:cs typeface="Arial" panose="020B0604020202020204" pitchFamily="34" charset="0"/>
              </a:rPr>
              <a:t>Three</a:t>
            </a:r>
            <a:r>
              <a:rPr lang="el-GR" sz="1800"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err="1">
                <a:effectLst/>
                <a:latin typeface="Arial" panose="020B0604020202020204" pitchFamily="34" charset="0"/>
                <a:ea typeface="Times New Roman" panose="02020603050405020304" pitchFamily="18" charset="0"/>
                <a:cs typeface="Arial" panose="020B0604020202020204" pitchFamily="34" charset="0"/>
              </a:rPr>
              <a:t>Mile</a:t>
            </a:r>
            <a:r>
              <a:rPr lang="el-GR" sz="1800"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err="1">
                <a:effectLst/>
                <a:latin typeface="Arial" panose="020B0604020202020204" pitchFamily="34" charset="0"/>
                <a:ea typeface="Times New Roman" panose="02020603050405020304" pitchFamily="18" charset="0"/>
                <a:cs typeface="Arial" panose="020B0604020202020204" pitchFamily="34" charset="0"/>
              </a:rPr>
              <a:t>Island</a:t>
            </a:r>
            <a:r>
              <a:rPr lang="el-GR" sz="1800" dirty="0">
                <a:effectLst/>
                <a:latin typeface="Arial" panose="020B0604020202020204" pitchFamily="34" charset="0"/>
                <a:ea typeface="Times New Roman" panose="02020603050405020304" pitchFamily="18" charset="0"/>
                <a:cs typeface="Arial" panose="020B0604020202020204" pitchFamily="34" charset="0"/>
              </a:rPr>
              <a:t> στην PA, 1979</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20000"/>
              </a:lnSpc>
              <a:spcBef>
                <a:spcPts val="0"/>
              </a:spcBef>
              <a:spcAft>
                <a:spcPts val="0"/>
              </a:spcAft>
              <a:buFont typeface="Wingdings" panose="05000000000000000000" pitchFamily="2" charset="2"/>
              <a:buChar char=""/>
              <a:tabLst>
                <a:tab pos="18288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Concept of </a:t>
            </a:r>
            <a:r>
              <a:rPr lang="en-US" sz="1800"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cloning and stem-cell</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research….questions raised about “</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who should benefit?</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 kinds of biotechnology research, such as gene editing to change a baby’s genetic characteristics and efforts to clone animals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Έννοια της κλωνοποίησης και της έρευνας για τα </a:t>
            </a:r>
            <a:r>
              <a:rPr lang="el-GR" sz="1800" dirty="0" err="1">
                <a:effectLst/>
                <a:latin typeface="Arial" panose="020B0604020202020204" pitchFamily="34" charset="0"/>
                <a:ea typeface="Times New Roman" panose="02020603050405020304" pitchFamily="18" charset="0"/>
                <a:cs typeface="Arial" panose="020B0604020202020204" pitchFamily="34" charset="0"/>
              </a:rPr>
              <a:t>βλαστοκύτταρα</a:t>
            </a:r>
            <a:r>
              <a:rPr lang="el-GR" sz="1800" dirty="0">
                <a:effectLst/>
                <a:latin typeface="Arial" panose="020B0604020202020204" pitchFamily="34" charset="0"/>
                <a:ea typeface="Times New Roman" panose="02020603050405020304" pitchFamily="18" charset="0"/>
                <a:cs typeface="Arial" panose="020B0604020202020204" pitchFamily="34" charset="0"/>
              </a:rPr>
              <a:t>… ερωτήματα που εγείρονται σχετικά με το «ποιος πρέπει να ωφεληθεί;»……… Ή συγκεκριμένα είδη έρευνας βιοτεχνολογίας, όπως η επεξεργασία γονιδίων για την αλλαγή των γενετικών χαρακτηριστικών του μωρού και οι προσπάθειες για κλωνοποίηση ζώων</a:t>
            </a: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 scientists generally agree that people’s interactions, both genetic and environmental are influences that explain individual differences in antisocial behavior.</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Οι κοινωνικοί επιστήμονες γενικά συμφωνούν ότι οι αλληλεπιδράσεις των ανθρώπων, τόσο γενετικές όσο και περιβαλλοντικές είναι επιρροές που εξηγούν τις ατομικές διαφορές στην αντικοινωνική συμπεριφορά.</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Regarding genetics, an ethical discussion arises from idea that if one is wealthy and can afford the science, one can cherry-pick the “right” genes for creating perfect child and by government: the “super solider”</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Όσον αφορά τη γενετική, μια ηθική συζήτηση προκύπτει από την ιδέα ότι αν κάποιος είναι πλούσιος και μπορεί να αντέξει οικονομικά την επιστήμη, μπορεί να επιλέξει τα «σωστά» γονίδια για τη δημιουργία τέλειου παιδιού και από την κυβέρνηση: τον «σούπερ στρατιώτη».</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are those who are solely interested in the financial benefit from their product or invention, and how their intellectual ideas or invention may be commercialized or even created to the detriment of society. For example, invention of the plastic bag that does not decompose easily.</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Υπάρχουν εκείνοι που ενδιαφέρονται αποκλειστικά για το οικονομικό όφελος από το προϊόν ή την εφεύρεσή τους και πώς οι πνευματικές ιδέες ή η εφεύρεσή τους μπορεί να εμπορευματοποιηθούν ή ακόμη και να δημιουργηθούν εις βάρος της κοινωνίας. Για παράδειγμα, εφεύρεση της πλαστικής σακούλας που δεν αποσυντίθεται εύκολα.</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20000"/>
              </a:lnSpc>
              <a:spcBef>
                <a:spcPts val="0"/>
              </a:spcBef>
              <a:spcAft>
                <a:spcPts val="0"/>
              </a:spcAft>
              <a:buFont typeface="Arial" panose="020B0604020202020204" pitchFamily="34" charset="0"/>
              <a:buChar char="•"/>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Products, e.g. plastics created that satisfy a “throw-away” part of society…..thus create problem of pollution and for recycling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Those in the field of developing drugs by “Big Pharma”, e.g. COVID vaccines made overnight billionaires of the CEOs of drug manufacturers (a case of Ethics?.....OR promoting drugs, opioids that kill or keep people addicted.</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Προϊόντα, π.χ. πλαστικά που δημιουργήθηκαν που ικανοποιούν ένα «πετάω στα΄΄</a:t>
            </a:r>
            <a:r>
              <a:rPr lang="el-GR" sz="1800" dirty="0" err="1">
                <a:effectLst/>
                <a:latin typeface="Arial" panose="020B0604020202020204" pitchFamily="34" charset="0"/>
                <a:ea typeface="Times New Roman" panose="02020603050405020304" pitchFamily="18" charset="0"/>
                <a:cs typeface="Arial" panose="020B0604020202020204" pitchFamily="34" charset="0"/>
              </a:rPr>
              <a:t>αχρηστα</a:t>
            </a:r>
            <a:r>
              <a:rPr lang="el-GR" sz="1800" dirty="0">
                <a:effectLst/>
                <a:latin typeface="Arial" panose="020B0604020202020204" pitchFamily="34" charset="0"/>
                <a:ea typeface="Times New Roman" panose="02020603050405020304" pitchFamily="18" charset="0"/>
                <a:cs typeface="Arial" panose="020B0604020202020204" pitchFamily="34" charset="0"/>
              </a:rPr>
              <a:t>» μέρος της κοινωνίας……δημιουργώντας έτσι πρόβλημα ρύπανσης και ανακύκλωσης</a:t>
            </a:r>
          </a:p>
          <a:p>
            <a:pPr marL="1143000" marR="0" lvl="2" indent="-228600">
              <a:lnSpc>
                <a:spcPct val="120000"/>
              </a:lnSpc>
              <a:spcBef>
                <a:spcPts val="0"/>
              </a:spcBef>
              <a:spcAft>
                <a:spcPts val="0"/>
              </a:spcAft>
              <a:buFont typeface="Courier New" panose="02070309020205020404" pitchFamily="49" charset="0"/>
              <a:buChar char="o"/>
              <a:tabLst>
                <a:tab pos="13716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Αυτοί στον τομέα της ανάπτυξης φαρμάκων από τη «</a:t>
            </a:r>
            <a:r>
              <a:rPr lang="el-GR" sz="1800" dirty="0" err="1">
                <a:effectLst/>
                <a:latin typeface="Arial" panose="020B0604020202020204" pitchFamily="34" charset="0"/>
                <a:ea typeface="Times New Roman" panose="02020603050405020304" pitchFamily="18" charset="0"/>
                <a:cs typeface="Arial" panose="020B0604020202020204" pitchFamily="34" charset="0"/>
              </a:rPr>
              <a:t>Big</a:t>
            </a:r>
            <a:r>
              <a:rPr lang="el-GR" sz="1800"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err="1">
                <a:effectLst/>
                <a:latin typeface="Arial" panose="020B0604020202020204" pitchFamily="34" charset="0"/>
                <a:ea typeface="Times New Roman" panose="02020603050405020304" pitchFamily="18" charset="0"/>
                <a:cs typeface="Arial" panose="020B0604020202020204" pitchFamily="34" charset="0"/>
              </a:rPr>
              <a:t>Pharma</a:t>
            </a:r>
            <a:r>
              <a:rPr lang="el-GR" sz="1800" dirty="0">
                <a:effectLst/>
                <a:latin typeface="Arial" panose="020B0604020202020204" pitchFamily="34" charset="0"/>
                <a:ea typeface="Times New Roman" panose="02020603050405020304" pitchFamily="18" charset="0"/>
                <a:cs typeface="Arial" panose="020B0604020202020204" pitchFamily="34" charset="0"/>
              </a:rPr>
              <a:t>», π.χ. Τα εμβόλια κατά του COVID έγιναν δισεκατομμυριούχοι από τους Διευθύνοντες Συμβούλους των κατασκευαστών φαρμάκων (περίπτωση Ηθικής;..... Ή προώθηση ναρκωτικών, </a:t>
            </a:r>
            <a:r>
              <a:rPr lang="el-GR" sz="1800" dirty="0" err="1">
                <a:effectLst/>
                <a:latin typeface="Arial" panose="020B0604020202020204" pitchFamily="34" charset="0"/>
                <a:ea typeface="Times New Roman" panose="02020603050405020304" pitchFamily="18" charset="0"/>
                <a:cs typeface="Arial" panose="020B0604020202020204" pitchFamily="34" charset="0"/>
              </a:rPr>
              <a:t>οπιοειδών</a:t>
            </a:r>
            <a:r>
              <a:rPr lang="el-GR" sz="1800" dirty="0">
                <a:effectLst/>
                <a:latin typeface="Arial" panose="020B0604020202020204" pitchFamily="34" charset="0"/>
                <a:ea typeface="Times New Roman" panose="02020603050405020304" pitchFamily="18" charset="0"/>
                <a:cs typeface="Arial" panose="020B0604020202020204" pitchFamily="34" charset="0"/>
              </a:rPr>
              <a:t> που σκοτώνουν ή κρατούν ανθρώπους εθισμένους.</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20000"/>
              </a:lnSpc>
              <a:spcBef>
                <a:spcPts val="0"/>
              </a:spcBef>
              <a:spcAft>
                <a:spcPts val="0"/>
              </a:spcAft>
              <a:buFont typeface="Courier New" panose="02070309020205020404" pitchFamily="49" charset="0"/>
              <a:buChar char="o"/>
              <a:tabLst>
                <a:tab pos="1371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nSpc>
                <a:spcPct val="115000"/>
              </a:lnSpc>
              <a:spcBef>
                <a:spcPts val="0"/>
              </a:spcBef>
              <a:spcAft>
                <a:spcPts val="0"/>
              </a:spcAft>
              <a:buFontTx/>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With the dawning of the “New Age”, we are still a long ways away from curtailing destructive behavior by individuals, groups or even Nations. Through the activities of spiritually minded and responsible scientists, they will help shape ethical research for bringing forth accountability and right behavior that benefits society and helps to enable the Plan.</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Tx/>
              <a:buNone/>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Tx/>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Με την ανατολή της «Νέας Εποχής», βρισκόμαστε ακόμη πολύ μακριά από τον περιορισμό της καταστροφικής συμπεριφοράς ατόμων, ομάδων ή ακόμη και Εθνών. Μέσω των δραστηριοτήτων πνευματικά σκεπτόμενων και υπεύθυνων επιστημόνων, θα βοηθήσουν στη διαμόρφωση ηθικής έρευνας για την ανάδειξη της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λογοδότητσης</a:t>
            </a:r>
            <a:r>
              <a:rPr lang="el-GR" sz="1800" dirty="0">
                <a:effectLst/>
                <a:latin typeface="Arial" panose="020B0604020202020204" pitchFamily="34" charset="0"/>
                <a:ea typeface="Times New Roman" panose="02020603050405020304" pitchFamily="18" charset="0"/>
                <a:cs typeface="Arial" panose="020B0604020202020204" pitchFamily="34" charset="0"/>
              </a:rPr>
              <a:t> και της ορθής  συμπεριφοράς που ωφελεί την κοινωνία και βοηθά στην ενεργοποίηση του Σχεδίου.</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12</a:t>
            </a:fld>
            <a:endParaRPr lang="en-US" dirty="0"/>
          </a:p>
        </p:txBody>
      </p:sp>
    </p:spTree>
    <p:extLst>
      <p:ext uri="{BB962C8B-B14F-4D97-AF65-F5344CB8AC3E}">
        <p14:creationId xmlns:p14="http://schemas.microsoft.com/office/powerpoint/2010/main" val="262905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1000"/>
              </a:spcAft>
              <a:buClrTx/>
              <a:buSzPts val="1200"/>
              <a:buFontTx/>
              <a:buNone/>
              <a:tabLst/>
              <a:defRPr/>
            </a:pPr>
            <a:r>
              <a:rPr lang="en-US" sz="1100" b="1" dirty="0">
                <a:solidFill>
                  <a:schemeClr val="bg1"/>
                </a:solidFill>
                <a:effectLst/>
                <a:latin typeface="Arial" panose="020B0604020202020204" pitchFamily="34" charset="0"/>
                <a:ea typeface="Calibri" panose="020F0502020204030204" pitchFamily="34" charset="0"/>
                <a:cs typeface="Symbol" panose="05050102010706020507" pitchFamily="18" charset="2"/>
              </a:rPr>
              <a:t>Prophecies and Discoveries</a:t>
            </a:r>
            <a:endParaRPr lang="el-GR" sz="1100" b="1" dirty="0">
              <a:solidFill>
                <a:schemeClr val="bg1"/>
              </a:solidFill>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15000"/>
              </a:lnSpc>
              <a:spcBef>
                <a:spcPts val="0"/>
              </a:spcBef>
              <a:spcAft>
                <a:spcPts val="1000"/>
              </a:spcAft>
              <a:buClrTx/>
              <a:buSzPts val="1200"/>
              <a:buFontTx/>
              <a:buNone/>
              <a:tabLst/>
              <a:defRPr/>
            </a:pPr>
            <a:r>
              <a:rPr lang="el-GR" sz="1100" b="1" dirty="0">
                <a:solidFill>
                  <a:schemeClr val="bg1"/>
                </a:solidFill>
                <a:cs typeface="Arial" charset="0"/>
              </a:rPr>
              <a:t>Προφητείες και Ανακαλύψεις</a:t>
            </a:r>
            <a:endParaRPr lang="en-US" sz="1100" b="1" dirty="0">
              <a:solidFill>
                <a:schemeClr val="bg1"/>
              </a:solidFill>
              <a:cs typeface="Arial" charset="0"/>
            </a:endParaRPr>
          </a:p>
          <a:p>
            <a:pPr marL="0" marR="0" lvl="0" indent="0" algn="l">
              <a:lnSpc>
                <a:spcPct val="115000"/>
              </a:lnSpc>
              <a:spcBef>
                <a:spcPts val="0"/>
              </a:spcBef>
              <a:spcAft>
                <a:spcPts val="1000"/>
              </a:spcAft>
              <a:buSzPts val="1200"/>
              <a:buFontTx/>
              <a:buNone/>
            </a:pPr>
            <a:endParaRPr lang="en-US" sz="1100" dirty="0">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solidFill>
                  <a:srgbClr val="0000FF"/>
                </a:solidFill>
                <a:effectLst/>
                <a:latin typeface="Arial" panose="020B0604020202020204" pitchFamily="34" charset="0"/>
                <a:cs typeface="Times New Roman" panose="02020603050405020304" pitchFamily="18" charset="0"/>
              </a:rPr>
              <a:t>Factual </a:t>
            </a:r>
            <a:r>
              <a:rPr lang="en-US" sz="1100" u="sng" dirty="0" err="1">
                <a:solidFill>
                  <a:srgbClr val="0000FF"/>
                </a:solidFill>
                <a:effectLst/>
                <a:latin typeface="Arial" panose="020B0604020202020204" pitchFamily="34" charset="0"/>
                <a:cs typeface="Times New Roman" panose="02020603050405020304" pitchFamily="18" charset="0"/>
              </a:rPr>
              <a:t>Existance</a:t>
            </a:r>
            <a:r>
              <a:rPr lang="en-US" sz="1100" u="sng" dirty="0">
                <a:solidFill>
                  <a:srgbClr val="0000FF"/>
                </a:solidFill>
                <a:effectLst/>
                <a:latin typeface="Arial" panose="020B0604020202020204" pitchFamily="34" charset="0"/>
                <a:cs typeface="Times New Roman" panose="02020603050405020304" pitchFamily="18" charset="0"/>
              </a:rPr>
              <a:t> of the Soul:</a:t>
            </a:r>
            <a:endParaRPr lang="el-GR" sz="1100" u="sng" dirty="0">
              <a:solidFill>
                <a:srgbClr val="0000FF"/>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u="sng" dirty="0">
                <a:solidFill>
                  <a:srgbClr val="0000FF"/>
                </a:solidFill>
                <a:effectLst/>
                <a:latin typeface="Arial" panose="020B0604020202020204" pitchFamily="34" charset="0"/>
                <a:cs typeface="Times New Roman" panose="02020603050405020304" pitchFamily="18" charset="0"/>
              </a:rPr>
              <a:t>Το Γεγονός  Ύπαρξης της ψυχής:</a:t>
            </a:r>
            <a:endParaRPr lang="en-US" sz="1100" u="sng" dirty="0">
              <a:solidFill>
                <a:srgbClr val="0000FF"/>
              </a:solidFill>
              <a:effectLst/>
              <a:latin typeface="Arial" panose="020B060402020202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Acknowledgement, that with the discovery of the Soul by scientists will reveal that Life, Light and Electricity....these will come to be expressions of the Divine Life.</a:t>
            </a:r>
            <a:endParaRPr lang="el-GR"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t>Αναγνώριση, ότι με την ανακάλυψη της Ψυχής από τους επιστήμονες θα αποκαλυφθεί ότι η Ζωή, το Φως και ο Ηλεκτρισμός...αυτά θα γίνουν εκφράσεις της Θείας Ζωής.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From EPI, p. 101, the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“The fact of the Soul will eventually be proved thru the study of light and of radiation and thru a coming evolution in particles of light”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Από το ΕΨΙ, σελ. 101, το «</a:t>
            </a:r>
            <a:r>
              <a:rPr lang="el-GR" sz="1100" i="1" dirty="0">
                <a:effectLst/>
                <a:latin typeface="Arial" panose="020B0604020202020204" pitchFamily="34" charset="0"/>
                <a:ea typeface="Times New Roman" panose="02020603050405020304" pitchFamily="18" charset="0"/>
                <a:cs typeface="Times New Roman" panose="02020603050405020304" pitchFamily="18" charset="0"/>
              </a:rPr>
              <a:t>Το γεγονός της Ψυχής θα αποδειχθεί τελικά μέσω της μελέτης του φωτός και της ακτινοβολίας και μέσω μιας επερχόμενης εξέλιξης των  σωματιδίων του  φωτός</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Scientists will study of relationship between Life and matter.</a:t>
            </a:r>
            <a:endParaRPr lang="el-GR" sz="1100"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100" dirty="0"/>
              <a:t>Οι επιστήμονες θα μελετήσουν τη σχέση μεταξύ Ζωής και ύλης.</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100"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Scientists will study the atomic structure of matter of the etheric body: Its structure will be identified as magnetic and radioactive by the Soul through the gradual evolutionary development of consciousness </a:t>
            </a:r>
            <a:endParaRPr lang="el-GR" sz="1100"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100" dirty="0"/>
              <a:t>Οι επιστήμονες θα μελετήσουν την ατομική δομή της ύλης του αιθερικού σώματος: Η δομή της θα αναγνωριστεί ως μαγνητική και ραδιενεργή από την Ψυχή μέσω της σταδιακής εξελικτικής ανάπτυξης της συνείδησης</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The Soul will be known as an entity, and the motivating impulse and the spiritual center </a:t>
            </a:r>
            <a:r>
              <a:rPr lang="en-US" sz="1100" i="1" u="sng" dirty="0">
                <a:effectLst/>
                <a:latin typeface="Arial" panose="020B0604020202020204" pitchFamily="34" charset="0"/>
                <a:ea typeface="Times New Roman" panose="02020603050405020304" pitchFamily="18" charset="0"/>
                <a:cs typeface="Times New Roman" panose="02020603050405020304" pitchFamily="18" charset="0"/>
              </a:rPr>
              <a:t>back of all manifested forms</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l-GR" sz="1100" i="1"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«Η Ψυχή θα είναι γνωστή ως μια  οντότητα, και η κινητήρια ώθηση και το πνευματικό κέντρο  πίσω από όλες τις  εκδηλωμένες μορφές».</a:t>
            </a:r>
            <a:endParaRPr lang="el-GR" sz="1100" i="1"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An acknowledgement that our life force and the Soul is electrical in nature. By its nature, it stimulates and animates our chakras, consciousness, and is behind all healing forces</a:t>
            </a:r>
            <a:endParaRPr lang="el-GR"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t>Μια αναγνώριση ότι η ζωτική μας δύναμη και η Ψυχή είναι ηλεκτρικής φύσης. Από τη φύση του, διεγείρει και ζωντανεύει τα τσάκρα, τη συνείδησή μας και βρίσκεται πίσω από όλες τις θεραπευτικές δυνάμεις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Through harnessing the 5</a:t>
            </a:r>
            <a:r>
              <a:rPr lang="en-US" sz="1100" baseline="30000" dirty="0"/>
              <a:t>th</a:t>
            </a:r>
            <a:r>
              <a:rPr lang="en-US" sz="1100" dirty="0"/>
              <a:t> Ray, the disciple-Initiate-healer working scientifically and largely on concrete levels will render healing on the subtler levels where dwells the Soul. This would effect the whole field of psychotherapy, medicine and healing. </a:t>
            </a:r>
            <a:endParaRPr lang="el-GR" sz="11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t>Μέσω της αξιοποίησης της 5ης Ακτίνας, ο μαθητής-Μυημένος-θεραπευτής που εργάζεται επιστημονικά και σε μεγάλο βαθμό πάνω στα  συγκεκριμένα πεδία  θα προσφέρει θεραπεία στα πιο λεπτοφυή επίπεδα όπου κατοικεί η Ψυχή. Αυτό θα επηρεάσει ολόκληρο τον τομέα της ψυχοθεραπείας, της ιατρικής και της θεραπείας.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t>From</a:t>
            </a:r>
            <a:r>
              <a:rPr lang="en-US" sz="1100" i="1" dirty="0"/>
              <a:t> </a:t>
            </a:r>
            <a:r>
              <a:rPr lang="en-US" sz="1100" dirty="0"/>
              <a:t>7 Rays of Life, p. 342 (compilation):  </a:t>
            </a:r>
            <a:r>
              <a:rPr lang="en-US" sz="1100" i="1" dirty="0"/>
              <a:t>“All work becomes spiritual when rightly motivated, when wise discrimination is employed and Soul power is added to the knowledge gained in the 3 worlds.”</a:t>
            </a:r>
            <a:endParaRPr lang="el-GR" sz="1100" i="1" dirty="0"/>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i="1" dirty="0"/>
              <a:t>Από το βιβλίο οι  7  Ακτίνες Ζωής , σελ. 342 : «Όλη η εργασία γίνεται πνευματική όταν έχει σωστά κίνητρα, όταν εφαρμόζεται σοφή διάκριση και η δύναμη της Ψυχής προστίθεται στη γνώση που αποκτάται  μέσα στους 3 κόσμους».</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i="1" dirty="0"/>
          </a:p>
          <a:p>
            <a:pPr marL="457200" marR="0" lvl="1"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US" sz="110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US" sz="1100" kern="1200" dirty="0">
                <a:solidFill>
                  <a:srgbClr val="000000"/>
                </a:solidFill>
                <a:effectLst/>
                <a:latin typeface="Arial" panose="020B0604020202020204" pitchFamily="34" charset="0"/>
                <a:ea typeface="+mn-ea"/>
              </a:rPr>
              <a:t>The Tibetan predicts scientists will develop etheric vision allowing him to observe and </a:t>
            </a:r>
            <a:r>
              <a:rPr lang="en-US" sz="1100" dirty="0">
                <a:latin typeface="Arial" panose="020B0604020202020204" pitchFamily="34" charset="0"/>
                <a:cs typeface="Arial" panose="020B0604020202020204" pitchFamily="34" charset="0"/>
              </a:rPr>
              <a:t>acknowledge phenomena the esotericist has long since understood. This would entail:</a:t>
            </a:r>
            <a:endParaRPr lang="el-GR"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l-GR" sz="1100" kern="1200" dirty="0">
                <a:solidFill>
                  <a:srgbClr val="000000"/>
                </a:solidFill>
                <a:effectLst/>
                <a:latin typeface="Arial" panose="020B0604020202020204" pitchFamily="34" charset="0"/>
                <a:ea typeface="+mn-ea"/>
              </a:rPr>
              <a:t>Ο Θιβετανός προβλέπει ότι οι επιστήμονες θα αναπτύξουν </a:t>
            </a:r>
            <a:r>
              <a:rPr lang="el-GR" sz="1100" kern="1200" dirty="0" err="1">
                <a:solidFill>
                  <a:srgbClr val="000000"/>
                </a:solidFill>
                <a:effectLst/>
                <a:latin typeface="Arial" panose="020B0604020202020204" pitchFamily="34" charset="0"/>
                <a:ea typeface="+mn-ea"/>
              </a:rPr>
              <a:t>αιθερική</a:t>
            </a:r>
            <a:r>
              <a:rPr lang="el-GR" sz="1100" kern="1200" dirty="0">
                <a:solidFill>
                  <a:srgbClr val="000000"/>
                </a:solidFill>
                <a:effectLst/>
                <a:latin typeface="Arial" panose="020B0604020202020204" pitchFamily="34" charset="0"/>
                <a:ea typeface="+mn-ea"/>
              </a:rPr>
              <a:t> όραση επιτρέποντάς τους να παρατηρούν και να αναγνωρίζουν  φαινόμενα που ο εσωτεριστής έχει εδώ και καιρό κατανοήσει. Αυτό θα συνεπαγόταν:</a:t>
            </a:r>
            <a:endParaRPr lang="en-US" sz="1100" kern="1200" dirty="0">
              <a:solidFill>
                <a:srgbClr val="000000"/>
              </a:solidFill>
              <a:effectLst/>
              <a:latin typeface="Arial" panose="020B0604020202020204" pitchFamily="34" charset="0"/>
              <a:ea typeface="+mn-ea"/>
            </a:endParaRPr>
          </a:p>
          <a:p>
            <a:pPr marL="628650" marR="0" lvl="1" indent="-283464"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Identification of what D.K. calls the “4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Ether”, or acknowledgement of etheric matter and how its made up of deva substance and energy....and their effects on the centers and how the forces from the Soul influence.</a:t>
            </a:r>
            <a:endParaRPr lang="el-GR" sz="1100" dirty="0">
              <a:latin typeface="Arial" panose="020B0604020202020204" pitchFamily="34" charset="0"/>
              <a:cs typeface="Arial" panose="020B0604020202020204" pitchFamily="34" charset="0"/>
            </a:endParaRPr>
          </a:p>
          <a:p>
            <a:pPr marL="628650" marR="0" lvl="1" indent="-283464"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100" dirty="0">
                <a:latin typeface="Arial" panose="020B0604020202020204" pitchFamily="34" charset="0"/>
                <a:cs typeface="Arial" panose="020B0604020202020204" pitchFamily="34" charset="0"/>
              </a:rPr>
              <a:t>Αναγνώριση  αυτού που  αποκαλεί  ο Τ.Κ. ως τον «4ο Αιθέρα», ή η  αναγνώριση της αιθερικής ύλης και πώς αποτελείται από ουσία και ενέργεια </a:t>
            </a:r>
            <a:r>
              <a:rPr lang="el-GR" sz="1100" dirty="0" err="1">
                <a:latin typeface="Arial" panose="020B0604020202020204" pitchFamily="34" charset="0"/>
                <a:cs typeface="Arial" panose="020B0604020202020204" pitchFamily="34" charset="0"/>
              </a:rPr>
              <a:t>ντεβα</a:t>
            </a:r>
            <a:r>
              <a:rPr lang="el-GR" sz="1100" dirty="0">
                <a:latin typeface="Arial" panose="020B0604020202020204" pitchFamily="34" charset="0"/>
                <a:cs typeface="Arial" panose="020B0604020202020204" pitchFamily="34" charset="0"/>
              </a:rPr>
              <a:t>… και τις επιπτώσεις τους στα κέντρα και πώς επηρεάζουν οι δυνάμεις από την Ψυχή.</a:t>
            </a:r>
          </a:p>
          <a:p>
            <a:pPr marL="628650" marR="0" lvl="1" indent="-283464"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US" sz="1100" dirty="0">
              <a:latin typeface="Arial" panose="020B060402020202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form of vision will allow the Scientific Observers to see or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observe subjectively</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how the deva kingdom makes up forms, are the building forces of matter, and </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analysis of their modes of building.</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l-GR"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Αυτή η μορφή όρασης θα επιτρέψει στους Επιστημονικούς Παρατηρητές να δουν ή </a:t>
            </a:r>
            <a:r>
              <a:rPr lang="el-GR" sz="1800" u="sng"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να παρατηρήσουν υποκειμενικά </a:t>
            </a:r>
            <a:r>
              <a:rPr lang="el-GR"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πώς το βασίλειο των </a:t>
            </a:r>
            <a:r>
              <a:rPr lang="el-GR" sz="180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ντέβα</a:t>
            </a:r>
            <a:r>
              <a:rPr lang="el-GR"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σχηματίζει μορφές, είναι οι δομικές δυνάμεις της ύλης και παρέχουν ανάλυση των τρόπων δόμησής τους.</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endParaRPr lang="en-US"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will further an understanding of how various forces and energies work together. </a:t>
            </a: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 this discovery, the Scientific workers will relate the subhuman kingdoms with the human kingdom through a right interplay of forces. </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Θα βελτιώσει την κατανόηση του πώς συνεργάζονται διάφορες δυνάμεις και ενέργειες. Με αυτήν την ανακάλυψη, οι Επιστημονικοί εργάτες θα συσχετίσουν τα </a:t>
            </a:r>
            <a:r>
              <a:rPr lang="el-GR" sz="18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υπανθρώπινα</a:t>
            </a: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βασίλεια με το ανθρώπινο βασίλειο μέσω μιας σωστής αλληλεπίδρασης δυνάμεων.</a:t>
            </a:r>
          </a:p>
          <a:p>
            <a:pPr marL="630936" marR="0" lvl="1" indent="-285750">
              <a:lnSpc>
                <a:spcPct val="115000"/>
              </a:lnSpc>
              <a:spcBef>
                <a:spcPts val="19"/>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discovery will enable the deeper observations of inner subjective connections, for example building the Antahkarana, which has hindered humanity’s approach to connecting with the Spiritual Triad and the Hierarchy.</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r>
              <a:rPr lang="el-GR" sz="1100" kern="1200" dirty="0">
                <a:solidFill>
                  <a:srgbClr val="000000"/>
                </a:solidFill>
                <a:effectLst/>
                <a:latin typeface="Arial" panose="020B0604020202020204" pitchFamily="34" charset="0"/>
                <a:ea typeface="+mn-ea"/>
                <a:cs typeface="Arial" panose="020B0604020202020204" pitchFamily="34" charset="0"/>
              </a:rPr>
              <a:t>Αυτή η ανακάλυψη θα επιτρέψει τις βαθύτερες παρατηρήσεις των εσωτερικών υποκειμενικών συνδέσεων, για παράδειγμα την </a:t>
            </a:r>
            <a:r>
              <a:rPr lang="el-GR" sz="1100" kern="1200" dirty="0" err="1">
                <a:solidFill>
                  <a:srgbClr val="000000"/>
                </a:solidFill>
                <a:effectLst/>
                <a:latin typeface="Arial" panose="020B0604020202020204" pitchFamily="34" charset="0"/>
                <a:ea typeface="+mn-ea"/>
                <a:cs typeface="Arial" panose="020B0604020202020204" pitchFamily="34" charset="0"/>
              </a:rPr>
              <a:t>δόμησησ</a:t>
            </a:r>
            <a:r>
              <a:rPr lang="el-GR" sz="1100" kern="1200" dirty="0">
                <a:solidFill>
                  <a:srgbClr val="000000"/>
                </a:solidFill>
                <a:effectLst/>
                <a:latin typeface="Arial" panose="020B0604020202020204" pitchFamily="34" charset="0"/>
                <a:ea typeface="+mn-ea"/>
                <a:cs typeface="Arial" panose="020B0604020202020204" pitchFamily="34" charset="0"/>
              </a:rPr>
              <a:t> της </a:t>
            </a:r>
            <a:r>
              <a:rPr lang="el-GR" sz="1100" kern="1200" dirty="0" err="1">
                <a:solidFill>
                  <a:srgbClr val="000000"/>
                </a:solidFill>
                <a:effectLst/>
                <a:latin typeface="Arial" panose="020B0604020202020204" pitchFamily="34" charset="0"/>
                <a:ea typeface="+mn-ea"/>
                <a:cs typeface="Arial" panose="020B0604020202020204" pitchFamily="34" charset="0"/>
              </a:rPr>
              <a:t>Ανταχκαρανα</a:t>
            </a:r>
            <a:r>
              <a:rPr lang="el-GR" sz="1100" kern="1200" dirty="0">
                <a:solidFill>
                  <a:srgbClr val="000000"/>
                </a:solidFill>
                <a:effectLst/>
                <a:latin typeface="Arial" panose="020B0604020202020204" pitchFamily="34" charset="0"/>
                <a:ea typeface="+mn-ea"/>
                <a:cs typeface="Arial" panose="020B0604020202020204" pitchFamily="34" charset="0"/>
              </a:rPr>
              <a:t>, η οποία έχει εμποδίσει την προσέγγιση της ανθρωπότητας στη σύνδεση με την Πνευματική Τριάδα και την Ιεραρχία.</a:t>
            </a:r>
            <a:endParaRPr lang="el-GR" sz="1800" kern="1200" dirty="0">
              <a:solidFill>
                <a:srgbClr val="000000"/>
              </a:solidFill>
              <a:effectLst/>
              <a:latin typeface="Arial" panose="020B0604020202020204" pitchFamily="34" charset="0"/>
              <a:ea typeface="+mn-ea"/>
              <a:cs typeface="Arial" panose="020B0604020202020204" pitchFamily="34" charset="0"/>
            </a:endParaRPr>
          </a:p>
          <a:p>
            <a:pPr marL="630936" marR="0" lvl="1" indent="-285750">
              <a:lnSpc>
                <a:spcPct val="115000"/>
              </a:lnSpc>
              <a:spcBef>
                <a:spcPts val="19"/>
              </a:spcBef>
              <a:spcAft>
                <a:spcPts val="1000"/>
              </a:spcAft>
              <a:buFont typeface="Arial" panose="020B0604020202020204" pitchFamily="34" charset="0"/>
              <a:buChar char="•"/>
            </a:pP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sz="1100" kern="1200" dirty="0">
                <a:solidFill>
                  <a:srgbClr val="000000"/>
                </a:solidFill>
                <a:effectLst/>
                <a:latin typeface="Arial" panose="020B0604020202020204" pitchFamily="34" charset="0"/>
                <a:ea typeface="+mn-ea"/>
              </a:rPr>
              <a:t>In today’s world, we already have an understanding of the concept of interrelationship of man with the various kingdoms as a form of cause and effect. This gave birth to the sciences of Ecology and Sustainability.</a:t>
            </a:r>
            <a:endParaRPr lang="el-GR" sz="1100" kern="1200" dirty="0">
              <a:solidFill>
                <a:srgbClr val="000000"/>
              </a:solidFill>
              <a:effectLst/>
              <a:latin typeface="Arial" panose="020B0604020202020204" pitchFamily="34" charset="0"/>
              <a:ea typeface="+mn-ea"/>
            </a:endParaRP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100" kern="1200" dirty="0">
                <a:solidFill>
                  <a:srgbClr val="000000"/>
                </a:solidFill>
                <a:effectLst/>
                <a:latin typeface="Arial" panose="020B0604020202020204" pitchFamily="34" charset="0"/>
                <a:ea typeface="+mn-ea"/>
              </a:rPr>
              <a:t>Στον σημερινό κόσμο, έχουμε ήδη μια κατανόηση της έννοιας της αλληλεπίδρασης του ανθρώπου με τα διάφορα βασίλεια ως μορφή αιτίου και αποτελέσματος. Αυτό γέννησε τις επιστήμες της Οικολογίας και της </a:t>
            </a:r>
            <a:r>
              <a:rPr lang="el-GR" sz="1100" kern="1200" dirty="0" err="1">
                <a:solidFill>
                  <a:srgbClr val="000000"/>
                </a:solidFill>
                <a:effectLst/>
                <a:latin typeface="Arial" panose="020B0604020202020204" pitchFamily="34" charset="0"/>
                <a:ea typeface="+mn-ea"/>
              </a:rPr>
              <a:t>Αειφορίας</a:t>
            </a:r>
            <a:r>
              <a:rPr lang="el-GR" sz="1100" kern="1200" dirty="0">
                <a:solidFill>
                  <a:srgbClr val="000000"/>
                </a:solidFill>
                <a:effectLst/>
                <a:latin typeface="Arial" panose="020B0604020202020204" pitchFamily="34" charset="0"/>
                <a:ea typeface="+mn-ea"/>
              </a:rPr>
              <a:t>.</a:t>
            </a: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endParaRPr lang="en-US" sz="1100" kern="1200" dirty="0">
              <a:solidFill>
                <a:srgbClr val="000000"/>
              </a:solidFill>
              <a:effectLst/>
              <a:latin typeface="Arial" panose="020B0604020202020204" pitchFamily="34" charset="0"/>
              <a:ea typeface="+mn-ea"/>
            </a:endParaRP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sz="1100" kern="1200" dirty="0">
                <a:solidFill>
                  <a:srgbClr val="000000"/>
                </a:solidFill>
                <a:effectLst/>
                <a:latin typeface="Arial" panose="020B0604020202020204" pitchFamily="34" charset="0"/>
                <a:ea typeface="+mn-ea"/>
              </a:rPr>
              <a:t>This knowledge will aid the scientist in observing the process of physical planetary evolution through the physical sciences of climate change (climatology), meteorology, geology and ecology. </a:t>
            </a:r>
            <a:endParaRPr lang="el-GR" sz="1100" kern="1200" dirty="0">
              <a:solidFill>
                <a:srgbClr val="000000"/>
              </a:solidFill>
              <a:effectLst/>
              <a:latin typeface="Arial" panose="020B0604020202020204" pitchFamily="34" charset="0"/>
              <a:ea typeface="+mn-ea"/>
            </a:endParaRP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100" kern="1200" dirty="0">
                <a:solidFill>
                  <a:srgbClr val="000000"/>
                </a:solidFill>
                <a:effectLst/>
                <a:latin typeface="Arial" panose="020B0604020202020204" pitchFamily="34" charset="0"/>
                <a:ea typeface="+mn-ea"/>
              </a:rPr>
              <a:t>Αυτή η γνώση θα βοηθήσει τον επιστήμονα να παρατηρήσει τη διαδικασία της φυσικής πλανητικής εξέλιξης μέσω των φυσικών επιστημών της κλιματικής αλλαγής (κλιματολογία), της μετεωρολογίας, της γεωλογίας και της οικολογίας.</a:t>
            </a:r>
          </a:p>
          <a:p>
            <a:pPr marL="914400" marR="0" lvl="2" indent="0" algn="l" defTabSz="914400" rtl="0" eaLnBrk="1" fontAlgn="auto" latinLnBrk="0" hangingPunct="1">
              <a:lnSpc>
                <a:spcPct val="115000"/>
              </a:lnSpc>
              <a:spcBef>
                <a:spcPts val="0"/>
              </a:spcBef>
              <a:spcAft>
                <a:spcPts val="1000"/>
              </a:spcAft>
              <a:buClrTx/>
              <a:buSzTx/>
              <a:buFont typeface="Courier New" panose="02070309020205020404" pitchFamily="49" charset="0"/>
              <a:buNone/>
              <a:tabLst/>
              <a:defRPr/>
            </a:pPr>
            <a:endParaRPr lang="en-US" sz="1100" kern="1200" dirty="0">
              <a:solidFill>
                <a:srgbClr val="000000"/>
              </a:solidFill>
              <a:effectLst/>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effectLst/>
                <a:latin typeface="Arial" panose="020B0604020202020204" pitchFamily="34" charset="0"/>
                <a:ea typeface="Calibri" panose="020F0502020204030204" pitchFamily="34" charset="0"/>
                <a:cs typeface="Symbol" panose="05050102010706020507" pitchFamily="18" charset="2"/>
              </a:rPr>
              <a:t>Social Activities, Healing, and New Approaches to Science</a:t>
            </a:r>
            <a:endParaRPr lang="el-GR" sz="1100" b="1" dirty="0">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b="1" dirty="0">
                <a:effectLst/>
                <a:latin typeface="Calibri" panose="020F0502020204030204" pitchFamily="34" charset="0"/>
                <a:ea typeface="Calibri" panose="020F0502020204030204" pitchFamily="34" charset="0"/>
                <a:cs typeface="Symbol" panose="05050102010706020507" pitchFamily="18" charset="2"/>
              </a:rPr>
              <a:t>Κοινωνικές Δραστηριότητες, Θεραπεία και Νέες Προσεγγίσεις στην Επιστήμη</a:t>
            </a:r>
            <a:endParaRPr lang="el-GR" sz="1100" b="1" dirty="0">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effectLst/>
              <a:latin typeface="Calibri" panose="020F0502020204030204" pitchFamily="34" charset="0"/>
              <a:ea typeface="Calibri" panose="020F0502020204030204" pitchFamily="34" charset="0"/>
              <a:cs typeface="Symbol" panose="05050102010706020507" pitchFamily="18" charset="2"/>
            </a:endParaRPr>
          </a:p>
          <a:p>
            <a:pPr marL="742950" marR="0" lvl="1" indent="-285750" algn="l">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Understanding of how the “release of light” (composed of truth + knowledge or thoughtform energy) is </a:t>
            </a:r>
            <a:r>
              <a:rPr lang="en-US" sz="1100" dirty="0">
                <a:latin typeface="Arial" panose="020B0604020202020204" pitchFamily="34" charset="0"/>
                <a:cs typeface="Arial" panose="020B0604020202020204" pitchFamily="34" charset="0"/>
              </a:rPr>
              <a:t>acknowledged as the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light of illumination or intuition coming from the Plane of the Intuition. With this knowledge, scientists can expand their awareness in the field of consciousness studies.</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Η κατανόηση του πώς η «απελευθέρωση του φωτός» (που αποτελείται από αλήθεια + γνώση ή ενέργεια σκεπτομορφής ) αναγνωρίζεται ως το φως της  φώτισης  ή της διαίσθησης που προέρχεται από το </a:t>
            </a: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Πε΄διο</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της Διαίσθησης. Με αυτή τη γνώση, οι επιστήμονες μπορούν να επεκτείνουν την ευαισθητοποίησή τους στον τομέα των μελετών συνείδησης.</a:t>
            </a:r>
          </a:p>
          <a:p>
            <a:pPr marL="742950" marR="0" lvl="1" indent="-285750" algn="l">
              <a:lnSpc>
                <a:spcPct val="115000"/>
              </a:lnSpc>
              <a:spcBef>
                <a:spcPts val="0"/>
              </a:spcBef>
              <a:spcAft>
                <a:spcPts val="10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From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Eso</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Healing, p. 276-277) D.K. says: Medical practices in New Age ”…..will eventually know enough to relate these various Ray forces to their appropriate centers...and know which type of force (or Ray) is responsible for conditions – good or bad – in a particular part of the body.</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Από το (E. Θ., σελ. 276-277) Τ.Κ. λέει: Οι ιατρικές πρακτικές στη Νέα Εποχή «….. τελικά θα γνωρίζουν αρκετά για να συσχετίσουν αυτές τις διάφορες Ακτινικές δυνάμεις  με τα κατάλληλα κέντρα τους...και θα ξέρουν ποιος τύπος δύναμης (ή Ακτίνας  είναι υπεύθυνος για καταστάσεις – καλές ή κακές – σε μια συγκεκριμένη μέρος του σώματος.</a:t>
            </a:r>
          </a:p>
          <a:p>
            <a:pPr marL="742950" marR="0" lvl="1" indent="-285750" algn="l">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742950" marR="0" lvl="1" indent="-285750" algn="l">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Work with SG-8 Psychologists in observing and understanding the nature of cause and effect…..and how the forces of goodwill, altruism or even forces that </a:t>
            </a: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seperate</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are powerful forces for change</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Συνεργαστείτε με Ψυχολόγους Σ.Ο.-8 για την παρατήρηση και την κατανόηση της φύσης της αιτίας και του αποτελέσματος… και πώς οι δυνάμεις της καλής θέλησης, του αλτρουισμού ή ακόμα και οι δυνάμεις του διαχωρισμού είναι ισχυρές δυνάμεις για αλλαγή</a:t>
            </a:r>
          </a:p>
          <a:p>
            <a:pPr marL="742950" marR="0" lvl="1" indent="-285750" algn="l">
              <a:lnSpc>
                <a:spcPct val="115000"/>
              </a:lnSpc>
              <a:spcBef>
                <a:spcPts val="0"/>
              </a:spcBef>
              <a:spcAft>
                <a:spcPts val="10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These acts could be studied and understood as to how it aids or deters, i.e. consequences....and how force and energy interact</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Αυτές οι πράξεις θα μπορούσαν να μελετηθούν και να κατανοηθούν ως προς το πώς βοηθά ή αποτρέπει, δηλ. συνέπειες...και πώς </a:t>
            </a: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αλληλεπιδρούν</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η δύναμη και η ενέργεια</a:t>
            </a: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Study of the Law of Karma and how it effects individual behavior within society</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Μελέτη του Νόμου του Κάρμα και  του πώς επηρεάζει την ατομική συμπεριφορά μέσα στην κοινωνία</a:t>
            </a:r>
          </a:p>
          <a:p>
            <a:pPr marL="1200150" marR="0" lvl="2"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Subjective understanding that money is an energy and is directed via thoughtform energy</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742950" marR="0" lvl="1" indent="-285750" algn="l">
              <a:lnSpc>
                <a:spcPct val="115000"/>
              </a:lnSpc>
              <a:spcBef>
                <a:spcPts val="0"/>
              </a:spcBef>
              <a:spcAft>
                <a:spcPts val="10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Υποκειμενική κατανόηση ότι το χρήμα είναι ενέργεια και κατευθύνεται μέσω της ενέργειας της σκέψης</a:t>
            </a:r>
          </a:p>
          <a:p>
            <a:pPr marL="742950" marR="0" lvl="1" indent="-285750" algn="l">
              <a:lnSpc>
                <a:spcPct val="115000"/>
              </a:lnSpc>
              <a:spcBef>
                <a:spcPts val="0"/>
              </a:spcBef>
              <a:spcAft>
                <a:spcPts val="10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Equating altruism is about converting money into goods and services for those in need, e.g. money to buy vaccines for those in need around the world or disaster relief</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Η εξίσωση του αλτρουισμού αφορά τη μετατροπή χρημάτων σε αγαθά και υπηρεσίες για όσους έχουν ανάγκη, π.χ. χρήματα για την αγορά εμβολίων για όσους έχουν ανάγκη σε όλο τον κόσμο ή για βοήθεια σε περίπτωση καταστροφών</a:t>
            </a:r>
          </a:p>
          <a:p>
            <a:pPr marL="1200150" marR="0" lvl="2" indent="-285750" algn="l">
              <a:lnSpc>
                <a:spcPct val="115000"/>
              </a:lnSpc>
              <a:spcBef>
                <a:spcPts val="0"/>
              </a:spcBef>
              <a:spcAft>
                <a:spcPts val="1000"/>
              </a:spcAft>
              <a:buFont typeface="Courier New" panose="02070309020205020404" pitchFamily="49" charset="0"/>
              <a:buChar char="o"/>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Using financial services and money as energies.....as a means of leverage for deterring Russia NOT to go to war with Ukraine.....secular only understands this dynamic on the physical cause/effect level, but esotericists understand it as manipulation of thoughtform energies too</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Χρησιμοποιώντας τις χρηματοοικονομικές υπηρεσίες και το χρήμα ως ενέργεια.....ως μέσο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μόχλευσης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για να αποτρέψει τη Ρωσία να ΜΗΝ μπει σε πόλεμο με την Ουκρανία... ο κοσμικός κατανοεί αυτή τη δυναμική μόνο στο επίπεδο της φυσικής αιτίας/αποτελέσματος, αλλά οι εσωτεριστές το καταλαβαίνουν ως χειραγώγηση των ενεργειών της σκέψης επίσης</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222222"/>
                </a:solidFill>
                <a:effectLst/>
                <a:latin typeface="Arial" panose="020B0604020202020204" pitchFamily="34" charset="0"/>
                <a:ea typeface="Calibri" panose="020F0502020204030204" pitchFamily="34" charset="0"/>
              </a:rPr>
              <a:t>Connection established (subjectively and energetically understood) between anti-social behavior and genetic inheritance, see: </a:t>
            </a:r>
            <a:r>
              <a:rPr lang="en-US"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https://www.ncbi.nlm.nih.gov/pmc/articles/PMC2174903</a:t>
            </a:r>
            <a:endParaRPr lang="el-GR"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Η σύνδεση που εδραιώθηκε (υποκειμενικά και  κατανοήθηκε ενεργειακά) μεταξύ της αντικοινωνικής συμπεριφοράς και της γενετικής κληρονομικότητας, βλέπε: https://www.ncbi.nlm.nih.gov/pmc/articles/PMC2174903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Long established observations and understanding of psychologists and sociologists that environment, poor education, poor healthcare, poor nutrition and exposure to “destructive elements / persons” contributes to anti-social and destructive behavior....and therefore breakdown in parts of society, i.e. crime, gun violence, domestic violence, selfish behavior, causing neuroses</a:t>
            </a:r>
            <a:r>
              <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Οι μακροχρόνιες εδραιωμένες παρατηρήσεις και κατανόηση ψυχολόγων και κοινωνιολόγων ότι το περιβάλλον, η κακή εκπαίδευση, η κακή υγειονομική περίθαλψη, η κακή διατροφή και η έκθεση σε «καταστροφικά στοιχεία / άτομα» συμβάλλουν στην αντικοινωνική και καταστροφική συμπεριφορά...και επομένως στην κατάρρευση τμημάτων της κοινωνίας, π.χ. έγκλημα, βία με όπλα, ενδοοικογενειακή βία, εγωιστική συμπεριφορά, πρόκληση νευρώσεων</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Work with advanced thinkers of all SGs and help create new hypotheses for identifying the next steps forward in any field of science for precipitating the Plan with an ethical focus. This will help to formulate and concretize forms of service and identify any impediments or glamours to overcome.</a:t>
            </a:r>
            <a:endParaRPr lang="en-US" sz="1100" dirty="0">
              <a:effectLst/>
              <a:latin typeface="Arial" panose="020B0604020202020204" pitchFamily="34" charset="0"/>
              <a:ea typeface="Calibri" panose="020F0502020204030204" pitchFamily="34" charset="0"/>
              <a:cs typeface="Calibri" panose="020F050202020403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Συνεργαστείτε με προχωρημένους στοχαστές όλων των Σ.Ο. και βοηθήστε στη δημιουργία νέων υποθέσεων για τον προσδιορισμό των επόμενων βημάτων προς τα εμπρός σε οποιονδήποτε τομέα της επιστήμης για την επίσπευση του  Σχεδίου με ηθική εστίαση. Αυτό θα βοηθήσει στη διαμόρφωση και τη συγκεκριμενοποίηση μορφών υπηρεσίας και στον εντοπισμό τυχόν εμποδίων ή γοητειών που πρέπει να ξεπεραστούν.</a:t>
            </a:r>
            <a:endParaRPr lang="en-US" sz="1100" u="none"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l"/>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dirty="0"/>
          </a:p>
        </p:txBody>
      </p:sp>
    </p:spTree>
    <p:extLst>
      <p:ext uri="{BB962C8B-B14F-4D97-AF65-F5344CB8AC3E}">
        <p14:creationId xmlns:p14="http://schemas.microsoft.com/office/powerpoint/2010/main" val="286607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20000"/>
              </a:lnSpc>
              <a:spcBef>
                <a:spcPts val="60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SG-7 Scientific Servers and Disease</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6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Σ.Ο.-7Επιστημονικοί Εργάτες; και Ασθένεια</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6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6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Regarding the COVID pandemic:</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6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Σχετικά με την πανδημία COVID:</a:t>
            </a:r>
          </a:p>
          <a:p>
            <a:pPr marL="0" marR="0" algn="l">
              <a:lnSpc>
                <a:spcPct val="120000"/>
              </a:lnSpc>
              <a:spcBef>
                <a:spcPts val="600"/>
              </a:spcBef>
              <a:spcAft>
                <a:spcPts val="6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630936" marR="0" lvl="1" indent="-342900" algn="l" defTabSz="914400" rtl="0" eaLnBrk="1" fontAlgn="auto" latinLnBrk="0" hangingPunct="1">
              <a:lnSpc>
                <a:spcPct val="115000"/>
              </a:lnSpc>
              <a:spcBef>
                <a:spcPts val="720"/>
              </a:spcBef>
              <a:spcAft>
                <a:spcPts val="1000"/>
              </a:spcAft>
              <a:buClrTx/>
              <a:buSzTx/>
              <a:buFont typeface="Symbol" panose="05050102010706020507" pitchFamily="18" charset="2"/>
              <a:buChar char=""/>
              <a:tabLst/>
              <a:defRPr/>
            </a:pPr>
            <a:r>
              <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the initial outbreak of the pandemic in </a:t>
            </a:r>
            <a:r>
              <a:rPr lang="en-US" sz="1800" kern="1200" dirty="0">
                <a:solidFill>
                  <a:srgbClr val="000000"/>
                </a:solidFill>
                <a:effectLst/>
                <a:latin typeface="Arial" panose="020B0604020202020204" pitchFamily="34" charset="0"/>
                <a:ea typeface="Times New Roman" panose="02020603050405020304" pitchFamily="18" charset="0"/>
              </a:rPr>
              <a:t>early 2020</a:t>
            </a:r>
            <a:r>
              <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Arial" panose="020B0604020202020204" pitchFamily="34" charset="0"/>
                <a:ea typeface="Times New Roman" panose="02020603050405020304" pitchFamily="18" charset="0"/>
              </a:rPr>
              <a:t>the World Health Organization coordinated, invited international cooperation and shared data with scientists, physicians and drug </a:t>
            </a:r>
            <a:r>
              <a:rPr lang="en-US" sz="1800" kern="1200" dirty="0" err="1">
                <a:solidFill>
                  <a:srgbClr val="000000"/>
                </a:solidFill>
                <a:effectLst/>
                <a:latin typeface="Arial" panose="020B0604020202020204" pitchFamily="34" charset="0"/>
                <a:ea typeface="Times New Roman" panose="02020603050405020304" pitchFamily="18" charset="0"/>
              </a:rPr>
              <a:t>Mfg</a:t>
            </a:r>
            <a:r>
              <a:rPr lang="en-US" sz="1800" kern="1200" dirty="0">
                <a:solidFill>
                  <a:srgbClr val="000000"/>
                </a:solidFill>
                <a:effectLst/>
                <a:latin typeface="Arial" panose="020B0604020202020204" pitchFamily="34" charset="0"/>
                <a:ea typeface="Times New Roman" panose="02020603050405020304" pitchFamily="18" charset="0"/>
              </a:rPr>
              <a:t> around the world to develop vaccines to thwart the spread of the COVID-19 virus.</a:t>
            </a:r>
            <a:endParaRPr lang="el-GR" sz="1800" kern="1200" dirty="0">
              <a:solidFill>
                <a:srgbClr val="000000"/>
              </a:solidFill>
              <a:effectLst/>
              <a:latin typeface="Arial" panose="020B0604020202020204" pitchFamily="34" charset="0"/>
              <a:ea typeface="Times New Roman" panose="02020603050405020304" pitchFamily="18" charset="0"/>
            </a:endParaRPr>
          </a:p>
          <a:p>
            <a:pPr marL="630936" marR="0" lvl="1" indent="-342900" algn="l" defTabSz="914400" rtl="0" eaLnBrk="1" fontAlgn="auto" latinLnBrk="0" hangingPunct="1">
              <a:lnSpc>
                <a:spcPct val="115000"/>
              </a:lnSpc>
              <a:spcBef>
                <a:spcPts val="720"/>
              </a:spcBef>
              <a:spcAft>
                <a:spcPts val="1000"/>
              </a:spcAft>
              <a:buClrTx/>
              <a:buSzTx/>
              <a:buFont typeface="Symbol" panose="05050102010706020507" pitchFamily="18" charset="2"/>
              <a:buChar char=""/>
              <a:tabLst/>
              <a:defRPr/>
            </a:pPr>
            <a:r>
              <a:rPr lang="el-GR" sz="1800" kern="1200" dirty="0">
                <a:solidFill>
                  <a:srgbClr val="000000"/>
                </a:solidFill>
                <a:effectLst/>
                <a:latin typeface="Arial" panose="020B0604020202020204" pitchFamily="34" charset="0"/>
                <a:ea typeface="Times New Roman" panose="02020603050405020304" pitchFamily="18" charset="0"/>
              </a:rPr>
              <a:t>Στο αρχικό ξέσπασμα της πανδημίας στις αρχές του 2020, ο Παγκόσμιος Οργανισμός Υγείας συντόνισε, και κάλεσε σε  διεθνή συνεργασία και μοιράστηκε δεδομένα με επιστήμονες, γιατρούς και  το φάρμακο </a:t>
            </a:r>
            <a:r>
              <a:rPr lang="el-GR" sz="1800" kern="1200" dirty="0" err="1">
                <a:solidFill>
                  <a:srgbClr val="000000"/>
                </a:solidFill>
                <a:effectLst/>
                <a:latin typeface="Arial" panose="020B0604020202020204" pitchFamily="34" charset="0"/>
                <a:ea typeface="Times New Roman" panose="02020603050405020304" pitchFamily="18" charset="0"/>
              </a:rPr>
              <a:t>Mfg</a:t>
            </a:r>
            <a:r>
              <a:rPr lang="el-GR" sz="1800" kern="1200" dirty="0">
                <a:solidFill>
                  <a:srgbClr val="000000"/>
                </a:solidFill>
                <a:effectLst/>
                <a:latin typeface="Arial" panose="020B0604020202020204" pitchFamily="34" charset="0"/>
                <a:ea typeface="Times New Roman" panose="02020603050405020304" pitchFamily="18" charset="0"/>
              </a:rPr>
              <a:t> σε όλο τον κόσμο για την ανάπτυξη εμβολίων για την αποτροπή της εξάπλωσης του ιού COVID-19.</a:t>
            </a:r>
          </a:p>
          <a:p>
            <a:pPr marL="630936" marR="0" lvl="1" indent="-342900" algn="l" defTabSz="914400" rtl="0" eaLnBrk="1" fontAlgn="auto" latinLnBrk="0" hangingPunct="1">
              <a:lnSpc>
                <a:spcPct val="115000"/>
              </a:lnSpc>
              <a:spcBef>
                <a:spcPts val="720"/>
              </a:spcBef>
              <a:spcAft>
                <a:spcPts val="1000"/>
              </a:spcAft>
              <a:buClrTx/>
              <a:buSzTx/>
              <a:buFont typeface="Symbol" panose="05050102010706020507" pitchFamily="18" charset="2"/>
              <a:buChar char=""/>
              <a:tabLst/>
              <a:defRPr/>
            </a:pPr>
            <a:endParaRPr lang="en-US" sz="1800" kern="1200" dirty="0">
              <a:solidFill>
                <a:srgbClr val="000000"/>
              </a:solidFill>
              <a:effectLst/>
              <a:latin typeface="Arial" panose="020B0604020202020204" pitchFamily="34" charset="0"/>
              <a:ea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Through </a:t>
            </a:r>
            <a:r>
              <a:rPr lang="en-US" sz="1800" dirty="0">
                <a:effectLst/>
                <a:latin typeface="Arial" panose="020B0604020202020204" pitchFamily="34" charset="0"/>
                <a:ea typeface="Calibri" panose="020F0502020204030204" pitchFamily="34" charset="0"/>
              </a:rPr>
              <a:t>voluntary and a forced action in society, such as </a:t>
            </a:r>
            <a:r>
              <a:rPr lang="en-US" sz="1800" dirty="0">
                <a:effectLst/>
                <a:latin typeface="Arial" panose="020B0604020202020204" pitchFamily="34" charset="0"/>
                <a:ea typeface="Times New Roman" panose="02020603050405020304" pitchFamily="18" charset="0"/>
              </a:rPr>
              <a:t>social distancing, hand washing, and wearing a mask this has represented an overt and subjective </a:t>
            </a:r>
            <a:r>
              <a:rPr lang="en-US" sz="1800" b="1" dirty="0">
                <a:effectLst/>
                <a:latin typeface="Arial" panose="020B0604020202020204" pitchFamily="34" charset="0"/>
                <a:ea typeface="Times New Roman" panose="02020603050405020304" pitchFamily="18" charset="0"/>
              </a:rPr>
              <a:t>form of purification</a:t>
            </a:r>
            <a:r>
              <a:rPr lang="en-US" sz="1800" dirty="0">
                <a:effectLst/>
                <a:latin typeface="Arial" panose="020B0604020202020204" pitchFamily="34" charset="0"/>
                <a:ea typeface="Times New Roman" panose="02020603050405020304" pitchFamily="18" charset="0"/>
              </a:rPr>
              <a:t> and a lesson in the </a:t>
            </a:r>
            <a:r>
              <a:rPr lang="en-US" sz="1800" dirty="0">
                <a:effectLst/>
                <a:latin typeface="Arial" panose="020B0604020202020204" pitchFamily="34" charset="0"/>
                <a:ea typeface="Calibri" panose="020F0502020204030204" pitchFamily="34" charset="0"/>
              </a:rPr>
              <a:t>right use of the heart and mind</a:t>
            </a:r>
            <a:r>
              <a:rPr lang="en-US" sz="1800" dirty="0">
                <a:effectLst/>
                <a:latin typeface="Arial" panose="020B0604020202020204" pitchFamily="34" charset="0"/>
                <a:ea typeface="Times New Roman" panose="02020603050405020304" pitchFamily="18" charset="0"/>
              </a:rPr>
              <a:t>. These actions are designed for the </a:t>
            </a:r>
            <a:r>
              <a:rPr lang="en-US" sz="1800" dirty="0">
                <a:effectLst/>
                <a:latin typeface="Arial" panose="020B0604020202020204" pitchFamily="34" charset="0"/>
                <a:ea typeface="Calibri" panose="020F0502020204030204" pitchFamily="34" charset="0"/>
                <a:cs typeface="Times New Roman" panose="02020603050405020304" pitchFamily="18" charset="0"/>
              </a:rPr>
              <a:t>related to COVID-19.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cs typeface="Times New Roman" panose="02020603050405020304" pitchFamily="18" charset="0"/>
              </a:rPr>
              <a:t>Μέσω της εθελοντικής και αναγκαστικής δράσης στην κοινωνία, όπως η κοινωνική απόσταση, το πλύσιμο των χεριών και η χρήση μάσκας, αυτό αντιπροσώπευσε μια φανερή και υποκειμενική μορφή κάθαρσης και ένα μάθημα για τη σωστή χρήση της καρδιάς και του νου. Αυτές οι ενέργειες έχουν σχεδιαστεί για τα σχετικά με τον COVID-19.</a:t>
            </a:r>
          </a:p>
          <a:p>
            <a:pPr marL="1088136" marR="0" lvl="2" indent="-342900" algn="l">
              <a:lnSpc>
                <a:spcPct val="115000"/>
              </a:lnSpc>
              <a:spcBef>
                <a:spcPts val="72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These actions are designed for the individual t</a:t>
            </a:r>
            <a:r>
              <a:rPr lang="en-US" sz="1100" dirty="0">
                <a:effectLst/>
                <a:latin typeface="Arial" panose="020B0604020202020204" pitchFamily="34" charset="0"/>
                <a:ea typeface="Calibri" panose="020F0502020204030204" pitchFamily="34" charset="0"/>
              </a:rPr>
              <a:t>o practice caring for himself and for others. </a:t>
            </a:r>
            <a:r>
              <a:rPr lang="en-US" sz="1800" dirty="0">
                <a:solidFill>
                  <a:srgbClr val="000000"/>
                </a:solidFill>
                <a:effectLst/>
                <a:latin typeface="Arial" panose="020B0604020202020204" pitchFamily="34" charset="0"/>
                <a:ea typeface="Calibri" panose="020F0502020204030204" pitchFamily="34" charset="0"/>
              </a:rPr>
              <a:t>The pandemic has presented with the possibility of moving towards greater awareness in how to work on the inner and outer planes. It has been a time for demonstrating how right human relations </a:t>
            </a:r>
            <a:r>
              <a:rPr lang="en-US" sz="1800" b="1" dirty="0">
                <a:solidFill>
                  <a:srgbClr val="000000"/>
                </a:solidFill>
                <a:effectLst/>
                <a:latin typeface="Arial" panose="020B0604020202020204" pitchFamily="34" charset="0"/>
                <a:ea typeface="Calibri" panose="020F0502020204030204" pitchFamily="34" charset="0"/>
              </a:rPr>
              <a:t>HAS</a:t>
            </a:r>
            <a:r>
              <a:rPr lang="en-US" sz="1800" dirty="0">
                <a:solidFill>
                  <a:srgbClr val="000000"/>
                </a:solidFill>
                <a:effectLst/>
                <a:latin typeface="Arial" panose="020B0604020202020204" pitchFamily="34" charset="0"/>
                <a:ea typeface="Calibri" panose="020F0502020204030204" pitchFamily="34" charset="0"/>
              </a:rPr>
              <a:t> and </a:t>
            </a:r>
            <a:r>
              <a:rPr lang="en-US" sz="1800" b="1" dirty="0">
                <a:solidFill>
                  <a:srgbClr val="000000"/>
                </a:solidFill>
                <a:effectLst/>
                <a:latin typeface="Arial" panose="020B0604020202020204" pitchFamily="34" charset="0"/>
                <a:ea typeface="Calibri" panose="020F0502020204030204" pitchFamily="34" charset="0"/>
              </a:rPr>
              <a:t>HAS NOT</a:t>
            </a:r>
            <a:r>
              <a:rPr lang="en-US" sz="1800" dirty="0">
                <a:solidFill>
                  <a:srgbClr val="000000"/>
                </a:solidFill>
                <a:effectLst/>
                <a:latin typeface="Arial" panose="020B0604020202020204" pitchFamily="34" charset="0"/>
                <a:ea typeface="Calibri" panose="020F0502020204030204" pitchFamily="34" charset="0"/>
              </a:rPr>
              <a:t> worked out.</a:t>
            </a:r>
            <a:r>
              <a:rPr lang="en-US" sz="1100" dirty="0">
                <a:effectLst/>
                <a:latin typeface="Arial" panose="020B0604020202020204" pitchFamily="34" charset="0"/>
                <a:ea typeface="Calibri" panose="020F0502020204030204" pitchFamily="34" charset="0"/>
              </a:rPr>
              <a:t> </a:t>
            </a:r>
            <a:r>
              <a:rPr lang="en-US" sz="1100" dirty="0">
                <a:effectLst/>
                <a:latin typeface="Arial" panose="020B0604020202020204" pitchFamily="34" charset="0"/>
                <a:ea typeface="Times New Roman" panose="02020603050405020304" pitchFamily="18" charset="0"/>
              </a:rPr>
              <a:t>The challenge then, has been one of voluntary cooperation and psychological reorientation.</a:t>
            </a:r>
            <a:endParaRPr lang="el-GR" sz="1100" dirty="0">
              <a:effectLst/>
              <a:latin typeface="Arial" panose="020B0604020202020204" pitchFamily="34" charset="0"/>
              <a:ea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endParaRPr lang="el-GR" sz="1100" dirty="0">
              <a:effectLst/>
              <a:latin typeface="Arial" panose="020B0604020202020204" pitchFamily="34" charset="0"/>
              <a:ea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l-GR" sz="1100" dirty="0">
                <a:effectLst/>
                <a:latin typeface="Arial" panose="020B0604020202020204" pitchFamily="34" charset="0"/>
                <a:ea typeface="Times New Roman" panose="02020603050405020304" pitchFamily="18" charset="0"/>
              </a:rPr>
              <a:t>Αυτές οι ενέργειες έχουν σχεδιαστεί για να εξασκήσει το άτομο  στο να φροντίζει τον εαυτό του και τους άλλους. Η πανδημία έχει παρουσιάσει τη δυνατότητα να προχωρήσουμε προς μεγαλύτερη ευαισθητοποίηση σχετικά με τον τρόπο εργασίας στο εσωτερικά  και στα  εξωτερικά πεδία. Ήταν καιρός να δείξουμε πόσο οι ορθές  ανθρώπινες σχέσεις </a:t>
            </a:r>
            <a:r>
              <a:rPr lang="el-GR" sz="1100" b="1" dirty="0">
                <a:effectLst/>
                <a:latin typeface="Arial" panose="020B0604020202020204" pitchFamily="34" charset="0"/>
                <a:ea typeface="Times New Roman" panose="02020603050405020304" pitchFamily="18" charset="0"/>
              </a:rPr>
              <a:t>ΕΧΟΥΝ</a:t>
            </a:r>
            <a:r>
              <a:rPr lang="el-GR" sz="1100" dirty="0">
                <a:effectLst/>
                <a:latin typeface="Arial" panose="020B0604020202020204" pitchFamily="34" charset="0"/>
                <a:ea typeface="Times New Roman" panose="02020603050405020304" pitchFamily="18" charset="0"/>
              </a:rPr>
              <a:t> και </a:t>
            </a:r>
            <a:r>
              <a:rPr lang="el-GR" sz="1100" b="1" dirty="0">
                <a:effectLst/>
                <a:latin typeface="Arial" panose="020B0604020202020204" pitchFamily="34" charset="0"/>
                <a:ea typeface="Times New Roman" panose="02020603050405020304" pitchFamily="18" charset="0"/>
              </a:rPr>
              <a:t>ΔΕΝ</a:t>
            </a:r>
            <a:r>
              <a:rPr lang="el-GR" sz="1100" dirty="0">
                <a:effectLst/>
                <a:latin typeface="Arial" panose="020B0604020202020204" pitchFamily="34" charset="0"/>
                <a:ea typeface="Times New Roman" panose="02020603050405020304" pitchFamily="18" charset="0"/>
              </a:rPr>
              <a:t> λειτούργησαν. Η πρόκληση, λοιπόν, ήταν η εθελοντική συνεργασία και ο ψυχολογικός αναπροσανατολισμός.</a:t>
            </a:r>
          </a:p>
          <a:p>
            <a:pPr marL="1088136" marR="0" lvl="2" indent="-342900" algn="l">
              <a:lnSpc>
                <a:spcPct val="115000"/>
              </a:lnSpc>
              <a:spcBef>
                <a:spcPts val="720"/>
              </a:spcBef>
              <a:spcAft>
                <a:spcPts val="1000"/>
              </a:spcAft>
              <a:buFont typeface="Courier New" panose="02070309020205020404" pitchFamily="49" charset="0"/>
              <a:buChar char="o"/>
            </a:pPr>
            <a:endParaRPr lang="el-GR" sz="1100" dirty="0">
              <a:effectLst/>
              <a:latin typeface="Arial" panose="020B0604020202020204" pitchFamily="34" charset="0"/>
              <a:ea typeface="Times New Roman" panose="02020603050405020304" pitchFamily="18" charset="0"/>
            </a:endParaRPr>
          </a:p>
          <a:p>
            <a:pPr marL="1545336" marR="0" lvl="3" indent="-342900" algn="l" defTabSz="914400" rtl="0" eaLnBrk="1" fontAlgn="auto" latinLnBrk="0" hangingPunct="1">
              <a:lnSpc>
                <a:spcPct val="115000"/>
              </a:lnSpc>
              <a:spcBef>
                <a:spcPts val="720"/>
              </a:spcBef>
              <a:spcAft>
                <a:spcPts val="1000"/>
              </a:spcAft>
              <a:buClrTx/>
              <a:buSzTx/>
              <a:buFont typeface="Wingdings" panose="05000000000000000000" pitchFamily="2" charset="2"/>
              <a:buChar char="§"/>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Overall, the pandemic has shown humanity </a:t>
            </a:r>
            <a:r>
              <a:rPr lang="en-US"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possibility</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how we can move towards greater awareness, such as caring for the health of the self, the family and others in the immediate environment</a:t>
            </a:r>
            <a:r>
              <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l-G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545336" marR="0" lvl="3" indent="-342900" algn="l" defTabSz="914400" rtl="0" eaLnBrk="1" fontAlgn="auto" latinLnBrk="0" hangingPunct="1">
              <a:lnSpc>
                <a:spcPct val="115000"/>
              </a:lnSpc>
              <a:spcBef>
                <a:spcPts val="720"/>
              </a:spcBef>
              <a:spcAft>
                <a:spcPts val="1000"/>
              </a:spcAft>
              <a:buClrTx/>
              <a:buSzTx/>
              <a:buFont typeface="Wingdings" panose="05000000000000000000" pitchFamily="2" charset="2"/>
              <a:buChar char="§"/>
              <a:tabLst/>
              <a:defRPr/>
            </a:pPr>
            <a:r>
              <a:rPr lang="el-G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Συνολικά, η πανδημία έχει δείξει στην ανθρωπότητα τη </a:t>
            </a:r>
            <a:r>
              <a:rPr lang="el-GR" sz="18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δυνατότητα</a:t>
            </a:r>
            <a:r>
              <a:rPr lang="el-GR"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για το πώς μπορούμε να προχωρήσουμε προς μεγαλύτερη ευαισθητοποίηση, όπως η φροντίδα για την υγεία του εαυτού, της οικογένειας και των άλλων στο άμεσο περιβάλλον.</a:t>
            </a:r>
          </a:p>
          <a:p>
            <a:pPr marL="1545336" marR="0" lvl="3" indent="-342900" algn="l" defTabSz="914400" rtl="0" eaLnBrk="1" fontAlgn="auto" latinLnBrk="0" hangingPunct="1">
              <a:lnSpc>
                <a:spcPct val="115000"/>
              </a:lnSpc>
              <a:spcBef>
                <a:spcPts val="720"/>
              </a:spcBef>
              <a:spcAft>
                <a:spcPts val="1000"/>
              </a:spcAft>
              <a:buClrTx/>
              <a:buSzTx/>
              <a:buFont typeface="Wingdings" panose="05000000000000000000" pitchFamily="2" charset="2"/>
              <a:buChar char="§"/>
              <a:tabLst/>
              <a:defRPr/>
            </a:pPr>
            <a:endParaRPr lang="en-U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Through the actions of </a:t>
            </a:r>
            <a:r>
              <a:rPr lang="en-US" sz="1800" u="sng" kern="1200" dirty="0">
                <a:effectLst/>
                <a:latin typeface="Arial" panose="020B0604020202020204" pitchFamily="34" charset="0"/>
                <a:ea typeface="Times New Roman" panose="02020603050405020304" pitchFamily="18" charset="0"/>
                <a:cs typeface="Times New Roman" panose="02020603050405020304" pitchFamily="18" charset="0"/>
              </a:rPr>
              <a:t>Scientists working with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Politicians + Gov’t Officials</a:t>
            </a:r>
            <a:r>
              <a:rPr lang="en-US" sz="1800" dirty="0">
                <a:effectLst/>
                <a:latin typeface="Arial" panose="020B0604020202020204" pitchFamily="34" charset="0"/>
                <a:ea typeface="Calibri" panose="020F0502020204030204" pitchFamily="34" charset="0"/>
                <a:cs typeface="Times New Roman" panose="02020603050405020304" pitchFamily="18" charset="0"/>
              </a:rPr>
              <a:t>, they</a:t>
            </a:r>
            <a:r>
              <a:rPr lang="en-US" sz="1800" u="none" kern="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kern="1200" dirty="0">
                <a:effectLst/>
                <a:latin typeface="Arial" panose="020B0604020202020204" pitchFamily="34" charset="0"/>
                <a:ea typeface="Times New Roman" panose="02020603050405020304" pitchFamily="18" charset="0"/>
              </a:rPr>
              <a:t>facilitate “right” political </a:t>
            </a:r>
            <a:r>
              <a:rPr lang="en-US" sz="3200" dirty="0" err="1">
                <a:effectLst/>
                <a:latin typeface="Arial" panose="020B0604020202020204" pitchFamily="34" charset="0"/>
                <a:ea typeface="Calibri" panose="020F0502020204030204" pitchFamily="34" charset="0"/>
              </a:rPr>
              <a:t>Mgmt</a:t>
            </a:r>
            <a:r>
              <a:rPr lang="en-US" sz="3200" dirty="0">
                <a:effectLst/>
                <a:latin typeface="Arial" panose="020B0604020202020204" pitchFamily="34" charset="0"/>
                <a:ea typeface="Calibri" panose="020F0502020204030204" pitchFamily="34" charset="0"/>
              </a:rPr>
              <a:t> of ideas</a:t>
            </a:r>
            <a:r>
              <a:rPr lang="en-US" sz="3200" kern="1200" dirty="0">
                <a:effectLst/>
                <a:latin typeface="Arial" panose="020B0604020202020204" pitchFamily="34" charset="0"/>
                <a:ea typeface="Times New Roman" panose="02020603050405020304" pitchFamily="18" charset="0"/>
              </a:rPr>
              <a:t> and pro-social behavior</a:t>
            </a:r>
            <a:r>
              <a:rPr lang="en-US" sz="3200" dirty="0">
                <a:effectLst/>
                <a:latin typeface="Arial" panose="020B0604020202020204" pitchFamily="34" charset="0"/>
                <a:ea typeface="Calibri" panose="020F0502020204030204" pitchFamily="34" charset="0"/>
              </a:rPr>
              <a:t>. They have the power of impact and break up and destroy any old forms that hinder….a 1</a:t>
            </a:r>
            <a:r>
              <a:rPr lang="en-US" sz="3200" baseline="30000" dirty="0">
                <a:effectLst/>
                <a:latin typeface="Arial" panose="020B0604020202020204" pitchFamily="34" charset="0"/>
                <a:ea typeface="Calibri" panose="020F0502020204030204" pitchFamily="34" charset="0"/>
              </a:rPr>
              <a:t>st</a:t>
            </a:r>
            <a:r>
              <a:rPr lang="en-US" sz="3200" dirty="0">
                <a:effectLst/>
                <a:latin typeface="Arial" panose="020B0604020202020204" pitchFamily="34" charset="0"/>
                <a:ea typeface="Calibri" panose="020F0502020204030204" pitchFamily="34" charset="0"/>
              </a:rPr>
              <a:t> Ray energy. Their intent is to make room for the new emerging ideas.</a:t>
            </a:r>
            <a:endParaRPr lang="el-GR" sz="3200" dirty="0">
              <a:effectLst/>
              <a:latin typeface="Arial" panose="020B0604020202020204" pitchFamily="34" charset="0"/>
              <a:ea typeface="Calibri" panose="020F0502020204030204" pitchFamily="34" charset="0"/>
            </a:endParaRPr>
          </a:p>
          <a:p>
            <a:pPr marL="1088136" marR="0" lvl="2" indent="-342900" algn="l">
              <a:lnSpc>
                <a:spcPct val="115000"/>
              </a:lnSpc>
              <a:spcBef>
                <a:spcPts val="720"/>
              </a:spcBef>
              <a:spcAft>
                <a:spcPts val="1000"/>
              </a:spcAft>
              <a:buFont typeface="Courier New" panose="02070309020205020404" pitchFamily="49" charset="0"/>
              <a:buChar char="o"/>
            </a:pPr>
            <a:endParaRPr lang="el-GR" sz="3200" dirty="0">
              <a:effectLst/>
              <a:latin typeface="Arial" panose="020B0604020202020204" pitchFamily="34" charset="0"/>
              <a:ea typeface="Calibri" panose="020F0502020204030204" pitchFamily="34"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Μέσω των ενεργειών των </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Επιστημόνων που συνεργάζονται με Πολιτικούς + Κυβερνητικούς Αξιωματούχους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διευκολύνουν τη «ορθή » πολιτική διασπορά ιδεών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φιλό</a:t>
            </a:r>
            <a:r>
              <a:rPr lang="el-GR" sz="1800" dirty="0">
                <a:effectLst/>
                <a:latin typeface="Calibri" panose="020F0502020204030204" pitchFamily="34" charset="0"/>
                <a:ea typeface="Calibri" panose="020F0502020204030204" pitchFamily="34" charset="0"/>
                <a:cs typeface="Times New Roman" panose="02020603050405020304" pitchFamily="18" charset="0"/>
              </a:rPr>
              <a:t>-κοινωνική συμπεριφορά. Έχουν τη δύναμη να συγκρούονται να  διαλύουν και  να καταστρέφουν όλες τις παλιές μορφές που εμποδίζουν… μια ενέργεια 1ης Ακτίνας. Η πρόθεσή τους είναι να αφήσουν χώρο για τις νέες αναδυόμενες ιδέες.</a:t>
            </a:r>
            <a:endParaRPr lang="el-GR" sz="32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45336" marR="0" lvl="3" indent="-342900" algn="l">
              <a:lnSpc>
                <a:spcPct val="115000"/>
              </a:lnSpc>
              <a:spcBef>
                <a:spcPts val="720"/>
              </a:spcBef>
              <a:spcAft>
                <a:spcPts val="100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Ideally, their activity is a form of </a:t>
            </a:r>
            <a:r>
              <a:rPr lang="en-US" sz="1800" b="0" dirty="0">
                <a:effectLst/>
                <a:latin typeface="Arial" panose="020B0604020202020204" pitchFamily="34" charset="0"/>
                <a:ea typeface="Calibri" panose="020F0502020204030204" pitchFamily="34" charset="0"/>
                <a:cs typeface="Times New Roman" panose="02020603050405020304" pitchFamily="18" charset="0"/>
              </a:rPr>
              <a:t>“</a:t>
            </a:r>
            <a:r>
              <a:rPr lang="en-US" sz="1800" b="0" i="1" dirty="0">
                <a:effectLst/>
                <a:latin typeface="Arial" panose="020B0604020202020204" pitchFamily="34" charset="0"/>
                <a:ea typeface="Calibri" panose="020F0502020204030204" pitchFamily="34" charset="0"/>
                <a:cs typeface="Times New Roman" panose="02020603050405020304" pitchFamily="18" charset="0"/>
              </a:rPr>
              <a:t>Truth through knowledge</a:t>
            </a:r>
            <a:r>
              <a:rPr lang="en-US" sz="1800" b="0"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i.e. bringing conscious awareness towards others, such as encouraging the public to wear a mask and practice social distancing. Individual</a:t>
            </a:r>
            <a:r>
              <a:rPr lang="en-US" sz="1800" dirty="0">
                <a:effectLst/>
                <a:latin typeface="Arial" panose="020B0604020202020204" pitchFamily="34" charset="0"/>
                <a:ea typeface="Times New Roman" panose="02020603050405020304" pitchFamily="18" charset="0"/>
              </a:rPr>
              <a:t> t</a:t>
            </a:r>
            <a:r>
              <a:rPr lang="en-US" sz="1800" dirty="0">
                <a:effectLst/>
                <a:latin typeface="Arial" panose="020B0604020202020204" pitchFamily="34" charset="0"/>
                <a:ea typeface="Calibri" panose="020F0502020204030204" pitchFamily="34" charset="0"/>
              </a:rPr>
              <a:t>o practice caring for himself and for others. As of this date, with over 950k dead in the US alone, the results have been mixed. </a:t>
            </a:r>
            <a:endParaRPr lang="el-GR" sz="1800" dirty="0">
              <a:effectLst/>
              <a:latin typeface="Arial" panose="020B0604020202020204" pitchFamily="34" charset="0"/>
              <a:ea typeface="Calibri" panose="020F0502020204030204" pitchFamily="34" charset="0"/>
            </a:endParaRPr>
          </a:p>
          <a:p>
            <a:pPr marL="1545336" marR="0" lvl="3" indent="-342900" algn="l">
              <a:lnSpc>
                <a:spcPct val="115000"/>
              </a:lnSpc>
              <a:spcBef>
                <a:spcPts val="720"/>
              </a:spcBef>
              <a:spcAft>
                <a:spcPts val="1000"/>
              </a:spcAft>
              <a:buFont typeface="Wingdings" panose="05000000000000000000" pitchFamily="2" charset="2"/>
              <a:buChar char="§"/>
            </a:pPr>
            <a:r>
              <a:rPr lang="el-GR" sz="1800" dirty="0">
                <a:effectLst/>
                <a:latin typeface="Arial" panose="020B0604020202020204" pitchFamily="34" charset="0"/>
                <a:ea typeface="Calibri" panose="020F0502020204030204" pitchFamily="34" charset="0"/>
              </a:rPr>
              <a:t>Στην ιδανική περίπτωση, η δραστηριότητά τους είναι μια μορφή «</a:t>
            </a:r>
            <a:r>
              <a:rPr lang="el-GR" sz="1800" u="sng" dirty="0">
                <a:effectLst/>
                <a:latin typeface="Arial" panose="020B0604020202020204" pitchFamily="34" charset="0"/>
                <a:ea typeface="Calibri" panose="020F0502020204030204" pitchFamily="34" charset="0"/>
              </a:rPr>
              <a:t>Αλήθειας μέσω της γνώσης</a:t>
            </a:r>
            <a:r>
              <a:rPr lang="el-GR" sz="1800" dirty="0">
                <a:effectLst/>
                <a:latin typeface="Arial" panose="020B0604020202020204" pitchFamily="34" charset="0"/>
                <a:ea typeface="Calibri" panose="020F0502020204030204" pitchFamily="34" charset="0"/>
              </a:rPr>
              <a:t>», δηλαδή φέρνοντας συνειδητή επίγνωση προς τους άλλους, όπως η ενθάρρυνση του κοινού να φοράει μάσκα και να εφαρμόζει την κοινωνική απόσταση. Για το άτομο να ασκεί τη φροντίδα του εαυτού του και των άλλων. Από αυτήν την ημερομηνία, με πάνω από 950 χιλιάδες νεκρούς μόνο στις ΗΠΑ, τα αποτελέσματα ήταν ανάμεικτα.</a:t>
            </a:r>
            <a:endParaRPr lang="en-US" sz="1800" dirty="0">
              <a:effectLst/>
              <a:latin typeface="Arial" panose="020B0604020202020204" pitchFamily="34" charset="0"/>
              <a:ea typeface="Calibri" panose="020F0502020204030204" pitchFamily="34" charset="0"/>
            </a:endParaRPr>
          </a:p>
          <a:p>
            <a:pPr marL="1088136" marR="0" lvl="2" indent="-342900" algn="l" defTabSz="914400" rtl="0" eaLnBrk="1" fontAlgn="auto" latinLnBrk="0" hangingPunct="1">
              <a:lnSpc>
                <a:spcPct val="115000"/>
              </a:lnSpc>
              <a:spcBef>
                <a:spcPts val="720"/>
              </a:spcBef>
              <a:spcAft>
                <a:spcPts val="1000"/>
              </a:spcAft>
              <a:buClrTx/>
              <a:buSzTx/>
              <a:buFont typeface="Courier New" panose="02070309020205020404" pitchFamily="49" charset="0"/>
              <a:buChar char="o"/>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30936" marR="0" lvl="1" indent="-342900" algn="l">
              <a:lnSpc>
                <a:spcPct val="115000"/>
              </a:lnSpc>
              <a:spcBef>
                <a:spcPts val="720"/>
              </a:spcBef>
              <a:spcAft>
                <a:spcPts val="1000"/>
              </a:spcAft>
              <a:buFont typeface="Symbol" panose="05050102010706020507" pitchFamily="18" charset="2"/>
              <a:buChar char=""/>
            </a:pP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In an effort for finding a vaccine to the virus, scientists approached the pandemic by applying a </a:t>
            </a:r>
            <a:r>
              <a:rPr lang="en-US" sz="1800" u="sng" kern="1200" dirty="0">
                <a:effectLst/>
                <a:latin typeface="Arial" panose="020B0604020202020204" pitchFamily="34" charset="0"/>
                <a:ea typeface="Times New Roman" panose="02020603050405020304" pitchFamily="18" charset="0"/>
                <a:cs typeface="Times New Roman" panose="02020603050405020304" pitchFamily="18" charset="0"/>
              </a:rPr>
              <a:t>mental understanding</a:t>
            </a: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 i.e. presenting factual scientific data and negating reactivity in the public.</a:t>
            </a:r>
            <a:endParaRPr lang="el-GR"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342900" algn="l">
              <a:lnSpc>
                <a:spcPct val="115000"/>
              </a:lnSpc>
              <a:spcBef>
                <a:spcPts val="720"/>
              </a:spcBef>
              <a:spcAft>
                <a:spcPts val="1000"/>
              </a:spcAft>
              <a:buFont typeface="Symbol" panose="05050102010706020507" pitchFamily="18" charset="2"/>
              <a:buChar char=""/>
            </a:pPr>
            <a:r>
              <a:rPr lang="el-GR" sz="1800" kern="1200" dirty="0">
                <a:effectLst/>
                <a:latin typeface="Arial" panose="020B0604020202020204" pitchFamily="34" charset="0"/>
                <a:ea typeface="Times New Roman" panose="02020603050405020304" pitchFamily="18" charset="0"/>
                <a:cs typeface="Times New Roman" panose="02020603050405020304" pitchFamily="18" charset="0"/>
              </a:rPr>
              <a:t>Σε μια προσπάθεια να βρουν ένα εμβόλιο για τον ιό, οι επιστήμονες προσέγγισαν την πανδημία εφαρμόζοντας </a:t>
            </a:r>
            <a:r>
              <a:rPr lang="el-GR" sz="1800" u="sng" kern="1200" dirty="0">
                <a:effectLst/>
                <a:latin typeface="Arial" panose="020B0604020202020204" pitchFamily="34" charset="0"/>
                <a:ea typeface="Times New Roman" panose="02020603050405020304" pitchFamily="18" charset="0"/>
                <a:cs typeface="Times New Roman" panose="02020603050405020304" pitchFamily="18" charset="0"/>
              </a:rPr>
              <a:t>μια νοητική κατανόηση</a:t>
            </a:r>
            <a:r>
              <a:rPr lang="el-GR" sz="1800" kern="1200" dirty="0">
                <a:effectLst/>
                <a:latin typeface="Arial" panose="020B0604020202020204" pitchFamily="34" charset="0"/>
                <a:ea typeface="Times New Roman" panose="02020603050405020304" pitchFamily="18" charset="0"/>
                <a:cs typeface="Times New Roman" panose="02020603050405020304" pitchFamily="18" charset="0"/>
              </a:rPr>
              <a:t>, δηλαδή παρουσιάζοντας πραγματικά επιστημονικά δεδομένα και αναιρώντας την αντιδραστικότητα στο κοινό.</a:t>
            </a:r>
          </a:p>
          <a:p>
            <a:pPr marL="630936" marR="0" lvl="1" indent="-342900" algn="l">
              <a:lnSpc>
                <a:spcPct val="115000"/>
              </a:lnSpc>
              <a:spcBef>
                <a:spcPts val="720"/>
              </a:spcBef>
              <a:spcAft>
                <a:spcPts val="1000"/>
              </a:spcAft>
              <a:buFont typeface="Symbol" panose="05050102010706020507" pitchFamily="18" charset="2"/>
              <a:buChar char=""/>
            </a:pPr>
            <a:endParaRPr lang="el-GR"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342900" algn="l">
              <a:lnSpc>
                <a:spcPct val="115000"/>
              </a:lnSpc>
              <a:spcBef>
                <a:spcPts val="720"/>
              </a:spcBef>
              <a:spcAft>
                <a:spcPts val="1000"/>
              </a:spcAft>
              <a:buFont typeface="Symbol" panose="05050102010706020507" pitchFamily="18" charset="2"/>
              <a:buChar char=""/>
            </a:pPr>
            <a:endParaRPr lang="en-US" sz="18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Since early 2021, </a:t>
            </a:r>
            <a:r>
              <a:rPr lang="en-US" sz="3200" kern="1200" dirty="0">
                <a:effectLst/>
                <a:latin typeface="Arial" panose="020B0604020202020204" pitchFamily="34" charset="0"/>
                <a:ea typeface="Times New Roman" panose="02020603050405020304" pitchFamily="18" charset="0"/>
              </a:rPr>
              <a:t>the expression of the </a:t>
            </a: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1800" kern="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800" kern="1200" dirty="0">
                <a:effectLst/>
                <a:latin typeface="Arial" panose="020B0604020202020204" pitchFamily="34" charset="0"/>
                <a:ea typeface="Times New Roman" panose="02020603050405020304" pitchFamily="18" charset="0"/>
                <a:cs typeface="Times New Roman" panose="02020603050405020304" pitchFamily="18" charset="0"/>
              </a:rPr>
              <a:t> Ray has been a driving influence in the public’s eye. Scientists and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SG-5 Political Organizers coordinate with 7</a:t>
            </a:r>
            <a:r>
              <a:rPr lang="en-US" sz="11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Ray workers to help</a:t>
            </a:r>
            <a:r>
              <a:rPr lang="en-US" sz="1100" dirty="0">
                <a:effectLst/>
                <a:latin typeface="Arial" panose="020B0604020202020204" pitchFamily="34" charset="0"/>
                <a:ea typeface="Calibri" panose="020F0502020204030204" pitchFamily="34" charset="0"/>
                <a:cs typeface="Times New Roman" panose="02020603050405020304" pitchFamily="18" charset="0"/>
              </a:rPr>
              <a:t> other Ray types be successful during the rollout of vaccines and facilitate economic recovery efforts. This is done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ideally with right logistical management and coordination.</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342900" algn="l" defTabSz="914400" rtl="0" eaLnBrk="1" fontAlgn="auto" latinLnBrk="0" hangingPunct="1">
              <a:lnSpc>
                <a:spcPct val="115000"/>
              </a:lnSpc>
              <a:spcBef>
                <a:spcPts val="720"/>
              </a:spcBef>
              <a:spcAft>
                <a:spcPts val="1000"/>
              </a:spcAft>
              <a:buClrTx/>
              <a:buSzTx/>
              <a:buFont typeface="Courier New" panose="02070309020205020404" pitchFamily="49" charset="0"/>
              <a:buChar char="o"/>
              <a:tabLst/>
              <a:defRPr/>
            </a:pPr>
            <a:r>
              <a:rPr lang="el-GR" sz="1100" kern="1200" dirty="0">
                <a:effectLst/>
                <a:latin typeface="Arial" panose="020B0604020202020204" pitchFamily="34" charset="0"/>
                <a:ea typeface="Times New Roman" panose="02020603050405020304" pitchFamily="18" charset="0"/>
                <a:cs typeface="Times New Roman" panose="02020603050405020304" pitchFamily="18" charset="0"/>
              </a:rPr>
              <a:t>Από τις αρχές του 2021, η έκφραση της 5ης Ακτίνας ήταν μια κινητήρια επιρροή στα μάτια του κοινού. Οι Επιστήμονες και οι Πολιτικοί Οργανωτές του Σ.Ο.-5 συντονίζονται με τους εργάτες  της 7ης ακτίνας για να βοηθήσουν άλλους τύπους </a:t>
            </a:r>
            <a:r>
              <a:rPr lang="el-GR" sz="1100" kern="1200" dirty="0" err="1">
                <a:effectLst/>
                <a:latin typeface="Arial" panose="020B0604020202020204" pitchFamily="34" charset="0"/>
                <a:ea typeface="Times New Roman" panose="02020603050405020304" pitchFamily="18" charset="0"/>
                <a:cs typeface="Times New Roman" panose="02020603050405020304" pitchFamily="18" charset="0"/>
              </a:rPr>
              <a:t>Ακτίνων</a:t>
            </a:r>
            <a:r>
              <a:rPr lang="el-GR" sz="1100" kern="1200" dirty="0">
                <a:effectLst/>
                <a:latin typeface="Arial" panose="020B0604020202020204" pitchFamily="34" charset="0"/>
                <a:ea typeface="Times New Roman" panose="02020603050405020304" pitchFamily="18" charset="0"/>
                <a:cs typeface="Times New Roman" panose="02020603050405020304" pitchFamily="18" charset="0"/>
              </a:rPr>
              <a:t>  να είναι επιτυχείς κατά τη διάρκεια της κυκλοφορίας των εμβολίων και να διευκολύνουν τις προσπάθειες οικονομικής ανάκαμψης. Αυτό γίνεται ιδανικά με σωστή υλικοτεχνική διαχείριση και συντονισμό.</a:t>
            </a:r>
          </a:p>
          <a:p>
            <a:pPr marL="1088136" marR="0" lvl="2" indent="-342900" algn="l">
              <a:lnSpc>
                <a:spcPct val="115000"/>
              </a:lnSpc>
              <a:spcBef>
                <a:spcPts val="720"/>
              </a:spcBef>
              <a:spcAft>
                <a:spcPts val="1000"/>
              </a:spcAft>
              <a:buFont typeface="Courier New" panose="02070309020205020404" pitchFamily="49" charset="0"/>
              <a:buChar char="o"/>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We have seen this here in the US through </a:t>
            </a:r>
            <a:r>
              <a:rPr lang="en-US" sz="1100" kern="1200" dirty="0">
                <a:effectLst/>
                <a:latin typeface="Arial" panose="020B0604020202020204" pitchFamily="34" charset="0"/>
                <a:ea typeface="Times New Roman" panose="02020603050405020304" pitchFamily="18" charset="0"/>
                <a:cs typeface="Times New Roman" panose="02020603050405020304" pitchFamily="18" charset="0"/>
              </a:rPr>
              <a:t>Scientist-spokespersons communicating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straight information on the virus and encouraging</a:t>
            </a:r>
            <a:r>
              <a:rPr lang="en-US" sz="1100" kern="1200" dirty="0">
                <a:effectLst/>
                <a:latin typeface="Arial" panose="020B0604020202020204" pitchFamily="34" charset="0"/>
                <a:ea typeface="Times New Roman" panose="02020603050405020304" pitchFamily="18" charset="0"/>
                <a:cs typeface="Times New Roman" panose="02020603050405020304" pitchFamily="18" charset="0"/>
              </a:rPr>
              <a:t> “right social behavior and activity” during pandemic.</a:t>
            </a:r>
            <a:endParaRPr lang="el-GR" sz="11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l-GR" sz="1100" kern="1200" dirty="0">
                <a:effectLst/>
                <a:latin typeface="Arial" panose="020B0604020202020204" pitchFamily="34" charset="0"/>
                <a:ea typeface="Times New Roman" panose="02020603050405020304" pitchFamily="18" charset="0"/>
                <a:cs typeface="Times New Roman" panose="02020603050405020304" pitchFamily="18" charset="0"/>
              </a:rPr>
              <a:t>Το έχουμε δει εδώ στις ΗΠΑ μέσω Επιστημονικών -εκπροσώπων που επικοινωνούν απευθείας πληροφορίες για τον ιό και ενθαρρύνουν τη «ορθή  κοινωνική συμπεριφορά και δραστηριότητα» κατά τη διάρκεια της πανδημίας.</a:t>
            </a:r>
          </a:p>
          <a:p>
            <a:pPr marL="1088136" marR="0" lvl="2" indent="-342900" algn="l">
              <a:lnSpc>
                <a:spcPct val="115000"/>
              </a:lnSpc>
              <a:spcBef>
                <a:spcPts val="720"/>
              </a:spcBef>
              <a:spcAft>
                <a:spcPts val="1000"/>
              </a:spcAft>
              <a:buFont typeface="Courier New" panose="02070309020205020404" pitchFamily="49" charset="0"/>
              <a:buChar char="o"/>
            </a:pPr>
            <a:endParaRPr lang="en-US" sz="11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n-US" sz="1100" kern="1200" dirty="0">
                <a:effectLst/>
                <a:latin typeface="Arial" panose="020B0604020202020204" pitchFamily="34" charset="0"/>
                <a:ea typeface="Times New Roman" panose="02020603050405020304" pitchFamily="18" charset="0"/>
                <a:cs typeface="Times New Roman" panose="02020603050405020304" pitchFamily="18" charset="0"/>
              </a:rPr>
              <a:t>On a social level,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remaining healthy during the pandemic, they have encouraged individuals to be responsible for protecting his/her health and others by following guidelines, such as wearing a mask, and getting the vaccine.</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342900" algn="l">
              <a:lnSpc>
                <a:spcPct val="115000"/>
              </a:lnSpc>
              <a:spcBef>
                <a:spcPts val="720"/>
              </a:spcBef>
              <a:spcAft>
                <a:spcPts val="100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Σε κοινωνικό επίπεδο, για να παραμείνουν υγιείς κατά τη διάρκεια της πανδημίας, έχουν ενθαρρύνει τα άτομα να είναι υπεύθυνα για την προστασία της υγείας του/της και άλλων ακολουθώντας οδηγίες, όπως η χρήση μάσκας και η λήψη του εμβολίου.</a:t>
            </a:r>
          </a:p>
          <a:p>
            <a:pPr marL="1088136" marR="0" lvl="2" indent="-342900" algn="l">
              <a:lnSpc>
                <a:spcPct val="115000"/>
              </a:lnSpc>
              <a:spcBef>
                <a:spcPts val="720"/>
              </a:spcBef>
              <a:spcAft>
                <a:spcPts val="100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eaLnBrk="0" fontAlgn="base" hangingPunct="0">
              <a:lnSpc>
                <a:spcPct val="115000"/>
              </a:lnSpc>
              <a:spcBef>
                <a:spcPts val="0"/>
              </a:spcBef>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eaLnBrk="0" fontAlgn="base" hangingPunct="0">
              <a:lnSpc>
                <a:spcPct val="115000"/>
              </a:lnSpc>
              <a:spcBef>
                <a:spcPts val="0"/>
              </a:spcBef>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Regarding disease, not just COVID….</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from “Esoteric Healing ”the Tibetan says: </a:t>
            </a:r>
            <a:r>
              <a:rPr lang="en-US" sz="1100" b="0" i="1" dirty="0">
                <a:effectLst/>
                <a:latin typeface="Arial" panose="020B0604020202020204" pitchFamily="34" charset="0"/>
                <a:ea typeface="Times New Roman" panose="02020603050405020304" pitchFamily="18" charset="0"/>
                <a:cs typeface="Times New Roman" panose="02020603050405020304" pitchFamily="18" charset="0"/>
              </a:rPr>
              <a:t>“All disease is a result of inhibited Soul life, and is true for all forms and all kingdoms”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in essence, disease appears where there is a lack of alignment or harmony that exists between the form life and the life aspect of the Soul. </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eaLnBrk="0" fontAlgn="base" hangingPunct="0">
              <a:lnSpc>
                <a:spcPct val="115000"/>
              </a:lnSpc>
              <a:spcBef>
                <a:spcPts val="0"/>
              </a:spcBef>
              <a:spcAft>
                <a:spcPts val="600"/>
              </a:spcAft>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eaLnBrk="0" fontAlgn="base" hangingPunct="0">
              <a:lnSpc>
                <a:spcPct val="115000"/>
              </a:lnSpc>
              <a:spcBef>
                <a:spcPts val="0"/>
              </a:spcBef>
              <a:spcAft>
                <a:spcPts val="600"/>
              </a:spcAft>
            </a:pPr>
            <a:r>
              <a:rPr lang="el-GR" sz="1100" b="1" dirty="0">
                <a:effectLst/>
                <a:latin typeface="Arial" panose="020B0604020202020204" pitchFamily="34" charset="0"/>
                <a:ea typeface="Times New Roman" panose="02020603050405020304" pitchFamily="18" charset="0"/>
                <a:cs typeface="Times New Roman" panose="02020603050405020304" pitchFamily="18" charset="0"/>
              </a:rPr>
              <a:t>Όσον αφορά τις ασθένειες, όχι μόνο τον COVID…. </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από την Ε.Θ. ο Θιβετανός λέει: «</a:t>
            </a:r>
            <a:r>
              <a:rPr lang="el-GR" sz="1100" i="1" dirty="0">
                <a:effectLst/>
                <a:latin typeface="Arial" panose="020B0604020202020204" pitchFamily="34" charset="0"/>
                <a:ea typeface="Times New Roman" panose="02020603050405020304" pitchFamily="18" charset="0"/>
                <a:cs typeface="Times New Roman" panose="02020603050405020304" pitchFamily="18" charset="0"/>
              </a:rPr>
              <a:t>Όλες οι ασθένειες είναι αποτέλεσμα της αναστολής της ζωής της Ψυχής  και  αυτό είναι αλήθεια για όλες τις μορφές και  για όλα τα βασίλεια»….. στην ουσία, η ασθένεια εμφανίζεται εκεί όπου υπάρχει έλλειψη ευθυγράμμισης ή αρμονίας που υπάρχει μεταξύ η μορφή της ζωής και η όψη της ζωής της Ψυχής.</a:t>
            </a:r>
          </a:p>
          <a:p>
            <a:pPr marL="0" marR="0" eaLnBrk="0" fontAlgn="base" hangingPunct="0">
              <a:lnSpc>
                <a:spcPct val="115000"/>
              </a:lnSpc>
              <a:spcBef>
                <a:spcPts val="0"/>
              </a:spcBef>
              <a:spcAft>
                <a:spcPts val="600"/>
              </a:spcAft>
            </a:pPr>
            <a:endParaRPr lang="el-GR" sz="1100" i="1"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eaLnBrk="0" fontAlgn="base" hangingPunct="0">
              <a:lnSpc>
                <a:spcPct val="115000"/>
              </a:lnSpc>
              <a:spcBef>
                <a:spcPts val="0"/>
              </a:spcBef>
              <a:spcAft>
                <a:spcPts val="600"/>
              </a:spcAft>
              <a:buFont typeface="Arial" panose="020B0604020202020204" pitchFamily="34" charset="0"/>
              <a:buChar char="•"/>
            </a:pPr>
            <a:r>
              <a:rPr lang="en-US" sz="1100" i="1" u="sng" dirty="0">
                <a:effectLst/>
                <a:latin typeface="Arial" panose="020B0604020202020204" pitchFamily="34" charset="0"/>
                <a:ea typeface="Times New Roman" panose="02020603050405020304" pitchFamily="18" charset="0"/>
                <a:cs typeface="Times New Roman" panose="02020603050405020304" pitchFamily="18" charset="0"/>
              </a:rPr>
              <a:t>Inhibited Soul life</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also refers to an understanding that by </a:t>
            </a:r>
            <a:r>
              <a:rPr lang="en-U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practicing cooperation and goodwill, disharmony </a:t>
            </a:r>
            <a:r>
              <a:rPr lang="en-US" sz="1100" u="sng" dirty="0">
                <a:effectLst/>
                <a:latin typeface="Arial" panose="020B0604020202020204" pitchFamily="34" charset="0"/>
                <a:ea typeface="Times New Roman" panose="02020603050405020304" pitchFamily="18" charset="0"/>
                <a:cs typeface="Times New Roman" panose="02020603050405020304" pitchFamily="18" charset="0"/>
              </a:rPr>
              <a:t>will block the life of the Soul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from coming through and guiding the individual’s consciousness. </a:t>
            </a: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eaLnBrk="0" fontAlgn="base" hangingPunct="0">
              <a:lnSpc>
                <a:spcPct val="115000"/>
              </a:lnSpc>
              <a:spcBef>
                <a:spcPts val="0"/>
              </a:spcBef>
              <a:spcAft>
                <a:spcPts val="600"/>
              </a:spcAft>
              <a:buFont typeface="Arial" panose="020B0604020202020204" pitchFamily="34" charset="0"/>
              <a:buChar char="•"/>
            </a:pPr>
            <a:endParaRPr lang="el-GR"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eaLnBrk="0" fontAlgn="base" hangingPunct="0">
              <a:lnSpc>
                <a:spcPct val="115000"/>
              </a:lnSpc>
              <a:spcBef>
                <a:spcPts val="0"/>
              </a:spcBef>
              <a:spcAft>
                <a:spcPts val="600"/>
              </a:spcAft>
              <a:buFont typeface="Arial" panose="020B0604020202020204" pitchFamily="34" charset="0"/>
              <a:buChar char="•"/>
            </a:pPr>
            <a:r>
              <a:rPr lang="el-GR" sz="1100" u="sng" dirty="0">
                <a:effectLst/>
                <a:latin typeface="Arial" panose="020B0604020202020204" pitchFamily="34" charset="0"/>
                <a:ea typeface="Times New Roman" panose="02020603050405020304" pitchFamily="18" charset="0"/>
                <a:cs typeface="Times New Roman" panose="02020603050405020304" pitchFamily="18" charset="0"/>
              </a:rPr>
              <a:t>Η Ανεσταλμένη Ζωή  της Ψυχής </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αναφέρεται επίσης στην κατανόηση ότι, ΜΗΝ εξασκώντας τη συνεργασία και την καλή θέληση, η δυσαρμονία θα εμποδίσει τη ζωή της Ψυχής να περάσει και να καθοδηγήσει τη συνείδηση του ατόμου.</a:t>
            </a:r>
          </a:p>
          <a:p>
            <a:pPr marL="628650" marR="0" lvl="1" indent="-171450" eaLnBrk="0" fontAlgn="base" hangingPunct="0">
              <a:lnSpc>
                <a:spcPct val="115000"/>
              </a:lnSpc>
              <a:spcBef>
                <a:spcPts val="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eaLnBrk="0" fontAlgn="base" hangingPunct="0">
              <a:lnSpc>
                <a:spcPct val="115000"/>
              </a:lnSpc>
              <a:spcBef>
                <a:spcPts val="0"/>
              </a:spcBef>
              <a:spcAft>
                <a:spcPts val="60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Its widely acknowledged in mainstream media and in the medical community </a:t>
            </a:r>
            <a:r>
              <a:rPr lang="en-US" sz="1100" u="sng" dirty="0">
                <a:effectLst/>
                <a:latin typeface="Arial" panose="020B0604020202020204" pitchFamily="34" charset="0"/>
                <a:ea typeface="Times New Roman" panose="02020603050405020304" pitchFamily="18" charset="0"/>
                <a:cs typeface="Times New Roman" panose="02020603050405020304" pitchFamily="18" charset="0"/>
              </a:rPr>
              <a:t>how stress impacts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the emotions and the body</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628650" marR="0" lvl="1" indent="-171450" eaLnBrk="0" fontAlgn="base" hangingPunct="0">
              <a:lnSpc>
                <a:spcPct val="115000"/>
              </a:lnSpc>
              <a:spcBef>
                <a:spcPts val="0"/>
              </a:spcBef>
              <a:spcAft>
                <a:spcPts val="600"/>
              </a:spcAft>
              <a:buFont typeface="Arial" panose="020B0604020202020204" pitchFamily="34" charset="0"/>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Είναι ευρέως γνωστό στα κύρια μέσα ενημέρωσης και στην ιατρική κοινότητα πώς </a:t>
            </a:r>
            <a:r>
              <a:rPr lang="el-GR" sz="1100" u="sng" dirty="0">
                <a:effectLst/>
                <a:latin typeface="Arial" panose="020B0604020202020204" pitchFamily="34" charset="0"/>
                <a:ea typeface="Times New Roman" panose="02020603050405020304" pitchFamily="18" charset="0"/>
                <a:cs typeface="Times New Roman" panose="02020603050405020304" pitchFamily="18" charset="0"/>
              </a:rPr>
              <a:t>το άγχος επηρεάζει </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τα συναισθήματα και το σώμα</a:t>
            </a:r>
          </a:p>
          <a:p>
            <a:pPr marL="628650" marR="0" lvl="1" indent="-171450" eaLnBrk="0" fontAlgn="base" hangingPunct="0">
              <a:lnSpc>
                <a:spcPct val="115000"/>
              </a:lnSpc>
              <a:spcBef>
                <a:spcPts val="0"/>
              </a:spcBef>
              <a:spcAft>
                <a:spcPts val="600"/>
              </a:spcAft>
              <a:buFont typeface="Arial" panose="020B0604020202020204" pitchFamily="34" charset="0"/>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n-US" sz="1600" dirty="0"/>
              <a:t>Stress significantly effects the individual’s health on the mental, emotional and physical levels. This can lead to </a:t>
            </a:r>
            <a:r>
              <a:rPr lang="en-US" sz="1600" b="0" dirty="0"/>
              <a:t>headaches</a:t>
            </a:r>
            <a:r>
              <a:rPr lang="en-US" sz="1600" dirty="0"/>
              <a:t>, sleeplessness, and chronic aches and pain in the body. It will also lead to feelings of anxiety and depression and will reduce your energy and productivity levels.</a:t>
            </a:r>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n-US" sz="1600" dirty="0"/>
              <a:t>Studies and understanding about how the addition of food additives, i.e. hormones to means have influenced health over the last century.</a:t>
            </a:r>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n-US" sz="1600" dirty="0"/>
              <a:t>Increase of autism, breast and prostate cancers over the last decades</a:t>
            </a:r>
            <a:r>
              <a:rPr lang="el-GR" sz="1600" dirty="0"/>
              <a:t>.</a:t>
            </a:r>
          </a:p>
          <a:p>
            <a:pPr marL="1200150" marR="0" lvl="2" indent="-285750" eaLnBrk="0" fontAlgn="base" hangingPunct="0">
              <a:lnSpc>
                <a:spcPct val="115000"/>
              </a:lnSpc>
              <a:spcBef>
                <a:spcPts val="0"/>
              </a:spcBef>
              <a:spcAft>
                <a:spcPts val="600"/>
              </a:spcAft>
              <a:buFont typeface="Courier New" panose="02070309020205020404" pitchFamily="49" charset="0"/>
              <a:buChar char="o"/>
            </a:pPr>
            <a:endParaRPr lang="el-GR" sz="1600" dirty="0"/>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l-GR" sz="1600" dirty="0"/>
              <a:t>Το άγχος επηρεάζει σημαντικά την υγεία του ατόμου σε ψυχικό, συναισθηματικό και σωματικό επίπεδο. Αυτό μπορεί να οδηγήσει σε πονοκεφάλους, αϋπνία και χρόνιους πόνους και πόνους στο σώμα. Θα οδηγήσει επίσης σε συναισθήματα άγχους και κατάθλιψης και θα μειώσει τα επίπεδα ενέργειας και παραγωγικότητάς σας.</a:t>
            </a:r>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l-GR" sz="1600" dirty="0"/>
              <a:t>Μελέτες και κατανοήσεις  σχετικά με τον τρόπο με τον οποίο η προσθήκη προσθέτων τροφίμων, δηλαδή ορμονών στα μέσα, έχει επηρεάσει την υγεία τον τελευταίο αιώνα.</a:t>
            </a:r>
          </a:p>
          <a:p>
            <a:pPr marL="1200150" marR="0" lvl="2" indent="-285750" eaLnBrk="0" fontAlgn="base" hangingPunct="0">
              <a:lnSpc>
                <a:spcPct val="115000"/>
              </a:lnSpc>
              <a:spcBef>
                <a:spcPts val="0"/>
              </a:spcBef>
              <a:spcAft>
                <a:spcPts val="600"/>
              </a:spcAft>
              <a:buFont typeface="Courier New" panose="02070309020205020404" pitchFamily="49" charset="0"/>
              <a:buChar char="o"/>
            </a:pPr>
            <a:r>
              <a:rPr lang="el-GR" sz="1600" dirty="0"/>
              <a:t>Αύξηση του αυτισμού, των καρκίνων του μαστού και του προστάτη τις τελευταίες δεκαετίες</a:t>
            </a:r>
            <a:endParaRPr lang="en-US" sz="1600" dirty="0"/>
          </a:p>
          <a:p>
            <a:pPr marL="742950" marR="0" lvl="1" indent="-285750">
              <a:lnSpc>
                <a:spcPct val="115000"/>
              </a:lnSpc>
              <a:spcBef>
                <a:spcPts val="0"/>
              </a:spcBef>
              <a:spcAft>
                <a:spcPts val="1000"/>
              </a:spcAft>
              <a:buFont typeface="Arial" panose="020B0604020202020204" pitchFamily="34" charset="0"/>
              <a:buChar char="•"/>
              <a:tabLst>
                <a:tab pos="1371600" algn="l"/>
              </a:tabLst>
            </a:pPr>
            <a:endPar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tabLst>
                <a:tab pos="1371600" algn="l"/>
              </a:tabLst>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esotericists, its important to become consciously aware about the energies or activities that influence and impact their mental-emotional and physical vehicles:</a:t>
            </a:r>
            <a:endPar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tabLst>
                <a:tab pos="1371600" algn="l"/>
              </a:tabLst>
            </a:pPr>
            <a:r>
              <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Για τους εσωτεριστές, είναι σημαντικό να συνειδητοποιήσουν τις ενέργειες ή τις δραστηριότητες που επηρεάζουν και </a:t>
            </a:r>
            <a:r>
              <a:rPr lang="el-GR" sz="16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κρουούν</a:t>
            </a:r>
            <a:r>
              <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πάνω  τα νοητικά-συναισθηματικά και σωματικά τους οχήματα:</a:t>
            </a:r>
          </a:p>
          <a:p>
            <a:pPr marL="0" marR="0" lvl="0" indent="0">
              <a:lnSpc>
                <a:spcPct val="115000"/>
              </a:lnSpc>
              <a:spcBef>
                <a:spcPts val="0"/>
              </a:spcBef>
              <a:spcAft>
                <a:spcPts val="1000"/>
              </a:spcAft>
              <a:buFontTx/>
              <a:buNone/>
              <a:tabLst>
                <a:tab pos="1371600" algn="l"/>
              </a:tabLst>
            </a:pPr>
            <a:endPar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Study / comprehend effect of Thoughtforms / emotions and how they are causing inertia and preventing “right” flows of prana through the chakras within nervous system…study science of Centers/chakras and movement of etheric energy through the body.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tabLst>
                <a:tab pos="1371600" algn="l"/>
              </a:tabLst>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Study how goodwill, i.e. the action of the will of good and “right” intention / motive will help to heal diseases in respiratory tract, lungs, throat and stabilizing cells in brain will cure addictions, obsessions.</a:t>
            </a: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is an acknowledgement that the use of mind is a major factor to contribute in an individual’s health….Learn to have healthy attitude about own health thru right foods, exercise, etc.……this is the concept:  ”Energy follows Thought”</a:t>
            </a:r>
            <a:endPar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tabLst>
                <a:tab pos="1371600" algn="l"/>
              </a:tabLst>
            </a:pPr>
            <a:endPar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tabLst>
                <a:tab pos="1371600" algn="l"/>
              </a:tabLst>
            </a:pPr>
            <a:r>
              <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Μελετήστε / κατανοήστε την επίδραση των Σκεπτομορφών / Συναισθημάτων και πώς προκαλούν αδράνεια και αποτρέπουν τις «ορθές » ροές </a:t>
            </a:r>
            <a:r>
              <a:rPr lang="el-GR" sz="16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πράνα</a:t>
            </a:r>
            <a:r>
              <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μέσω των τσάκρα μέσα στο νευρικό σύστημα… μελετήστε την επιστήμη των Κέντρων/τσάκρα και την κίνηση της αιθερικής ενέργειας μέσω του σώματος.</a:t>
            </a:r>
          </a:p>
          <a:p>
            <a:pPr marL="742950" marR="0" lvl="1" indent="-285750">
              <a:lnSpc>
                <a:spcPct val="115000"/>
              </a:lnSpc>
              <a:spcBef>
                <a:spcPts val="0"/>
              </a:spcBef>
              <a:spcAft>
                <a:spcPts val="1000"/>
              </a:spcAft>
              <a:buFont typeface="Arial" panose="020B0604020202020204" pitchFamily="34" charset="0"/>
              <a:buChar char="•"/>
              <a:tabLst>
                <a:tab pos="1371600" algn="l"/>
              </a:tabLst>
            </a:pPr>
            <a:r>
              <a:rPr lang="el-GR"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Μελετήστε πώς η καλή θέληση, δηλαδή η δράση της θέλησης καλής και «ορθής» πρόθεσης / κινήτρου θα βοηθήσει στην επούλωση ασθενειών στην αναπνευστική οδό, στους πνεύμονες, στο λαιμό και στη σταθεροποίηση των κυττάρων στον εγκέφαλο θα θεραπεύσει εθισμούς και  εμμονές. Αυτή είναι μια αναγνώριση ότι η χρήση του νου είναι ένας σημαντικός παράγοντας που συμβάλλει στην υγεία ενός ατόμου… Μάθετε να έχετε υγιή στάση για τη δική σας υγεία μέσω σωστών τροφών,  της άσκησης κ.λπ.……αυτή είναι η έννοια της έκφρασης : «Η ενέργεια ακολουθεί τη σκέψη»</a:t>
            </a:r>
          </a:p>
          <a:p>
            <a:pPr marL="742950" marR="0" lvl="1" indent="-285750">
              <a:lnSpc>
                <a:spcPct val="115000"/>
              </a:lnSpc>
              <a:spcBef>
                <a:spcPts val="0"/>
              </a:spcBef>
              <a:spcAft>
                <a:spcPts val="1000"/>
              </a:spcAft>
              <a:buFont typeface="Arial" panose="020B0604020202020204" pitchFamily="34" charset="0"/>
              <a:buChar char="•"/>
              <a:tabLst>
                <a:tab pos="1371600" algn="l"/>
              </a:tabLst>
            </a:pPr>
            <a:endPar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tabLst>
                <a:tab pos="13716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eaLnBrk="0" fontAlgn="base" hangingPunct="0">
              <a:lnSpc>
                <a:spcPct val="115000"/>
              </a:lnSpc>
              <a:spcBef>
                <a:spcPts val="0"/>
              </a:spcBef>
              <a:spcAft>
                <a:spcPts val="600"/>
              </a:spcAft>
              <a:buFont typeface="Courier New" panose="02070309020205020404" pitchFamily="49" charset="0"/>
              <a:buChar char="o"/>
            </a:pPr>
            <a:endParaRPr lang="en-US" sz="1600" dirty="0"/>
          </a:p>
          <a:p>
            <a:pPr marL="0" marR="0" algn="l">
              <a:lnSpc>
                <a:spcPct val="120000"/>
              </a:lnSpc>
              <a:spcBef>
                <a:spcPts val="600"/>
              </a:spcBef>
              <a:spcAft>
                <a:spcPts val="6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dirty="0"/>
          </a:p>
        </p:txBody>
      </p:sp>
    </p:spTree>
    <p:extLst>
      <p:ext uri="{BB962C8B-B14F-4D97-AF65-F5344CB8AC3E}">
        <p14:creationId xmlns:p14="http://schemas.microsoft.com/office/powerpoint/2010/main" val="414024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Symbol" panose="05050102010706020507" pitchFamily="18" charset="2"/>
              </a:rPr>
              <a:t>The Sciences of Esotericism</a:t>
            </a:r>
            <a:endParaRPr lang="el-GR" sz="1200" b="1" dirty="0">
              <a:solidFill>
                <a:schemeClr val="bg1"/>
              </a:solidFill>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bg1"/>
                </a:solidFill>
                <a:cs typeface="Arial" charset="0"/>
              </a:rPr>
              <a:t>Εσωτερικές Επιστήμες</a:t>
            </a:r>
            <a:endParaRPr lang="en-US" sz="1200" b="1" dirty="0">
              <a:solidFill>
                <a:schemeClr val="bg1"/>
              </a:solidFill>
              <a:cs typeface="Arial" charset="0"/>
            </a:endParaRPr>
          </a:p>
          <a:p>
            <a:endParaRPr lang="en-US" dirty="0"/>
          </a:p>
          <a:p>
            <a:r>
              <a:rPr lang="en-US" dirty="0"/>
              <a:t>The teachings of HPB and AAB / D.K. reflect a “mental approach” towards all aspects of life and its activities. Through their writings, they have promoted the sciences of Esotericism.</a:t>
            </a:r>
            <a:endParaRPr lang="el-GR" dirty="0"/>
          </a:p>
          <a:p>
            <a:r>
              <a:rPr lang="el-GR" dirty="0"/>
              <a:t>Οι διδασκαλίες της </a:t>
            </a:r>
            <a:r>
              <a:rPr lang="el-GR" dirty="0" err="1"/>
              <a:t>Ε.Π.Μπ</a:t>
            </a:r>
            <a:r>
              <a:rPr lang="el-GR" dirty="0"/>
              <a:t>. και της Α. Α. </a:t>
            </a:r>
            <a:r>
              <a:rPr lang="el-GR" dirty="0" err="1"/>
              <a:t>Μπ</a:t>
            </a:r>
            <a:r>
              <a:rPr lang="el-GR" dirty="0"/>
              <a:t> / Τ.Κ. αντικατοπτρίζουν μια «νοητική προσέγγιση» προς όλες τις πτυχές της ζωής και τις δραστηριότητές της. Μέσα από τα γραπτά τους έχουν προωθήσει τις επιστήμες του Εσωτερισμού.</a:t>
            </a:r>
          </a:p>
          <a:p>
            <a:endParaRPr lang="en-US" dirty="0"/>
          </a:p>
          <a:p>
            <a:pPr marL="628650" lvl="1" indent="-171450">
              <a:buFont typeface="Arial" panose="020B0604020202020204" pitchFamily="34" charset="0"/>
              <a:buChar char="•"/>
            </a:pPr>
            <a:r>
              <a:rPr lang="en-US" dirty="0"/>
              <a:t>This means that while emotion is not dismissed it is developed to be “responsive” to impulses from the higher mind, i.e. the Soul as a controller and guide for the whole human mechanism.</a:t>
            </a:r>
            <a:endParaRPr lang="el-GR" dirty="0"/>
          </a:p>
          <a:p>
            <a:pPr marL="628650" lvl="1" indent="-171450">
              <a:buFont typeface="Arial" panose="020B0604020202020204" pitchFamily="34" charset="0"/>
              <a:buChar char="•"/>
            </a:pPr>
            <a:r>
              <a:rPr lang="el-GR" dirty="0"/>
              <a:t>Αυτό σημαίνει ότι ενώ το συναίσθημα δεν απορρίπτεται, αναπτύσσεται ώστε να «ανταποκρίνεται» σε παρορμήσεις από τον ανώτερο νου, δηλαδή την Ψυχή ως ελεγκτή και οδηγό για ολόκληρο τον ανθρώπινο μηχανισμό.</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occultists or esotericists, we approach </a:t>
            </a:r>
            <a:r>
              <a:rPr lang="en-US" sz="1200" b="0" dirty="0">
                <a:solidFill>
                  <a:schemeClr val="bg1"/>
                </a:solidFill>
                <a:effectLst/>
                <a:latin typeface="Arial" panose="020B0604020202020204" pitchFamily="34" charset="0"/>
                <a:ea typeface="Calibri" panose="020F0502020204030204" pitchFamily="34" charset="0"/>
                <a:cs typeface="Symbol" panose="05050102010706020507" pitchFamily="18" charset="2"/>
              </a:rPr>
              <a:t>Esotericism as a Science embodying:</a:t>
            </a:r>
            <a:endParaRPr lang="el-GR" sz="1200" b="0" dirty="0">
              <a:solidFill>
                <a:schemeClr val="bg1"/>
              </a:solidFill>
              <a:effectLst/>
              <a:latin typeface="Arial" panose="020B0604020202020204" pitchFamily="34" charset="0"/>
              <a:ea typeface="Calibri" panose="020F0502020204030204" pitchFamily="34" charset="0"/>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solidFill>
                  <a:schemeClr val="bg1"/>
                </a:solidFill>
                <a:cs typeface="Arial" charset="0"/>
              </a:rPr>
              <a:t>Ως </a:t>
            </a:r>
            <a:r>
              <a:rPr lang="el-GR" sz="1200" b="0" dirty="0" err="1">
                <a:solidFill>
                  <a:schemeClr val="bg1"/>
                </a:solidFill>
                <a:cs typeface="Arial" charset="0"/>
              </a:rPr>
              <a:t>αποκρυφιστές</a:t>
            </a:r>
            <a:r>
              <a:rPr lang="el-GR" sz="1200" b="0" dirty="0">
                <a:solidFill>
                  <a:schemeClr val="bg1"/>
                </a:solidFill>
                <a:cs typeface="Arial" charset="0"/>
              </a:rPr>
              <a:t> ή εσωτεριστές, προσεγγίζουμε τον Εσωτερισμό ως επιστήμη που ενσωματώνει:</a:t>
            </a:r>
            <a:endParaRPr lang="en-US" sz="1200" b="0" dirty="0">
              <a:solidFill>
                <a:schemeClr val="bg1"/>
              </a:solidFill>
              <a:cs typeface="Arial" charset="0"/>
            </a:endParaRPr>
          </a:p>
          <a:p>
            <a:endParaRPr lang="en-US" dirty="0"/>
          </a:p>
          <a:p>
            <a:r>
              <a:rPr lang="en-US" u="sng" dirty="0"/>
              <a:t>Science of the Soul</a:t>
            </a:r>
            <a:endParaRPr lang="el-GR" u="sng" dirty="0"/>
          </a:p>
          <a:p>
            <a:r>
              <a:rPr lang="el-GR" u="sng" dirty="0"/>
              <a:t>Επιστήμη της Ψυχής</a:t>
            </a:r>
          </a:p>
          <a:p>
            <a:endParaRPr lang="en-US" u="sng" dirty="0"/>
          </a:p>
          <a:p>
            <a:pPr marL="628650" lvl="1" indent="-171450">
              <a:buFont typeface="Arial" panose="020B0604020202020204" pitchFamily="34" charset="0"/>
              <a:buChar char="•"/>
            </a:pPr>
            <a:r>
              <a:rPr lang="en-US" dirty="0"/>
              <a:t>Study of the Mechanism</a:t>
            </a:r>
            <a:endParaRPr lang="el-GR" dirty="0"/>
          </a:p>
          <a:p>
            <a:pPr marL="628650" lvl="1" indent="-171450">
              <a:buFont typeface="Arial" panose="020B0604020202020204" pitchFamily="34" charset="0"/>
              <a:buChar char="•"/>
            </a:pPr>
            <a:r>
              <a:rPr lang="el-GR" dirty="0"/>
              <a:t>Την μελέτη του Μηχανισμού</a:t>
            </a:r>
          </a:p>
          <a:p>
            <a:pPr marL="628650" lvl="1" indent="-171450">
              <a:buFont typeface="Arial" panose="020B0604020202020204" pitchFamily="34" charset="0"/>
              <a:buChar char="•"/>
            </a:pPr>
            <a:endParaRPr lang="en-US" dirty="0"/>
          </a:p>
          <a:p>
            <a:pPr marL="1085850" lvl="2" indent="-171450">
              <a:buFont typeface="Courier New" panose="02070309020205020404" pitchFamily="49" charset="0"/>
              <a:buChar char="o"/>
            </a:pPr>
            <a:r>
              <a:rPr lang="en-US" dirty="0"/>
              <a:t>The Centers / Chakras</a:t>
            </a:r>
            <a:endParaRPr lang="el-GR" dirty="0"/>
          </a:p>
          <a:p>
            <a:pPr marL="1085850" lvl="2" indent="-171450">
              <a:buFont typeface="Courier New" panose="02070309020205020404" pitchFamily="49" charset="0"/>
              <a:buChar char="o"/>
            </a:pPr>
            <a:r>
              <a:rPr lang="el-GR" dirty="0"/>
              <a:t>Τα Κέντρα/ </a:t>
            </a:r>
            <a:r>
              <a:rPr lang="el-GR" dirty="0" err="1"/>
              <a:t>Τσάκρας</a:t>
            </a:r>
            <a:endParaRPr lang="el-GR" dirty="0"/>
          </a:p>
          <a:p>
            <a:pPr marL="1085850" lvl="2" indent="-171450">
              <a:buFont typeface="Courier New" panose="02070309020205020404" pitchFamily="49" charset="0"/>
              <a:buChar char="o"/>
            </a:pPr>
            <a:endParaRPr lang="en-US" dirty="0"/>
          </a:p>
          <a:p>
            <a:pPr marL="1085850" lvl="2" indent="-171450">
              <a:buFont typeface="Courier New" panose="02070309020205020404" pitchFamily="49" charset="0"/>
              <a:buChar char="o"/>
            </a:pPr>
            <a:r>
              <a:rPr lang="en-US" dirty="0"/>
              <a:t>Energy movement through the centers</a:t>
            </a:r>
            <a:endParaRPr lang="el-GR" dirty="0"/>
          </a:p>
          <a:p>
            <a:pPr marL="1085850" lvl="2" indent="-171450">
              <a:buFont typeface="Courier New" panose="02070309020205020404" pitchFamily="49" charset="0"/>
              <a:buChar char="o"/>
            </a:pPr>
            <a:r>
              <a:rPr lang="el-GR" dirty="0"/>
              <a:t>Της Ενεργειακής κίνησης  διάμεσο των κέντρων</a:t>
            </a:r>
          </a:p>
          <a:p>
            <a:pPr marL="1085850" lvl="2" indent="-171450">
              <a:buFont typeface="Courier New" panose="02070309020205020404" pitchFamily="49" charset="0"/>
              <a:buChar char="o"/>
            </a:pPr>
            <a:endParaRPr lang="en-US" dirty="0"/>
          </a:p>
          <a:p>
            <a:pPr marL="1085850" lvl="2" indent="-171450">
              <a:buFont typeface="Courier New" panose="02070309020205020404" pitchFamily="49" charset="0"/>
              <a:buChar char="o"/>
            </a:pPr>
            <a:r>
              <a:rPr lang="en-US" dirty="0"/>
              <a:t>Study of etheric energy and vital body</a:t>
            </a:r>
            <a:endParaRPr lang="el-GR" dirty="0"/>
          </a:p>
          <a:p>
            <a:pPr marL="1085850" lvl="2" indent="-171450">
              <a:buFont typeface="Courier New" panose="02070309020205020404" pitchFamily="49" charset="0"/>
              <a:buChar char="o"/>
            </a:pPr>
            <a:r>
              <a:rPr lang="el-GR" dirty="0"/>
              <a:t>Μελέτη αιθερικής ενέργειας και του ζωτικού σώματος</a:t>
            </a:r>
          </a:p>
          <a:p>
            <a:pPr marL="1085850" lvl="2" indent="-171450">
              <a:buFont typeface="Courier New" panose="02070309020205020404" pitchFamily="49" charset="0"/>
              <a:buChar char="o"/>
            </a:pPr>
            <a:endParaRPr lang="el-GR" dirty="0"/>
          </a:p>
          <a:p>
            <a:pPr marL="1085850" lvl="2" indent="-171450">
              <a:buFont typeface="Courier New" panose="02070309020205020404" pitchFamily="49" charset="0"/>
              <a:buChar char="o"/>
            </a:pPr>
            <a:r>
              <a:rPr lang="el-GR" dirty="0"/>
              <a:t>Μελετήστε μέρη του μυαλού: συγκεκριμένα, αφηρημένα και </a:t>
            </a:r>
            <a:r>
              <a:rPr lang="el-GR" dirty="0" err="1"/>
              <a:t>Manas</a:t>
            </a:r>
            <a:endParaRPr lang="el-GR" dirty="0"/>
          </a:p>
          <a:p>
            <a:pPr marL="1085850" lvl="2" indent="-171450">
              <a:buFont typeface="Courier New" panose="02070309020205020404" pitchFamily="49" charset="0"/>
              <a:buChar char="o"/>
            </a:pPr>
            <a:r>
              <a:rPr lang="el-GR" dirty="0"/>
              <a:t>Ξεδίπλωμα των πετάλων του </a:t>
            </a:r>
            <a:r>
              <a:rPr lang="el-GR" dirty="0" err="1"/>
              <a:t>Egoic</a:t>
            </a:r>
            <a:r>
              <a:rPr lang="el-GR" dirty="0"/>
              <a:t> </a:t>
            </a:r>
            <a:r>
              <a:rPr lang="el-GR" dirty="0" err="1"/>
              <a:t>Lotus</a:t>
            </a:r>
            <a:endParaRPr lang="el-GR" dirty="0"/>
          </a:p>
          <a:p>
            <a:pPr marL="1085850" lvl="2" indent="-171450">
              <a:buFont typeface="Courier New" panose="02070309020205020404" pitchFamily="49" charset="0"/>
              <a:buChar char="o"/>
            </a:pPr>
            <a:r>
              <a:rPr lang="el-GR" dirty="0" err="1"/>
              <a:t>Μαθητισμός</a:t>
            </a:r>
            <a:r>
              <a:rPr lang="el-GR" dirty="0"/>
              <a:t> και Μύηση</a:t>
            </a:r>
          </a:p>
          <a:p>
            <a:pPr marL="1085850" lvl="2" indent="-171450">
              <a:buFont typeface="Courier New" panose="02070309020205020404" pitchFamily="49" charset="0"/>
              <a:buChar char="o"/>
            </a:pPr>
            <a:endParaRPr lang="en-US" dirty="0"/>
          </a:p>
          <a:p>
            <a:pPr marL="1085850" lvl="2" indent="-171450">
              <a:buFont typeface="Courier New" panose="02070309020205020404" pitchFamily="49" charset="0"/>
              <a:buChar char="o"/>
            </a:pPr>
            <a:r>
              <a:rPr lang="en-US" dirty="0"/>
              <a:t>Study of glands and human behavior</a:t>
            </a:r>
            <a:endParaRPr lang="el-GR"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dirty="0"/>
              <a:t>Μελέτη αδένων και ανθρώπινης συμπεριφοράς</a:t>
            </a:r>
          </a:p>
          <a:p>
            <a:pPr marL="1085850" lvl="2" indent="-171450">
              <a:buFont typeface="Courier New" panose="02070309020205020404" pitchFamily="49" charset="0"/>
              <a:buChar char="o"/>
            </a:pPr>
            <a:endParaRPr lang="el-GR" dirty="0"/>
          </a:p>
          <a:p>
            <a:pPr marL="1085850" lvl="2" indent="-171450">
              <a:buFont typeface="Courier New" panose="02070309020205020404" pitchFamily="49" charset="0"/>
              <a:buChar char="o"/>
            </a:pPr>
            <a:endParaRPr lang="en-US" dirty="0"/>
          </a:p>
          <a:p>
            <a:pPr marL="628650" lvl="1" indent="-171450">
              <a:buFont typeface="Arial" panose="020B0604020202020204" pitchFamily="34" charset="0"/>
              <a:buChar char="•"/>
            </a:pPr>
            <a:r>
              <a:rPr lang="en-US" dirty="0"/>
              <a:t>Communication with its lower reflection through impression – Personality</a:t>
            </a:r>
            <a:endParaRPr lang="el-GR"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Επικοινωνία με την κατώτερη αντανάκλασή της μέσω της εντύπωσης – Προσωπικότητας</a:t>
            </a:r>
          </a:p>
          <a:p>
            <a:pPr marL="628650" lvl="1" indent="-171450">
              <a:buFont typeface="Arial" panose="020B0604020202020204" pitchFamily="34" charset="0"/>
              <a:buChar char="•"/>
            </a:pPr>
            <a:endParaRPr lang="el-GR"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Mind development and connecting with the Spiritual Triad</a:t>
            </a:r>
            <a:endParaRPr lang="el-GR"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Ανάπτυξη του νου και σύνδεση με την Πνευματική Τριάδα</a:t>
            </a:r>
          </a:p>
          <a:p>
            <a:pPr marL="628650" lvl="1" indent="-171450">
              <a:buFont typeface="Arial" panose="020B0604020202020204" pitchFamily="34" charset="0"/>
              <a:buChar char="•"/>
            </a:pPr>
            <a:endParaRPr lang="el-GR" dirty="0"/>
          </a:p>
          <a:p>
            <a:pPr marL="628650" lvl="1" indent="-171450">
              <a:buFont typeface="Arial" panose="020B0604020202020204" pitchFamily="34" charset="0"/>
              <a:buChar char="•"/>
            </a:pPr>
            <a:endParaRPr lang="en-US" dirty="0"/>
          </a:p>
          <a:p>
            <a:pPr marL="1085850" lvl="2" indent="-171450">
              <a:buFont typeface="Courier New" panose="02070309020205020404" pitchFamily="49" charset="0"/>
              <a:buChar char="o"/>
            </a:pPr>
            <a:r>
              <a:rPr lang="en-US" dirty="0"/>
              <a:t>Study parts of the mind: concrete, abstract and Manas</a:t>
            </a:r>
            <a:endParaRPr lang="el-GR" dirty="0"/>
          </a:p>
          <a:p>
            <a:pPr marL="1085850" lvl="2" indent="-171450">
              <a:buFont typeface="Courier New" panose="02070309020205020404" pitchFamily="49" charset="0"/>
              <a:buChar char="o"/>
            </a:pPr>
            <a:r>
              <a:rPr lang="el-GR" dirty="0"/>
              <a:t>Μελετήστε μέρη του νου: συγκεκριμένου, αφηρημένου και Μάνας</a:t>
            </a:r>
          </a:p>
          <a:p>
            <a:pPr marL="1085850" lvl="2" indent="-171450">
              <a:buFont typeface="Courier New" panose="02070309020205020404" pitchFamily="49" charset="0"/>
              <a:buChar char="o"/>
            </a:pPr>
            <a:endParaRPr lang="el-GR" dirty="0"/>
          </a:p>
          <a:p>
            <a:pPr marL="1085850" lvl="2" indent="-171450">
              <a:buFont typeface="Courier New" panose="02070309020205020404" pitchFamily="49" charset="0"/>
              <a:buChar char="o"/>
            </a:pPr>
            <a:endParaRPr lang="en-US" dirty="0"/>
          </a:p>
          <a:p>
            <a:pPr marL="1085850" lvl="2" indent="-171450">
              <a:buFont typeface="Courier New" panose="02070309020205020404" pitchFamily="49" charset="0"/>
              <a:buChar char="o"/>
            </a:pPr>
            <a:r>
              <a:rPr lang="en-US" dirty="0"/>
              <a:t>Unfoldment of the Petals of Egoic Lotus</a:t>
            </a:r>
            <a:endParaRPr lang="el-GR"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dirty="0"/>
              <a:t>Ξεδίπλωμα των πετάλων του </a:t>
            </a:r>
            <a:r>
              <a:rPr lang="el-GR" dirty="0" err="1"/>
              <a:t>Egoic</a:t>
            </a:r>
            <a:r>
              <a:rPr lang="el-GR" dirty="0"/>
              <a:t> </a:t>
            </a:r>
            <a:r>
              <a:rPr lang="el-GR" dirty="0" err="1"/>
              <a:t>Lotus</a:t>
            </a:r>
            <a:endParaRPr lang="el-GR" dirty="0"/>
          </a:p>
          <a:p>
            <a:pPr marL="1085850" lvl="2" indent="-171450">
              <a:buFont typeface="Courier New" panose="02070309020205020404" pitchFamily="49" charset="0"/>
              <a:buChar char="o"/>
            </a:pPr>
            <a:endParaRPr lang="el-GR" dirty="0"/>
          </a:p>
          <a:p>
            <a:pPr marL="1085850" lvl="2" indent="-171450">
              <a:buFont typeface="Courier New" panose="02070309020205020404" pitchFamily="49" charset="0"/>
              <a:buChar char="o"/>
            </a:pPr>
            <a:endParaRPr lang="en-US" dirty="0"/>
          </a:p>
          <a:p>
            <a:pPr marL="1085850" lvl="2" indent="-171450">
              <a:buFont typeface="Courier New" panose="02070309020205020404" pitchFamily="49" charset="0"/>
              <a:buChar char="o"/>
            </a:pPr>
            <a:r>
              <a:rPr lang="en-US" dirty="0"/>
              <a:t>Discipleship and Initiation</a:t>
            </a:r>
            <a:endParaRPr lang="el-GR"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dirty="0"/>
              <a:t>Μαθητεία και Μύηση</a:t>
            </a:r>
          </a:p>
          <a:p>
            <a:pPr marL="1085850" lvl="2" indent="-171450">
              <a:buFont typeface="Courier New" panose="02070309020205020404" pitchFamily="49" charset="0"/>
              <a:buChar char="o"/>
            </a:pPr>
            <a:endParaRPr lang="en-US" dirty="0"/>
          </a:p>
          <a:p>
            <a:pPr marL="0" indent="0">
              <a:buFont typeface="Arial" panose="020B0604020202020204" pitchFamily="34" charset="0"/>
              <a:buNone/>
            </a:pPr>
            <a:endParaRPr lang="en-US" u="sng" dirty="0"/>
          </a:p>
          <a:p>
            <a:pPr marL="0" indent="0">
              <a:buFont typeface="Arial" panose="020B0604020202020204" pitchFamily="34" charset="0"/>
              <a:buNone/>
            </a:pPr>
            <a:r>
              <a:rPr lang="en-US" u="sng" dirty="0"/>
              <a:t>Science of Cosmic Fire</a:t>
            </a:r>
            <a:endParaRPr lang="el-GR" u="sng" dirty="0"/>
          </a:p>
          <a:p>
            <a:pPr marL="0" indent="0">
              <a:buFont typeface="Arial" panose="020B0604020202020204" pitchFamily="34" charset="0"/>
              <a:buNone/>
            </a:pPr>
            <a:r>
              <a:rPr lang="el-GR" u="sng" dirty="0"/>
              <a:t>Επιστήμες του Κοσμικού Πυρός </a:t>
            </a:r>
          </a:p>
          <a:p>
            <a:pPr marL="0" indent="0">
              <a:buFont typeface="Arial" panose="020B0604020202020204" pitchFamily="34" charset="0"/>
              <a:buNone/>
            </a:pPr>
            <a:endParaRPr lang="en-US" u="sng" dirty="0"/>
          </a:p>
          <a:p>
            <a:pPr marL="628650" lvl="1" indent="-171450">
              <a:buFont typeface="Arial" panose="020B0604020202020204" pitchFamily="34" charset="0"/>
              <a:buChar char="•"/>
            </a:pPr>
            <a:r>
              <a:rPr lang="en-US" u="none" dirty="0"/>
              <a:t>Study of the Fires of Friction….groups of lives animated by electricity and atomic energy</a:t>
            </a:r>
          </a:p>
          <a:p>
            <a:pPr marL="628650" lvl="1" indent="-171450">
              <a:buFont typeface="Arial" panose="020B0604020202020204" pitchFamily="34" charset="0"/>
              <a:buChar char="•"/>
            </a:pPr>
            <a:r>
              <a:rPr lang="en-US" u="none" dirty="0"/>
              <a:t>Solar Fire from Soul to be studied through the light of wisdom radiating through the form….groups of lives animated by radiant energy</a:t>
            </a:r>
          </a:p>
          <a:p>
            <a:pPr marL="628650" lvl="1" indent="-171450">
              <a:buFont typeface="Arial" panose="020B0604020202020204" pitchFamily="34" charset="0"/>
              <a:buChar char="•"/>
            </a:pPr>
            <a:r>
              <a:rPr lang="en-US" u="none" dirty="0"/>
              <a:t>Electric Fire and how the Logos manifests as the aspects of Will, spiritual impulse or purpose…. groups of lives animated by dynamic energy</a:t>
            </a:r>
            <a:endParaRPr lang="el-GR" u="none" dirty="0"/>
          </a:p>
          <a:p>
            <a:pPr marL="628650" lvl="1" indent="-171450">
              <a:buFont typeface="Arial" panose="020B0604020202020204" pitchFamily="34" charset="0"/>
              <a:buChar char="•"/>
            </a:pPr>
            <a:endParaRPr lang="el-GR" u="none" dirty="0"/>
          </a:p>
          <a:p>
            <a:pPr marL="628650" lvl="1" indent="-171450">
              <a:buFont typeface="Arial" panose="020B0604020202020204" pitchFamily="34" charset="0"/>
              <a:buChar char="•"/>
            </a:pPr>
            <a:r>
              <a:rPr lang="el-GR" u="none" dirty="0"/>
              <a:t>Μελέτη των πυρών δια  της τριβής… ομάδες ζωών που κινούνται από ηλεκτρισμό και  την ατομική ενέργεια</a:t>
            </a:r>
          </a:p>
          <a:p>
            <a:pPr marL="628650" lvl="1" indent="-171450">
              <a:buFont typeface="Arial" panose="020B0604020202020204" pitchFamily="34" charset="0"/>
              <a:buChar char="•"/>
            </a:pPr>
            <a:r>
              <a:rPr lang="el-GR" u="none" dirty="0"/>
              <a:t>Το Ηλιακό Πυρ από την Ψυχή θα μελετηθεί μέσα από το φως της σοφίας που ακτινοβολεί μέσω της μορφής….ομάδες ζωών που κινούνται από ακτινοβόλο ενέργεια</a:t>
            </a:r>
          </a:p>
          <a:p>
            <a:pPr marL="628650" lvl="1" indent="-171450">
              <a:buFont typeface="Arial" panose="020B0604020202020204" pitchFamily="34" charset="0"/>
              <a:buChar char="•"/>
            </a:pPr>
            <a:r>
              <a:rPr lang="el-GR" u="none" dirty="0"/>
              <a:t>Το Ηλεκτρική Πυρ και πώς ο Λόγος εκδηλώνεται ως όψεις της Θέλησης, της πνευματικής παρόρμησης ή του σκοπού…. ομάδες ζωών που κινούνται από δυναμική ενέργεια</a:t>
            </a:r>
            <a:endParaRPr lang="en-US" u="none" dirty="0"/>
          </a:p>
          <a:p>
            <a:endParaRPr lang="en-US" u="sng" dirty="0"/>
          </a:p>
          <a:p>
            <a:r>
              <a:rPr lang="en-US" u="sng" dirty="0"/>
              <a:t>Science of Esoteric Psychology</a:t>
            </a:r>
            <a:r>
              <a:rPr lang="en-US" dirty="0"/>
              <a:t> – Rayology</a:t>
            </a:r>
          </a:p>
          <a:p>
            <a:pPr marL="628650" lvl="1" indent="-171450">
              <a:buFont typeface="Arial" panose="020B0604020202020204" pitchFamily="34" charset="0"/>
              <a:buChar char="•"/>
            </a:pPr>
            <a:r>
              <a:rPr lang="en-US" dirty="0"/>
              <a:t>Study of how each of the 7 Rays conditions and influences the human being.</a:t>
            </a:r>
            <a:endParaRPr lang="el-GR" dirty="0"/>
          </a:p>
          <a:p>
            <a:pPr marL="628650" lvl="1" indent="-171450">
              <a:buFont typeface="Arial" panose="020B0604020202020204" pitchFamily="34" charset="0"/>
              <a:buChar char="•"/>
            </a:pPr>
            <a:endParaRPr lang="el-GR" dirty="0"/>
          </a:p>
          <a:p>
            <a:pPr marL="0" lvl="0" indent="0">
              <a:buFont typeface="Arial" panose="020B0604020202020204" pitchFamily="34" charset="0"/>
              <a:buNone/>
            </a:pPr>
            <a:r>
              <a:rPr lang="el-GR" u="sng" dirty="0"/>
              <a:t>Επιστήμη της Εσωτερικής Ψυχολογίας – Μελέτη των </a:t>
            </a:r>
            <a:r>
              <a:rPr lang="el-GR" u="sng" dirty="0" err="1"/>
              <a:t>Ακτίνων</a:t>
            </a:r>
            <a:endParaRPr lang="el-GR" u="sng" dirty="0"/>
          </a:p>
          <a:p>
            <a:pPr marL="0" lvl="0" indent="0">
              <a:buFont typeface="Arial" panose="020B0604020202020204" pitchFamily="34" charset="0"/>
              <a:buNone/>
            </a:pPr>
            <a:r>
              <a:rPr lang="el-GR" dirty="0"/>
              <a:t>	Μελέτη για το πώς καθεμία από τις 7 Ακτίνες καθορίζει και επηρεάζει τον άνθρωπο.</a:t>
            </a:r>
            <a:endParaRPr lang="en-US" dirty="0"/>
          </a:p>
          <a:p>
            <a:endParaRPr lang="en-US" dirty="0"/>
          </a:p>
          <a:p>
            <a:pPr marL="0" marR="0" algn="just">
              <a:lnSpc>
                <a:spcPct val="120000"/>
              </a:lnSpc>
              <a:spcBef>
                <a:spcPts val="0"/>
              </a:spcBef>
              <a:spcAft>
                <a:spcPts val="720"/>
              </a:spcAft>
            </a:pPr>
            <a:r>
              <a:rPr lang="en-US" u="sng" dirty="0"/>
              <a:t>Science of Esoteric Astrology</a:t>
            </a:r>
            <a:r>
              <a:rPr lang="en-US" dirty="0"/>
              <a:t> …..</a:t>
            </a:r>
            <a:r>
              <a:rPr lang="en-US" sz="1800" dirty="0">
                <a:effectLst/>
                <a:latin typeface="Arial" panose="020B0604020202020204" pitchFamily="34" charset="0"/>
                <a:ea typeface="Arial" panose="020B0604020202020204" pitchFamily="34" charset="0"/>
                <a:cs typeface="Arial" panose="020B0604020202020204" pitchFamily="34" charset="0"/>
              </a:rPr>
              <a:t> Esoteric Astrology has been called the </a:t>
            </a:r>
            <a:r>
              <a:rPr lang="en-US" sz="1800" i="1" dirty="0">
                <a:effectLst/>
                <a:latin typeface="Arial" panose="020B0604020202020204" pitchFamily="34" charset="0"/>
                <a:ea typeface="Arial" panose="020B0604020202020204" pitchFamily="34" charset="0"/>
                <a:cs typeface="Arial" panose="020B0604020202020204" pitchFamily="34" charset="0"/>
              </a:rPr>
              <a:t>‘science of all sciences’</a:t>
            </a:r>
            <a:r>
              <a:rPr lang="en-US" sz="1800" dirty="0">
                <a:effectLst/>
                <a:latin typeface="Arial" panose="020B0604020202020204" pitchFamily="34" charset="0"/>
                <a:ea typeface="Arial" panose="020B0604020202020204" pitchFamily="34" charset="0"/>
                <a:cs typeface="Arial" panose="020B0604020202020204" pitchFamily="34" charset="0"/>
              </a:rPr>
              <a:t> and is a study of the Personality and how the Soul influences it behind the scenes. It deals with the consciousness aspect of man, its expansion, and that which conditions the Personality. In this light, it is primarily concerned with the Soul and not with the form nature.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It is a system where the astrologer finds </a:t>
            </a:r>
            <a:r>
              <a:rPr lang="en-GB" sz="1800" dirty="0">
                <a:effectLst/>
                <a:latin typeface="Arial" panose="020B0604020202020204" pitchFamily="34" charset="0"/>
                <a:ea typeface="Times New Roman" panose="02020603050405020304" pitchFamily="18" charset="0"/>
              </a:rPr>
              <a:t>relationships between individual, planetary, ray, solar, systemic and cosmic entities</a:t>
            </a:r>
            <a:r>
              <a:rPr lang="en-US" sz="1800" dirty="0">
                <a:effectLst/>
                <a:latin typeface="Arial" panose="020B0604020202020204" pitchFamily="34" charset="0"/>
                <a:ea typeface="Arial" panose="020B0604020202020204" pitchFamily="34" charset="0"/>
              </a:rPr>
              <a:t>. It describes the qualities, energies, forces, and characteristics of these </a:t>
            </a:r>
            <a:r>
              <a:rPr lang="en-US" sz="1800" i="1" dirty="0">
                <a:effectLst/>
                <a:latin typeface="Arial" panose="020B0604020202020204" pitchFamily="34" charset="0"/>
                <a:ea typeface="Arial" panose="020B0604020202020204" pitchFamily="34" charset="0"/>
              </a:rPr>
              <a:t>living entities</a:t>
            </a:r>
            <a:r>
              <a:rPr lang="en-US" sz="1800" dirty="0">
                <a:effectLst/>
                <a:latin typeface="Arial" panose="020B0604020202020204" pitchFamily="34" charset="0"/>
                <a:ea typeface="Arial" panose="020B0604020202020204" pitchFamily="34" charset="0"/>
              </a:rPr>
              <a:t> allowing comprehension and understanding of how they </a:t>
            </a:r>
            <a:r>
              <a:rPr lang="en-US" sz="1800" i="1" dirty="0">
                <a:effectLst/>
                <a:latin typeface="Arial" panose="020B0604020202020204" pitchFamily="34" charset="0"/>
                <a:ea typeface="Arial" panose="020B0604020202020204" pitchFamily="34" charset="0"/>
              </a:rPr>
              <a:t>interact</a:t>
            </a:r>
            <a:r>
              <a:rPr lang="en-US" sz="1800" dirty="0">
                <a:effectLst/>
                <a:latin typeface="Arial" panose="020B0604020202020204" pitchFamily="34" charset="0"/>
                <a:ea typeface="Arial" panose="020B0604020202020204" pitchFamily="34" charset="0"/>
              </a:rPr>
              <a:t> with each other. </a:t>
            </a:r>
            <a:endParaRPr lang="el-GR" sz="1800" dirty="0">
              <a:effectLst/>
              <a:latin typeface="Arial" panose="020B0604020202020204" pitchFamily="34" charset="0"/>
              <a:ea typeface="Arial" panose="020B0604020202020204" pitchFamily="34" charset="0"/>
            </a:endParaRPr>
          </a:p>
          <a:p>
            <a:pPr marL="742950" lvl="1" indent="-285750">
              <a:buFont typeface="Arial" panose="020B0604020202020204" pitchFamily="34" charset="0"/>
              <a:buChar char="•"/>
            </a:pPr>
            <a:endParaRPr lang="el-GR" sz="1800" dirty="0">
              <a:effectLst/>
              <a:latin typeface="Arial" panose="020B0604020202020204" pitchFamily="34" charset="0"/>
            </a:endParaRPr>
          </a:p>
          <a:p>
            <a:pPr marL="0" lvl="0" indent="0">
              <a:buFont typeface="Arial" panose="020B0604020202020204" pitchFamily="34" charset="0"/>
              <a:buNone/>
            </a:pPr>
            <a:r>
              <a:rPr lang="el-GR" u="sng" dirty="0"/>
              <a:t>Επιστήμη της Εσωτερικής Αστρολογίας </a:t>
            </a:r>
            <a:r>
              <a:rPr lang="el-GR" dirty="0"/>
              <a:t>….. Η Εσωτερική Αστρολογία έχει ονομαστεί « η επιστήμη όλων των επιστημών» και είναι μια μελέτη της Προσωπικότητας και του τρόπου με τον οποίο η Ψυχή την επηρεάζει στα παρασκήνια. Ασχολείται με την όψη συνείδηση του ανθρώπου, την επέκτασή του και αυτό που καθορίζει την Προσωπικότητα. Υπό αυτό το πρίσμα, ασχολείται πρωτίστως με την Ψυχή και όχι με τη μορφική φύση.</a:t>
            </a:r>
          </a:p>
          <a:p>
            <a:pPr marL="171450" lvl="0" indent="-171450">
              <a:buFont typeface="Arial" panose="020B0604020202020204" pitchFamily="34" charset="0"/>
              <a:buChar char="•"/>
            </a:pPr>
            <a:r>
              <a:rPr lang="el-GR" dirty="0"/>
              <a:t>Είναι ένα σύστημα όπου ο αστρολόγος βρίσκει σχέσεις μεταξύ ατομικών, πλανητικών, </a:t>
            </a:r>
            <a:r>
              <a:rPr lang="el-GR" dirty="0" err="1"/>
              <a:t>Ακτίνων</a:t>
            </a:r>
            <a:r>
              <a:rPr lang="el-GR" dirty="0"/>
              <a:t>, ηλιακών, συστημικών και κοσμικών οντοτήτων. Περιγράφει τις ιδιότητες, τις ενέργειες, τις δυνάμεις και τα χαρακτηριστικά αυτών των ζωντανών οντοτήτων, επιτρέποντας την κατανόηση και του πώς </a:t>
            </a:r>
            <a:r>
              <a:rPr lang="el-GR" dirty="0" err="1"/>
              <a:t>αλληλεπιδρούν</a:t>
            </a:r>
            <a:r>
              <a:rPr lang="el-GR" dirty="0"/>
              <a:t> μεταξύ τους.</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Science of Esoteric Healing</a:t>
            </a:r>
            <a:r>
              <a:rPr lang="en-US" dirty="0"/>
              <a:t> </a:t>
            </a:r>
          </a:p>
          <a:p>
            <a:pPr marL="628650" lvl="1" indent="-171450">
              <a:buFont typeface="Arial" panose="020B0604020202020204" pitchFamily="34" charset="0"/>
              <a:buChar char="•"/>
            </a:pPr>
            <a:r>
              <a:rPr lang="en-US" dirty="0"/>
              <a:t>Causes of disease</a:t>
            </a:r>
          </a:p>
          <a:p>
            <a:pPr marL="628650" lvl="1" indent="-171450">
              <a:buFont typeface="Arial" panose="020B0604020202020204" pitchFamily="34" charset="0"/>
              <a:buChar char="•"/>
            </a:pPr>
            <a:r>
              <a:rPr lang="en-US" dirty="0"/>
              <a:t>Study the process of Integration and blockages (i.e. Cleavage)</a:t>
            </a:r>
            <a:endParaRPr lang="el-GR" dirty="0"/>
          </a:p>
          <a:p>
            <a:pPr marL="628650" lvl="1" indent="-171450">
              <a:buFont typeface="Arial" panose="020B0604020202020204" pitchFamily="34" charset="0"/>
              <a:buChar char="•"/>
            </a:pPr>
            <a:endParaRPr lang="el-GR" dirty="0"/>
          </a:p>
          <a:p>
            <a:pPr marL="0" lvl="0" indent="0">
              <a:buFont typeface="Arial" panose="020B0604020202020204" pitchFamily="34" charset="0"/>
              <a:buNone/>
            </a:pPr>
            <a:r>
              <a:rPr lang="el-GR" dirty="0"/>
              <a:t>Επιστήμη της Εσωτέρας Θεραπευτικής </a:t>
            </a:r>
          </a:p>
          <a:p>
            <a:pPr marL="628650" lvl="1" indent="-171450">
              <a:buFont typeface="Arial" panose="020B0604020202020204" pitchFamily="34" charset="0"/>
              <a:buChar char="•"/>
            </a:pPr>
            <a:r>
              <a:rPr lang="el-GR" dirty="0"/>
              <a:t>Αιτίες ασθένειας</a:t>
            </a:r>
          </a:p>
          <a:p>
            <a:pPr marL="628650" lvl="1" indent="-171450">
              <a:buFont typeface="Arial" panose="020B0604020202020204" pitchFamily="34" charset="0"/>
              <a:buChar char="•"/>
            </a:pPr>
            <a:r>
              <a:rPr lang="el-GR" dirty="0"/>
              <a:t>Μελετήστε τη διαδικασία ολοκλήρωσης και  του μπλοκαρίσματος (δηλαδή των χασμάτων)</a:t>
            </a:r>
            <a:endParaRPr lang="en-US" dirty="0"/>
          </a:p>
          <a:p>
            <a:pPr marL="457200" lvl="1" indent="0">
              <a:buFont typeface="Arial" panose="020B0604020202020204" pitchFamily="34" charset="0"/>
              <a:buNone/>
            </a:pPr>
            <a:endParaRPr lang="en-US" dirty="0"/>
          </a:p>
          <a:p>
            <a:r>
              <a:rPr lang="en-US" u="sng" dirty="0"/>
              <a:t>Science of Meditation or Contact</a:t>
            </a:r>
            <a:endParaRPr lang="el-GR" u="sng" dirty="0"/>
          </a:p>
          <a:p>
            <a:r>
              <a:rPr lang="el-GR" u="sng" dirty="0"/>
              <a:t>Επιστήμη του Διαλογισμού ή της Επαφής</a:t>
            </a:r>
          </a:p>
          <a:p>
            <a:endParaRPr lang="en-US" u="sng" dirty="0"/>
          </a:p>
          <a:p>
            <a:pPr marL="628650" lvl="1" indent="-171450">
              <a:buFont typeface="Arial" panose="020B0604020202020204" pitchFamily="34" charset="0"/>
              <a:buChar char="•"/>
            </a:pPr>
            <a:r>
              <a:rPr lang="en-US" u="none" dirty="0"/>
              <a:t>Develop contact with Intuition / Spiritual Triad</a:t>
            </a:r>
          </a:p>
          <a:p>
            <a:pPr marL="628650" lvl="1" indent="-171450">
              <a:buFont typeface="Arial" panose="020B0604020202020204" pitchFamily="34" charset="0"/>
              <a:buChar char="•"/>
            </a:pPr>
            <a:r>
              <a:rPr lang="en-US" u="none" dirty="0"/>
              <a:t>Through meditation and other mental techniques , we develop the Human mind as a faculty and mechanism for the Soul.</a:t>
            </a:r>
          </a:p>
          <a:p>
            <a:pPr marL="628650" lvl="1" indent="-171450">
              <a:buFont typeface="Arial" panose="020B0604020202020204" pitchFamily="34" charset="0"/>
              <a:buChar char="•"/>
            </a:pPr>
            <a:r>
              <a:rPr lang="en-US" u="none" dirty="0"/>
              <a:t>Nature of Instinct, Intellect, Intuition and Illumination</a:t>
            </a:r>
          </a:p>
          <a:p>
            <a:pPr marL="628650" lvl="1" indent="-171450">
              <a:buFont typeface="Arial" panose="020B0604020202020204" pitchFamily="34" charset="0"/>
              <a:buChar char="•"/>
            </a:pPr>
            <a:r>
              <a:rPr lang="en-US" u="none" dirty="0"/>
              <a:t>Science of Invocation / Evocation</a:t>
            </a:r>
          </a:p>
          <a:p>
            <a:endParaRPr lang="el-GR" dirty="0"/>
          </a:p>
          <a:p>
            <a:pPr marL="628650" lvl="1" indent="-171450">
              <a:buFont typeface="Arial" panose="020B0604020202020204" pitchFamily="34" charset="0"/>
              <a:buChar char="•"/>
            </a:pPr>
            <a:r>
              <a:rPr lang="el-GR" dirty="0"/>
              <a:t>Αναπτύξτε επαφή με τη Διαίσθηση/Πνευματική Τριάδα</a:t>
            </a:r>
          </a:p>
          <a:p>
            <a:pPr marL="628650" lvl="1" indent="-171450">
              <a:buFont typeface="Arial" panose="020B0604020202020204" pitchFamily="34" charset="0"/>
              <a:buChar char="•"/>
            </a:pPr>
            <a:r>
              <a:rPr lang="el-GR" dirty="0"/>
              <a:t>Μέσω του διαλογισμού και άλλων νοητικών τεχνικών, αναπτύσσουμε τον Ανθρώπινο Νου ως ικανότητα και μηχανισμό για την Ψυχή.</a:t>
            </a:r>
          </a:p>
          <a:p>
            <a:pPr marL="628650" lvl="1" indent="-171450">
              <a:buFont typeface="Arial" panose="020B0604020202020204" pitchFamily="34" charset="0"/>
              <a:buChar char="•"/>
            </a:pPr>
            <a:r>
              <a:rPr lang="el-GR" dirty="0"/>
              <a:t>Φύση του ενστίκτου, της νόησης, της διαίσθησης και της Φώτισης </a:t>
            </a:r>
          </a:p>
          <a:p>
            <a:pPr marL="628650" lvl="1" indent="-171450">
              <a:buFont typeface="Arial" panose="020B0604020202020204" pitchFamily="34" charset="0"/>
              <a:buChar char="•"/>
            </a:pPr>
            <a:r>
              <a:rPr lang="el-GR" dirty="0"/>
              <a:t>Επιστήμη της Επίκλησης / </a:t>
            </a:r>
            <a:r>
              <a:rPr lang="el-GR" dirty="0" err="1"/>
              <a:t>Εφέλκισης</a:t>
            </a:r>
            <a:endParaRPr lang="en-US" dirty="0"/>
          </a:p>
          <a:p>
            <a:pPr marL="628650" lvl="1" indent="-171450">
              <a:buFont typeface="Arial" panose="020B0604020202020204" pitchFamily="34" charset="0"/>
              <a:buChar char="•"/>
            </a:pPr>
            <a:endParaRPr lang="en-US" u="sng" dirty="0"/>
          </a:p>
          <a:p>
            <a:pPr marL="628650" lvl="1" indent="-171450">
              <a:buFont typeface="Arial" panose="020B0604020202020204" pitchFamily="34" charset="0"/>
              <a:buChar char="•"/>
            </a:pPr>
            <a:endParaRPr lang="en-US" u="sng" dirty="0"/>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15</a:t>
            </a:fld>
            <a:endParaRPr lang="en-US" dirty="0"/>
          </a:p>
        </p:txBody>
      </p:sp>
    </p:spTree>
    <p:extLst>
      <p:ext uri="{BB962C8B-B14F-4D97-AF65-F5344CB8AC3E}">
        <p14:creationId xmlns:p14="http://schemas.microsoft.com/office/powerpoint/2010/main" val="251022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US" altLang="en-US" sz="1800" b="1" dirty="0">
                <a:solidFill>
                  <a:schemeClr val="bg1"/>
                </a:solidFill>
                <a:latin typeface="Century Gothic" panose="020B0502020202020204" pitchFamily="34" charset="0"/>
              </a:rPr>
              <a:t>Accomplishments by Scientific Servers</a:t>
            </a:r>
            <a:endParaRPr lang="el-GR" altLang="en-US" sz="1800" b="1" dirty="0">
              <a:solidFill>
                <a:schemeClr val="bg1"/>
              </a:solidFill>
              <a:latin typeface="Century Gothic" panose="020B0502020202020204" pitchFamily="34" charset="0"/>
            </a:endParaRPr>
          </a:p>
          <a:p>
            <a:pPr algn="l"/>
            <a:r>
              <a:rPr lang="el-GR" altLang="en-US" sz="1800" b="1" dirty="0">
                <a:solidFill>
                  <a:schemeClr val="bg1"/>
                </a:solidFill>
                <a:latin typeface="Century Gothic" panose="020B0502020202020204" pitchFamily="34" charset="0"/>
              </a:rPr>
              <a:t>Τα Επιτεύγματα των Επιστημονικών Εργατών </a:t>
            </a:r>
            <a:endParaRPr lang="en-US" altLang="en-US" sz="1800" b="1" dirty="0">
              <a:solidFill>
                <a:schemeClr val="bg1"/>
              </a:solidFill>
              <a:latin typeface="Century Gothic" panose="020B0502020202020204" pitchFamily="34"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Science should work towards the pursuit and implementation of those discoveries that benefit, uplift and propel civilization into an ethical and creative expression, with cooperation and harmlessness at its core.</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Η επιστήμη θα πρέπει να εργαστεί για την επιδίωξη και την εφαρμογή εκείνων των ανακαλύψεων που ωφελούν, εξυψώνουν και ωθούν τον πολιτισμό σε μια ηθική και δημιουργική έκφραση, με τη συνεργασία και την αβλάβεια  στον πυρήνα της.</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en-AU" sz="1800" dirty="0">
                <a:effectLst/>
                <a:latin typeface="Arial" panose="020B0604020202020204" pitchFamily="34" charset="0"/>
                <a:ea typeface="Arial Unicode MS" panose="020B0604020202020204"/>
                <a:cs typeface="Arial" panose="020B0604020202020204" pitchFamily="34" charset="0"/>
              </a:rPr>
              <a:t>This involves investigating and acknowledging the building forces of the universe, </a:t>
            </a:r>
            <a:r>
              <a:rPr lang="en-US" sz="1800" kern="1200" dirty="0">
                <a:solidFill>
                  <a:srgbClr val="000000"/>
                </a:solidFill>
                <a:effectLst/>
                <a:latin typeface="Arial" panose="020B0604020202020204" pitchFamily="34" charset="0"/>
                <a:ea typeface="+mn-ea"/>
                <a:cs typeface="Arial" panose="020B0604020202020204" pitchFamily="34" charset="0"/>
              </a:rPr>
              <a:t>the existence of the Soul and the energies of the etheric body.  Through these studies, </a:t>
            </a:r>
            <a:r>
              <a:rPr lang="en-AU" sz="1800" dirty="0">
                <a:effectLst/>
                <a:latin typeface="Arial" panose="020B0604020202020204" pitchFamily="34" charset="0"/>
                <a:ea typeface="Times New Roman" panose="02020603050405020304" pitchFamily="18" charset="0"/>
                <a:cs typeface="Arial" panose="020B0604020202020204" pitchFamily="34" charset="0"/>
              </a:rPr>
              <a:t>the scientist will be able to bridge to the abstract mind and connect with the Buddhic – Intuitional Plane, thus expand his etheric vision for “directly knowing”.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Αυτό περιλαμβάνει τη διερεύνηση και την αναγνώριση των δομικών δυνάμεων του σύμπαντος, της ύπαρξης της Ψυχής και των ενεργειών του αιθερικού σώματος. Μέσω αυτών των μελετών, ο επιστήμονας θα είναι σε θέση να γεφυρωθεί με τον αφηρημένο νου και να συνδεθεί με το </a:t>
            </a:r>
            <a:r>
              <a:rPr lang="el-GR" sz="1800" dirty="0" err="1">
                <a:effectLst/>
                <a:latin typeface="Arial" panose="020B0604020202020204" pitchFamily="34" charset="0"/>
                <a:ea typeface="Times New Roman" panose="02020603050405020304" pitchFamily="18" charset="0"/>
                <a:cs typeface="Arial" panose="020B0604020202020204" pitchFamily="34" charset="0"/>
              </a:rPr>
              <a:t>Βουδδικό</a:t>
            </a:r>
            <a:r>
              <a:rPr lang="el-GR" sz="1800" dirty="0">
                <a:effectLst/>
                <a:latin typeface="Arial" panose="020B0604020202020204" pitchFamily="34" charset="0"/>
                <a:ea typeface="Times New Roman" panose="02020603050405020304" pitchFamily="18" charset="0"/>
                <a:cs typeface="Arial" panose="020B0604020202020204" pitchFamily="34" charset="0"/>
              </a:rPr>
              <a:t> – Ενορατικό  Πεδίο, επεκτείνοντας έτσι την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αιθερική</a:t>
            </a:r>
            <a:r>
              <a:rPr lang="el-GR" sz="1800" dirty="0">
                <a:effectLst/>
                <a:latin typeface="Arial" panose="020B0604020202020204" pitchFamily="34" charset="0"/>
                <a:ea typeface="Times New Roman" panose="02020603050405020304" pitchFamily="18" charset="0"/>
                <a:cs typeface="Arial" panose="020B0604020202020204" pitchFamily="34" charset="0"/>
              </a:rPr>
              <a:t> του όραση  για «άμεσα γνώση».</a:t>
            </a:r>
          </a:p>
          <a:p>
            <a:pPr marL="0" marR="0" algn="l">
              <a:lnSpc>
                <a:spcPct val="120000"/>
              </a:lnSpc>
              <a:spcBef>
                <a:spcPts val="0"/>
              </a:spcBef>
              <a:spcAft>
                <a:spcPts val="0"/>
              </a:spcAft>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After these discoveries are accepted,, the scientist will act as a communicator between the Soul and human spirit and the energies and forces, which make up forms. This type of observation would require the scientist to look into the etheric realms and see how the deva kingdom makes up forms and provide analysis of their modes of building.</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Αφού γίνουν αποδεκτές αυτές οι ανακαλύψεις, ο επιστήμονας θα ενεργήσει ως αγωγός  μεταξύ της Ψυχής και του ανθρώπινου πνεύματος και των ενεργειών και δυνάμεων που συνθέτουν  τις μορφές. Αυτός ο τύπος παρατήρησης θα απαιτούσε από τον επιστήμονα να εξετάσει τις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αιθερικές</a:t>
            </a:r>
            <a:r>
              <a:rPr lang="el-GR" sz="1800" dirty="0">
                <a:effectLst/>
                <a:latin typeface="Arial" panose="020B0604020202020204" pitchFamily="34" charset="0"/>
                <a:ea typeface="Times New Roman" panose="02020603050405020304" pitchFamily="18" charset="0"/>
                <a:cs typeface="Arial" panose="020B0604020202020204" pitchFamily="34" charset="0"/>
              </a:rPr>
              <a:t> σφαίρες και να δει πώς το βασίλειο των </a:t>
            </a:r>
            <a:r>
              <a:rPr lang="el-GR" sz="1800" dirty="0" err="1">
                <a:effectLst/>
                <a:latin typeface="Arial" panose="020B0604020202020204" pitchFamily="34" charset="0"/>
                <a:ea typeface="Times New Roman" panose="02020603050405020304" pitchFamily="18" charset="0"/>
                <a:cs typeface="Arial" panose="020B0604020202020204" pitchFamily="34" charset="0"/>
              </a:rPr>
              <a:t>ντέβα</a:t>
            </a:r>
            <a:r>
              <a:rPr lang="el-GR" sz="1800" dirty="0">
                <a:effectLst/>
                <a:latin typeface="Arial" panose="020B0604020202020204" pitchFamily="34" charset="0"/>
                <a:ea typeface="Times New Roman" panose="02020603050405020304" pitchFamily="18" charset="0"/>
                <a:cs typeface="Arial" panose="020B0604020202020204" pitchFamily="34" charset="0"/>
              </a:rPr>
              <a:t> σχηματίζει μορφές και να παρέχει ανάλυση των τρόπων δόμησής τους.</a:t>
            </a:r>
          </a:p>
          <a:p>
            <a:pPr marL="742950" marR="0" lvl="1" indent="-285750" algn="l">
              <a:lnSpc>
                <a:spcPct val="120000"/>
              </a:lnSpc>
              <a:spcBef>
                <a:spcPts val="0"/>
              </a:spcBef>
              <a:spcAft>
                <a:spcPts val="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 </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Times New Roman" panose="02020603050405020304" pitchFamily="18" charset="0"/>
                <a:cs typeface="Arial" panose="020B0604020202020204" pitchFamily="34" charset="0"/>
              </a:rPr>
              <a:t>For those scientists involved with the science of consciousness as it affects the human mind, they will collaborate with Psychologists in understanding the existence and nature of the subjective and etheric worlds.</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Για όσους επιστήμονες ασχολούνται με την επιστήμη της συνείδησης καθώς επηρεάζει τον ανθρώπινο νου, θα συνεργαστούν με Ψυχολόγους για την κατανόηση της ύπαρξης και της φύσης του υποκειμενικού και αιθερικού κόσμου.</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From this, the Scientific workers and the Psychologists will be able to relate the subhuman kingdoms with the human kingdom through a right interplay of forces. This will open inner subjective connections, for example building the Antakarana, which has hindered humanity’s approach to connecting with the Hierarchy.</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Από αυτό, οι Επιστήμονες και οι Ψυχολόγοι θα είναι σε θέση να συσχετίσουν τα </a:t>
            </a:r>
            <a:r>
              <a:rPr lang="el-GR" sz="1800" dirty="0" err="1">
                <a:effectLst/>
                <a:latin typeface="Arial" panose="020B0604020202020204" pitchFamily="34" charset="0"/>
                <a:ea typeface="Times New Roman" panose="02020603050405020304" pitchFamily="18" charset="0"/>
                <a:cs typeface="Arial" panose="020B0604020202020204" pitchFamily="34" charset="0"/>
              </a:rPr>
              <a:t>υπανθρώπινα</a:t>
            </a:r>
            <a:r>
              <a:rPr lang="el-GR" sz="1800" dirty="0">
                <a:effectLst/>
                <a:latin typeface="Arial" panose="020B0604020202020204" pitchFamily="34" charset="0"/>
                <a:ea typeface="Times New Roman" panose="02020603050405020304" pitchFamily="18" charset="0"/>
                <a:cs typeface="Arial" panose="020B0604020202020204" pitchFamily="34" charset="0"/>
              </a:rPr>
              <a:t> βασίλεια με το ανθρώπινο βασίλειο μέσω μιας σωστής αλληλεπίδρασης δυνάμεων. Αυτό θα ανοίξει εσωτερικές υποκειμενικές διασυνδέσεις, για παράδειγμα η δόμηση της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Ανταχκαράνα</a:t>
            </a:r>
            <a:r>
              <a:rPr lang="el-GR" sz="1800" dirty="0">
                <a:effectLst/>
                <a:latin typeface="Arial" panose="020B0604020202020204" pitchFamily="34" charset="0"/>
                <a:ea typeface="Times New Roman" panose="02020603050405020304" pitchFamily="18" charset="0"/>
                <a:cs typeface="Arial" panose="020B0604020202020204" pitchFamily="34" charset="0"/>
              </a:rPr>
              <a:t> , η οποία  επειδή δεν έχει δομηθεί έχει εμποδίσει την προσέγγιση της ανθρωπότητας στη σύνδεση  της με την Ιεραρχία.</a:t>
            </a:r>
          </a:p>
          <a:p>
            <a:pPr marL="742950" marR="0" lvl="1" indent="-285750" algn="l">
              <a:lnSpc>
                <a:spcPct val="120000"/>
              </a:lnSpc>
              <a:spcBef>
                <a:spcPts val="0"/>
              </a:spcBef>
              <a:spcAft>
                <a:spcPts val="0"/>
              </a:spcAft>
              <a:buFont typeface="Arial" panose="020B0604020202020204" pitchFamily="34" charset="0"/>
              <a:buChar char="•"/>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r>
              <a:rPr lang="en-AU" sz="1800" dirty="0">
                <a:effectLst/>
                <a:latin typeface="Arial" panose="020B0604020202020204" pitchFamily="34" charset="0"/>
                <a:ea typeface="Times New Roman" panose="02020603050405020304" pitchFamily="18" charset="0"/>
                <a:cs typeface="Arial" panose="020B0604020202020204" pitchFamily="34" charset="0"/>
              </a:rPr>
              <a:t>For education, science should not just be STEM based, but provides a mental framework for observing the inner and outer planes and all its phenomena. A “mental” orientation and thinking can be applied towards activity of all the SGs.</a:t>
            </a:r>
          </a:p>
          <a:p>
            <a:pPr marL="1200150" marR="0" lvl="2" indent="-285750" algn="l">
              <a:lnSpc>
                <a:spcPct val="120000"/>
              </a:lnSpc>
              <a:spcBef>
                <a:spcPts val="0"/>
              </a:spcBef>
              <a:spcAft>
                <a:spcPts val="0"/>
              </a:spcAft>
              <a:buFont typeface="Courier New" panose="02070309020205020404" pitchFamily="49" charset="0"/>
              <a:buChar char="o"/>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Για την εκπαίδευση, η επιστήμη δεν πρέπει απλώς να βασίζεται στο STEM, αλλά να παρέχει ένα νοητικό πλαίσιο για την παρατήρηση του εσωτερικού και του εξωτερικού πεδίου και όλων των φαινομένων του. Ένας  πιο «διανοητικός» προσανατολισμός και σκέψη μπορεί να εφαρμοστεί στη δραστηριότητα όλων των Σ.Ο.</a:t>
            </a:r>
          </a:p>
          <a:p>
            <a:pPr marL="1200150" marR="0" lvl="2" indent="-285750" algn="l">
              <a:lnSpc>
                <a:spcPct val="120000"/>
              </a:lnSpc>
              <a:spcBef>
                <a:spcPts val="0"/>
              </a:spcBef>
              <a:spcAft>
                <a:spcPts val="0"/>
              </a:spcAft>
              <a:buFont typeface="Courier New" panose="02070309020205020404" pitchFamily="49" charset="0"/>
              <a:buChar char="o"/>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US" sz="1800" dirty="0">
                <a:effectLst/>
                <a:latin typeface="Arial" panose="020B0604020202020204" pitchFamily="34" charset="0"/>
                <a:ea typeface="Times New Roman" panose="02020603050405020304" pitchFamily="18" charset="0"/>
              </a:rPr>
              <a:t>Other activities for the scientist in the New Age will be concerned with the problem of reincarnation. Under the Law of Rebirth, this problem deals with an object taking a “certain” outer garment, then it is reduced or transformed into another form altogether. </a:t>
            </a:r>
            <a:r>
              <a:rPr lang="en-US" sz="1800" kern="1200" dirty="0">
                <a:solidFill>
                  <a:srgbClr val="000000"/>
                </a:solidFill>
                <a:effectLst/>
                <a:latin typeface="Arial" panose="020B0604020202020204" pitchFamily="34" charset="0"/>
                <a:ea typeface="+mn-ea"/>
              </a:rPr>
              <a:t>This is related to discovering the motivating energy that penetrated the outer form and the one who creates the new forms as an expression of the inflowing spiritual life.</a:t>
            </a:r>
            <a:endParaRPr lang="el-GR" sz="1800" kern="1200" dirty="0">
              <a:solidFill>
                <a:srgbClr val="000000"/>
              </a:solidFill>
              <a:effectLst/>
              <a:latin typeface="Arial" panose="020B0604020202020204" pitchFamily="34" charset="0"/>
              <a:ea typeface="+mn-ea"/>
            </a:endParaRPr>
          </a:p>
          <a:p>
            <a:pPr algn="l"/>
            <a:endParaRPr lang="el-GR" sz="1800" kern="1200" dirty="0">
              <a:solidFill>
                <a:srgbClr val="000000"/>
              </a:solidFill>
              <a:effectLst/>
              <a:latin typeface="Arial" panose="020B0604020202020204" pitchFamily="34" charset="0"/>
              <a:ea typeface="+mn-ea"/>
            </a:endParaRPr>
          </a:p>
          <a:p>
            <a:pPr algn="l"/>
            <a:r>
              <a:rPr lang="el-GR" sz="1800" kern="1200" dirty="0">
                <a:solidFill>
                  <a:srgbClr val="000000"/>
                </a:solidFill>
                <a:effectLst/>
                <a:latin typeface="Arial" panose="020B0604020202020204" pitchFamily="34" charset="0"/>
                <a:ea typeface="+mn-ea"/>
              </a:rPr>
              <a:t>Άλλες δραστηριότητες για τον επιστήμονα στη Νέα Εποχή θα αφορούν το πρόβλημα της μετενσάρκωσης. Σύμφωνα με το Νόμο της </a:t>
            </a:r>
            <a:r>
              <a:rPr lang="el-GR" sz="1800" kern="1200" dirty="0" err="1">
                <a:solidFill>
                  <a:srgbClr val="000000"/>
                </a:solidFill>
                <a:effectLst/>
                <a:latin typeface="Arial" panose="020B0604020202020204" pitchFamily="34" charset="0"/>
                <a:ea typeface="+mn-ea"/>
              </a:rPr>
              <a:t>Επαναγέννησης</a:t>
            </a:r>
            <a:r>
              <a:rPr lang="el-GR" sz="1800" kern="1200" dirty="0">
                <a:solidFill>
                  <a:srgbClr val="000000"/>
                </a:solidFill>
                <a:effectLst/>
                <a:latin typeface="Arial" panose="020B0604020202020204" pitchFamily="34" charset="0"/>
                <a:ea typeface="+mn-ea"/>
              </a:rPr>
              <a:t>, αυτό το πρόβλημα ασχολείται με ένα αντικείμενο που παίρνει ένα «ορισμένο» εξωτερικό ένδυμα και μετά μειώνεται ή μετατρέπεται σε άλλη μορφή εντελώς. Αυτό σχετίζεται με την ανακάλυψη της κινητήριας ενέργειας που διείσδυσε στην εξωτερική μορφή και εκείνου που δημιουργεί τις νέες μορφές ως έκφραση της εισερχόμενης πνευματικής ζωής.</a:t>
            </a:r>
          </a:p>
          <a:p>
            <a:pPr algn="l"/>
            <a:endParaRPr lang="en-US" sz="1800" kern="1200" dirty="0">
              <a:solidFill>
                <a:srgbClr val="000000"/>
              </a:solidFill>
              <a:effectLst/>
              <a:latin typeface="Arial" panose="020B0604020202020204" pitchFamily="34" charset="0"/>
              <a:ea typeface="+mn-ea"/>
            </a:endParaRPr>
          </a:p>
          <a:p>
            <a:pPr algn="l"/>
            <a:r>
              <a:rPr lang="en-US" sz="1800" kern="1200" dirty="0">
                <a:solidFill>
                  <a:srgbClr val="000000"/>
                </a:solidFill>
                <a:effectLst/>
                <a:latin typeface="Arial" panose="020B0604020202020204" pitchFamily="34" charset="0"/>
                <a:ea typeface="+mn-ea"/>
                <a:cs typeface="Times New Roman" panose="02020603050405020304" pitchFamily="18" charset="0"/>
              </a:rPr>
              <a:t>This would also involve a study of the problem of evil and its relation to substance and how eventually the Soul turns the incarnating Personality towards the light of understanding and desire for “direct knowing”.</a:t>
            </a:r>
            <a:endParaRPr lang="el-GR" sz="1800" kern="1200" dirty="0">
              <a:solidFill>
                <a:srgbClr val="000000"/>
              </a:solidFill>
              <a:effectLst/>
              <a:latin typeface="Arial" panose="020B0604020202020204" pitchFamily="34" charset="0"/>
              <a:ea typeface="+mn-ea"/>
              <a:cs typeface="Times New Roman" panose="02020603050405020304" pitchFamily="18" charset="0"/>
            </a:endParaRPr>
          </a:p>
          <a:p>
            <a:pPr algn="l"/>
            <a:endParaRPr lang="el-GR" sz="1800" kern="1200" dirty="0">
              <a:solidFill>
                <a:srgbClr val="000000"/>
              </a:solidFill>
              <a:effectLst/>
              <a:latin typeface="Arial" panose="020B0604020202020204" pitchFamily="34" charset="0"/>
              <a:ea typeface="+mn-ea"/>
              <a:cs typeface="Times New Roman" panose="02020603050405020304" pitchFamily="18" charset="0"/>
            </a:endParaRPr>
          </a:p>
          <a:p>
            <a:pPr algn="l"/>
            <a:r>
              <a:rPr lang="el-GR" sz="1800" dirty="0">
                <a:effectLst/>
                <a:latin typeface="Arial" panose="020B0604020202020204" pitchFamily="34" charset="0"/>
                <a:ea typeface="Calibri" panose="020F0502020204030204" pitchFamily="34" charset="0"/>
                <a:cs typeface="Times New Roman" panose="02020603050405020304" pitchFamily="18" charset="0"/>
              </a:rPr>
              <a:t>Αυτό θα περιλάμβανε επίσης μια μελέτη του προβλήματος του κακού και της σχέσης του με την ουσία και πώς τελικά η Ψυχή στρέφει την ενσαρκωμένη Προσωπικότητα προς το φως της κατανόησης και της επιθυμίας για «άμεση γνώση».</a:t>
            </a:r>
            <a:endParaRPr lang="el-GR" sz="1800" kern="1200" dirty="0">
              <a:solidFill>
                <a:srgbClr val="000000"/>
              </a:solidFill>
              <a:effectLst/>
              <a:latin typeface="Arial" panose="020B0604020202020204" pitchFamily="34" charset="0"/>
              <a:ea typeface="+mn-ea"/>
              <a:cs typeface="Times New Roman" panose="02020603050405020304" pitchFamily="18" charset="0"/>
            </a:endParaRPr>
          </a:p>
          <a:p>
            <a:pPr algn="l"/>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We’ve also talked about how the philosophy and science of sustainability is crucial for tackling many problems related to:</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Μιλήσαμε επίσης για το πώς η φιλοσοφία και η επιστήμη της βιωσιμότητας είναι ζωτικής σημασίας για την αντιμετώπιση πολλών προβλημάτων που σχετίζονται με:</a:t>
            </a: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Protecting the environment by finding solutions for curbing or eliminating pollution and for man to become a caretaker or steward of the Earth.</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u="none" dirty="0">
                <a:effectLst/>
                <a:latin typeface="Arial" panose="020B0604020202020204" pitchFamily="34" charset="0"/>
                <a:ea typeface="Calibri" panose="020F0502020204030204" pitchFamily="34" charset="0"/>
                <a:cs typeface="Times New Roman" panose="02020603050405020304" pitchFamily="18" charset="0"/>
              </a:rPr>
              <a:t>Προστασία του περιβάλλοντος βρίσκοντας λύσεις για τον περιορισμό ή την εξάλειψη της ρύπανσης και για να γίνει ο άνθρωπος φροντιστής ή διαχειριστής της Γης.</a:t>
            </a:r>
          </a:p>
          <a:p>
            <a:pPr marL="742950" marR="0" lvl="1" indent="-285750" algn="l">
              <a:lnSpc>
                <a:spcPct val="115000"/>
              </a:lnSpc>
              <a:spcBef>
                <a:spcPts val="0"/>
              </a:spcBef>
              <a:spcAft>
                <a:spcPts val="1000"/>
              </a:spcAft>
              <a:buFont typeface="Arial" panose="020B0604020202020204" pitchFamily="34" charset="0"/>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How science must partner with Government, Religious leaders and people in Industry to get funding for projects and products that sustainable and that benefit mankind.</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u="none" dirty="0">
                <a:effectLst/>
                <a:latin typeface="Arial" panose="020B0604020202020204" pitchFamily="34" charset="0"/>
                <a:ea typeface="Calibri" panose="020F0502020204030204" pitchFamily="34" charset="0"/>
                <a:cs typeface="Times New Roman" panose="02020603050405020304" pitchFamily="18" charset="0"/>
              </a:rPr>
              <a:t>Πώς η επιστήμη πρέπει να συνεργαστεί με την κυβέρνηση, τους Θρησκευτικούς ηγέτες και τους ανθρώπους στη βιομηχανία για να λάβει χρηματοδότηση για έργα και προϊόντα που είναι βιώσιμα και ωφελούν την ανθρωπότητα.</a:t>
            </a:r>
          </a:p>
          <a:p>
            <a:pPr marL="742950" marR="0" lvl="1" indent="-285750" algn="l">
              <a:lnSpc>
                <a:spcPct val="115000"/>
              </a:lnSpc>
              <a:spcBef>
                <a:spcPts val="0"/>
              </a:spcBef>
              <a:spcAft>
                <a:spcPts val="100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Enable the Principles of Sustainability through continual R &amp; D for innovation, “right use” of energy, </a:t>
            </a:r>
            <a:r>
              <a:rPr lang="en-US" sz="1800" u="none" dirty="0"/>
              <a:t>Corporate social responsibility, recycling encourage an attitude of stewardship across all the SGs.</a:t>
            </a:r>
            <a:endParaRPr lang="el-GR" sz="1800" u="none" dirty="0"/>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800" u="none" dirty="0">
                <a:effectLst/>
                <a:latin typeface="Arial" panose="020B0604020202020204" pitchFamily="34" charset="0"/>
                <a:ea typeface="Calibri" panose="020F0502020204030204" pitchFamily="34" charset="0"/>
                <a:cs typeface="Times New Roman" panose="02020603050405020304" pitchFamily="18" charset="0"/>
              </a:rPr>
              <a:t>Ενεργοποιήστε τις Αρχές της Βιωσιμότητας   μέσω της συνεχούς Ε &amp; Α για καινοτομία, «ορθή χρήση» ενέργειας, εταιρική κοινωνική ευθύνη, ανακύκλωση που ενθαρρύνουν μια στάση διαχείρισης σε όλα τους Σ.Ο..</a:t>
            </a:r>
          </a:p>
          <a:p>
            <a:pPr marL="742950" marR="0" lvl="1" indent="-285750" algn="l">
              <a:lnSpc>
                <a:spcPct val="115000"/>
              </a:lnSpc>
              <a:spcBef>
                <a:spcPts val="0"/>
              </a:spcBef>
              <a:spcAft>
                <a:spcPts val="1000"/>
              </a:spcAft>
              <a:buFont typeface="Arial" panose="020B0604020202020204" pitchFamily="34" charset="0"/>
              <a:buChar char="•"/>
            </a:pPr>
            <a:endParaRPr lang="el-GR" sz="1800" u="none" dirty="0"/>
          </a:p>
          <a:p>
            <a:pPr marL="742950" marR="0" lvl="1" indent="-285750" algn="l">
              <a:lnSpc>
                <a:spcPct val="115000"/>
              </a:lnSpc>
              <a:spcBef>
                <a:spcPts val="0"/>
              </a:spcBef>
              <a:spcAft>
                <a:spcPts val="1000"/>
              </a:spcAft>
              <a:buFont typeface="Arial" panose="020B0604020202020204" pitchFamily="34" charset="0"/>
              <a:buChar char="•"/>
            </a:pPr>
            <a:endParaRPr lang="en-US" sz="1800" u="none" dirty="0"/>
          </a:p>
          <a:p>
            <a:pPr marL="742950" marR="0" lvl="1" indent="-285750" algn="l">
              <a:lnSpc>
                <a:spcPct val="115000"/>
              </a:lnSpc>
              <a:spcBef>
                <a:spcPts val="0"/>
              </a:spcBef>
              <a:spcAft>
                <a:spcPts val="1000"/>
              </a:spcAft>
              <a:buFont typeface="Arial" panose="020B0604020202020204" pitchFamily="34" charset="0"/>
              <a:buChar char="•"/>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should ask:……</a:t>
            </a:r>
            <a:r>
              <a:rPr lang="en-US"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Does this product promote and result in better human relations, truth, accountability, transparency, and how people relate to each other in Society?</a:t>
            </a:r>
            <a:endPar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0"/>
              </a:spcBef>
              <a:spcAft>
                <a:spcPts val="1000"/>
              </a:spcAft>
              <a:buFont typeface="Arial" panose="020B0604020202020204" pitchFamily="34" charset="0"/>
              <a:buChar char="•"/>
            </a:pPr>
            <a:endPar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i="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Θα πρέπει να ρωτήσουμε</a:t>
            </a:r>
            <a:r>
              <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:……Αυτό το προϊόν προάγει και οδηγεί σε καλύτερες ανθρώπινες σχέσεις, αλήθεια, υπευθυνότητα, διαφάνεια και πώς συνδέονται οι άνθρωποι μεταξύ τους στην Κοινωνία;</a:t>
            </a:r>
          </a:p>
          <a:p>
            <a:pPr marL="742950" marR="0" lvl="1" indent="-285750" algn="l">
              <a:lnSpc>
                <a:spcPct val="115000"/>
              </a:lnSpc>
              <a:spcBef>
                <a:spcPts val="0"/>
              </a:spcBef>
              <a:spcAft>
                <a:spcPts val="1000"/>
              </a:spcAft>
              <a:buFont typeface="Arial" panose="020B0604020202020204" pitchFamily="34" charset="0"/>
              <a:buChar char="•"/>
            </a:pPr>
            <a:endParaRPr lang="el-GR" sz="1800" i="1" u="none" kern="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must continue to be focused with our service work and be open to "impulses" from the Soul and Hierarchy without getting lost in partisan politics and separative consciousness.</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Πρέπει να συνεχίσουμε να είμαστε συγκεντρωμένοι στο έργο  της υπηρεσίας μας και να είμαστε ανοιχτοί σε «παρορμήσεις» από την Ψυχή και την Ιεραρχία χωρίς να χαθούμε στην κομματική πολιτική και τη διαχωριστική συνείδηση.</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a call and appeal for us to use our creative energies for supporting RHR in all our activities and relationships - across all the seed groups.</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Αυτή είναι μια έκκληση και μια παράκληση για εμάς να χρησιμοποιήσουμε τις δημιουργικές μας δυνάμεις για την υποστήριξη του RHR σε όλες τις δραστηριότητες και τις σχέσεις μας - σε όλες τους Σπερματικούς Ομίλους .</a:t>
            </a:r>
          </a:p>
          <a:p>
            <a:pPr marL="0" marR="0" algn="l">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major problems confronting humanity will not be overcome unless we have leaders with vision and courage, including in the field of Science.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μεγάλα προβλήματα που αντιμετωπίζει η ανθρωπότητα δεν θα ξεπεραστούν αν δεν έχουμε ηγέτες με όραμα και θάρρος, συμπεριλαμβανομένου του τομέα της Επιστήμης.</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are the vanguard of the New World and Aquarian Mind by facilitating and enabling and encouraging all forms of creativity, bringing people together in cooperation towards creating in whatever project we put our minds to.</a:t>
            </a:r>
            <a:endParaRPr lang="el-GR" sz="1800" dirty="0">
              <a:effectLst/>
              <a:latin typeface="Arial" panose="020B0604020202020204" pitchFamily="34" charset="0"/>
              <a:ea typeface="Calibri" panose="020F0502020204030204" pitchFamily="34"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Calibri" panose="020F0502020204030204" pitchFamily="34" charset="0"/>
              </a:rPr>
              <a:t>Είμαστε η εμπροσθοφυλακή του Νέου Κόσμου και του </a:t>
            </a:r>
            <a:r>
              <a:rPr lang="el-GR" sz="1800" dirty="0" err="1">
                <a:effectLst/>
                <a:latin typeface="Arial" panose="020B0604020202020204" pitchFamily="34" charset="0"/>
                <a:ea typeface="Calibri" panose="020F0502020204030204" pitchFamily="34" charset="0"/>
              </a:rPr>
              <a:t>Υδροχοικού</a:t>
            </a:r>
            <a:r>
              <a:rPr lang="el-GR" sz="1800" dirty="0">
                <a:effectLst/>
                <a:latin typeface="Arial" panose="020B0604020202020204" pitchFamily="34" charset="0"/>
                <a:ea typeface="Calibri" panose="020F0502020204030204" pitchFamily="34" charset="0"/>
              </a:rPr>
              <a:t>  Νου διευκολύνοντας επιτρέποντας και ενθαρρύνοντας όλες τις μορφές δημιουργικότητας, φέρνοντας τους ανθρώπους κοντά σε συνεργασία για τη δημιουργία σε οποιοδήποτε έργο βάλουμε στο μυαλό μας.</a:t>
            </a:r>
            <a:endParaRPr lang="en-US" sz="1800" dirty="0">
              <a:effectLst/>
              <a:latin typeface="Arial" panose="020B0604020202020204" pitchFamily="34" charset="0"/>
              <a:ea typeface="Calibri" panose="020F0502020204030204" pitchFamily="34" charset="0"/>
            </a:endParaRPr>
          </a:p>
          <a:p>
            <a:pPr marL="742950" lvl="1" indent="-285750" algn="l">
              <a:buFont typeface="Arial" panose="020B0604020202020204" pitchFamily="34" charset="0"/>
              <a:buChar char="•"/>
            </a:pPr>
            <a:endParaRPr lang="en-US" sz="1800" b="1" kern="1200" baseline="0" dirty="0">
              <a:solidFill>
                <a:schemeClr val="tx1"/>
              </a:solidFill>
              <a:effectLst/>
              <a:latin typeface="Arial" panose="020B0604020202020204" pitchFamily="34" charset="0"/>
              <a:ea typeface="+mn-ea"/>
              <a:cs typeface="+mn-cs"/>
            </a:endParaRPr>
          </a:p>
          <a:p>
            <a:pPr marL="0" lvl="0" indent="0" algn="l">
              <a:buFontTx/>
              <a:buNone/>
            </a:pPr>
            <a:endParaRPr lang="en-US" sz="1200" b="1" kern="1200" baseline="0" dirty="0">
              <a:solidFill>
                <a:schemeClr val="tx1"/>
              </a:solidFill>
              <a:effectLst/>
              <a:latin typeface="Arial" panose="020B0604020202020204" pitchFamily="34" charset="0"/>
              <a:ea typeface="+mn-ea"/>
              <a:cs typeface="+mn-cs"/>
            </a:endParaRPr>
          </a:p>
          <a:p>
            <a:pPr marL="0" lvl="0" indent="0" algn="l">
              <a:buFontTx/>
              <a:buNone/>
            </a:pPr>
            <a:r>
              <a:rPr lang="en-US" sz="1200" b="1" kern="1200" baseline="0" dirty="0">
                <a:solidFill>
                  <a:schemeClr val="tx1"/>
                </a:solidFill>
                <a:effectLst/>
                <a:latin typeface="Arial" panose="020B0604020202020204" pitchFamily="34" charset="0"/>
                <a:ea typeface="+mn-ea"/>
                <a:cs typeface="+mn-cs"/>
              </a:rPr>
              <a:t>Next month’s talk will be SG-9 Financiers / Economists</a:t>
            </a:r>
            <a:endParaRPr lang="el-GR" sz="1200" b="1" kern="1200" baseline="0" dirty="0">
              <a:solidFill>
                <a:schemeClr val="tx1"/>
              </a:solidFill>
              <a:effectLst/>
              <a:latin typeface="Arial" panose="020B0604020202020204" pitchFamily="34" charset="0"/>
              <a:ea typeface="+mn-ea"/>
              <a:cs typeface="+mn-cs"/>
            </a:endParaRPr>
          </a:p>
          <a:p>
            <a:pPr marL="0" lvl="0" indent="0" algn="l">
              <a:buFontTx/>
              <a:buNone/>
            </a:pPr>
            <a:r>
              <a:rPr lang="el-GR" sz="1200" b="1" kern="1200" baseline="0" dirty="0">
                <a:solidFill>
                  <a:schemeClr val="tx1"/>
                </a:solidFill>
                <a:effectLst/>
                <a:latin typeface="Arial" panose="020B0604020202020204" pitchFamily="34" charset="0"/>
                <a:ea typeface="+mn-ea"/>
                <a:cs typeface="+mn-cs"/>
              </a:rPr>
              <a:t>Η ομιλία του επόμενου μήνα θα είναι ο Σ.Ο.-9 Χρηματοδότες / Οικονομολόγοι</a:t>
            </a:r>
          </a:p>
          <a:p>
            <a:pPr marL="0" lvl="0" indent="0" algn="l">
              <a:buFontTx/>
              <a:buNone/>
            </a:pPr>
            <a:endParaRPr lang="el-GR" sz="1200" b="1" kern="1200" baseline="0" dirty="0">
              <a:solidFill>
                <a:schemeClr val="tx1"/>
              </a:solidFill>
              <a:effectLst/>
              <a:latin typeface="Arial" panose="020B0604020202020204" pitchFamily="34" charset="0"/>
              <a:ea typeface="+mn-ea"/>
              <a:cs typeface="+mn-cs"/>
            </a:endParaRPr>
          </a:p>
          <a:p>
            <a:pPr marL="0" lvl="0" indent="0" algn="l">
              <a:buFontTx/>
              <a:buNone/>
            </a:pPr>
            <a:endParaRPr lang="en-US" sz="1200" b="1" kern="1200" baseline="0" dirty="0">
              <a:solidFill>
                <a:schemeClr val="tx1"/>
              </a:solidFill>
              <a:effectLst/>
              <a:latin typeface="Arial" panose="020B0604020202020204" pitchFamily="34" charset="0"/>
              <a:ea typeface="+mn-ea"/>
              <a:cs typeface="+mn-cs"/>
            </a:endParaRPr>
          </a:p>
          <a:p>
            <a:pPr marL="0" lvl="0" indent="0" algn="l">
              <a:buFontTx/>
              <a:buNone/>
            </a:pPr>
            <a:r>
              <a:rPr lang="en-US" sz="1200" b="1" kern="1200" baseline="0" dirty="0">
                <a:solidFill>
                  <a:schemeClr val="tx1"/>
                </a:solidFill>
                <a:effectLst/>
                <a:latin typeface="Arial" panose="020B0604020202020204" pitchFamily="34" charset="0"/>
                <a:ea typeface="+mn-ea"/>
                <a:cs typeface="+mn-cs"/>
              </a:rPr>
              <a:t>Questions / Comments?</a:t>
            </a:r>
            <a:endParaRPr lang="el-GR" sz="1200" b="1" kern="1200" baseline="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baseline="0" dirty="0">
                <a:solidFill>
                  <a:schemeClr val="tx1"/>
                </a:solidFill>
                <a:effectLst/>
                <a:latin typeface="Arial" panose="020B0604020202020204" pitchFamily="34" charset="0"/>
                <a:ea typeface="+mn-ea"/>
                <a:cs typeface="+mn-cs"/>
              </a:rPr>
              <a:t>Ερωτήσεις / Σχόλια;</a:t>
            </a:r>
            <a:endParaRPr lang="en-US" sz="1200" b="1" kern="1200" baseline="0" dirty="0">
              <a:solidFill>
                <a:schemeClr val="tx1"/>
              </a:solidFill>
              <a:effectLst/>
              <a:latin typeface="Arial" panose="020B0604020202020204" pitchFamily="34" charset="0"/>
              <a:ea typeface="+mn-ea"/>
              <a:cs typeface="+mn-cs"/>
            </a:endParaRPr>
          </a:p>
          <a:p>
            <a:pPr marL="0" lvl="0" indent="0" algn="l">
              <a:buFontTx/>
              <a:buNone/>
            </a:pPr>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rPr>
              <a:t>Tasks of the Scientific Servers</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200" b="1" dirty="0">
                <a:effectLst/>
                <a:latin typeface="Times New Roman" panose="02020603050405020304" pitchFamily="18" charset="0"/>
                <a:ea typeface="Times New Roman" panose="02020603050405020304" pitchFamily="18" charset="0"/>
              </a:rPr>
              <a:t>Τα Καθήκοντα των Επιστημονικών  </a:t>
            </a:r>
            <a:r>
              <a:rPr lang="el-GR" sz="1200" b="1" dirty="0">
                <a:solidFill>
                  <a:srgbClr val="2F5496"/>
                </a:solidFill>
                <a:effectLst/>
                <a:latin typeface="Arial" panose="020B0604020202020204" pitchFamily="34" charset="0"/>
                <a:ea typeface="MS Mincho" panose="02020609040205080304" pitchFamily="49" charset="-128"/>
              </a:rPr>
              <a:t>Υπηρετών</a:t>
            </a:r>
            <a:endParaRPr lang="en-US" sz="12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In </a:t>
            </a:r>
            <a:r>
              <a:rPr lang="en-US" sz="1100" kern="1200" dirty="0" err="1">
                <a:solidFill>
                  <a:srgbClr val="000000"/>
                </a:solidFill>
                <a:effectLst/>
                <a:latin typeface="Arial" panose="020B0604020202020204" pitchFamily="34" charset="0"/>
                <a:ea typeface="Times New Roman" panose="02020603050405020304" pitchFamily="18" charset="0"/>
              </a:rPr>
              <a:t>ExH</a:t>
            </a:r>
            <a:r>
              <a:rPr lang="en-US" sz="1100" kern="1200" dirty="0">
                <a:solidFill>
                  <a:srgbClr val="000000"/>
                </a:solidFill>
                <a:effectLst/>
                <a:latin typeface="Arial" panose="020B0604020202020204" pitchFamily="34" charset="0"/>
                <a:ea typeface="Times New Roman" panose="02020603050405020304" pitchFamily="18" charset="0"/>
              </a:rPr>
              <a:t>, D.K. says the work of this 7th seed group will be carried forward primarily by first Ray Souls, assisted by seventh ray aspirants, but </a:t>
            </a:r>
            <a:r>
              <a:rPr lang="en-US" sz="1100" u="sng" kern="1200" dirty="0">
                <a:solidFill>
                  <a:srgbClr val="000000"/>
                </a:solidFill>
                <a:effectLst/>
                <a:latin typeface="Arial" panose="020B0604020202020204" pitchFamily="34" charset="0"/>
                <a:ea typeface="Times New Roman" panose="02020603050405020304" pitchFamily="18" charset="0"/>
              </a:rPr>
              <a:t>using</a:t>
            </a:r>
            <a:r>
              <a:rPr lang="en-US" sz="1100" kern="1200" dirty="0">
                <a:solidFill>
                  <a:srgbClr val="000000"/>
                </a:solidFill>
                <a:effectLst/>
                <a:latin typeface="Arial" panose="020B0604020202020204" pitchFamily="34" charset="0"/>
                <a:ea typeface="Times New Roman" panose="02020603050405020304" pitchFamily="18" charset="0"/>
              </a:rPr>
              <a:t> fifth ray methods.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Calibri" panose="020F0502020204030204" pitchFamily="34" charset="0"/>
              </a:rPr>
              <a:t>The 5th Ray governs science it conditions the 3rd and 5</a:t>
            </a:r>
            <a:r>
              <a:rPr lang="en-US" sz="1100" kern="1200" baseline="30000" dirty="0">
                <a:solidFill>
                  <a:srgbClr val="000000"/>
                </a:solidFill>
                <a:effectLst/>
                <a:latin typeface="Arial" panose="020B0604020202020204" pitchFamily="34" charset="0"/>
                <a:ea typeface="Calibri" panose="020F0502020204030204" pitchFamily="34" charset="0"/>
              </a:rPr>
              <a:t>th</a:t>
            </a:r>
            <a:r>
              <a:rPr lang="en-US" sz="1100" kern="1200" dirty="0">
                <a:solidFill>
                  <a:srgbClr val="000000"/>
                </a:solidFill>
                <a:effectLst/>
                <a:latin typeface="Arial" panose="020B0604020202020204" pitchFamily="34" charset="0"/>
                <a:ea typeface="Calibri" panose="020F0502020204030204" pitchFamily="34" charset="0"/>
              </a:rPr>
              <a:t> Initiations. The Tibetan has said that the 5th ray will reach its peak during the next 500 years where the 7th Ray will be coming into power and lasting well into the Aquarian Era, which is also rules the 5th Ray.  </a:t>
            </a:r>
          </a:p>
          <a:p>
            <a:pPr marL="0" marR="0">
              <a:lnSpc>
                <a:spcPct val="115000"/>
              </a:lnSpc>
              <a:spcBef>
                <a:spcPts val="0"/>
              </a:spcBef>
              <a:spcAft>
                <a:spcPts val="1000"/>
              </a:spcAft>
            </a:pPr>
            <a:r>
              <a:rPr lang="en-US" sz="1100" kern="1200" dirty="0">
                <a:solidFill>
                  <a:srgbClr val="000000"/>
                </a:solidFill>
                <a:effectLst/>
                <a:latin typeface="Arial" panose="020B0604020202020204" pitchFamily="34" charset="0"/>
                <a:ea typeface="Calibri" panose="020F0502020204030204" pitchFamily="34" charset="0"/>
              </a:rPr>
              <a:t>During this time, D.K. specifies 3 major tasks to be accomplished by this SG:</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rPr>
              <a:t>Major Tasks:</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rPr>
              <a:t>The first major task cannot be formed until a certain scientific discovery has been made, i.e. in recognizing the </a:t>
            </a:r>
            <a:r>
              <a:rPr lang="en-US" sz="1100" b="1" kern="1200" dirty="0">
                <a:solidFill>
                  <a:srgbClr val="000000"/>
                </a:solidFill>
                <a:effectLst/>
                <a:latin typeface="Arial" panose="020B0604020202020204" pitchFamily="34" charset="0"/>
                <a:ea typeface="Times New Roman" panose="02020603050405020304" pitchFamily="18" charset="0"/>
              </a:rPr>
              <a:t>fact of the Soul</a:t>
            </a:r>
            <a:r>
              <a:rPr lang="en-US" sz="1100" kern="1200" dirty="0">
                <a:solidFill>
                  <a:srgbClr val="000000"/>
                </a:solidFill>
                <a:effectLst/>
                <a:latin typeface="Arial" panose="020B0604020202020204" pitchFamily="34" charset="0"/>
                <a:ea typeface="Times New Roman" panose="02020603050405020304" pitchFamily="18" charset="0"/>
              </a:rPr>
              <a:t> as a creative factor. </a:t>
            </a:r>
            <a:r>
              <a:rPr lang="en-US" sz="1100" kern="1200" dirty="0">
                <a:solidFill>
                  <a:srgbClr val="000000"/>
                </a:solidFill>
                <a:effectLst/>
                <a:latin typeface="Arial" panose="020B0604020202020204" pitchFamily="34" charset="0"/>
                <a:ea typeface="Calibri" panose="020F0502020204030204" pitchFamily="34" charset="0"/>
              </a:rPr>
              <a:t>(DINA I 39)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 this revelation will reveal the essential spirituality of all scientific work, which relates science and religion and though the medium of God’s tangible world and works.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discovery will produce a synthesis between the three aspects of divinity upon the physical plane, or between Life, the Solar energies and the Lunar forces, or those forces that have influence on man’s personality and his dense physical form.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fact of the Soul established, i</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 would also follow that a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study of consciousness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would become a subject of major scientific inquiry, including establishing the relationship of spirit and matter as a factor in thinking and perception of God’s manifestation.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2"/>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startAt="2"/>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rPr>
              <a:t>(</a:t>
            </a:r>
            <a:r>
              <a:rPr lang="en-US" sz="1100" kern="1200" dirty="0" err="1">
                <a:solidFill>
                  <a:srgbClr val="000000"/>
                </a:solidFill>
                <a:effectLst/>
                <a:latin typeface="Arial" panose="020B0604020202020204" pitchFamily="34" charset="0"/>
                <a:ea typeface="Times New Roman" panose="02020603050405020304" pitchFamily="18" charset="0"/>
              </a:rPr>
              <a:t>ExH</a:t>
            </a:r>
            <a:r>
              <a:rPr lang="en-US" sz="1100" kern="1200" dirty="0">
                <a:solidFill>
                  <a:srgbClr val="000000"/>
                </a:solidFill>
                <a:effectLst/>
                <a:latin typeface="Arial" panose="020B0604020202020204" pitchFamily="34" charset="0"/>
                <a:ea typeface="Times New Roman" panose="02020603050405020304" pitchFamily="18" charset="0"/>
              </a:rPr>
              <a:t> 57)  SG-7 “</a:t>
            </a:r>
            <a:r>
              <a:rPr lang="en-US" sz="1100" i="1" kern="1200" dirty="0">
                <a:solidFill>
                  <a:srgbClr val="000000"/>
                </a:solidFill>
                <a:effectLst/>
                <a:latin typeface="Arial" panose="020B0604020202020204" pitchFamily="34" charset="0"/>
                <a:ea typeface="Times New Roman" panose="02020603050405020304" pitchFamily="18" charset="0"/>
              </a:rPr>
              <a:t>….disciples will make a close study of the </a:t>
            </a:r>
            <a:r>
              <a:rPr lang="en-US" sz="1100" b="1" i="1" kern="1200" dirty="0">
                <a:solidFill>
                  <a:srgbClr val="000000"/>
                </a:solidFill>
                <a:effectLst/>
                <a:latin typeface="Arial" panose="020B0604020202020204" pitchFamily="34" charset="0"/>
                <a:ea typeface="Times New Roman" panose="02020603050405020304" pitchFamily="18" charset="0"/>
              </a:rPr>
              <a:t>problem of evil</a:t>
            </a:r>
            <a:r>
              <a:rPr lang="en-US" sz="1100" i="1" kern="1200" dirty="0">
                <a:solidFill>
                  <a:srgbClr val="000000"/>
                </a:solidFill>
                <a:effectLst/>
                <a:latin typeface="Arial" panose="020B0604020202020204" pitchFamily="34" charset="0"/>
                <a:ea typeface="Times New Roman" panose="02020603050405020304" pitchFamily="18" charset="0"/>
              </a:rPr>
              <a:t>, and they will bring about a better understanding of the purpose existing in matter or substance, and the inflowing enlightened and different purpose of the soul aspect”</a:t>
            </a:r>
            <a:r>
              <a:rPr lang="en-US" sz="1100" kern="1200" dirty="0">
                <a:solidFill>
                  <a:srgbClr val="000000"/>
                </a:solidFill>
                <a:effectLst/>
                <a:latin typeface="Arial" panose="020B0604020202020204" pitchFamily="34" charset="0"/>
                <a:ea typeface="Times New Roman" panose="02020603050405020304" pitchFamily="18" charset="0"/>
              </a:rPr>
              <a:t>. </a:t>
            </a:r>
            <a:r>
              <a:rPr lang="en-US" sz="1100" kern="1200" dirty="0">
                <a:solidFill>
                  <a:srgbClr val="222222"/>
                </a:solidFill>
                <a:effectLst/>
                <a:latin typeface="Arial" panose="020B0604020202020204" pitchFamily="34" charset="0"/>
                <a:ea typeface="Times New Roman" panose="02020603050405020304" pitchFamily="18" charset="0"/>
              </a:rPr>
              <a:t>From this will also come awareness about the inflowing </a:t>
            </a:r>
            <a:r>
              <a:rPr lang="en-US" sz="1100" i="1" kern="1200" dirty="0">
                <a:solidFill>
                  <a:srgbClr val="222222"/>
                </a:solidFill>
                <a:effectLst/>
                <a:latin typeface="Arial" panose="020B0604020202020204" pitchFamily="34" charset="0"/>
                <a:ea typeface="Times New Roman" panose="02020603050405020304" pitchFamily="18" charset="0"/>
              </a:rPr>
              <a:t>life energies</a:t>
            </a:r>
            <a:r>
              <a:rPr lang="en-US" sz="1100" kern="1200" dirty="0">
                <a:solidFill>
                  <a:srgbClr val="222222"/>
                </a:solidFill>
                <a:effectLst/>
                <a:latin typeface="Arial" panose="020B0604020202020204" pitchFamily="34" charset="0"/>
                <a:ea typeface="Times New Roman" panose="02020603050405020304" pitchFamily="18" charset="0"/>
              </a:rPr>
              <a:t> of the Soul and its effects on dense matter up to etheric substance.</a:t>
            </a:r>
            <a:endParaRPr lang="en-US" sz="1200" dirty="0">
              <a:effectLst/>
              <a:latin typeface="Times New Roman" panose="02020603050405020304" pitchFamily="18" charset="0"/>
              <a:ea typeface="Times New Roman" panose="02020603050405020304" pitchFamily="18" charset="0"/>
            </a:endParaRPr>
          </a:p>
          <a:p>
            <a:pPr marL="685800" marR="0" lvl="1" indent="-2286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Through</a:t>
            </a:r>
            <a:r>
              <a:rPr lang="en-GB"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systematic and intelligent observation, they can study the motivating energy that penetrates the outer form and discover </a:t>
            </a:r>
            <a:r>
              <a:rPr lang="en-US" sz="12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One who creates the new forms</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 an expression of the inflowing spiritual life. This activity allows the scientist to act as a communicator between the human spirit and the energies and forces, which make up forms.</a:t>
            </a: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this discovery, they will be able to relate the subhuman deva kingdoms with the human kingdom through a understanding of how various forces and energies work together. The scientist, thru the use of his intuition, enters into a new realm of thought, will better understand the building forces of the universe as he will are able to bridge to the abstract mind via the intuition while connecting with the Buddhic – Intuitional Plane and acknowledge the factual existence of the Soul and etheric body. </a:t>
            </a:r>
          </a:p>
          <a:p>
            <a:pPr marL="685800" marR="0" lvl="1" indent="-228600">
              <a:lnSpc>
                <a:spcPct val="115000"/>
              </a:lnSpc>
              <a:spcBef>
                <a:spcPts val="0"/>
              </a:spcBef>
              <a:spcAft>
                <a:spcPts val="0"/>
              </a:spcAft>
              <a:buFont typeface="Arial" panose="020B0604020202020204" pitchFamily="34" charset="0"/>
              <a:buChar char="•"/>
            </a:pPr>
            <a:r>
              <a:rPr lang="en-US" sz="1400" kern="1200" dirty="0">
                <a:solidFill>
                  <a:srgbClr val="000000"/>
                </a:solidFill>
                <a:effectLst/>
                <a:latin typeface="Arial" panose="020B0604020202020204" pitchFamily="34" charset="0"/>
                <a:ea typeface="Calibri" panose="020F0502020204030204" pitchFamily="34" charset="0"/>
              </a:rPr>
              <a:t>Study how the inflowing illumined purpose of the Soul aspect can transform evil within substance.</a:t>
            </a:r>
          </a:p>
          <a:p>
            <a:pPr marL="685800" marR="0" lvl="1" indent="-228600">
              <a:lnSpc>
                <a:spcPct val="115000"/>
              </a:lnSpc>
              <a:spcBef>
                <a:spcPts val="0"/>
              </a:spcBef>
              <a:spcAft>
                <a:spcPts val="0"/>
              </a:spcAft>
              <a:buFont typeface="Arial" panose="020B0604020202020204" pitchFamily="34" charset="0"/>
              <a:buChar char="•"/>
            </a:pPr>
            <a:r>
              <a:rPr lang="en-US" sz="1400" kern="1200" dirty="0">
                <a:solidFill>
                  <a:srgbClr val="000000"/>
                </a:solidFill>
                <a:effectLst/>
                <a:latin typeface="Arial" panose="020B0604020202020204" pitchFamily="34" charset="0"/>
                <a:ea typeface="Calibri" panose="020F0502020204030204" pitchFamily="34" charset="0"/>
              </a:rPr>
              <a:t>Such a study could also include understanding the dynamics of how crisis, distress and catastrophe influence the world civilization.</a:t>
            </a:r>
            <a:endParaRPr lang="en-US" sz="1600" kern="1200" dirty="0">
              <a:solidFill>
                <a:schemeClr val="tx1"/>
              </a:solidFill>
              <a:effectLst/>
              <a:latin typeface="Times New Roman" panose="02020603050405020304" pitchFamily="18" charset="0"/>
              <a:ea typeface="Calibri" panose="020F0502020204030204" pitchFamily="34" charset="0"/>
            </a:endParaRPr>
          </a:p>
          <a:p>
            <a:pPr marL="685800" marR="0" lvl="1" indent="-228600">
              <a:lnSpc>
                <a:spcPct val="115000"/>
              </a:lnSpc>
              <a:spcBef>
                <a:spcPts val="0"/>
              </a:spcBef>
              <a:spcAft>
                <a:spcPts val="0"/>
              </a:spcAft>
              <a:buFont typeface="Arial" panose="020B0604020202020204" pitchFamily="34" charset="0"/>
              <a:buChar char="•"/>
            </a:pPr>
            <a:r>
              <a:rPr lang="en-US" sz="1600" kern="1200" dirty="0">
                <a:solidFill>
                  <a:srgbClr val="000000"/>
                </a:solidFill>
                <a:effectLst/>
                <a:latin typeface="Arial" panose="020B0604020202020204" pitchFamily="34" charset="0"/>
                <a:ea typeface="Calibri" panose="020F0502020204030204" pitchFamily="34" charset="0"/>
              </a:rPr>
              <a:t>They can study </a:t>
            </a:r>
            <a:r>
              <a:rPr lang="en-US" sz="1600" kern="1200" dirty="0">
                <a:solidFill>
                  <a:srgbClr val="000000"/>
                </a:solidFill>
                <a:effectLst/>
                <a:latin typeface="Arial" panose="020B0604020202020204" pitchFamily="34" charset="0"/>
                <a:ea typeface="Times New Roman" panose="02020603050405020304" pitchFamily="18" charset="0"/>
              </a:rPr>
              <a:t>reincarnation and the Law of Rebirth by analyzing the energies and forces of the “outer garment of form” and how it relates to transformation of forms.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marR="0" lvl="1" indent="-228600">
              <a:lnSpc>
                <a:spcPct val="115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rPr>
              <a:t>Additional studies in consciousness and the subjective realms, will reveal a connection between human behavior, environing conditions and genetics. This will lead man into the world of meaning and prepare him to live a more deeply conscious spiritual life.</a:t>
            </a:r>
          </a:p>
          <a:p>
            <a:pPr marL="457200" marR="0" lvl="1" indent="0">
              <a:lnSpc>
                <a:spcPct val="115000"/>
              </a:lnSpc>
              <a:spcBef>
                <a:spcPts val="0"/>
              </a:spcBef>
              <a:spcAft>
                <a:spcPts val="0"/>
              </a:spcAft>
              <a:buFont typeface="Arial" panose="020B0604020202020204" pitchFamily="34" charset="0"/>
              <a:buNone/>
            </a:pPr>
            <a:endParaRPr lang="en-US" sz="1100" kern="1200" dirty="0">
              <a:solidFill>
                <a:srgbClr val="000000"/>
              </a:solidFill>
              <a:effectLst/>
              <a:latin typeface="Arial" panose="020B0604020202020204" pitchFamily="34"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rPr>
              <a:t>(</a:t>
            </a:r>
            <a:r>
              <a:rPr lang="en-US" sz="1100" kern="1200" dirty="0" err="1">
                <a:solidFill>
                  <a:srgbClr val="000000"/>
                </a:solidFill>
                <a:effectLst/>
                <a:latin typeface="Arial" panose="020B0604020202020204" pitchFamily="34" charset="0"/>
                <a:ea typeface="Times New Roman" panose="02020603050405020304" pitchFamily="18" charset="0"/>
              </a:rPr>
              <a:t>ExH</a:t>
            </a:r>
            <a:r>
              <a:rPr lang="en-US" sz="1100" kern="1200" dirty="0">
                <a:solidFill>
                  <a:srgbClr val="000000"/>
                </a:solidFill>
                <a:effectLst/>
                <a:latin typeface="Arial" panose="020B0604020202020204" pitchFamily="34" charset="0"/>
                <a:ea typeface="Times New Roman" panose="02020603050405020304" pitchFamily="18" charset="0"/>
              </a:rPr>
              <a:t> 58) “</a:t>
            </a:r>
            <a:r>
              <a:rPr lang="en-US" sz="1100" i="1" kern="1200" dirty="0">
                <a:solidFill>
                  <a:srgbClr val="000000"/>
                </a:solidFill>
                <a:effectLst/>
                <a:latin typeface="Arial" panose="020B0604020202020204" pitchFamily="34" charset="0"/>
                <a:ea typeface="Times New Roman" panose="02020603050405020304" pitchFamily="18" charset="0"/>
              </a:rPr>
              <a:t>Scientists will study the nature of the incoming forces during the time of </a:t>
            </a:r>
            <a:r>
              <a:rPr lang="en-US" sz="1100" b="1" i="1" kern="1200" dirty="0">
                <a:solidFill>
                  <a:srgbClr val="000000"/>
                </a:solidFill>
                <a:effectLst/>
                <a:latin typeface="Arial" panose="020B0604020202020204" pitchFamily="34" charset="0"/>
                <a:ea typeface="Times New Roman" panose="02020603050405020304" pitchFamily="18" charset="0"/>
              </a:rPr>
              <a:t>spiritual Approaches.</a:t>
            </a:r>
            <a:r>
              <a:rPr lang="en-US" sz="1100" i="1" kern="1200" dirty="0">
                <a:solidFill>
                  <a:srgbClr val="000000"/>
                </a:solidFill>
                <a:effectLst/>
                <a:latin typeface="Arial" panose="020B0604020202020204" pitchFamily="34" charset="0"/>
                <a:ea typeface="Times New Roman" panose="02020603050405020304" pitchFamily="18" charset="0"/>
              </a:rPr>
              <a:t> They will understand the basics of how these energies and force interact in our world through people and the environment”</a:t>
            </a:r>
            <a:r>
              <a:rPr lang="en-US" sz="1100" kern="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will demonstrate the divine quality of the forces in nature and humanity, and the correct methods for using these forces by humanity for divine purpose.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Derive spiritual inferences and the nature of those forms of service on the physical plane which will precipitate with rapidity the Plan for the immediate present. Using their intuition, they will blend  scientific knowledge with those energies that will further human interests, and relate the subhuman kingdoms to the human.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identifying the right interplay of forces, this can help understand and clear any subjective impediments which have blocked man's approach to inner planes work.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 </a:t>
            </a:r>
          </a:p>
          <a:p>
            <a:pPr marL="0" marR="0">
              <a:lnSpc>
                <a:spcPct val="115000"/>
              </a:lnSpc>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p>
            <a:pPr marL="0" marR="0" algn="l">
              <a:lnSpc>
                <a:spcPct val="115000"/>
              </a:lnSpc>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p>
            <a:pPr marL="0" marR="0" algn="l">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dirty="0"/>
          </a:p>
        </p:txBody>
      </p:sp>
    </p:spTree>
    <p:extLst>
      <p:ext uri="{BB962C8B-B14F-4D97-AF65-F5344CB8AC3E}">
        <p14:creationId xmlns:p14="http://schemas.microsoft.com/office/powerpoint/2010/main" val="157506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Scientific Observers – Study of Reincarnation</a:t>
            </a:r>
            <a:endParaRPr lang="el-GR"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Επιστημονικοί Παρατηρητές - Μελέτη Μετενσάρκωσης</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the Scientist, he/she will observe reincarnation as a process that man goes thru on the Path of Evolution.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 Επιστήμονας, θα παρατηρήσει τη μετενσάρκωση ως μια διαδικασία με την οποία ο άνθρωπος περνάει στο Μονοπάτι της Εξέλιξης.</a:t>
            </a: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problem of reincarnation is about identifying the outer garment or appearance of the form and observing how under the Law of Rebirth, i.e. the old form becomes “another form”.</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Το πρόβλημα της μετενσάρκωσης αφορά την αναγνώριση του εξωτερικού ενδύματος ή της εμφάνισης της μορφής και την παρατήρηση του τρόπου με τον οποίο κάτω από τον Νόμο της </a:t>
            </a: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Επαναγέννησης</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η παλιά μορφή γίνεται «μια άλλη μορφή».</a:t>
            </a: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Soul inhabits the physical/etheric vehicle as solar light and radiation; Upon death the physical / etheric body and the Personality dies. The solar and radiator light of Soul withdrawals. Scientist will identify and observe this process</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1257300" marR="0" lvl="2" indent="-342900">
              <a:lnSpc>
                <a:spcPct val="115000"/>
              </a:lnSpc>
              <a:spcBef>
                <a:spcPts val="0"/>
              </a:spcBef>
              <a:spcAft>
                <a:spcPts val="0"/>
              </a:spcAft>
              <a:buFont typeface="Courier New" panose="02070309020205020404" pitchFamily="49" charset="0"/>
              <a:buChar char="o"/>
              <a:tabLst>
                <a:tab pos="4572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Ψυχή κατοικεί στο φυσικό/αιθερικό όχημα ως ηλιακό φως και ακτινοβολία. Με το θάνατο το φυσικό / αιθερικό σώμα και η Προσωπικότητα πεθαίνουν. Το ηλιακό και το ακτινοβόλο φως της Ψυχής αποτραβιέται . Οι επιστήμονες θα αναγνωρίσουν και θα παρατηρήσουν αυτή τη διαδικασία.</a:t>
            </a:r>
          </a:p>
          <a:p>
            <a:pPr marL="1257300" marR="0" lvl="2" indent="-342900">
              <a:lnSpc>
                <a:spcPct val="115000"/>
              </a:lnSpc>
              <a:spcBef>
                <a:spcPts val="0"/>
              </a:spcBef>
              <a:spcAft>
                <a:spcPts val="0"/>
              </a:spcAft>
              <a:buFont typeface="Courier New" panose="02070309020205020404" pitchFamily="49" charset="0"/>
              <a:buChar char="o"/>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example of the atomic bomb as the outer appearance. When the bomb explodes it releases light and radiation into the world, and converts the elements in the bomb to other forms. This is a form of rebirth of one form to another. </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Το παράδειγμα της ατομικής βόμβας ως εξωτερική εμφάνιση. Όταν η βόμβα εκρήγνυται απελευθερώνει φως και ακτινοβολία στον κόσμο και μετατρέπει τα στοιχεία της βόμβας σε άλλες μορφές. Αυτή είναι μια μορφή αναγέννησης μιας μορφής σε  μια άλλη.</a:t>
            </a:r>
          </a:p>
          <a:p>
            <a:pPr marL="1257300" marR="0" lvl="2" indent="-342900">
              <a:lnSpc>
                <a:spcPct val="115000"/>
              </a:lnSpc>
              <a:spcBef>
                <a:spcPts val="0"/>
              </a:spcBef>
              <a:spcAft>
                <a:spcPts val="0"/>
              </a:spcAft>
              <a:buFont typeface="Courier New" panose="02070309020205020404" pitchFamily="49" charset="0"/>
              <a:buChar char="o"/>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nSpc>
                <a:spcPct val="115000"/>
              </a:lnSpc>
              <a:spcBef>
                <a:spcPts val="0"/>
              </a:spcBef>
              <a:spcAft>
                <a:spcPts val="0"/>
              </a:spcAft>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scientist will acknowledge the Path of Evolution by studying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evolves” in man</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επιστήμονες θα αναγνωρίσουν το μονοπάτι της εξέλιξης μελετώντας «εκείνο που εξελίσσεται» στον άνθρωπο:</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Matter - the lower 3-Fold nature, the centers, and how its vehicles evolve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Την Ύλη - την κατώτερη τριπλή φύση, τα κέντρα της και πώς εξελίσσονται τα οχήματά της</a:t>
            </a:r>
          </a:p>
          <a:p>
            <a:pPr marL="1200150" marR="0" lvl="2" indent="-285750">
              <a:lnSpc>
                <a:spcPct val="115000"/>
              </a:lnSpc>
              <a:spcBef>
                <a:spcPts val="0"/>
              </a:spcBef>
              <a:spcAft>
                <a:spcPts val="0"/>
              </a:spcAft>
              <a:buSzPts val="1200"/>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Energy - Light and lesser lives (Devas + Elementals) are released and transformed within the form + ongoing study of how quantum physics affects man’s thinking / consciousness</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200150" marR="0" lvl="2" indent="-285750">
              <a:lnSpc>
                <a:spcPct val="115000"/>
              </a:lnSpc>
              <a:spcBef>
                <a:spcPts val="0"/>
              </a:spcBef>
              <a:spcAft>
                <a:spcPts val="0"/>
              </a:spcAft>
              <a:buSzPts val="1200"/>
              <a:buFont typeface="Courier New" panose="02070309020205020404" pitchFamily="49" charset="0"/>
              <a:buChar char="o"/>
            </a:pPr>
            <a:r>
              <a:rPr lang="el-GR"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Την Ενέργεια - Το φως και οι μικρότερες ζωές (</a:t>
            </a:r>
            <a:r>
              <a:rPr lang="el-GR" sz="11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Ντέβας</a:t>
            </a:r>
            <a:r>
              <a:rPr lang="el-GR"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Στοιχειακά) απελευθερώνονται και μετασχηματίζονται εντός της μορφής + την συνεχιζόμενη μελέτη για το πώς η κβαντική φυσική επηρεάζει τη σκέψη και τη  συνείδηση του ανθρώπου.</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Advance knowledge on how </a:t>
            </a: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malignant and evil thought-forms, e.g. hate, jealously, and separation cause fractures in energy in sheaths and human consciousness. This is a study of </a:t>
            </a:r>
            <a:r>
              <a:rPr lang="en-US" sz="1100" u="sng"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Cleavage</a:t>
            </a: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 The result is that the sheaths are being embedded with energies that are NOT light and love. Thus, e</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ach incarnation is an opportunity to reveal and release the trapped or restricted energy in our sheaths, using conscious awareness + techniques as a Soul and personality working together to express the light. </a:t>
            </a:r>
            <a:endParaRPr lang="el-GR"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endParaRPr>
          </a:p>
          <a:p>
            <a:pPr marL="1200150" marR="0" lvl="2" indent="-285750">
              <a:lnSpc>
                <a:spcPct val="115000"/>
              </a:lnSpc>
              <a:spcBef>
                <a:spcPts val="0"/>
              </a:spcBef>
              <a:spcAft>
                <a:spcPts val="0"/>
              </a:spcAft>
              <a:buSzPts val="1200"/>
              <a:buFont typeface="Courier New" panose="02070309020205020404" pitchFamily="49" charset="0"/>
              <a:buChar char="o"/>
            </a:pPr>
            <a:r>
              <a:rPr lang="el-GR" sz="1100" kern="1200" dirty="0">
                <a:solidFill>
                  <a:schemeClr val="tx1"/>
                </a:solidFill>
                <a:effectLst/>
                <a:latin typeface="Calibri" panose="020F0502020204030204" pitchFamily="34" charset="0"/>
                <a:ea typeface="Times New Roman" panose="02020603050405020304" pitchFamily="18" charset="0"/>
                <a:cs typeface="Symbol" panose="05050102010706020507" pitchFamily="18" charset="2"/>
              </a:rPr>
              <a:t>Την Προωθημένη γνώση για το πώς σχηματίζονται κακοήθεις και κακές σκεπτομορφές, π.χ. Το μίσος, η ζήλια και ο χωρισμός προκαλούν διάσπαση   στην ενέργεια των περιβλημάτων και στην ανθρώπινη συνείδηση. Αυτό αποτελεί μια μελέτη πάνω στα Χάσματα. Το αποτέλεσμα είναι ότι τα περιβλήματα ενσωματώνονται με ενέργειες που ΔΕΝ είναι φως και αγάπη. Έτσι, κάθε ενσάρκωση είναι μια ευκαιρία να αποκαλύψουμε και να απελευθερώσουμε την παγιδευμένη ή περιορισμένη ενέργεια στα περιβλήματά μας, χρησιμοποιώντας τεχνικές συνειδητής επίγνωσης + και τεχνικές οπού η  Ψυχή και προσωπικότητα  συνεργάζονται για να εκφράσουν το φως.</a:t>
            </a:r>
            <a:endParaRPr lang="el-GR"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n-US" sz="1100" kern="1200" dirty="0">
              <a:solidFill>
                <a:schemeClr val="tx1"/>
              </a:solidFill>
              <a:effectLst/>
              <a:latin typeface="Calibri" panose="020F0502020204030204" pitchFamily="34" charset="0"/>
              <a:ea typeface="Times New Roman" panose="02020603050405020304" pitchFamily="18"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According to the Ageless Wisdom teachings, the human Soul is drawn to rebirth by the desire for perfection. It senses the perfection of the Monad, our Pure Spirit, which desires to acquire experience and full awareness in the densest forms.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Σύμφωνα με τις διδασκαλίες της Αιώνιας Σοφίας, η ανθρώπινη Ψυχή έλκεται προς την επαναγέννηση από την επιθυμία της για τελειότητα. Αισθάνεται την τελειότητα της Μονάδας, του Αγνού μας Πνεύματος, που επιθυμεί να αποκτήσει εμπειρία και πλήρη επίγνωση στις πιο πυκνές μορφές.</a:t>
            </a: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 trial /error, stumbling and getting up, man learns and in so doing expands his awareness of what works, what doesn’t. He acquires wisdom.</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Μέσω των δοκιμών και του λάθους, με το να σκοντάφτει και  να σηκώνεται, ο άνθρωπος μαθαίνει και με αυτόν τον τρόπο διευρύνει τη συνείδησή του για το τι λειτουργεί, τι όχι. Αποκτά σοφία.</a:t>
            </a: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0"/>
              </a:spcAft>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Soul reincarnates, choosing and building suitable physical, emotional, and mental vehicles through which the Personality learns the needed lessons. If perfection is not achieved in a particular life, then the Soul must return through Earthly incarnations and continue the process of releasing astral tendencies.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Η Ψυχή μετενσαρκώνεται, επιλέγοντας και χτίζοντας κατάλληλα φυσικά, συναισθηματικά και νοητικά οχήματα μέσω των οποίων η Προσωπικότητα μαθαίνει τα απαραίτητα μαθήματα. Εάν δεν επιτευχθεί η τελειότητα σε μια συγκεκριμένη ζωή, τότε η Ψυχή πρέπει να επιστρέψει μέσω των γήινων ενσαρκώσεων και να συνεχίσει τη διαδικασία απελευθέρωσης αστρικών τάσεων.</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Reincarnation will be studied to discover how karma and its subsequent effects on physical, etheric, astral and mental sheaths. This would become a study of learning right relationship with each other, with the lower kingdoms of the physical plane, with our Soul, and the Hierarchy.</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nSpc>
                <a:spcPct val="115000"/>
              </a:lnSpc>
              <a:spcBef>
                <a:spcPts val="0"/>
              </a:spcBef>
              <a:spcAft>
                <a:spcPts val="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μετενσάρκωση θα μελετηθεί για να ανακαλύψουμε  πώς το κάρμα και οι επακόλουθες επιδράσεις του σε φυσικά,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αιθερικά</a:t>
            </a:r>
            <a:r>
              <a:rPr lang="el-GR" sz="1100" dirty="0">
                <a:effectLst/>
                <a:latin typeface="Calibri" panose="020F0502020204030204" pitchFamily="34" charset="0"/>
                <a:ea typeface="Calibri" panose="020F0502020204030204" pitchFamily="34" charset="0"/>
                <a:cs typeface="Times New Roman" panose="02020603050405020304" pitchFamily="18" charset="0"/>
              </a:rPr>
              <a:t>, αστρικά και νοητικά περιβλήματα (επιδρά). Αυτό θα γίνει μια μελέτη εκμάθησης των ορθών σχέσεων μεταξύ μας και με τα κατώτερα βασίλεια του φυσικού πεδίου, με την Ψυχή μας και την Ιεραρχία.</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Soul gleans and stores experience thru its Causal Body. It is through the development of the mind and a perfected astral nature, that wisdom is acquired. The wisdom is eventually available to the Monad, via the Permanent Atoms.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Η Ψυχή περισυλλέγει και αποθηκεύει εμπειρία μέσω του Αιτιατού Σώματός. Είναι μέσω της ανάπτυξης του νου και μιας τελειοποιημένης αστρικής φύσης, που αποκτάται η σοφία. Η σοφία είναι τελικά διαθέσιμη στη Μονάδα, μέσω των Μόνιμων Ατόμων.</a:t>
            </a:r>
          </a:p>
          <a:p>
            <a:pPr marL="457200" marR="0" lvl="1" indent="0">
              <a:lnSpc>
                <a:spcPct val="115000"/>
              </a:lnSpc>
              <a:spcBef>
                <a:spcPts val="0"/>
              </a:spcBef>
              <a:spcAft>
                <a:spcPts val="0"/>
              </a:spcAft>
              <a:buFont typeface="Symbol" panose="05050102010706020507" pitchFamily="18" charset="2"/>
              <a:buNone/>
              <a:tabLst>
                <a:tab pos="457200" algn="l"/>
              </a:tabLst>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rPr>
              <a:t>Study of Centers and their inter-connectedness on health and personal psychology </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rPr>
              <a:t>Η Μελέτη Κέντρων και  η διασύνδεσή τους σε θέματα υγείας και προσωπικής ψυχολογίας</a:t>
            </a:r>
          </a:p>
          <a:p>
            <a:pPr marL="800100" marR="0" lvl="1" indent="-342900">
              <a:lnSpc>
                <a:spcPct val="115000"/>
              </a:lnSpc>
              <a:spcBef>
                <a:spcPts val="0"/>
              </a:spcBef>
              <a:spcAft>
                <a:spcPts val="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For example, the sacral, so closely associated with the Lemurian consciousness and aligned with the Throat Center provides a challenge for man to express the will-to-good and disassociate from the selfish sexual instinct and energy.</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Για παράδειγμα, το ιερό, το οποίο είναι στενά συνδεδεμένο με τη </a:t>
            </a:r>
            <a:r>
              <a:rPr lang="el-GR" sz="1100" kern="1200" dirty="0" err="1">
                <a:solidFill>
                  <a:srgbClr val="000000"/>
                </a:solidFill>
                <a:effectLst/>
                <a:latin typeface="Arial" panose="020B0604020202020204" pitchFamily="34" charset="0"/>
                <a:ea typeface="Times New Roman" panose="02020603050405020304" pitchFamily="18" charset="0"/>
              </a:rPr>
              <a:t>Λεμούρια</a:t>
            </a:r>
            <a:r>
              <a:rPr lang="el-GR" sz="1100" kern="1200" dirty="0">
                <a:solidFill>
                  <a:srgbClr val="000000"/>
                </a:solidFill>
                <a:effectLst/>
                <a:latin typeface="Arial" panose="020B0604020202020204" pitchFamily="34" charset="0"/>
                <a:ea typeface="Times New Roman" panose="02020603050405020304" pitchFamily="18" charset="0"/>
              </a:rPr>
              <a:t> συνείδηση και ευθυγραμμισμένο με το Κέντρο του λαιμού, παρέχει στον άνθρωπο μια πρόκληση να εκφράσει τη θέληση για καλό και να αποσυνδεθεί από το εγωιστικό σεξουαλικό ένστικτο και ενέργεια.</a:t>
            </a:r>
          </a:p>
          <a:p>
            <a:pPr marL="1200150" marR="0" lvl="2" indent="-285750">
              <a:lnSpc>
                <a:spcPct val="115000"/>
              </a:lnSpc>
              <a:spcBef>
                <a:spcPts val="0"/>
              </a:spcBef>
              <a:spcAft>
                <a:spcPts val="0"/>
              </a:spcAft>
              <a:buSzPts val="1200"/>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Sacral energy from the 2</a:t>
            </a:r>
            <a:r>
              <a:rPr lang="en-US" sz="1100" kern="1200" baseline="30000" dirty="0">
                <a:solidFill>
                  <a:srgbClr val="000000"/>
                </a:solidFill>
                <a:effectLst/>
                <a:latin typeface="Arial" panose="020B0604020202020204" pitchFamily="34" charset="0"/>
                <a:ea typeface="Times New Roman" panose="02020603050405020304" pitchFamily="18" charset="0"/>
              </a:rPr>
              <a:t>nd</a:t>
            </a:r>
            <a:r>
              <a:rPr lang="en-US" sz="1100" kern="1200" dirty="0">
                <a:solidFill>
                  <a:srgbClr val="000000"/>
                </a:solidFill>
                <a:effectLst/>
                <a:latin typeface="Arial" panose="020B0604020202020204" pitchFamily="34" charset="0"/>
                <a:ea typeface="Times New Roman" panose="02020603050405020304" pitchFamily="18" charset="0"/>
              </a:rPr>
              <a:t> Center provides a drive for regeneration, linked to reincarnation. When motivated by spiritual awareness, the sacral energy re-directs the sexual energy for creation and expression thru the throat center. This creative energy can be in the form of Art, building structures, the drive or creative spark for making a project work out. </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00150" marR="0" lvl="2" indent="-285750">
              <a:lnSpc>
                <a:spcPct val="115000"/>
              </a:lnSpc>
              <a:spcBef>
                <a:spcPts val="0"/>
              </a:spcBef>
              <a:spcAft>
                <a:spcPts val="0"/>
              </a:spcAft>
              <a:buSzPts val="1200"/>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Η ενέργεια  του ιερού από το 2ο Κέντρο παρέχει μια ώθηση για αναγέννηση, που συνδέεται με τη μετενσάρκωση. Όταν υποκινείται από πνευματική επίγνωση, η ενέργεια  του ιερού κέντρου ανακατευθύνει τη σεξουαλική ενέργεια για δημιουργία και έκφραση μέσω του κέντρου του λαιμού. Αυτή η δημιουργική ενέργεια μπορεί να πάρει τη μορφή Τέχνης, δόμησης διαφόρων </a:t>
            </a:r>
            <a:r>
              <a:rPr lang="el-GR" sz="1100" kern="1200" dirty="0" err="1">
                <a:solidFill>
                  <a:srgbClr val="000000"/>
                </a:solidFill>
                <a:effectLst/>
                <a:latin typeface="Arial" panose="020B0604020202020204" pitchFamily="34" charset="0"/>
                <a:ea typeface="Times New Roman" panose="02020603050405020304" pitchFamily="18" charset="0"/>
              </a:rPr>
              <a:t>δομων</a:t>
            </a:r>
            <a:r>
              <a:rPr lang="el-GR" sz="1100" kern="1200" dirty="0">
                <a:solidFill>
                  <a:srgbClr val="000000"/>
                </a:solidFill>
                <a:effectLst/>
                <a:latin typeface="Arial" panose="020B0604020202020204" pitchFamily="34" charset="0"/>
                <a:ea typeface="Times New Roman" panose="02020603050405020304" pitchFamily="18" charset="0"/>
              </a:rPr>
              <a:t>, της  ώθησης ή δημιουργικής σπίθας για την υλοποίηση ενός έργου.</a:t>
            </a:r>
          </a:p>
          <a:p>
            <a:pPr marL="1200150" marR="0" lvl="2" indent="-285750">
              <a:lnSpc>
                <a:spcPct val="115000"/>
              </a:lnSpc>
              <a:spcBef>
                <a:spcPts val="0"/>
              </a:spcBef>
              <a:spcAft>
                <a:spcPts val="0"/>
              </a:spcAft>
              <a:buSzPts val="1200"/>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1657350" marR="0" lvl="3" indent="-285750">
              <a:lnSpc>
                <a:spcPct val="115000"/>
              </a:lnSpc>
              <a:spcBef>
                <a:spcPts val="0"/>
              </a:spcBef>
              <a:spcAft>
                <a:spcPts val="0"/>
              </a:spcAft>
              <a:buSzPts val="1200"/>
              <a:buFont typeface="Wingdings" panose="05000000000000000000" pitchFamily="2" charset="2"/>
              <a:buChar char="§"/>
            </a:pPr>
            <a:r>
              <a:rPr lang="en-US" sz="1100" kern="1200" dirty="0">
                <a:solidFill>
                  <a:srgbClr val="000000"/>
                </a:solidFill>
                <a:effectLst/>
                <a:latin typeface="Arial" panose="020B0604020202020204" pitchFamily="34" charset="0"/>
                <a:ea typeface="Times New Roman" panose="02020603050405020304" pitchFamily="18" charset="0"/>
              </a:rPr>
              <a:t>I’ll talk more about this idea when I get to SG-10 Creative Workers in June</a:t>
            </a:r>
            <a:endParaRPr lang="el-GR" sz="1100" kern="1200" dirty="0">
              <a:solidFill>
                <a:srgbClr val="000000"/>
              </a:solidFill>
              <a:effectLst/>
              <a:latin typeface="Arial" panose="020B0604020202020204" pitchFamily="34" charset="0"/>
              <a:ea typeface="Times New Roman" panose="02020603050405020304" pitchFamily="18" charset="0"/>
            </a:endParaRPr>
          </a:p>
          <a:p>
            <a:pPr marL="1657350" marR="0" lvl="3" indent="-285750">
              <a:lnSpc>
                <a:spcPct val="115000"/>
              </a:lnSpc>
              <a:spcBef>
                <a:spcPts val="0"/>
              </a:spcBef>
              <a:spcAft>
                <a:spcPts val="0"/>
              </a:spcAft>
              <a:buSzPts val="1200"/>
              <a:buFont typeface="Wingdings" panose="05000000000000000000" pitchFamily="2" charset="2"/>
              <a:buChar char="§"/>
            </a:pPr>
            <a:r>
              <a:rPr lang="el-GR" sz="1200" kern="1200" dirty="0">
                <a:solidFill>
                  <a:schemeClr val="tx1"/>
                </a:solidFill>
                <a:latin typeface="+mn-lt"/>
                <a:ea typeface="+mn-ea"/>
                <a:cs typeface="+mn-cs"/>
              </a:rPr>
              <a:t>Θα μιλήσω περισσότερο για αυτήν την ιδέα όταν φτάσω στο Σ.Ο.-10 Οι </a:t>
            </a:r>
            <a:r>
              <a:rPr lang="en-US" sz="1800" b="0" dirty="0" err="1">
                <a:solidFill>
                  <a:srgbClr val="2F5496"/>
                </a:solidFill>
                <a:effectLst/>
                <a:latin typeface="Arial" panose="020B0604020202020204" pitchFamily="34" charset="0"/>
                <a:ea typeface="MS Mincho" panose="02020609040205080304" pitchFamily="49" charset="-128"/>
              </a:rPr>
              <a:t>Δημιουργικ</a:t>
            </a:r>
            <a:r>
              <a:rPr lang="el-GR" sz="1800" b="0" dirty="0" err="1">
                <a:solidFill>
                  <a:srgbClr val="2F5496"/>
                </a:solidFill>
                <a:effectLst/>
                <a:latin typeface="Arial" panose="020B0604020202020204" pitchFamily="34" charset="0"/>
                <a:ea typeface="MS Mincho" panose="02020609040205080304" pitchFamily="49" charset="-128"/>
              </a:rPr>
              <a:t>οί</a:t>
            </a:r>
            <a:r>
              <a:rPr lang="el-GR" sz="1800" b="0" dirty="0">
                <a:solidFill>
                  <a:srgbClr val="2F5496"/>
                </a:solidFill>
                <a:effectLst/>
                <a:latin typeface="Arial" panose="020B0604020202020204" pitchFamily="34" charset="0"/>
                <a:ea typeface="MS Mincho" panose="02020609040205080304" pitchFamily="49" charset="-128"/>
              </a:rPr>
              <a:t> </a:t>
            </a:r>
            <a:r>
              <a:rPr lang="en-US" sz="1800" b="0" dirty="0">
                <a:solidFill>
                  <a:srgbClr val="2F5496"/>
                </a:solidFill>
                <a:effectLst/>
                <a:latin typeface="Arial" panose="020B0604020202020204" pitchFamily="34" charset="0"/>
                <a:ea typeface="MS Mincho" panose="02020609040205080304" pitchFamily="49" charset="-128"/>
              </a:rPr>
              <a:t> </a:t>
            </a:r>
            <a:r>
              <a:rPr lang="en-US" sz="1800" b="0" dirty="0" err="1">
                <a:solidFill>
                  <a:srgbClr val="2F5496"/>
                </a:solidFill>
                <a:effectLst/>
                <a:latin typeface="Arial" panose="020B0604020202020204" pitchFamily="34" charset="0"/>
                <a:ea typeface="MS Mincho" panose="02020609040205080304" pitchFamily="49" charset="-128"/>
              </a:rPr>
              <a:t>Εργ</a:t>
            </a:r>
            <a:r>
              <a:rPr lang="el-GR" sz="1800" b="0" dirty="0" err="1">
                <a:solidFill>
                  <a:srgbClr val="2F5496"/>
                </a:solidFill>
                <a:effectLst/>
                <a:latin typeface="Arial" panose="020B0604020202020204" pitchFamily="34" charset="0"/>
                <a:ea typeface="MS Mincho" panose="02020609040205080304" pitchFamily="49" charset="-128"/>
              </a:rPr>
              <a:t>άτες</a:t>
            </a:r>
            <a:r>
              <a:rPr lang="el-GR" sz="1800" b="0" dirty="0">
                <a:solidFill>
                  <a:srgbClr val="2F5496"/>
                </a:solidFill>
                <a:effectLst/>
                <a:latin typeface="Arial" panose="020B0604020202020204" pitchFamily="34" charset="0"/>
                <a:ea typeface="MS Mincho" panose="02020609040205080304" pitchFamily="49" charset="-128"/>
              </a:rPr>
              <a:t> </a:t>
            </a:r>
            <a:r>
              <a:rPr lang="el-GR" sz="1200" kern="1200" dirty="0">
                <a:solidFill>
                  <a:schemeClr val="tx1"/>
                </a:solidFill>
                <a:latin typeface="+mn-lt"/>
                <a:ea typeface="+mn-ea"/>
                <a:cs typeface="+mn-cs"/>
              </a:rPr>
              <a:t>τον Ιούνιο</a:t>
            </a:r>
            <a:endParaRPr lang="el-GR" sz="1100" kern="1200" dirty="0">
              <a:solidFill>
                <a:srgbClr val="000000"/>
              </a:solidFill>
              <a:effectLst/>
              <a:latin typeface="Arial" panose="020B0604020202020204" pitchFamily="34" charset="0"/>
              <a:ea typeface="+mn-ea"/>
              <a:cs typeface="+mn-cs"/>
            </a:endParaRPr>
          </a:p>
          <a:p>
            <a:pPr marL="1657350" marR="0" lvl="3" indent="-285750">
              <a:lnSpc>
                <a:spcPct val="115000"/>
              </a:lnSpc>
              <a:spcBef>
                <a:spcPts val="0"/>
              </a:spcBef>
              <a:spcAft>
                <a:spcPts val="0"/>
              </a:spcAft>
              <a:buSzPts val="1200"/>
              <a:buFont typeface="Wingdings" panose="05000000000000000000" pitchFamily="2" charset="2"/>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Identifying Cleavage in Personality</a:t>
            </a:r>
            <a:endParaRPr lang="el-GR"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pPr>
            <a:r>
              <a:rPr lang="el-GR"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Αναγνώριση των χασμάτων </a:t>
            </a:r>
            <a:r>
              <a:rPr lang="el-GR" sz="1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της </a:t>
            </a:r>
            <a:r>
              <a:rPr lang="el-GR"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Προσωπικότητας</a:t>
            </a:r>
            <a:endPar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Scientific Observers collaborating with SG-8 Psychologists will be able to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study and help in understanding</a:t>
            </a:r>
            <a:r>
              <a:rPr lang="en-US" sz="1800" dirty="0">
                <a:effectLst/>
                <a:latin typeface="Arial" panose="020B0604020202020204" pitchFamily="34" charset="0"/>
                <a:ea typeface="Calibri" panose="020F0502020204030204" pitchFamily="34" charset="0"/>
                <a:cs typeface="Times New Roman" panose="02020603050405020304" pitchFamily="18" charset="0"/>
              </a:rPr>
              <a:t> how cleavages exist in the human personality, i.e. connections between the lower and Higher Mind. This would only happen after the factual existence of the Soul is acknowledged.</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Οι Επιστημονικοί Παρατηρητές συνεργαζόμενοι με τον Σ.Ο.8 Ψυχολόγοι θα μπορούν να </a:t>
            </a:r>
            <a:r>
              <a:rPr lang="el-GR" sz="1800" u="sng" dirty="0">
                <a:effectLst/>
                <a:latin typeface="Arial" panose="020B0604020202020204" pitchFamily="34" charset="0"/>
                <a:ea typeface="Calibri" panose="020F0502020204030204" pitchFamily="34" charset="0"/>
                <a:cs typeface="Times New Roman" panose="02020603050405020304" pitchFamily="18" charset="0"/>
              </a:rPr>
              <a:t>μελετήσουν και να βοηθήσουν στην κατανόηση </a:t>
            </a:r>
            <a:r>
              <a:rPr lang="el-GR" sz="1800" dirty="0">
                <a:effectLst/>
                <a:latin typeface="Arial" panose="020B0604020202020204" pitchFamily="34" charset="0"/>
                <a:ea typeface="Calibri" panose="020F0502020204030204" pitchFamily="34" charset="0"/>
                <a:cs typeface="Times New Roman" panose="02020603050405020304" pitchFamily="18" charset="0"/>
              </a:rPr>
              <a:t>του τρόπου με τον οποίο υπάρχουν χάσματα  στην ανθρώπινη προσωπικότητα, παράδειγμα οι  συνδέσεις μεταξύ του κατώτερου και του Ανώτερου Νου. Αυτό θα συνέβαινε μόνο αφού αναγνωριστεί η πραγματική ύπαρξη της Ψυχής.</a:t>
            </a:r>
          </a:p>
          <a:p>
            <a:pPr marL="0" marR="0" algn="l">
              <a:lnSpc>
                <a:spcPct val="115000"/>
              </a:lnSpc>
              <a:spcBef>
                <a:spcPts val="720"/>
              </a:spcBef>
              <a:spcAft>
                <a:spcPts val="72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the “awakening” man begins to be motivated by a higher connection with his Soul, his attitude and sense of freewill changes to cooperation with higher purpose of the Soul. He then begins to shift towards a sense unity or global consciousness.</a:t>
            </a:r>
            <a:endParaRPr lang="el-GR" sz="1800" dirty="0">
              <a:effectLst/>
              <a:latin typeface="Arial" panose="020B0604020202020204" pitchFamily="34" charset="0"/>
              <a:ea typeface="Calibri" panose="020F0502020204030204" pitchFamily="34" charset="0"/>
            </a:endParaRPr>
          </a:p>
          <a:p>
            <a:pPr marL="742950" marR="0" lvl="1" indent="-285750" algn="l">
              <a:lnSpc>
                <a:spcPct val="115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Calibri" panose="020F0502020204030204" pitchFamily="34"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rPr>
              <a:t>Όταν ο άνθρωπος «αφυπνίζεται» αρχίζει να παρακινείται από μια ανώτερη σύνδεση με την Ψυχή του, η στάση του και η αίσθηση της ελεύθερης βούλησής του αλλάζει αρχίζει να  συνεργάζεται με τον ανώτερο σκοπό της Ψυχής. Τότε αρχίζει να μετατοπίζεται προς μια αίσθηση ενότητας ή παγκόσμια συνείδησης.</a:t>
            </a:r>
          </a:p>
          <a:p>
            <a:pPr marL="0" marR="0" algn="l">
              <a:lnSpc>
                <a:spcPct val="115000"/>
              </a:lnSpc>
              <a:spcBef>
                <a:spcPts val="720"/>
              </a:spcBef>
              <a:spcAft>
                <a:spcPts val="720"/>
              </a:spcAft>
            </a:pPr>
            <a:endParaRPr lang="el-GR" sz="1800" dirty="0">
              <a:effectLst/>
              <a:latin typeface="Arial" panose="020B0604020202020204" pitchFamily="34" charset="0"/>
              <a:ea typeface="Calibri" panose="020F0502020204030204" pitchFamily="34" charset="0"/>
            </a:endParaRPr>
          </a:p>
          <a:p>
            <a:pPr marL="0" marR="0" algn="l">
              <a:lnSpc>
                <a:spcPct val="115000"/>
              </a:lnSpc>
              <a:spcBef>
                <a:spcPts val="720"/>
              </a:spcBef>
              <a:spcAft>
                <a:spcPts val="720"/>
              </a:spcAft>
            </a:pPr>
            <a:endParaRPr lang="en-US" sz="1800" dirty="0">
              <a:effectLst/>
              <a:latin typeface="Arial" panose="020B0604020202020204" pitchFamily="34" charset="0"/>
              <a:ea typeface="Calibri" panose="020F0502020204030204" pitchFamily="34" charset="0"/>
            </a:endParaRPr>
          </a:p>
          <a:p>
            <a:pPr marL="0" marR="0" algn="l">
              <a:lnSpc>
                <a:spcPct val="115000"/>
              </a:lnSpc>
              <a:spcBef>
                <a:spcPts val="720"/>
              </a:spcBef>
              <a:spcAft>
                <a:spcPts val="72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Cleavage and Soul Integration</a:t>
            </a:r>
            <a:endParaRPr lang="el-GR"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b="1" u="sng" dirty="0">
                <a:effectLst/>
                <a:latin typeface="Arial" panose="020B0604020202020204" pitchFamily="34" charset="0"/>
                <a:ea typeface="Calibri" panose="020F0502020204030204" pitchFamily="34" charset="0"/>
                <a:cs typeface="Times New Roman" panose="02020603050405020304" pitchFamily="18" charset="0"/>
              </a:rPr>
              <a:t>Χάσματα  και Ολοκλήρωση Ψυχής</a:t>
            </a:r>
            <a:endParaRPr lang="en-US"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Within the Personality, significant cleavages exist between human consciousness and the Divine. Man’s expressed selfishness creates a blockage to experiencing the unity of the Soul, and ultimately with the Divine.</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Μέσα στην Προσωπικότητα, υπάρχουν σημαντικά χάσματα μεταξύ της ανθρώπινης συνείδησης και του Θείου. Ο εκφρασμένος εγωισμός του ανθρώπου δημιουργεί εμπόδια στη βίωση της ενότητας της Ψυχής, και τελικά με το Θείο.</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task of disciples in the world is to fully integrate the lesser self with the Soul. This can be accomplished by consciously bridging the gap between the lower mind and manas by building the Antakarana. [Define briefly]</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καθήκον των μαθητών στον κόσμο είναι να ενσωματώσουν πλήρως τον κατώτερο εαυτό με την Ψυχή. Αυτό μπορεί να επιτευχθεί γεφυρώνοντας συνειδητά το χάσμα μεταξύ του κατώτερου νου και της μάνας χτίζοντας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Ανταχκαράνα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[Σύντομος Ορισμός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Ανταχκαράνας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Cleavage exists either on subjective or subconscious level or in the waking consciousness, such as when an individual expresses separation in thought.. This can apply for all seekers on the spiritual path.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χάσματα υπάρχουν  είτε σε υποκειμενικό ή υποσυνείδητο επίπεδο είτε στην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αφυπνίσμένη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συνείδηση, όπως όταν ένα άτομο εκφράζει διαχωρισμό στη σκέψη. Αυτό μπορεί να ισχύει για όλους τους αναζητητές στο πνευματικό μονοπάτι. </a:t>
            </a:r>
          </a:p>
          <a:p>
            <a:pPr marL="742950" marR="0" lvl="1" indent="-285750" algn="l">
              <a:lnSpc>
                <a:spcPct val="115000"/>
              </a:lnSpc>
              <a:spcBef>
                <a:spcPts val="720"/>
              </a:spcBef>
              <a:spcAft>
                <a:spcPts val="72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Over the millennia, the lines of cleavage between spirituality, materialism and subjective understanding has slowly become present, clearer and apparent.</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Κατά τη διάρκεια των χιλιετιών, οι γραμμές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διαχωρισμου</a:t>
            </a:r>
            <a:r>
              <a:rPr lang="el-GR" sz="1800" dirty="0">
                <a:effectLst/>
                <a:latin typeface="Arial" panose="020B0604020202020204" pitchFamily="34" charset="0"/>
                <a:ea typeface="Calibri" panose="020F0502020204030204" pitchFamily="34" charset="0"/>
                <a:cs typeface="Times New Roman" panose="02020603050405020304" pitchFamily="18" charset="0"/>
              </a:rPr>
              <a:t> μεταξύ πνευματικότητας, υλισμού και υποκειμενικής κατανόησης έγιναν σιγά-σιγά παρούσες, πιο ξεκάθαρες και πιο εμφανείς.</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l">
              <a:lnSpc>
                <a:spcPct val="115000"/>
              </a:lnSpc>
              <a:spcBef>
                <a:spcPts val="720"/>
              </a:spcBef>
              <a:spcAft>
                <a:spcPts val="720"/>
              </a:spcAft>
            </a:pPr>
            <a:endParaRPr lang="en-US" sz="1800" i="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n-US" sz="1800" i="0" dirty="0">
                <a:effectLst/>
                <a:latin typeface="Arial" panose="020B0604020202020204" pitchFamily="34" charset="0"/>
                <a:ea typeface="Calibri" panose="020F0502020204030204" pitchFamily="34" charset="0"/>
                <a:cs typeface="Times New Roman" panose="02020603050405020304" pitchFamily="18" charset="0"/>
              </a:rPr>
              <a:t>In esotericism, a</a:t>
            </a:r>
            <a:r>
              <a:rPr lang="en-US" sz="1800" i="0" cap="none" dirty="0">
                <a:effectLst/>
                <a:latin typeface="Arial" panose="020B0604020202020204" pitchFamily="34" charset="0"/>
                <a:ea typeface="Calibri" panose="020F0502020204030204" pitchFamily="34" charset="0"/>
                <a:cs typeface="Times New Roman" panose="02020603050405020304" pitchFamily="18" charset="0"/>
              </a:rPr>
              <a:t>spirants / disciples are tasked with beginning the work of soul-personality integration during he Probationary-purification period. This process is continued through the stages of discipleship and culminates at the 3rd initiation when the personality integrates with the Monad.</a:t>
            </a:r>
            <a:r>
              <a:rPr lang="en-US" sz="1800" i="1" cap="none" dirty="0">
                <a:effectLst/>
                <a:latin typeface="Arial" panose="020B0604020202020204" pitchFamily="34" charset="0"/>
                <a:ea typeface="Calibri" panose="020F0502020204030204" pitchFamily="34" charset="0"/>
                <a:cs typeface="Times New Roman" panose="02020603050405020304" pitchFamily="18" charset="0"/>
              </a:rPr>
              <a:t>    </a:t>
            </a:r>
            <a:r>
              <a:rPr lang="en-US" sz="1800" b="1" i="1" u="sng" cap="none" dirty="0">
                <a:effectLst/>
                <a:latin typeface="Arial" panose="020B0604020202020204" pitchFamily="34" charset="0"/>
                <a:ea typeface="Calibri" panose="020F0502020204030204" pitchFamily="34" charset="0"/>
                <a:cs typeface="Times New Roman" panose="02020603050405020304" pitchFamily="18" charset="0"/>
              </a:rPr>
              <a:t>[Handout]</a:t>
            </a:r>
            <a:r>
              <a:rPr lang="en-US" sz="1800" i="1" u="sng" cap="none" dirty="0">
                <a:effectLst/>
                <a:latin typeface="Arial" panose="020B0604020202020204" pitchFamily="34" charset="0"/>
                <a:ea typeface="Calibri" panose="020F0502020204030204" pitchFamily="34" charset="0"/>
                <a:cs typeface="Times New Roman" panose="02020603050405020304" pitchFamily="18" charset="0"/>
              </a:rPr>
              <a:t> “Initiations + Stages of Discipleship</a:t>
            </a:r>
            <a:r>
              <a:rPr lang="en-US" sz="1800" i="1" cap="none" dirty="0">
                <a:effectLst/>
                <a:latin typeface="Arial" panose="020B0604020202020204" pitchFamily="34" charset="0"/>
                <a:ea typeface="Calibri" panose="020F0502020204030204" pitchFamily="34" charset="0"/>
                <a:cs typeface="Times New Roman" panose="02020603050405020304" pitchFamily="18" charset="0"/>
              </a:rPr>
              <a:t>”</a:t>
            </a:r>
            <a:endParaRPr lang="el-GR" sz="1800" i="1" cap="none"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l-GR" sz="1800" i="1" cap="none"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i="0" cap="none" dirty="0">
                <a:effectLst/>
                <a:latin typeface="Arial" panose="020B0604020202020204" pitchFamily="34" charset="0"/>
                <a:ea typeface="Calibri" panose="020F0502020204030204" pitchFamily="34" charset="0"/>
                <a:cs typeface="Times New Roman" panose="02020603050405020304" pitchFamily="18" charset="0"/>
              </a:rPr>
              <a:t>Στον εσωτερισμό, οι υποψήφιοι/μαθητές επιφορτίζονται με το καθήκον να ξεκινήσουν το έργο της ολοκλήρωσης ψυχής-προσωπικότητας κατά τη διάρκεια της περιόδου της Δοκιμαστικής  Ατραπού της κάθαρσης . Αυτή η διαδικασία συνεχίζεται μέσω των σταδίων της μαθητείας και κορυφώνεται στην 3η μύηση όταν η προσωπικότητα ενσωματώνεται με τη Μονάδα. [</a:t>
            </a:r>
            <a:r>
              <a:rPr lang="el-GR" sz="1800" i="0" u="sng" cap="none" dirty="0">
                <a:effectLst/>
                <a:latin typeface="Arial" panose="020B0604020202020204" pitchFamily="34" charset="0"/>
                <a:ea typeface="Calibri" panose="020F0502020204030204" pitchFamily="34" charset="0"/>
                <a:cs typeface="Times New Roman" panose="02020603050405020304" pitchFamily="18" charset="0"/>
              </a:rPr>
              <a:t>Δείτε το Φυλλάδιο] «</a:t>
            </a:r>
            <a:r>
              <a:rPr lang="el-GR" sz="1800" i="1" u="sng" cap="none" dirty="0">
                <a:effectLst/>
                <a:latin typeface="Arial" panose="020B0604020202020204" pitchFamily="34" charset="0"/>
                <a:ea typeface="Calibri" panose="020F0502020204030204" pitchFamily="34" charset="0"/>
                <a:cs typeface="Times New Roman" panose="02020603050405020304" pitchFamily="18" charset="0"/>
              </a:rPr>
              <a:t>Μυήσεις + Στάδια Μαθητείας</a:t>
            </a:r>
            <a:r>
              <a:rPr lang="el-GR" sz="1800" i="0" u="sng" cap="none" dirty="0">
                <a:effectLst/>
                <a:latin typeface="Arial" panose="020B0604020202020204" pitchFamily="34" charset="0"/>
                <a:ea typeface="Calibri" panose="020F0502020204030204" pitchFamily="34" charset="0"/>
                <a:cs typeface="Times New Roman" panose="02020603050405020304" pitchFamily="18" charset="0"/>
              </a:rPr>
              <a:t>»</a:t>
            </a:r>
          </a:p>
          <a:p>
            <a:pPr marL="0" marR="0" algn="l">
              <a:lnSpc>
                <a:spcPct val="115000"/>
              </a:lnSpc>
              <a:spcBef>
                <a:spcPts val="720"/>
              </a:spcBef>
              <a:spcAft>
                <a:spcPts val="720"/>
              </a:spcAft>
            </a:pPr>
            <a:endParaRPr lang="en-US" sz="1800" i="1" cap="none"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i="0" cap="none" dirty="0">
                <a:effectLst/>
                <a:latin typeface="Arial" panose="020B0604020202020204" pitchFamily="34" charset="0"/>
                <a:ea typeface="Calibri" panose="020F0502020204030204" pitchFamily="34" charset="0"/>
                <a:cs typeface="Times New Roman" panose="02020603050405020304" pitchFamily="18" charset="0"/>
              </a:rPr>
              <a:t>T</a:t>
            </a:r>
            <a:r>
              <a:rPr lang="en-US" sz="1800" dirty="0">
                <a:effectLst/>
                <a:latin typeface="Arial" panose="020B0604020202020204" pitchFamily="34" charset="0"/>
                <a:ea typeface="Calibri" panose="020F0502020204030204" pitchFamily="34" charset="0"/>
                <a:cs typeface="Times New Roman" panose="02020603050405020304" pitchFamily="18" charset="0"/>
              </a:rPr>
              <a:t>he problem of cleavage is about understanding and identifying divisions and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separations that exist between a particular vehicle that inhibits or blocks fusion and integration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Το πρόβλημα των χασμάτων αφορά την κατανόηση και την αναγνώριση των διαιρέσεων και των διαχωρισμών που υπάρχουν μεταξύ ενός συγκεκριμένου οχήματος που αναστέλλει ή εμποδίζει τη ένωση και την ολοκλήρωση.</a:t>
            </a:r>
          </a:p>
          <a:p>
            <a:pPr marL="742950" marR="0" lvl="1" indent="-285750" algn="l">
              <a:lnSpc>
                <a:spcPct val="115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Although the aspirant may experience crises and a sense of frustration, he/she learns that the separation is only a temporary condition of consciousness, and it poses the possibility of opportunity and expanded vision.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Παρόλο που ο υποψήφιος μπορεί να βιώσει κρίσεις και ένα αίσθημα απογοήτευσης, μαθαίνει ότι ο χωρισμός είναι μόνο μια προσωρινή συνθήκη της  συνείδησης και δημιουργεί τη δυνατότητα και την ευκαιρίας για διευρυμένη όραση.</a:t>
            </a:r>
          </a:p>
          <a:p>
            <a:pPr marL="742950" marR="0" lvl="1" indent="-285750" algn="l">
              <a:lnSpc>
                <a:spcPct val="115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a point for the “spiritually aligned or Soul-connected” scientist to discover.</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Αυτό είναι ένα σημείο που πρέπει να ανακαλύψει ο «πνευματικά ευθυγραμμισμένος ή Ψυχικά εμποτισμένος» επιστήμονας.</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Cleavage can be found in:</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720"/>
              </a:spcBef>
              <a:spcAft>
                <a:spcPts val="72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Χάσματα μπορούν να υπάρχουν στις εξής περιπτώσεις:</a:t>
            </a:r>
          </a:p>
          <a:p>
            <a:pPr marL="0" marR="0" algn="l">
              <a:lnSpc>
                <a:spcPct val="115000"/>
              </a:lnSpc>
              <a:spcBef>
                <a:spcPts val="720"/>
              </a:spcBef>
              <a:spcAft>
                <a:spcPts val="72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Dissociation between vehicles, e.g. emotional, sentient part of self and mental aspect.</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Διαχωρισμός μεταξύ των οχημάτων, π.χ. συναισθηματικό αισθητό μέρος του εαυτού και της νοητικής όψης.</a:t>
            </a: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Concept of making and seeing oneself as Whole. This idea leads the aspirant-disciple to move towards ending the cycle of sensed duality.</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Στην έννοια του να δομείς και να βλέπεις τον εαυτό σου ως Όλο. Αυτή η ιδέα οδηγεί τον υποψήφιο-μαθητή να κινηθεί προς τον τερματισμό του κύκλου της αισθητής δυαδικότητας.</a:t>
            </a: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Cleavage between man and his outer his environment; Need for him to extend his realization of his interconnectedness and interrelationship with the environment.</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Χάσματα  μεταξύ του ανθρώπου και του εξωτερικού του περιβάλλοντος. Η ανάγκη  του ανθρώπου να επεκτείνει τη συνειδητοποίησή του και για διασύνδεσή και </a:t>
            </a:r>
            <a:r>
              <a:rPr lang="el-GR" sz="2800" dirty="0" err="1">
                <a:solidFill>
                  <a:srgbClr val="000000"/>
                </a:solidFill>
                <a:effectLst/>
              </a:rPr>
              <a:t>αλληλοσχέτιση</a:t>
            </a:r>
            <a:r>
              <a:rPr lang="el-GR" sz="1800" dirty="0">
                <a:effectLst/>
                <a:latin typeface="Arial" panose="020B0604020202020204" pitchFamily="34" charset="0"/>
                <a:ea typeface="Calibri" panose="020F0502020204030204" pitchFamily="34" charset="0"/>
              </a:rPr>
              <a:t> με το περιβάλλον.</a:t>
            </a: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Separation exists between Personality and Soul, i.e. here the Abstract Mind is observed as not active.</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Υπάρχει χάσματα  μεταξύ Προσωπικότητας και Ψυχής, δηλαδή εδώ ο Αφηρημένος Νους παρατηρείται ως μη ενεργός.</a:t>
            </a: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 aspirant is conscious that the energy of devotion can help to create fusion and unity in consciousness</a:t>
            </a:r>
            <a:br>
              <a:rPr lang="el-GR" sz="1800" dirty="0">
                <a:effectLst/>
                <a:latin typeface="Arial" panose="020B0604020202020204" pitchFamily="34" charset="0"/>
                <a:ea typeface="Calibri" panose="020F0502020204030204" pitchFamily="34" charset="0"/>
                <a:cs typeface="Times New Roman" panose="02020603050405020304" pitchFamily="18" charset="0"/>
              </a:rPr>
            </a:br>
            <a:r>
              <a:rPr lang="el-GR" sz="1800" dirty="0">
                <a:effectLst/>
                <a:latin typeface="Arial" panose="020B0604020202020204" pitchFamily="34" charset="0"/>
                <a:ea typeface="Calibri" panose="020F0502020204030204" pitchFamily="34" charset="0"/>
              </a:rPr>
              <a:t>Ο ζηλωτής  έχει επίγνωση ότι η ενέργεια της αφοσίωσης μπορεί να βοηθήσει στη δημιουργία συγχώνευσης και ενότητας μέσα στη συνείδηση</a:t>
            </a: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Aspirants-disciples need to develop the need for re-orientation so Personality can re-connect with Soul. This would be akin to learning to train oneself to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bridge realized cleavages</a:t>
            </a:r>
            <a:r>
              <a:rPr lang="en-US" sz="1800" dirty="0">
                <a:effectLst/>
                <a:latin typeface="Arial" panose="020B0604020202020204" pitchFamily="34" charset="0"/>
                <a:ea typeface="Calibri" panose="020F0502020204030204" pitchFamily="34" charset="0"/>
                <a:cs typeface="Times New Roman" panose="02020603050405020304" pitchFamily="18" charset="0"/>
              </a:rPr>
              <a:t> as psychological crises, which are indicative of steps of spiritual progress on the Path.</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Οι ζηλωτές – μαθητές  πρέπει να αναπτύξουν την ανάγκη για αναπροσανατολισμό, ώστε η Προσωπικότητα να επανασυνδεθεί με την Ψυχή. Αυτό θα έμοιαζε με το να μαθαίνει κανείς να εκπαιδεύει τον εαυτό του να γεφυρώνει τις συνειδητοποιημένες διασπάσεις ως ψυχολογικές κρίσεις, οι οποίες είναι ενδεικτικές βημάτων πνευματικής προόδου στο Μονοπάτι.</a:t>
            </a: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Divisions and cleavages in one’s nature can be overcome using the ‘As If’ Technique, e.g. emulate the energy or thoughtform the individual wants to become ..... </a:t>
            </a:r>
            <a:r>
              <a:rPr lang="en-US" sz="1800" u="sng" dirty="0">
                <a:effectLst/>
                <a:latin typeface="Arial" panose="020B0604020202020204" pitchFamily="34" charset="0"/>
                <a:ea typeface="Calibri" panose="020F0502020204030204" pitchFamily="34" charset="0"/>
              </a:rPr>
              <a:t>See [Handout] “Techniques for Working in Consciousness</a:t>
            </a:r>
            <a:r>
              <a:rPr lang="en-US" sz="1800" dirty="0">
                <a:effectLst/>
                <a:latin typeface="Arial" panose="020B0604020202020204" pitchFamily="34" charset="0"/>
                <a:ea typeface="Calibri" panose="020F0502020204030204" pitchFamily="34" charset="0"/>
              </a:rPr>
              <a:t>”</a:t>
            </a:r>
            <a:endParaRPr lang="el-GR" sz="1800" dirty="0">
              <a:effectLst/>
              <a:latin typeface="Arial" panose="020B0604020202020204" pitchFamily="34" charset="0"/>
              <a:ea typeface="Calibri" panose="020F0502020204030204" pitchFamily="34" charset="0"/>
            </a:endParaRPr>
          </a:p>
          <a:p>
            <a:pPr marL="800100" marR="0" lvl="1" indent="-342900" algn="l">
              <a:lnSpc>
                <a:spcPct val="115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endParaRPr>
          </a:p>
          <a:p>
            <a:pPr marL="800100" marR="0" lvl="1" indent="-342900" algn="l">
              <a:lnSpc>
                <a:spcPct val="115000"/>
              </a:lnSpc>
              <a:spcBef>
                <a:spcPts val="720"/>
              </a:spcBef>
              <a:spcAft>
                <a:spcPts val="72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Οι διαιρέσεις και τα χάσματα στη φύση κάποιου μπορούν να ξεπεραστούν χρησιμοποιώντας την Τεχνική «Ως Εάν», π.χ. να μιμηθεί την ενέργεια ή τη σκεπτομορφή  που θέλει να γίνει το άτομο ..... Δείτε [Φυλλάδιο] «Τεχνικές για εργασία πάνω στην  συνείδηση»</a:t>
            </a:r>
            <a:endParaRPr lang="en-US" sz="1800" dirty="0">
              <a:effectLst/>
              <a:latin typeface="Arial" panose="020B0604020202020204" pitchFamily="34" charset="0"/>
              <a:ea typeface="Calibri" panose="020F0502020204030204" pitchFamily="34" charset="0"/>
            </a:endParaRPr>
          </a:p>
          <a:p>
            <a:pPr marL="800100" marR="0" lvl="1" indent="-342900" algn="l">
              <a:lnSpc>
                <a:spcPct val="115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ndParaRPr>
          </a:p>
          <a:p>
            <a:pPr marL="0" marR="0" lvl="0" indent="0" algn="l">
              <a:lnSpc>
                <a:spcPct val="115000"/>
              </a:lnSpc>
              <a:spcBef>
                <a:spcPts val="720"/>
              </a:spcBef>
              <a:spcAft>
                <a:spcPts val="720"/>
              </a:spcAft>
              <a:buFontTx/>
              <a:buNone/>
            </a:pPr>
            <a:r>
              <a:rPr lang="en-US" b="1" dirty="0">
                <a:effectLst/>
                <a:latin typeface="Arial" panose="020B0604020202020204" pitchFamily="34" charset="0"/>
              </a:rPr>
              <a:t>Cleavage in Social and Society Awareness</a:t>
            </a:r>
            <a:endParaRPr lang="el-GR" b="1" dirty="0">
              <a:effectLst/>
              <a:latin typeface="Arial" panose="020B0604020202020204" pitchFamily="34" charset="0"/>
            </a:endParaRPr>
          </a:p>
          <a:p>
            <a:pPr marL="0" marR="0" lvl="0" indent="0" algn="l">
              <a:lnSpc>
                <a:spcPct val="115000"/>
              </a:lnSpc>
              <a:spcBef>
                <a:spcPts val="720"/>
              </a:spcBef>
              <a:spcAft>
                <a:spcPts val="720"/>
              </a:spcAft>
              <a:buFontTx/>
              <a:buNone/>
            </a:pPr>
            <a:r>
              <a:rPr lang="el-GR" b="1" dirty="0">
                <a:effectLst/>
                <a:latin typeface="Arial" panose="020B0604020202020204" pitchFamily="34" charset="0"/>
              </a:rPr>
              <a:t>Τα Χάσματα στην Κοινωνική και η Κοινωνική Επίγνωση</a:t>
            </a:r>
          </a:p>
          <a:p>
            <a:pPr marL="0" marR="0" lvl="0" indent="0" algn="l">
              <a:lnSpc>
                <a:spcPct val="115000"/>
              </a:lnSpc>
              <a:spcBef>
                <a:spcPts val="720"/>
              </a:spcBef>
              <a:spcAft>
                <a:spcPts val="720"/>
              </a:spcAft>
              <a:buFontTx/>
              <a:buNone/>
            </a:pPr>
            <a:endParaRPr lang="en-US" b="1" dirty="0">
              <a:effectLst/>
              <a:latin typeface="Arial" panose="020B0604020202020204" pitchFamily="34" charset="0"/>
            </a:endParaRPr>
          </a:p>
          <a:p>
            <a:pPr marL="0" marR="0" lvl="0" indent="0" algn="l">
              <a:lnSpc>
                <a:spcPct val="115000"/>
              </a:lnSpc>
              <a:spcBef>
                <a:spcPts val="720"/>
              </a:spcBef>
              <a:spcAft>
                <a:spcPts val="720"/>
              </a:spcAft>
              <a:buFontTx/>
              <a:buNone/>
            </a:pPr>
            <a:r>
              <a:rPr lang="en-US" b="0" u="sng" dirty="0"/>
              <a:t>Confronting bigotry / prejudice</a:t>
            </a:r>
            <a:r>
              <a:rPr lang="en-US" b="0" dirty="0"/>
              <a:t>: Besides the individual, cleavage also extends to present and historical racial and cultural separation of minorities – at the societal level. Esoterically, this a problem in consciousness and these continue to exist through:</a:t>
            </a:r>
            <a:endParaRPr lang="el-GR" b="0" dirty="0"/>
          </a:p>
          <a:p>
            <a:pPr marL="0" marR="0" lvl="0" indent="0" algn="l">
              <a:lnSpc>
                <a:spcPct val="115000"/>
              </a:lnSpc>
              <a:spcBef>
                <a:spcPts val="720"/>
              </a:spcBef>
              <a:spcAft>
                <a:spcPts val="720"/>
              </a:spcAft>
              <a:buFontTx/>
              <a:buNone/>
            </a:pPr>
            <a:endParaRPr lang="el-GR" b="0" dirty="0"/>
          </a:p>
          <a:p>
            <a:pPr marL="0" marR="0" lvl="0" indent="0" algn="l">
              <a:lnSpc>
                <a:spcPct val="115000"/>
              </a:lnSpc>
              <a:spcBef>
                <a:spcPts val="720"/>
              </a:spcBef>
              <a:spcAft>
                <a:spcPts val="720"/>
              </a:spcAft>
              <a:buFontTx/>
              <a:buNone/>
            </a:pPr>
            <a:r>
              <a:rPr lang="el-GR" b="0" dirty="0"/>
              <a:t>Αντιμετώπιση του φανατισμού / προκατάληψης: Εκτός από το άτομο, τα χάσματα επεκτείνονται και στον παρόντα και ιστορικό φυλετικό και πολιτιστικό διαχωρισμό των μειονοτήτων – σε κοινωνικό επίπεδο. Εσωτερικά, αυτό είναι ένα πρόβλημα στη συνείδηση και αυτά συνεχίζουν να υπάρχουν μέσω:</a:t>
            </a:r>
            <a:endParaRPr lang="en-US" b="0" dirty="0"/>
          </a:p>
          <a:p>
            <a:pPr marL="0" marR="0" lvl="0" indent="0" algn="l">
              <a:lnSpc>
                <a:spcPct val="115000"/>
              </a:lnSpc>
              <a:spcBef>
                <a:spcPts val="720"/>
              </a:spcBef>
              <a:spcAft>
                <a:spcPts val="720"/>
              </a:spcAft>
              <a:buFontTx/>
              <a:buNone/>
            </a:pPr>
            <a:endParaRPr lang="en-US" b="0" dirty="0"/>
          </a:p>
          <a:p>
            <a:pPr marL="628650" marR="0" lvl="1" indent="-171450" algn="l">
              <a:lnSpc>
                <a:spcPct val="115000"/>
              </a:lnSpc>
              <a:spcBef>
                <a:spcPts val="720"/>
              </a:spcBef>
              <a:spcAft>
                <a:spcPts val="720"/>
              </a:spcAft>
              <a:buFont typeface="Arial" panose="020B0604020202020204" pitchFamily="34" charset="0"/>
              <a:buChar char="•"/>
            </a:pPr>
            <a:r>
              <a:rPr lang="en-US" b="0" dirty="0"/>
              <a:t>Anti-Semitism worldwide......in Europe, the US, Russia, Arab World where Israeli is not acknowledged as having a right to exist; Jews fleeing pogroms in Europe in 19</a:t>
            </a:r>
            <a:r>
              <a:rPr lang="en-US" b="0" baseline="30000" dirty="0"/>
              <a:t>th</a:t>
            </a:r>
            <a:r>
              <a:rPr lang="en-US" b="0" dirty="0"/>
              <a:t>-20</a:t>
            </a:r>
            <a:r>
              <a:rPr lang="en-US" b="0" baseline="30000" dirty="0"/>
              <a:t>th</a:t>
            </a:r>
            <a:r>
              <a:rPr lang="en-US" b="0" dirty="0"/>
              <a:t> Centuries; Separating and harmful rhetoric in the US, Russia and Europe</a:t>
            </a:r>
          </a:p>
          <a:p>
            <a:pPr marL="628650" marR="0" lvl="1" indent="-171450" algn="l">
              <a:lnSpc>
                <a:spcPct val="115000"/>
              </a:lnSpc>
              <a:spcBef>
                <a:spcPts val="720"/>
              </a:spcBef>
              <a:spcAft>
                <a:spcPts val="720"/>
              </a:spcAft>
              <a:buFont typeface="Arial" panose="020B0604020202020204" pitchFamily="34" charset="0"/>
              <a:buChar char="•"/>
            </a:pPr>
            <a:r>
              <a:rPr lang="en-US" b="0" dirty="0"/>
              <a:t>Plight of refugees by international community from war-torn countries, e.g. Syria; Ukraine and Central American countries</a:t>
            </a:r>
          </a:p>
          <a:p>
            <a:pPr marL="628650" marR="0" lvl="1" indent="-171450" algn="l">
              <a:lnSpc>
                <a:spcPct val="115000"/>
              </a:lnSpc>
              <a:spcBef>
                <a:spcPts val="720"/>
              </a:spcBef>
              <a:spcAft>
                <a:spcPts val="720"/>
              </a:spcAft>
              <a:buFont typeface="Arial" panose="020B0604020202020204" pitchFamily="34" charset="0"/>
              <a:buChar char="•"/>
            </a:pPr>
            <a:r>
              <a:rPr lang="en-US" b="0" dirty="0"/>
              <a:t>Plight of Palestinians....without a homeland and shunned by Islamic countries</a:t>
            </a:r>
          </a:p>
          <a:p>
            <a:pPr marL="628650" marR="0" lvl="1" indent="-171450" algn="l">
              <a:lnSpc>
                <a:spcPct val="115000"/>
              </a:lnSpc>
              <a:spcBef>
                <a:spcPts val="720"/>
              </a:spcBef>
              <a:spcAft>
                <a:spcPts val="720"/>
              </a:spcAft>
              <a:buFont typeface="Arial" panose="020B0604020202020204" pitchFamily="34" charset="0"/>
              <a:buChar char="•"/>
            </a:pPr>
            <a:r>
              <a:rPr lang="en-US" b="0" dirty="0"/>
              <a:t>Treatment of </a:t>
            </a:r>
            <a:r>
              <a:rPr lang="en-US" dirty="0"/>
              <a:t>Uyghurs and Tibetans in China = genocide.....Int’l community takes a blind eye</a:t>
            </a:r>
            <a:r>
              <a:rPr lang="el-GR" dirty="0"/>
              <a:t>.</a:t>
            </a:r>
          </a:p>
          <a:p>
            <a:pPr marL="628650" marR="0" lvl="1" indent="-171450" algn="l">
              <a:lnSpc>
                <a:spcPct val="115000"/>
              </a:lnSpc>
              <a:spcBef>
                <a:spcPts val="720"/>
              </a:spcBef>
              <a:spcAft>
                <a:spcPts val="720"/>
              </a:spcAft>
              <a:buFont typeface="Arial" panose="020B0604020202020204" pitchFamily="34" charset="0"/>
              <a:buChar char="•"/>
            </a:pPr>
            <a:endParaRPr lang="el-GR" dirty="0"/>
          </a:p>
          <a:p>
            <a:pPr marL="628650" marR="0" lvl="1" indent="-171450" algn="l">
              <a:lnSpc>
                <a:spcPct val="115000"/>
              </a:lnSpc>
              <a:spcBef>
                <a:spcPts val="720"/>
              </a:spcBef>
              <a:spcAft>
                <a:spcPts val="720"/>
              </a:spcAft>
              <a:buFont typeface="Arial" panose="020B0604020202020204" pitchFamily="34" charset="0"/>
              <a:buChar char="•"/>
            </a:pPr>
            <a:r>
              <a:rPr lang="el-GR" b="0" dirty="0"/>
              <a:t>Του Αντισημιτισμού σε όλο τον κόσμο......στην Ευρώπη, τις ΗΠΑ, τη Ρωσία, τον Αραβικό κόσμο όπου το Ισραήλ δεν αναγνωρίζεται ότι έχει δικαίωμα ύπαρξης. Εβραίοι που φεύγουν από τα πογκρόμ στην Ευρώπη τον 19ο-20ο αιώνα. Διαχωριστική και επιβλαβής ρητορική στις ΗΠΑ, τη Ρωσία και την Ευρώπη</a:t>
            </a:r>
          </a:p>
          <a:p>
            <a:pPr marL="628650" marR="0" lvl="1" indent="-171450" algn="l">
              <a:lnSpc>
                <a:spcPct val="115000"/>
              </a:lnSpc>
              <a:spcBef>
                <a:spcPts val="720"/>
              </a:spcBef>
              <a:spcAft>
                <a:spcPts val="720"/>
              </a:spcAft>
              <a:buFont typeface="Arial" panose="020B0604020202020204" pitchFamily="34" charset="0"/>
              <a:buChar char="•"/>
            </a:pPr>
            <a:r>
              <a:rPr lang="el-GR" b="0" dirty="0"/>
              <a:t>Τα δεινά των προσφύγων της διεθνούς κοινότητας από εμπόλεμες χώρες, π.χ. Συρία; Ουκρανία και χώρες της Κεντρικής Αμερικής</a:t>
            </a:r>
          </a:p>
          <a:p>
            <a:pPr marL="628650" marR="0" lvl="1" indent="-171450" algn="l">
              <a:lnSpc>
                <a:spcPct val="115000"/>
              </a:lnSpc>
              <a:spcBef>
                <a:spcPts val="720"/>
              </a:spcBef>
              <a:spcAft>
                <a:spcPts val="720"/>
              </a:spcAft>
              <a:buFont typeface="Arial" panose="020B0604020202020204" pitchFamily="34" charset="0"/>
              <a:buChar char="•"/>
            </a:pPr>
            <a:r>
              <a:rPr lang="el-GR" b="0" dirty="0"/>
              <a:t>Τα δεινά των Παλαιστινίων....χωρίς πατρίδα και αποφυγή τους  από τις ισλαμικές χώρες</a:t>
            </a:r>
          </a:p>
          <a:p>
            <a:pPr marL="628650" marR="0" lvl="1" indent="-171450" algn="l">
              <a:lnSpc>
                <a:spcPct val="115000"/>
              </a:lnSpc>
              <a:spcBef>
                <a:spcPts val="720"/>
              </a:spcBef>
              <a:spcAft>
                <a:spcPts val="720"/>
              </a:spcAft>
              <a:buFont typeface="Arial" panose="020B0604020202020204" pitchFamily="34" charset="0"/>
              <a:buChar char="•"/>
            </a:pPr>
            <a:r>
              <a:rPr lang="el-GR" b="0" dirty="0"/>
              <a:t>Της μεταχείριση </a:t>
            </a:r>
            <a:r>
              <a:rPr lang="el-GR" b="0" dirty="0" err="1"/>
              <a:t>Ουιγούρων</a:t>
            </a:r>
            <a:r>
              <a:rPr lang="el-GR" b="0" dirty="0"/>
              <a:t> και </a:t>
            </a:r>
            <a:r>
              <a:rPr lang="el-GR" b="0" dirty="0" err="1"/>
              <a:t>Θιβετανών</a:t>
            </a:r>
            <a:r>
              <a:rPr lang="el-GR" b="0" dirty="0"/>
              <a:t> στην Κίνα που ισοδυναμεί με γενοκτονία.....Η διεθνής κοινότητα κάνει τα στραβά μάτια</a:t>
            </a:r>
            <a:endParaRPr lang="en-US" dirty="0"/>
          </a:p>
          <a:p>
            <a:pPr marL="628650" marR="0" lvl="1" indent="-171450" algn="l">
              <a:lnSpc>
                <a:spcPct val="115000"/>
              </a:lnSpc>
              <a:spcBef>
                <a:spcPts val="720"/>
              </a:spcBef>
              <a:spcAft>
                <a:spcPts val="720"/>
              </a:spcAft>
              <a:buFont typeface="Arial" panose="020B0604020202020204" pitchFamily="34" charset="0"/>
              <a:buChar char="•"/>
            </a:pPr>
            <a:endParaRPr lang="en-US" b="0" dirty="0"/>
          </a:p>
          <a:p>
            <a:pPr marL="171450" marR="0" lvl="0" indent="-171450" algn="l">
              <a:lnSpc>
                <a:spcPct val="115000"/>
              </a:lnSpc>
              <a:spcBef>
                <a:spcPts val="720"/>
              </a:spcBef>
              <a:spcAft>
                <a:spcPts val="720"/>
              </a:spcAft>
              <a:buFont typeface="Wingdings" panose="05000000000000000000" pitchFamily="2" charset="2"/>
              <a:buChar char="Ø"/>
            </a:pPr>
            <a:r>
              <a:rPr lang="en-US" b="0" dirty="0"/>
              <a:t>These and many other examples show how we must learn to </a:t>
            </a:r>
            <a:r>
              <a:rPr lang="en-US" b="0" u="sng" dirty="0"/>
              <a:t>bridge any and all gaps</a:t>
            </a:r>
            <a:r>
              <a:rPr lang="en-US" b="0" dirty="0"/>
              <a:t> existing between the lower 18 subplanes and the Soul. </a:t>
            </a:r>
          </a:p>
          <a:p>
            <a:pPr marL="171450" marR="0" lvl="0" indent="-171450" algn="l">
              <a:lnSpc>
                <a:spcPct val="115000"/>
              </a:lnSpc>
              <a:spcBef>
                <a:spcPts val="720"/>
              </a:spcBef>
              <a:spcAft>
                <a:spcPts val="720"/>
              </a:spcAft>
              <a:buFont typeface="Wingdings" panose="05000000000000000000" pitchFamily="2" charset="2"/>
              <a:buChar char="Ø"/>
            </a:pPr>
            <a:r>
              <a:rPr lang="en-US" b="0" dirty="0"/>
              <a:t>This can be facilitated by negating selfishness, hate and intolerance and heal it with cooperation, goodwill and inclusiveness.</a:t>
            </a:r>
            <a:endParaRPr lang="el-GR" b="0" dirty="0"/>
          </a:p>
          <a:p>
            <a:pPr marL="171450" marR="0" lvl="0" indent="-171450" algn="l">
              <a:lnSpc>
                <a:spcPct val="115000"/>
              </a:lnSpc>
              <a:spcBef>
                <a:spcPts val="720"/>
              </a:spcBef>
              <a:spcAft>
                <a:spcPts val="720"/>
              </a:spcAft>
              <a:buFont typeface="Wingdings" panose="05000000000000000000" pitchFamily="2" charset="2"/>
              <a:buChar char="Ø"/>
            </a:pPr>
            <a:endParaRPr lang="el-GR" b="0" dirty="0"/>
          </a:p>
          <a:p>
            <a:pPr marL="171450" marR="0" lvl="0" indent="-171450" algn="l">
              <a:lnSpc>
                <a:spcPct val="115000"/>
              </a:lnSpc>
              <a:spcBef>
                <a:spcPts val="720"/>
              </a:spcBef>
              <a:spcAft>
                <a:spcPts val="720"/>
              </a:spcAft>
              <a:buFont typeface="Wingdings" panose="05000000000000000000" pitchFamily="2" charset="2"/>
              <a:buChar char="Ø"/>
            </a:pPr>
            <a:r>
              <a:rPr lang="el-GR" b="0" dirty="0"/>
              <a:t>Αυτά και πολλά άλλα παραδείγματα δείχνουν πώς πρέπει να μάθουμε να γεφυρώνουμε όλα τα κενά που υπάρχουν μεταξύ των κατώτερων 18 </a:t>
            </a:r>
            <a:r>
              <a:rPr lang="el-GR" b="0" dirty="0" err="1"/>
              <a:t>υποεπιπέδων</a:t>
            </a:r>
            <a:r>
              <a:rPr lang="el-GR" b="0" dirty="0"/>
              <a:t> και της Ψυχής.</a:t>
            </a:r>
          </a:p>
          <a:p>
            <a:pPr marL="171450" marR="0" lvl="0" indent="-171450" algn="l">
              <a:lnSpc>
                <a:spcPct val="115000"/>
              </a:lnSpc>
              <a:spcBef>
                <a:spcPts val="720"/>
              </a:spcBef>
              <a:spcAft>
                <a:spcPts val="720"/>
              </a:spcAft>
              <a:buFont typeface="Wingdings" panose="05000000000000000000" pitchFamily="2" charset="2"/>
              <a:buChar char="Ø"/>
            </a:pPr>
            <a:r>
              <a:rPr lang="el-GR" b="0" dirty="0"/>
              <a:t>Αυτό μπορεί να διευκολυνθεί με την άρνηση του εγωισμού, του μίσους και της μισαλλοδοξίας θεραπεύοντας τα με συνεργασία, καλή θέληση και με περιεκτικότητα.</a:t>
            </a:r>
            <a:endParaRPr lang="en-US" b="0"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4</a:t>
            </a:fld>
            <a:endParaRPr lang="en-US" dirty="0"/>
          </a:p>
        </p:txBody>
      </p:sp>
    </p:spTree>
    <p:extLst>
      <p:ext uri="{BB962C8B-B14F-4D97-AF65-F5344CB8AC3E}">
        <p14:creationId xmlns:p14="http://schemas.microsoft.com/office/powerpoint/2010/main" val="66407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l"/>
            <a:r>
              <a:rPr lang="en-US" sz="1200" b="1" kern="1200" dirty="0">
                <a:solidFill>
                  <a:schemeClr val="tx1"/>
                </a:solidFill>
                <a:effectLst/>
                <a:latin typeface="+mn-lt"/>
                <a:ea typeface="+mn-ea"/>
                <a:cs typeface="+mn-cs"/>
              </a:rPr>
              <a:t>Scientific Analysis and Observation of Human</a:t>
            </a:r>
            <a:r>
              <a:rPr lang="en-US" sz="1200" b="1" kern="1200" baseline="0" dirty="0">
                <a:solidFill>
                  <a:schemeClr val="tx1"/>
                </a:solidFill>
                <a:effectLst/>
                <a:latin typeface="+mn-lt"/>
                <a:ea typeface="+mn-ea"/>
                <a:cs typeface="+mn-cs"/>
              </a:rPr>
              <a:t> Evolution and how it occurs on Cosmic Physical Plane</a:t>
            </a:r>
            <a:endParaRPr lang="el-GR" sz="1200" b="1" kern="1200" baseline="0" dirty="0">
              <a:solidFill>
                <a:schemeClr val="tx1"/>
              </a:solidFill>
              <a:effectLst/>
              <a:latin typeface="+mn-lt"/>
              <a:ea typeface="+mn-ea"/>
              <a:cs typeface="+mn-cs"/>
            </a:endParaRPr>
          </a:p>
          <a:p>
            <a:pPr algn="l"/>
            <a:r>
              <a:rPr lang="el-GR" sz="1200" b="1" kern="1200" dirty="0">
                <a:solidFill>
                  <a:schemeClr val="tx1"/>
                </a:solidFill>
                <a:effectLst/>
                <a:latin typeface="+mn-lt"/>
                <a:ea typeface="+mn-ea"/>
                <a:cs typeface="+mn-cs"/>
              </a:rPr>
              <a:t>Επιστημονική Ανάλυση και Παρατήρηση της Ανθρώπινης Εξέλιξης και πώς πραγματώνεται στο Κοσμικό Φυσικό Πεδίο</a:t>
            </a:r>
            <a:endParaRPr lang="en-US" sz="1200" b="1" kern="1200" dirty="0">
              <a:solidFill>
                <a:schemeClr val="tx1"/>
              </a:solidFill>
              <a:effectLst/>
              <a:latin typeface="+mn-lt"/>
              <a:ea typeface="+mn-ea"/>
              <a:cs typeface="+mn-cs"/>
            </a:endParaRPr>
          </a:p>
          <a:p>
            <a:pPr algn="l"/>
            <a:endParaRPr lang="en-US" sz="1200" kern="1200" dirty="0">
              <a:solidFill>
                <a:schemeClr val="tx1"/>
              </a:solidFill>
              <a:effectLst/>
              <a:latin typeface="+mn-lt"/>
              <a:ea typeface="+mn-ea"/>
              <a:cs typeface="+mn-cs"/>
            </a:endParaRPr>
          </a:p>
          <a:p>
            <a:pPr marL="685800" lvl="1" indent="-228600" algn="l">
              <a:buFont typeface="+mj-lt"/>
              <a:buAutoNum type="arabicPeriod"/>
            </a:pPr>
            <a:r>
              <a:rPr lang="en-US" sz="1200" kern="1200" dirty="0">
                <a:solidFill>
                  <a:schemeClr val="tx1"/>
                </a:solidFill>
                <a:effectLst/>
                <a:latin typeface="+mn-lt"/>
                <a:ea typeface="+mn-ea"/>
                <a:cs typeface="+mn-cs"/>
              </a:rPr>
              <a:t> The A</a:t>
            </a:r>
            <a:r>
              <a:rPr lang="en-US" dirty="0"/>
              <a:t>nthropologist-</a:t>
            </a:r>
            <a:r>
              <a:rPr lang="en-US" sz="1200" kern="1200" dirty="0">
                <a:solidFill>
                  <a:schemeClr val="tx1"/>
                </a:solidFill>
                <a:effectLst/>
                <a:latin typeface="+mn-lt"/>
                <a:ea typeface="+mn-ea"/>
                <a:cs typeface="+mn-cs"/>
              </a:rPr>
              <a:t>scientist would study, observe and understand how individuals and groups are </a:t>
            </a:r>
            <a:r>
              <a:rPr lang="en-US" sz="1200" u="sng" kern="1200" dirty="0">
                <a:solidFill>
                  <a:schemeClr val="tx1"/>
                </a:solidFill>
                <a:effectLst/>
                <a:latin typeface="+mn-lt"/>
                <a:ea typeface="+mn-ea"/>
                <a:cs typeface="+mn-cs"/>
              </a:rPr>
              <a:t>going through evolution on</a:t>
            </a:r>
            <a:r>
              <a:rPr lang="en-US" sz="1200" u="sng" kern="1200" baseline="0" dirty="0">
                <a:solidFill>
                  <a:schemeClr val="tx1"/>
                </a:solidFill>
                <a:effectLst/>
                <a:latin typeface="+mn-lt"/>
                <a:ea typeface="+mn-ea"/>
                <a:cs typeface="+mn-cs"/>
              </a:rPr>
              <a:t> the Cosmic Physical Plane</a:t>
            </a:r>
            <a:r>
              <a:rPr lang="en-US" sz="1200" u="none" kern="1200" baseline="0" dirty="0">
                <a:solidFill>
                  <a:schemeClr val="tx1"/>
                </a:solidFill>
                <a:effectLst/>
                <a:latin typeface="+mn-lt"/>
                <a:ea typeface="+mn-ea"/>
                <a:cs typeface="+mn-cs"/>
              </a:rPr>
              <a:t>, i.e. behavior</a:t>
            </a:r>
            <a:r>
              <a:rPr lang="en-US" sz="1200" u="none" kern="1200" dirty="0">
                <a:solidFill>
                  <a:schemeClr val="tx1"/>
                </a:solidFill>
                <a:effectLst/>
                <a:latin typeface="+mn-lt"/>
                <a:ea typeface="+mn-ea"/>
                <a:cs typeface="+mn-cs"/>
              </a:rPr>
              <a:t> within civilization</a:t>
            </a:r>
            <a:r>
              <a:rPr lang="en-US" sz="1200" kern="1200" baseline="0" dirty="0">
                <a:solidFill>
                  <a:schemeClr val="tx1"/>
                </a:solidFill>
                <a:effectLst/>
                <a:latin typeface="+mn-lt"/>
                <a:ea typeface="+mn-ea"/>
                <a:cs typeface="+mn-cs"/>
              </a:rPr>
              <a:t>, particularly on the lower 18 </a:t>
            </a:r>
            <a:r>
              <a:rPr lang="en-US" sz="1200" kern="1200" baseline="0" dirty="0" err="1">
                <a:solidFill>
                  <a:schemeClr val="tx1"/>
                </a:solidFill>
                <a:effectLst/>
                <a:latin typeface="+mn-lt"/>
                <a:ea typeface="+mn-ea"/>
                <a:cs typeface="+mn-cs"/>
              </a:rPr>
              <a:t>subplanes</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457200" lvl="1" indent="0" algn="l">
              <a:buFont typeface="+mj-lt"/>
              <a:buNone/>
            </a:pPr>
            <a:r>
              <a:rPr lang="el-GR" sz="1200" kern="1200" dirty="0">
                <a:solidFill>
                  <a:schemeClr val="tx1"/>
                </a:solidFill>
                <a:effectLst/>
                <a:latin typeface="+mn-lt"/>
                <a:ea typeface="+mn-ea"/>
                <a:cs typeface="+mn-cs"/>
              </a:rPr>
              <a:t>1. Ο Ανθρωπολόγος-επιστήμονας θα μελετούσε,  παρατηρούσε και θα κατανοούσε πώς άτομα και οι ομάδες περνούν  μέσα από την εξέλιξη στο Κοσμικό Φυσικό Πεδίο, δηλαδή τη συμπεριφορά εντός του πολιτισμού, ιδιαίτερα στα κατώτερα 18 υποπεδία.</a:t>
            </a:r>
          </a:p>
          <a:p>
            <a:pPr marL="685800" lvl="1" indent="-228600" algn="l">
              <a:buFont typeface="+mj-lt"/>
              <a:buAutoNum type="arabicPeriod"/>
            </a:pPr>
            <a:endParaRPr lang="en-US"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This would be an un-biased observation of the evolutionary steps man makes as he is evolving….and determine </a:t>
            </a:r>
            <a:r>
              <a:rPr lang="en-US" sz="1200" u="sng" kern="1200" dirty="0">
                <a:solidFill>
                  <a:schemeClr val="tx1"/>
                </a:solidFill>
                <a:effectLst/>
                <a:latin typeface="+mn-lt"/>
                <a:ea typeface="+mn-ea"/>
                <a:cs typeface="+mn-cs"/>
              </a:rPr>
              <a:t>what he is evolving towards becoming</a:t>
            </a:r>
            <a:r>
              <a:rPr lang="en-US" sz="1200" kern="1200" dirty="0">
                <a:solidFill>
                  <a:schemeClr val="tx1"/>
                </a:solidFill>
                <a:effectLst/>
                <a:latin typeface="+mn-lt"/>
                <a:ea typeface="+mn-ea"/>
                <a:cs typeface="+mn-cs"/>
              </a:rPr>
              <a:t>. This could also be work of the Psychologist SG.</a:t>
            </a: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l-GR" sz="1200" b="0" u="none" kern="1200" dirty="0">
                <a:solidFill>
                  <a:schemeClr val="tx1"/>
                </a:solidFill>
                <a:effectLst/>
                <a:latin typeface="+mn-lt"/>
                <a:ea typeface="+mn-ea"/>
                <a:cs typeface="+mn-cs"/>
              </a:rPr>
              <a:t>Αυτή θα ήταν μια αμερόληπτη παρατήρηση των εξελικτικών βημάτων που κάνει ο άνθρωπος καθώς εξελίσσεται… και  </a:t>
            </a:r>
            <a:r>
              <a:rPr lang="el-GR" sz="1200" b="0" u="sng" kern="1200" dirty="0">
                <a:solidFill>
                  <a:schemeClr val="tx1"/>
                </a:solidFill>
                <a:effectLst/>
                <a:latin typeface="+mn-lt"/>
                <a:ea typeface="+mn-ea"/>
                <a:cs typeface="+mn-cs"/>
              </a:rPr>
              <a:t>καθορίζει προς τα που και  σε τι εξελίσσεται </a:t>
            </a:r>
            <a:r>
              <a:rPr lang="el-GR" sz="1200" b="0" u="none" kern="1200" dirty="0">
                <a:solidFill>
                  <a:schemeClr val="tx1"/>
                </a:solidFill>
                <a:effectLst/>
                <a:latin typeface="+mn-lt"/>
                <a:ea typeface="+mn-ea"/>
                <a:cs typeface="+mn-cs"/>
              </a:rPr>
              <a:t>. Αυτό θα μπορούσε επίσης να είναι έργο του  Σ.Ο. των Ψυχολόγων .</a:t>
            </a:r>
          </a:p>
          <a:p>
            <a:pPr marL="1085850" lvl="2" indent="-171450" algn="l">
              <a:buFont typeface="Arial" panose="020B0604020202020204" pitchFamily="34" charset="0"/>
              <a:buChar char="•"/>
            </a:pPr>
            <a:endParaRPr lang="en-US" sz="1200" b="0" u="none" kern="1200" dirty="0">
              <a:solidFill>
                <a:schemeClr val="tx1"/>
              </a:solidFill>
              <a:effectLst/>
              <a:latin typeface="+mn-lt"/>
              <a:ea typeface="+mn-ea"/>
              <a:cs typeface="+mn-cs"/>
            </a:endParaRPr>
          </a:p>
          <a:p>
            <a:pPr marL="1543050" lvl="3" indent="-171450" algn="l">
              <a:buFont typeface="Courier New" panose="02070309020205020404" pitchFamily="49" charset="0"/>
              <a:buChar char="o"/>
            </a:pPr>
            <a:r>
              <a:rPr lang="en-US" sz="1200" u="none" kern="1200" dirty="0">
                <a:solidFill>
                  <a:schemeClr val="tx1"/>
                </a:solidFill>
                <a:effectLst/>
                <a:latin typeface="+mn-lt"/>
                <a:ea typeface="+mn-ea"/>
                <a:cs typeface="+mn-cs"/>
              </a:rPr>
              <a:t>Here, </a:t>
            </a:r>
            <a:r>
              <a:rPr lang="en-US" sz="1200" kern="1200" dirty="0">
                <a:solidFill>
                  <a:schemeClr val="tx1"/>
                </a:solidFill>
                <a:effectLst/>
                <a:latin typeface="+mn-lt"/>
                <a:ea typeface="+mn-ea"/>
                <a:cs typeface="+mn-cs"/>
              </a:rPr>
              <a:t>the scientist would study </a:t>
            </a:r>
            <a:r>
              <a:rPr lang="en-US" dirty="0"/>
              <a:t>societies and cultures around the world and identify how the awakening process of Soul contact and integration effects people.</a:t>
            </a:r>
            <a:endParaRPr lang="el-GR" dirty="0"/>
          </a:p>
          <a:p>
            <a:pPr marL="1543050" lvl="3" indent="-171450" algn="l">
              <a:buFont typeface="Courier New" panose="02070309020205020404" pitchFamily="49" charset="0"/>
              <a:buChar char="o"/>
            </a:pPr>
            <a:r>
              <a:rPr lang="el-GR" dirty="0"/>
              <a:t>Εδώ, ο επιστήμονας θα μελετά  τις κοινωνίες και τους πολιτισμούς σε όλο τον κόσμο και θα προσδιορίσει πώς η διαδικασία αφύπνισης της επαφής και της ολοκλήρωσης της ψυχής επηρεάζει τους ανθρώπους.</a:t>
            </a:r>
          </a:p>
          <a:p>
            <a:pPr marL="1543050" lvl="3" indent="-171450" algn="l">
              <a:buFont typeface="Courier New" panose="02070309020205020404" pitchFamily="49" charset="0"/>
              <a:buChar char="o"/>
            </a:pPr>
            <a:endParaRPr lang="en-US"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Study how the Monad, our Pure Spirit expresses through</a:t>
            </a:r>
            <a:r>
              <a:rPr lang="en-US" sz="1200" kern="1200" baseline="0" dirty="0">
                <a:solidFill>
                  <a:schemeClr val="tx1"/>
                </a:solidFill>
                <a:effectLst/>
                <a:latin typeface="+mn-lt"/>
                <a:ea typeface="+mn-ea"/>
                <a:cs typeface="+mn-cs"/>
              </a:rPr>
              <a:t> what is called the Spiritual Triad. Note how the energies of the </a:t>
            </a:r>
            <a:r>
              <a:rPr lang="en-US" sz="1200" u="sng" kern="1200" baseline="0" dirty="0">
                <a:solidFill>
                  <a:schemeClr val="tx1"/>
                </a:solidFill>
                <a:effectLst/>
                <a:latin typeface="+mn-lt"/>
                <a:ea typeface="+mn-ea"/>
                <a:cs typeface="+mn-cs"/>
              </a:rPr>
              <a:t>Atma-</a:t>
            </a:r>
            <a:r>
              <a:rPr lang="en-US" sz="1200" kern="1200" baseline="0" dirty="0">
                <a:solidFill>
                  <a:schemeClr val="tx1"/>
                </a:solidFill>
                <a:effectLst/>
                <a:latin typeface="+mn-lt"/>
                <a:ea typeface="+mn-ea"/>
                <a:cs typeface="+mn-cs"/>
              </a:rPr>
              <a:t> pure Will; </a:t>
            </a:r>
            <a:r>
              <a:rPr lang="el-GR" sz="1200" u="sng" kern="1200" baseline="0" dirty="0" err="1">
                <a:solidFill>
                  <a:schemeClr val="tx1"/>
                </a:solidFill>
                <a:effectLst/>
                <a:latin typeface="+mn-lt"/>
                <a:ea typeface="+mn-ea"/>
                <a:cs typeface="+mn-cs"/>
              </a:rPr>
              <a:t>Βούδδι</a:t>
            </a:r>
            <a:r>
              <a:rPr lang="en-US" sz="1200" kern="1200" baseline="0" dirty="0">
                <a:solidFill>
                  <a:schemeClr val="tx1"/>
                </a:solidFill>
                <a:effectLst/>
                <a:latin typeface="+mn-lt"/>
                <a:ea typeface="+mn-ea"/>
                <a:cs typeface="+mn-cs"/>
              </a:rPr>
              <a:t> – pure love, pure reasoning, and intuition; and </a:t>
            </a:r>
            <a:r>
              <a:rPr lang="en-US" sz="1200" u="sng" kern="1200" baseline="0" dirty="0">
                <a:solidFill>
                  <a:schemeClr val="tx1"/>
                </a:solidFill>
                <a:effectLst/>
                <a:latin typeface="+mn-lt"/>
                <a:ea typeface="+mn-ea"/>
                <a:cs typeface="+mn-cs"/>
              </a:rPr>
              <a:t>Manas</a:t>
            </a:r>
            <a:r>
              <a:rPr lang="en-US" sz="1200" kern="1200" baseline="0" dirty="0">
                <a:solidFill>
                  <a:schemeClr val="tx1"/>
                </a:solidFill>
                <a:effectLst/>
                <a:latin typeface="+mn-lt"/>
                <a:ea typeface="+mn-ea"/>
                <a:cs typeface="+mn-cs"/>
              </a:rPr>
              <a:t> or Mental plane – are expressed in evolving man through the Soul within a given culture.</a:t>
            </a:r>
            <a:endParaRPr lang="el-GR" sz="1200" kern="1200" baseline="0" dirty="0">
              <a:solidFill>
                <a:schemeClr val="tx1"/>
              </a:solidFill>
              <a:effectLst/>
              <a:latin typeface="+mn-lt"/>
              <a:ea typeface="+mn-ea"/>
              <a:cs typeface="+mn-cs"/>
            </a:endParaRPr>
          </a:p>
          <a:p>
            <a:pPr marL="1085850" lvl="2" indent="-171450" algn="l">
              <a:buFont typeface="Arial" panose="020B0604020202020204" pitchFamily="34" charset="0"/>
              <a:buChar char="•"/>
            </a:pPr>
            <a:endParaRPr lang="el-GR" sz="1200" kern="1200" baseline="0" dirty="0">
              <a:solidFill>
                <a:schemeClr val="tx1"/>
              </a:solidFill>
              <a:effectLst/>
              <a:latin typeface="+mn-lt"/>
              <a:ea typeface="+mn-ea"/>
              <a:cs typeface="+mn-cs"/>
            </a:endParaRPr>
          </a:p>
          <a:p>
            <a:pPr marL="1085850" lvl="2" indent="-171450" algn="l">
              <a:buFont typeface="Arial" panose="020B0604020202020204" pitchFamily="34" charset="0"/>
              <a:buChar char="•"/>
            </a:pPr>
            <a:r>
              <a:rPr lang="el-GR" sz="1200" kern="1200" baseline="0" dirty="0">
                <a:solidFill>
                  <a:schemeClr val="tx1"/>
                </a:solidFill>
                <a:effectLst/>
                <a:latin typeface="+mn-lt"/>
                <a:ea typeface="+mn-ea"/>
                <a:cs typeface="+mn-cs"/>
              </a:rPr>
              <a:t>Μελετήστε πώς εκφράζεται η Μονάδα, το Αγνό Πνεύμα μέσω αυτού που ονομάζεται Πνευματική Τριάδα. Σημειώστε πώς οι ενέργειες του </a:t>
            </a:r>
            <a:r>
              <a:rPr lang="el-GR" sz="1200" u="sng" kern="1200" baseline="0" dirty="0">
                <a:solidFill>
                  <a:schemeClr val="tx1"/>
                </a:solidFill>
                <a:effectLst/>
                <a:latin typeface="+mn-lt"/>
                <a:ea typeface="+mn-ea"/>
                <a:cs typeface="+mn-cs"/>
              </a:rPr>
              <a:t>Άτμα</a:t>
            </a:r>
            <a:r>
              <a:rPr lang="el-GR" sz="1200" kern="1200" baseline="0" dirty="0">
                <a:solidFill>
                  <a:schemeClr val="tx1"/>
                </a:solidFill>
                <a:effectLst/>
                <a:latin typeface="+mn-lt"/>
                <a:ea typeface="+mn-ea"/>
                <a:cs typeface="+mn-cs"/>
              </a:rPr>
              <a:t> –καθαρής/ αγνής  Θέλησης, το  </a:t>
            </a:r>
            <a:r>
              <a:rPr lang="el-GR" sz="1200" kern="1200" baseline="0" dirty="0" err="1">
                <a:solidFill>
                  <a:schemeClr val="tx1"/>
                </a:solidFill>
                <a:effectLst/>
                <a:latin typeface="+mn-lt"/>
                <a:ea typeface="+mn-ea"/>
                <a:cs typeface="+mn-cs"/>
              </a:rPr>
              <a:t>Βούδδι</a:t>
            </a:r>
            <a:r>
              <a:rPr lang="el-GR" sz="1200" kern="1200" baseline="0" dirty="0">
                <a:solidFill>
                  <a:schemeClr val="tx1"/>
                </a:solidFill>
                <a:effectLst/>
                <a:latin typeface="+mn-lt"/>
                <a:ea typeface="+mn-ea"/>
                <a:cs typeface="+mn-cs"/>
              </a:rPr>
              <a:t> -  της αγνής αγάπης  της αγνής λογικής και διαίσθησης και του Μάννας ή το Νοητικό πεδίο – εκφράζονται στην εξέλιξη του ανθρώπου μέσω της Ψυχής μέσα σε μια δεδομένη κουλτούρα.</a:t>
            </a:r>
          </a:p>
          <a:p>
            <a:pPr marL="1085850" lvl="2" indent="-171450" algn="l">
              <a:buFont typeface="Arial" panose="020B0604020202020204" pitchFamily="34" charset="0"/>
              <a:buChar char="•"/>
            </a:pPr>
            <a:endParaRPr lang="en-US"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n-US" sz="1200" kern="1200" baseline="0" dirty="0">
                <a:solidFill>
                  <a:schemeClr val="tx1"/>
                </a:solidFill>
                <a:effectLst/>
                <a:latin typeface="+mn-lt"/>
                <a:ea typeface="+mn-ea"/>
                <a:cs typeface="+mn-cs"/>
              </a:rPr>
              <a:t>It is through the Abstract mind that lower man makes contact with the Spiritual Triad. This is best done by through meditation.</a:t>
            </a:r>
            <a:endParaRPr lang="el-GR"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l-GR" sz="1200" kern="1200" baseline="0" dirty="0">
                <a:solidFill>
                  <a:schemeClr val="tx1"/>
                </a:solidFill>
                <a:effectLst/>
                <a:latin typeface="+mn-lt"/>
                <a:ea typeface="+mn-ea"/>
                <a:cs typeface="+mn-cs"/>
              </a:rPr>
              <a:t>Είναι μέσω του Αφηρημένου νου που ο κατώτερος άνθρωπος έρχεται σε επαφή με την Πνευματική Τριάδα. Αυτό γίνεται καλύτερα μέσω του διαλογισμού.</a:t>
            </a:r>
          </a:p>
          <a:p>
            <a:pPr marL="1657350" lvl="3" indent="-285750" algn="l">
              <a:buFont typeface="Courier New" panose="02070309020205020404" pitchFamily="49" charset="0"/>
              <a:buChar char="o"/>
            </a:pPr>
            <a:endParaRPr lang="en-US"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n-US" sz="1200" kern="1200" baseline="0" dirty="0">
                <a:solidFill>
                  <a:schemeClr val="tx1"/>
                </a:solidFill>
                <a:effectLst/>
                <a:latin typeface="+mn-lt"/>
                <a:ea typeface="+mn-ea"/>
                <a:cs typeface="+mn-cs"/>
              </a:rPr>
              <a:t>The Soul acts as an Intermediary and conduit for energies of the Spiritual Triad. It radiates and communicates the higher values of harmlessness, love, goodwill and cooperation throughout the individual’s incarnation. </a:t>
            </a:r>
            <a:endParaRPr lang="el-GR"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endParaRPr lang="el-GR"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l-GR" sz="1200" kern="1200" baseline="0" dirty="0">
                <a:solidFill>
                  <a:schemeClr val="tx1"/>
                </a:solidFill>
                <a:effectLst/>
                <a:latin typeface="+mn-lt"/>
                <a:ea typeface="+mn-ea"/>
                <a:cs typeface="+mn-cs"/>
              </a:rPr>
              <a:t>Η Ψυχή δρα ως ενδιάμεσος ή αγωγός για τις ενέργειες της Πνευματικής Τριάδας. Εκπέμπει και μεταδίδει τις ανώτερες αξίες της αβλάβειας, της αγάπης, της καλής θέλησης και της συνεργασίας σε όλη τη διάρκεια της ενσάρκωσης του ατόμου.</a:t>
            </a:r>
          </a:p>
          <a:p>
            <a:pPr marL="1657350" lvl="3" indent="-285750" algn="l">
              <a:buFont typeface="Courier New" panose="02070309020205020404" pitchFamily="49" charset="0"/>
              <a:buChar char="o"/>
            </a:pPr>
            <a:endParaRPr lang="en-US" sz="1200" kern="1200" baseline="0" dirty="0">
              <a:solidFill>
                <a:schemeClr val="tx1"/>
              </a:solidFill>
              <a:effectLst/>
              <a:latin typeface="+mn-lt"/>
              <a:ea typeface="+mn-ea"/>
              <a:cs typeface="+mn-cs"/>
            </a:endParaRPr>
          </a:p>
          <a:p>
            <a:pPr marL="2114550" lvl="4" indent="-285750" algn="l">
              <a:buFont typeface="Wingdings" panose="05000000000000000000" pitchFamily="2" charset="2"/>
              <a:buChar char="§"/>
            </a:pPr>
            <a:r>
              <a:rPr lang="en-US" sz="1200" kern="1200" baseline="0" dirty="0">
                <a:solidFill>
                  <a:schemeClr val="tx1"/>
                </a:solidFill>
                <a:effectLst/>
                <a:latin typeface="+mn-lt"/>
                <a:ea typeface="+mn-ea"/>
                <a:cs typeface="+mn-cs"/>
              </a:rPr>
              <a:t>The Scientist of the future could observe these energies as “light from the Soul”.</a:t>
            </a:r>
            <a:endParaRPr lang="el-GR" sz="1200" kern="1200" baseline="0" dirty="0">
              <a:solidFill>
                <a:schemeClr val="tx1"/>
              </a:solidFill>
              <a:effectLst/>
              <a:latin typeface="+mn-lt"/>
              <a:ea typeface="+mn-ea"/>
              <a:cs typeface="+mn-cs"/>
            </a:endParaRPr>
          </a:p>
          <a:p>
            <a:pPr marL="2114550" lvl="4" indent="-285750" algn="l">
              <a:buFont typeface="Wingdings" panose="05000000000000000000" pitchFamily="2" charset="2"/>
              <a:buChar char="§"/>
            </a:pPr>
            <a:r>
              <a:rPr lang="el-GR" sz="1200" kern="1200" baseline="0" dirty="0">
                <a:solidFill>
                  <a:schemeClr val="tx1"/>
                </a:solidFill>
                <a:effectLst/>
                <a:latin typeface="+mn-lt"/>
                <a:ea typeface="+mn-ea"/>
                <a:cs typeface="+mn-cs"/>
              </a:rPr>
              <a:t>Ο Επιστήμονας του μέλλοντος θα μπορούσε να παρατηρήσει αυτές τις ενέργειες ως «φως από την Ψυχή».</a:t>
            </a:r>
          </a:p>
          <a:p>
            <a:pPr marL="2114550" lvl="4" indent="-285750" algn="l">
              <a:buFont typeface="Wingdings" panose="05000000000000000000" pitchFamily="2" charset="2"/>
              <a:buChar char="§"/>
            </a:pPr>
            <a:endParaRPr lang="en-US" sz="1200" kern="1200" baseline="0" dirty="0">
              <a:solidFill>
                <a:schemeClr val="tx1"/>
              </a:solidFill>
              <a:effectLst/>
              <a:latin typeface="+mn-lt"/>
              <a:ea typeface="+mn-ea"/>
              <a:cs typeface="+mn-cs"/>
            </a:endParaRPr>
          </a:p>
          <a:p>
            <a:pPr marL="1200150" lvl="2" indent="-285750" algn="l">
              <a:buFont typeface="Arial" panose="020B0604020202020204" pitchFamily="34" charset="0"/>
              <a:buChar char="•"/>
            </a:pPr>
            <a:r>
              <a:rPr lang="en-US" sz="1200" kern="1200" dirty="0">
                <a:solidFill>
                  <a:schemeClr val="tx1"/>
                </a:solidFill>
                <a:effectLst/>
                <a:latin typeface="+mn-lt"/>
                <a:ea typeface="+mn-ea"/>
                <a:cs typeface="+mn-cs"/>
              </a:rPr>
              <a:t>Observe and study how each of the 7 Rays condition and influence the individual, groups, Nations and civilization as a whole.</a:t>
            </a:r>
            <a:endParaRPr lang="el-GR" sz="1200" kern="1200" dirty="0">
              <a:solidFill>
                <a:schemeClr val="tx1"/>
              </a:solidFill>
              <a:effectLst/>
              <a:latin typeface="+mn-lt"/>
              <a:ea typeface="+mn-ea"/>
              <a:cs typeface="+mn-cs"/>
            </a:endParaRPr>
          </a:p>
          <a:p>
            <a:pPr marL="1200150" lvl="2" indent="-285750" algn="l">
              <a:buFont typeface="Arial" panose="020B0604020202020204" pitchFamily="34" charset="0"/>
              <a:buChar char="•"/>
            </a:pPr>
            <a:r>
              <a:rPr lang="el-GR" sz="1200" kern="1200" dirty="0">
                <a:solidFill>
                  <a:schemeClr val="tx1"/>
                </a:solidFill>
                <a:effectLst/>
                <a:latin typeface="+mn-lt"/>
                <a:ea typeface="+mn-ea"/>
                <a:cs typeface="+mn-cs"/>
              </a:rPr>
              <a:t>Παρατηρήστε και μελετήστε πώς καθεμία από τις 7 Ακτίνες συντηρεί και επηρεάζει το άτομο, τις ομάδες, τα Έθνη και τον πολιτισμό ως σύνολο.</a:t>
            </a:r>
          </a:p>
          <a:p>
            <a:pPr marL="1200150" lvl="2" indent="-285750" algn="l">
              <a:buFont typeface="Arial" panose="020B0604020202020204" pitchFamily="34" charset="0"/>
              <a:buChar char="•"/>
            </a:pPr>
            <a:endParaRPr lang="en-US" sz="1200" kern="1200" dirty="0">
              <a:solidFill>
                <a:schemeClr val="tx1"/>
              </a:solidFill>
              <a:effectLst/>
              <a:latin typeface="+mn-lt"/>
              <a:ea typeface="+mn-ea"/>
              <a:cs typeface="+mn-cs"/>
            </a:endParaRPr>
          </a:p>
          <a:p>
            <a:pPr marL="1200150" lvl="2" indent="-285750" algn="l">
              <a:buFont typeface="Arial" panose="020B0604020202020204" pitchFamily="34" charset="0"/>
              <a:buChar char="•"/>
            </a:pPr>
            <a:r>
              <a:rPr lang="en-US" sz="1200" kern="1200" dirty="0">
                <a:solidFill>
                  <a:schemeClr val="tx1"/>
                </a:solidFill>
                <a:effectLst/>
                <a:latin typeface="+mn-lt"/>
                <a:ea typeface="+mn-ea"/>
                <a:cs typeface="+mn-cs"/>
              </a:rPr>
              <a:t>Scientists will study / observe </a:t>
            </a:r>
            <a:r>
              <a:rPr lang="en-US" sz="1200" u="sng"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 individual, when integrated with his higher Self, is influenced by life of ethical behavior as he interacts with people and groups.</a:t>
            </a:r>
            <a:endParaRPr lang="el-GR" sz="1200" kern="1200" dirty="0">
              <a:solidFill>
                <a:schemeClr val="tx1"/>
              </a:solidFill>
              <a:effectLst/>
              <a:latin typeface="+mn-lt"/>
              <a:ea typeface="+mn-ea"/>
              <a:cs typeface="+mn-cs"/>
            </a:endParaRPr>
          </a:p>
          <a:p>
            <a:pPr marL="1200150" lvl="2" indent="-285750" algn="l">
              <a:buFont typeface="Arial" panose="020B0604020202020204" pitchFamily="34" charset="0"/>
              <a:buChar char="•"/>
            </a:pPr>
            <a:endParaRPr lang="el-GR" sz="1200" kern="1200" dirty="0">
              <a:solidFill>
                <a:schemeClr val="tx1"/>
              </a:solidFill>
              <a:effectLst/>
              <a:latin typeface="+mn-lt"/>
              <a:ea typeface="+mn-ea"/>
              <a:cs typeface="+mn-cs"/>
            </a:endParaRPr>
          </a:p>
          <a:p>
            <a:pPr marL="1200150" lvl="2" indent="-285750" algn="l">
              <a:buFont typeface="Arial" panose="020B0604020202020204" pitchFamily="34" charset="0"/>
              <a:buChar char="•"/>
            </a:pPr>
            <a:r>
              <a:rPr lang="el-GR" sz="1200" kern="1200" dirty="0">
                <a:solidFill>
                  <a:schemeClr val="tx1"/>
                </a:solidFill>
                <a:effectLst/>
                <a:latin typeface="+mn-lt"/>
                <a:ea typeface="+mn-ea"/>
                <a:cs typeface="+mn-cs"/>
              </a:rPr>
              <a:t>Οι επιστήμονες θα μελετήσουν / παρατηρήσουν </a:t>
            </a:r>
            <a:r>
              <a:rPr lang="el-GR" sz="1200" u="sng" kern="1200" dirty="0">
                <a:solidFill>
                  <a:schemeClr val="tx1"/>
                </a:solidFill>
                <a:effectLst/>
                <a:latin typeface="+mn-lt"/>
                <a:ea typeface="+mn-ea"/>
                <a:cs typeface="+mn-cs"/>
              </a:rPr>
              <a:t>πώς</a:t>
            </a:r>
            <a:r>
              <a:rPr lang="el-GR" sz="1200" kern="1200" dirty="0">
                <a:solidFill>
                  <a:schemeClr val="tx1"/>
                </a:solidFill>
                <a:effectLst/>
                <a:latin typeface="+mn-lt"/>
                <a:ea typeface="+mn-ea"/>
                <a:cs typeface="+mn-cs"/>
              </a:rPr>
              <a:t> το άτομο, όταν εμποτίζεται από τον ανώτερο Εαυτό του, επηρεάζεται από τη ζωή της ηθικής συμπεριφοράς καθώς </a:t>
            </a:r>
            <a:r>
              <a:rPr lang="el-GR" sz="1200" kern="1200" dirty="0" err="1">
                <a:solidFill>
                  <a:schemeClr val="tx1"/>
                </a:solidFill>
                <a:effectLst/>
                <a:latin typeface="+mn-lt"/>
                <a:ea typeface="+mn-ea"/>
                <a:cs typeface="+mn-cs"/>
              </a:rPr>
              <a:t>αλληλεπιδρά</a:t>
            </a:r>
            <a:r>
              <a:rPr lang="el-GR" sz="1200" kern="1200" dirty="0">
                <a:solidFill>
                  <a:schemeClr val="tx1"/>
                </a:solidFill>
                <a:effectLst/>
                <a:latin typeface="+mn-lt"/>
                <a:ea typeface="+mn-ea"/>
                <a:cs typeface="+mn-cs"/>
              </a:rPr>
              <a:t> με ανθρώπους και ομάδες.</a:t>
            </a:r>
          </a:p>
          <a:p>
            <a:pPr marL="1200150" lvl="2" indent="-285750" algn="l">
              <a:buFont typeface="Arial" panose="020B0604020202020204" pitchFamily="34" charset="0"/>
              <a:buChar char="•"/>
            </a:pPr>
            <a:endParaRPr lang="el-GR" sz="1200" kern="1200" dirty="0">
              <a:solidFill>
                <a:schemeClr val="tx1"/>
              </a:solidFill>
              <a:effectLst/>
              <a:latin typeface="+mn-lt"/>
              <a:ea typeface="+mn-ea"/>
              <a:cs typeface="+mn-cs"/>
            </a:endParaRPr>
          </a:p>
          <a:p>
            <a:pPr marL="1200150" lvl="2" indent="-285750" algn="l">
              <a:buFont typeface="Arial" panose="020B0604020202020204" pitchFamily="34" charset="0"/>
              <a:buChar char="•"/>
            </a:pPr>
            <a:endParaRPr lang="en-US" sz="1200" kern="120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n-US" sz="1200" kern="1200" baseline="0" dirty="0">
                <a:solidFill>
                  <a:schemeClr val="tx1"/>
                </a:solidFill>
                <a:effectLst/>
                <a:latin typeface="+mn-lt"/>
                <a:ea typeface="+mn-ea"/>
                <a:cs typeface="+mn-cs"/>
              </a:rPr>
              <a:t>Again, be mindful the connection with other SGs, e.g. Psychologists and Magnetic Healers facilitate healing of the personality.</a:t>
            </a:r>
            <a:endParaRPr lang="el-GR" sz="1200" kern="1200" baseline="0" dirty="0">
              <a:solidFill>
                <a:schemeClr val="tx1"/>
              </a:solidFill>
              <a:effectLst/>
              <a:latin typeface="+mn-lt"/>
              <a:ea typeface="+mn-ea"/>
              <a:cs typeface="+mn-cs"/>
            </a:endParaRPr>
          </a:p>
          <a:p>
            <a:pPr marL="1657350" lvl="3" indent="-285750" algn="l">
              <a:buFont typeface="Courier New" panose="02070309020205020404" pitchFamily="49" charset="0"/>
              <a:buChar char="o"/>
            </a:pPr>
            <a:r>
              <a:rPr lang="el-GR" sz="1200" kern="1200" baseline="0" dirty="0">
                <a:solidFill>
                  <a:schemeClr val="tx1"/>
                </a:solidFill>
                <a:effectLst/>
                <a:latin typeface="+mn-lt"/>
                <a:ea typeface="+mn-ea"/>
                <a:cs typeface="+mn-cs"/>
              </a:rPr>
              <a:t>Και πάλι, να έχετε υπόψη σας τη σύνδεση με άλλους Σ.Ο. όπως οι Ψυχολόγοι και οι Μαγνητικοί Θεραπευτές που  διευκολύνουν τη θεραπεία της προσωπικότητας.</a:t>
            </a:r>
            <a:endParaRPr lang="en-US" sz="1200" kern="1200" baseline="0" dirty="0">
              <a:solidFill>
                <a:schemeClr val="tx1"/>
              </a:solidFill>
              <a:effectLst/>
              <a:latin typeface="+mn-lt"/>
              <a:ea typeface="+mn-ea"/>
              <a:cs typeface="+mn-cs"/>
            </a:endParaRPr>
          </a:p>
          <a:p>
            <a:pPr marL="685800" lvl="1" indent="-228600" algn="l">
              <a:buFont typeface="+mj-lt"/>
              <a:buAutoNum type="arabicPeriod"/>
            </a:pPr>
            <a:endParaRPr lang="en-US" sz="1200" kern="1200" dirty="0">
              <a:solidFill>
                <a:schemeClr val="tx1"/>
              </a:solidFill>
              <a:effectLst/>
              <a:latin typeface="+mn-lt"/>
              <a:ea typeface="+mn-ea"/>
              <a:cs typeface="+mn-cs"/>
            </a:endParaRPr>
          </a:p>
          <a:p>
            <a:pPr marL="685800" lvl="1" indent="-228600" algn="l">
              <a:buFont typeface="+mj-lt"/>
              <a:buAutoNum type="arabicPeriod" startAt="2"/>
            </a:pPr>
            <a:r>
              <a:rPr lang="en-US" sz="1200" u="sng" kern="1200" dirty="0">
                <a:solidFill>
                  <a:schemeClr val="tx1"/>
                </a:solidFill>
                <a:effectLst/>
                <a:latin typeface="+mn-lt"/>
                <a:ea typeface="+mn-ea"/>
                <a:cs typeface="+mn-cs"/>
              </a:rPr>
              <a:t>Evolution of Leadership</a:t>
            </a:r>
            <a:r>
              <a:rPr lang="en-US" sz="1200" kern="1200" dirty="0">
                <a:solidFill>
                  <a:schemeClr val="tx1"/>
                </a:solidFill>
                <a:effectLst/>
                <a:latin typeface="+mn-lt"/>
                <a:ea typeface="+mn-ea"/>
                <a:cs typeface="+mn-cs"/>
              </a:rPr>
              <a:t> in society…..Leaders must learn be governed by Soul impulse and Hierarchical inspiration. This level of communication can be thru impression or telepathy, or both….and allows the individual to work with purpose and intent for carrying out their part of the Plan</a:t>
            </a:r>
            <a:endParaRPr lang="el-GR" sz="1200" kern="1200" dirty="0">
              <a:solidFill>
                <a:schemeClr val="tx1"/>
              </a:solidFill>
              <a:effectLst/>
              <a:latin typeface="+mn-lt"/>
              <a:ea typeface="+mn-ea"/>
              <a:cs typeface="+mn-cs"/>
            </a:endParaRPr>
          </a:p>
          <a:p>
            <a:pPr marL="457200" lvl="1" indent="0" algn="l">
              <a:buFont typeface="+mj-lt"/>
              <a:buNone/>
            </a:pPr>
            <a:endParaRPr lang="el-GR" sz="1200" kern="1200" dirty="0">
              <a:solidFill>
                <a:schemeClr val="tx1"/>
              </a:solidFill>
              <a:effectLst/>
              <a:latin typeface="+mn-lt"/>
              <a:ea typeface="+mn-ea"/>
              <a:cs typeface="+mn-cs"/>
            </a:endParaRPr>
          </a:p>
          <a:p>
            <a:pPr marL="457200" lvl="1" indent="0" algn="l">
              <a:buFont typeface="+mj-lt"/>
              <a:buNone/>
            </a:pPr>
            <a:r>
              <a:rPr lang="el-GR" sz="1200" kern="1200" dirty="0">
                <a:solidFill>
                  <a:schemeClr val="tx1"/>
                </a:solidFill>
                <a:effectLst/>
                <a:latin typeface="+mn-lt"/>
                <a:ea typeface="+mn-ea"/>
                <a:cs typeface="+mn-cs"/>
              </a:rPr>
              <a:t>2. </a:t>
            </a:r>
            <a:r>
              <a:rPr lang="el-GR" sz="1200" u="sng" kern="1200" dirty="0">
                <a:solidFill>
                  <a:schemeClr val="tx1"/>
                </a:solidFill>
                <a:effectLst/>
                <a:latin typeface="+mn-lt"/>
                <a:ea typeface="+mn-ea"/>
                <a:cs typeface="+mn-cs"/>
              </a:rPr>
              <a:t>Εξέλιξη της Ηγεσίας </a:t>
            </a:r>
            <a:r>
              <a:rPr lang="el-GR" sz="1200" kern="1200" dirty="0">
                <a:solidFill>
                  <a:schemeClr val="tx1"/>
                </a:solidFill>
                <a:effectLst/>
                <a:latin typeface="+mn-lt"/>
                <a:ea typeface="+mn-ea"/>
                <a:cs typeface="+mn-cs"/>
              </a:rPr>
              <a:t>στην κοινωνία…..Οι ηγέτες πρέπει να μάθουν να </a:t>
            </a:r>
            <a:r>
              <a:rPr lang="el-GR" sz="1200" kern="1200" dirty="0" err="1">
                <a:solidFill>
                  <a:schemeClr val="tx1"/>
                </a:solidFill>
                <a:effectLst/>
                <a:latin typeface="+mn-lt"/>
                <a:ea typeface="+mn-ea"/>
                <a:cs typeface="+mn-cs"/>
              </a:rPr>
              <a:t>διέπονται</a:t>
            </a:r>
            <a:r>
              <a:rPr lang="el-GR" sz="1200" kern="1200" dirty="0">
                <a:solidFill>
                  <a:schemeClr val="tx1"/>
                </a:solidFill>
                <a:effectLst/>
                <a:latin typeface="+mn-lt"/>
                <a:ea typeface="+mn-ea"/>
                <a:cs typeface="+mn-cs"/>
              </a:rPr>
              <a:t> από την παρόρμηση της Ψυχής και την Ιεραρχική έμπνευση. Αυτό το επίπεδο επικοινωνίας μπορεί να είναι μέσω της εντύπωσης ή της τηλεπάθειας, ή και των δύο… και επιτρέπει στο άτομο να εργαστεί με σκοπό και πρόθεση για την υλοποίηση του Σχεδίου</a:t>
            </a:r>
          </a:p>
          <a:p>
            <a:pPr marL="457200" lvl="1" indent="0" algn="l">
              <a:buFont typeface="+mj-lt"/>
              <a:buNone/>
            </a:pPr>
            <a:endParaRPr lang="el-GR" sz="1200" kern="1200" dirty="0">
              <a:solidFill>
                <a:schemeClr val="tx1"/>
              </a:solidFill>
              <a:effectLst/>
              <a:latin typeface="+mn-lt"/>
              <a:ea typeface="+mn-ea"/>
              <a:cs typeface="+mn-cs"/>
            </a:endParaRPr>
          </a:p>
          <a:p>
            <a:pPr marL="457200" lvl="1" indent="0" algn="l">
              <a:buFont typeface="+mj-lt"/>
              <a:buNone/>
            </a:pPr>
            <a:endParaRPr lang="en-US"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Study the dynamics of how a leader functions, makes decisions, and how he is effected by impression and impulse. </a:t>
            </a: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l-GR" sz="1200" kern="1200" dirty="0">
                <a:solidFill>
                  <a:schemeClr val="tx1"/>
                </a:solidFill>
                <a:effectLst/>
                <a:latin typeface="+mn-lt"/>
                <a:ea typeface="+mn-ea"/>
                <a:cs typeface="+mn-cs"/>
              </a:rPr>
              <a:t>Μελετήστε τη δυναμική του πώς ένας ηγέτης λειτουργεί, παίρνει αποφάσεις και πώς επηρεάζεται από την εντύπωση και την παρόρμηση.</a:t>
            </a:r>
          </a:p>
          <a:p>
            <a:pPr marL="1085850" lvl="2" indent="-171450" algn="l">
              <a:buFont typeface="Arial" panose="020B0604020202020204" pitchFamily="34" charset="0"/>
              <a:buChar char="•"/>
            </a:pPr>
            <a:endParaRPr lang="en-US" sz="1200" kern="1200" dirty="0">
              <a:solidFill>
                <a:schemeClr val="tx1"/>
              </a:solidFill>
              <a:effectLst/>
              <a:latin typeface="+mn-lt"/>
              <a:ea typeface="+mn-ea"/>
              <a:cs typeface="+mn-cs"/>
            </a:endParaRPr>
          </a:p>
          <a:p>
            <a:pPr marL="1543050" lvl="3" indent="-171450" algn="l">
              <a:buFont typeface="Courier New" panose="02070309020205020404" pitchFamily="49" charset="0"/>
              <a:buChar char="o"/>
            </a:pPr>
            <a:r>
              <a:rPr lang="en-US" sz="1200" kern="1200" dirty="0">
                <a:solidFill>
                  <a:schemeClr val="tx1"/>
                </a:solidFill>
                <a:effectLst/>
                <a:latin typeface="+mn-lt"/>
                <a:ea typeface="+mn-ea"/>
                <a:cs typeface="+mn-cs"/>
              </a:rPr>
              <a:t>Emphasis on Leadership training</a:t>
            </a:r>
            <a:endParaRPr lang="el-GR" sz="1200" kern="1200" dirty="0">
              <a:solidFill>
                <a:schemeClr val="tx1"/>
              </a:solidFill>
              <a:effectLst/>
              <a:latin typeface="+mn-lt"/>
              <a:ea typeface="+mn-ea"/>
              <a:cs typeface="+mn-cs"/>
            </a:endParaRPr>
          </a:p>
          <a:p>
            <a:pPr marL="1543050" lvl="3" indent="-171450" algn="l">
              <a:buFont typeface="Courier New" panose="02070309020205020404" pitchFamily="49" charset="0"/>
              <a:buChar char="o"/>
            </a:pPr>
            <a:r>
              <a:rPr lang="el-GR" sz="1200" kern="1200" dirty="0">
                <a:solidFill>
                  <a:schemeClr val="tx1"/>
                </a:solidFill>
                <a:effectLst/>
                <a:latin typeface="+mn-lt"/>
                <a:ea typeface="+mn-ea"/>
                <a:cs typeface="+mn-cs"/>
              </a:rPr>
              <a:t>Έμφαση στην εκπαίδευση για ηγετική ικανότητα</a:t>
            </a:r>
          </a:p>
          <a:p>
            <a:pPr marL="1543050" lvl="3" indent="-171450" algn="l">
              <a:buFont typeface="Courier New" panose="02070309020205020404" pitchFamily="49" charset="0"/>
              <a:buChar char="o"/>
            </a:pPr>
            <a:endParaRPr lang="en-US"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Retrospective studies of influential leaders of the past could be valuable in understanding how they succeeded or failed in tasks, and how Soul integration could have effected behavior. </a:t>
            </a: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l-GR" sz="1200" b="1" kern="1200" dirty="0">
                <a:solidFill>
                  <a:schemeClr val="tx1"/>
                </a:solidFill>
                <a:effectLst/>
                <a:latin typeface="+mn-lt"/>
                <a:ea typeface="+mn-ea"/>
                <a:cs typeface="+mn-cs"/>
              </a:rPr>
              <a:t>Μελετώντας  το παρελθόν  και τους ηγέτες με επιρροή θα μπορούσαν να έχουμε  πολύτιμη κατανόηση  για του πώς πέτυχαν ή απέτυχαν σε καθήκοντα και πώς η  Ψυχική ολοκλήρωση  επηρέασε τη συμπεριφορά τους;.</a:t>
            </a:r>
          </a:p>
          <a:p>
            <a:pPr marL="1085850" lvl="2" indent="-171450" algn="l">
              <a:buFont typeface="Arial" panose="020B0604020202020204" pitchFamily="34" charset="0"/>
              <a:buChar char="•"/>
            </a:pPr>
            <a:endParaRPr lang="en-US" sz="1200" kern="1200" dirty="0">
              <a:solidFill>
                <a:schemeClr val="tx1"/>
              </a:solidFill>
              <a:effectLst/>
              <a:latin typeface="+mn-lt"/>
              <a:ea typeface="+mn-ea"/>
              <a:cs typeface="+mn-cs"/>
            </a:endParaRPr>
          </a:p>
          <a:p>
            <a:pPr marL="1543050" lvl="3" indent="-171450" algn="l">
              <a:buFont typeface="Arial" panose="020B0604020202020204" pitchFamily="34" charset="0"/>
              <a:buChar char="•"/>
            </a:pPr>
            <a:r>
              <a:rPr lang="en-US" sz="1200" kern="1200" dirty="0">
                <a:solidFill>
                  <a:schemeClr val="tx1"/>
                </a:solidFill>
                <a:effectLst/>
                <a:latin typeface="+mn-lt"/>
                <a:ea typeface="+mn-ea"/>
                <a:cs typeface="+mn-cs"/>
              </a:rPr>
              <a:t>Perhaps, a study on the success and failure of communication …..learn from past events to prevent the same from happening again</a:t>
            </a:r>
            <a:endParaRPr lang="el-GR" sz="1200" kern="1200" dirty="0">
              <a:solidFill>
                <a:schemeClr val="tx1"/>
              </a:solidFill>
              <a:effectLst/>
              <a:latin typeface="+mn-lt"/>
              <a:ea typeface="+mn-ea"/>
              <a:cs typeface="+mn-cs"/>
            </a:endParaRPr>
          </a:p>
          <a:p>
            <a:pPr marL="1543050" lvl="3" indent="-171450" algn="l">
              <a:buFont typeface="Arial" panose="020B0604020202020204" pitchFamily="34" charset="0"/>
              <a:buChar char="•"/>
            </a:pPr>
            <a:r>
              <a:rPr lang="el-GR" sz="1200" kern="1200" dirty="0">
                <a:solidFill>
                  <a:schemeClr val="tx1"/>
                </a:solidFill>
                <a:effectLst/>
                <a:latin typeface="+mn-lt"/>
                <a:ea typeface="+mn-ea"/>
                <a:cs typeface="+mn-cs"/>
              </a:rPr>
              <a:t>Ίσως, μια μελέτη για την επιτυχία και την αποτυχία της επικοινωνίας ( να βοηθήσει στο να ) μάθετε από γεγονότα του παρελθόντος για να αποτρέψετε το ίδιο (γεγονός) να ξανασυμβεί</a:t>
            </a:r>
            <a:endParaRPr lang="en-US" sz="1200" kern="1200" dirty="0">
              <a:solidFill>
                <a:schemeClr val="tx1"/>
              </a:solidFill>
              <a:effectLst/>
              <a:latin typeface="+mn-lt"/>
              <a:ea typeface="+mn-ea"/>
              <a:cs typeface="+mn-cs"/>
            </a:endParaRPr>
          </a:p>
          <a:p>
            <a:pPr marL="457200" lvl="1" indent="0" algn="l">
              <a:buFont typeface="+mj-lt"/>
              <a:buNone/>
            </a:pPr>
            <a:endParaRPr lang="en-US" sz="1200" kern="1200" dirty="0">
              <a:solidFill>
                <a:schemeClr val="tx1"/>
              </a:solidFill>
              <a:effectLst/>
              <a:latin typeface="+mn-lt"/>
              <a:ea typeface="+mn-ea"/>
              <a:cs typeface="+mn-cs"/>
            </a:endParaRPr>
          </a:p>
          <a:p>
            <a:pPr marL="685800" lvl="1" indent="-228600" algn="l">
              <a:buFont typeface="+mj-lt"/>
              <a:buAutoNum type="arabicPeriod" startAt="3"/>
            </a:pPr>
            <a:r>
              <a:rPr lang="en-US" sz="1200" u="sng" kern="1200" dirty="0">
                <a:solidFill>
                  <a:schemeClr val="tx1"/>
                </a:solidFill>
                <a:effectLst/>
                <a:latin typeface="+mn-lt"/>
                <a:ea typeface="+mn-ea"/>
                <a:cs typeface="+mn-cs"/>
              </a:rPr>
              <a:t>Evolution of the Group</a:t>
            </a:r>
            <a:r>
              <a:rPr lang="en-US" sz="1200" kern="1200" dirty="0">
                <a:solidFill>
                  <a:schemeClr val="tx1"/>
                </a:solidFill>
                <a:effectLst/>
                <a:latin typeface="+mn-lt"/>
                <a:ea typeface="+mn-ea"/>
                <a:cs typeface="+mn-cs"/>
              </a:rPr>
              <a:t>…. Individuals in the Group, including the Nation as a greater Group, forms a body or Soul that must awaken, purify and act with a greater sense of purpose for all their activities</a:t>
            </a:r>
            <a:endParaRPr lang="el-GR" sz="1200" kern="1200" dirty="0">
              <a:solidFill>
                <a:schemeClr val="tx1"/>
              </a:solidFill>
              <a:effectLst/>
              <a:latin typeface="+mn-lt"/>
              <a:ea typeface="+mn-ea"/>
              <a:cs typeface="+mn-cs"/>
            </a:endParaRPr>
          </a:p>
          <a:p>
            <a:pPr marL="457200" lvl="1" indent="0" algn="l">
              <a:buFont typeface="+mj-lt"/>
              <a:buNone/>
            </a:pPr>
            <a:r>
              <a:rPr lang="el-GR" sz="1200" kern="1200" dirty="0">
                <a:solidFill>
                  <a:schemeClr val="tx1"/>
                </a:solidFill>
                <a:effectLst/>
                <a:latin typeface="+mn-lt"/>
                <a:ea typeface="+mn-ea"/>
                <a:cs typeface="+mn-cs"/>
              </a:rPr>
              <a:t>3</a:t>
            </a:r>
            <a:r>
              <a:rPr lang="el-GR" sz="1200" u="sng" kern="1200" dirty="0">
                <a:solidFill>
                  <a:schemeClr val="tx1"/>
                </a:solidFill>
                <a:effectLst/>
                <a:latin typeface="+mn-lt"/>
                <a:ea typeface="+mn-ea"/>
                <a:cs typeface="+mn-cs"/>
              </a:rPr>
              <a:t>. Εξέλιξη του Ομίλου</a:t>
            </a:r>
            <a:r>
              <a:rPr lang="el-GR" sz="1200" kern="1200" dirty="0">
                <a:solidFill>
                  <a:schemeClr val="tx1"/>
                </a:solidFill>
                <a:effectLst/>
                <a:latin typeface="+mn-lt"/>
                <a:ea typeface="+mn-ea"/>
                <a:cs typeface="+mn-cs"/>
              </a:rPr>
              <a:t>…. Τα άτομα στην Ομάδα, συμπεριλαμβανομένου του Έθνους ως μεγαλύτερης Ομάδας, σχηματίζουν ένα σώμα ή μια Ψυχή που πρέπει να αφυπνιστεί, να εξαγνιστεί και να ενεργήσει με μεγαλύτερη αίσθηση σκοπού για όλες τις δραστηριότητές του.</a:t>
            </a:r>
          </a:p>
          <a:p>
            <a:pPr marL="457200" lvl="1" indent="0" algn="l">
              <a:buFont typeface="+mj-lt"/>
              <a:buNone/>
            </a:pPr>
            <a:endParaRPr lang="en-US" sz="1200" kern="1200" dirty="0">
              <a:solidFill>
                <a:schemeClr val="tx1"/>
              </a:solidFill>
              <a:effectLst/>
              <a:latin typeface="+mn-lt"/>
              <a:ea typeface="+mn-ea"/>
              <a:cs typeface="+mn-cs"/>
            </a:endParaRPr>
          </a:p>
          <a:p>
            <a:pPr marL="1143000" lvl="2" indent="-228600" algn="l">
              <a:buFont typeface="Arial" panose="020B0604020202020204" pitchFamily="34" charset="0"/>
              <a:buChar char="•"/>
            </a:pPr>
            <a:r>
              <a:rPr lang="en-US" sz="1200" kern="1200" dirty="0">
                <a:solidFill>
                  <a:schemeClr val="tx1"/>
                </a:solidFill>
                <a:effectLst/>
                <a:latin typeface="+mn-lt"/>
                <a:ea typeface="+mn-ea"/>
                <a:cs typeface="+mn-cs"/>
              </a:rPr>
              <a:t>Study how the Soul of a group or Nation could be better brought forward for creating foundation for Peace.</a:t>
            </a:r>
          </a:p>
          <a:p>
            <a:pPr marL="1143000" lvl="2" indent="-228600" algn="l">
              <a:buFont typeface="Arial" panose="020B0604020202020204" pitchFamily="34" charset="0"/>
              <a:buChar char="•"/>
            </a:pPr>
            <a:r>
              <a:rPr lang="en-US" sz="1200" kern="1200" dirty="0">
                <a:solidFill>
                  <a:schemeClr val="tx1"/>
                </a:solidFill>
                <a:effectLst/>
                <a:latin typeface="+mn-lt"/>
                <a:ea typeface="+mn-ea"/>
                <a:cs typeface="+mn-cs"/>
              </a:rPr>
              <a:t>Observe and analyze how evolution of the 10 Seed Groups, made up of individuals, uses various modes of energy (methods?) and the Will for carrying out its tasks.</a:t>
            </a:r>
            <a:endParaRPr lang="el-GR" sz="1200" kern="1200" dirty="0">
              <a:solidFill>
                <a:schemeClr val="tx1"/>
              </a:solidFill>
              <a:effectLst/>
              <a:latin typeface="+mn-lt"/>
              <a:ea typeface="+mn-ea"/>
              <a:cs typeface="+mn-cs"/>
            </a:endParaRPr>
          </a:p>
          <a:p>
            <a:pPr marL="1143000" lvl="2" indent="-228600" algn="l">
              <a:buFont typeface="Arial" panose="020B0604020202020204" pitchFamily="34" charset="0"/>
              <a:buChar char="•"/>
            </a:pPr>
            <a:endParaRPr lang="el-GR" sz="1200" kern="1200" dirty="0">
              <a:solidFill>
                <a:schemeClr val="tx1"/>
              </a:solidFill>
              <a:effectLst/>
              <a:latin typeface="+mn-lt"/>
              <a:ea typeface="+mn-ea"/>
              <a:cs typeface="+mn-cs"/>
            </a:endParaRPr>
          </a:p>
          <a:p>
            <a:pPr marL="1143000" lvl="2" indent="-228600" algn="l">
              <a:buFont typeface="Arial" panose="020B0604020202020204" pitchFamily="34" charset="0"/>
              <a:buChar char="•"/>
            </a:pPr>
            <a:r>
              <a:rPr lang="el-GR" sz="1200" kern="1200" dirty="0">
                <a:solidFill>
                  <a:schemeClr val="tx1"/>
                </a:solidFill>
                <a:effectLst/>
                <a:latin typeface="+mn-lt"/>
                <a:ea typeface="+mn-ea"/>
                <a:cs typeface="+mn-cs"/>
              </a:rPr>
              <a:t>Μελετήστε πώς η Ψυχή μιας ομάδας ή ενός Έθνους θα μπορούσε να προωθηθεί καλύτερα για τη δημιουργία θεμελίων για την Ειρήνη.</a:t>
            </a:r>
          </a:p>
          <a:p>
            <a:pPr marL="1143000" lvl="2" indent="-228600" algn="l">
              <a:buFont typeface="Arial" panose="020B0604020202020204" pitchFamily="34" charset="0"/>
              <a:buChar char="•"/>
            </a:pPr>
            <a:r>
              <a:rPr lang="el-GR" sz="1200" kern="1200" dirty="0">
                <a:solidFill>
                  <a:schemeClr val="tx1"/>
                </a:solidFill>
                <a:effectLst/>
                <a:latin typeface="+mn-lt"/>
                <a:ea typeface="+mn-ea"/>
                <a:cs typeface="+mn-cs"/>
              </a:rPr>
              <a:t>Παρατηρήστε και αναλύστε πώς η εξέλιξη των 10 Ομάδων Ομίλων, που αποτελούνται από άτομα, χρησιμοποιεί διάφορους τρόπους ενέργειας (μεθόδους;) και τη Θέληση για την εκτέλεση των καθηκόντων της.</a:t>
            </a:r>
            <a:endParaRPr lang="en-US" sz="1200" kern="1200" dirty="0">
              <a:solidFill>
                <a:schemeClr val="tx1"/>
              </a:solidFill>
              <a:effectLst/>
              <a:latin typeface="+mn-lt"/>
              <a:ea typeface="+mn-ea"/>
              <a:cs typeface="+mn-cs"/>
            </a:endParaRPr>
          </a:p>
          <a:p>
            <a:pPr algn="l"/>
            <a:endParaRPr lang="en-US" sz="1200" kern="1200" dirty="0">
              <a:solidFill>
                <a:schemeClr val="tx1"/>
              </a:solidFill>
              <a:effectLst/>
              <a:latin typeface="+mn-lt"/>
              <a:ea typeface="+mn-ea"/>
              <a:cs typeface="+mn-cs"/>
            </a:endParaRPr>
          </a:p>
          <a:p>
            <a:pPr algn="l"/>
            <a:endParaRPr lang="en-US" sz="1200" kern="1200" dirty="0">
              <a:solidFill>
                <a:schemeClr val="tx1"/>
              </a:solidFill>
              <a:effectLst/>
              <a:latin typeface="+mn-lt"/>
              <a:ea typeface="+mn-ea"/>
              <a:cs typeface="+mn-cs"/>
            </a:endParaRPr>
          </a:p>
          <a:p>
            <a:pPr algn="l"/>
            <a:endParaRPr lang="en-US" sz="1400" b="1" kern="1200" dirty="0">
              <a:solidFill>
                <a:schemeClr val="tx1"/>
              </a:solidFill>
              <a:effectLst/>
              <a:latin typeface="+mn-lt"/>
              <a:ea typeface="+mn-ea"/>
              <a:cs typeface="+mn-cs"/>
            </a:endParaRPr>
          </a:p>
          <a:p>
            <a:pPr algn="l"/>
            <a:endParaRPr lang="en-US" sz="1400" b="1" kern="1200" dirty="0">
              <a:solidFill>
                <a:schemeClr val="tx1"/>
              </a:solidFill>
              <a:effectLst/>
              <a:latin typeface="+mn-lt"/>
              <a:ea typeface="+mn-ea"/>
              <a:cs typeface="+mn-cs"/>
            </a:endParaRPr>
          </a:p>
          <a:p>
            <a:pPr algn="l"/>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Scientific Study of the Evolution of Energy Centers and Etheric System</a:t>
            </a:r>
          </a:p>
          <a:p>
            <a:pPr marL="0" marR="0">
              <a:lnSpc>
                <a:spcPct val="115000"/>
              </a:lnSpc>
              <a:spcBef>
                <a:spcPts val="0"/>
              </a:spcBef>
              <a:spcAft>
                <a:spcPts val="10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Επιστημονική Μελέτη </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l-GR" sz="1800" b="1" dirty="0">
                <a:effectLst/>
                <a:latin typeface="Arial" panose="020B0604020202020204" pitchFamily="34" charset="0"/>
                <a:ea typeface="Calibri" panose="020F0502020204030204" pitchFamily="34" charset="0"/>
                <a:cs typeface="Times New Roman" panose="02020603050405020304" pitchFamily="18" charset="0"/>
              </a:rPr>
              <a:t>της Εξέλιξης  των Ενεργειακών Κέντρων και  του Αιθερικού Συστήματος</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type of inquiry to happen, the scientist must first recognize: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να συμβεί αυτό το είδος έρευνας, ο επιστήμονας πρέπει πρώτα να αναγνωρίσει:</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fact of the Soul and its influence on the centers</a:t>
            </a:r>
          </a:p>
          <a:p>
            <a:pPr marL="742950" marR="0" lvl="1"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Etheric energy is the substance or matter that makes up the center or chakra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γεγονός της Ψυχής και η επιρροή της στα κέντρα και ότι </a:t>
            </a:r>
          </a:p>
          <a:p>
            <a:pPr marL="742950" marR="0" lvl="1" indent="-285750">
              <a:lnSpc>
                <a:spcPct val="115000"/>
              </a:lnSpc>
              <a:spcBef>
                <a:spcPts val="0"/>
              </a:spcBef>
              <a:spcAft>
                <a:spcPts val="10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αιθερική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ενέργεια είναι η ουσία ή η ύλη που δημιουργεί το κέντρο ή το τσάκρα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20000"/>
              </a:lnSpc>
              <a:spcBef>
                <a:spcPts val="0"/>
              </a:spcBef>
              <a:spcAft>
                <a:spcPts val="600"/>
              </a:spcAft>
            </a:pPr>
            <a:r>
              <a:rPr lang="en-US" sz="1800" dirty="0">
                <a:effectLst/>
                <a:latin typeface="Arial" panose="020B0604020202020204" pitchFamily="34" charset="0"/>
                <a:ea typeface="Arial" panose="020B0604020202020204" pitchFamily="34" charset="0"/>
                <a:cs typeface="Arial" panose="020B0604020202020204" pitchFamily="34" charset="0"/>
              </a:rPr>
              <a:t>The etheric body is the energy or ‘vital’ vehicle, which interpenetrates and corresponds to the dense physical body. It is a finer level of matter than the dense physical form. It has seven major chakras or energy centers, each of which gives us vitality, energy and life. </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20000"/>
              </a:lnSpc>
              <a:spcBef>
                <a:spcPts val="0"/>
              </a:spcBef>
              <a:spcAft>
                <a:spcPts val="600"/>
              </a:spcAft>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20000"/>
              </a:lnSpc>
              <a:spcBef>
                <a:spcPts val="0"/>
              </a:spcBef>
              <a:spcAft>
                <a:spcPts val="600"/>
              </a:spcAft>
            </a:pPr>
            <a:r>
              <a:rPr lang="el-GR" sz="1800" dirty="0">
                <a:effectLst/>
                <a:latin typeface="Arial" panose="020B0604020202020204" pitchFamily="34" charset="0"/>
                <a:ea typeface="Arial" panose="020B0604020202020204" pitchFamily="34" charset="0"/>
                <a:cs typeface="Times New Roman" panose="02020603050405020304" pitchFamily="18" charset="0"/>
              </a:rPr>
              <a:t>Το αιθερικό σώμα είναι το ενεργειακό ή «ζωτικό» όχημα, το οποίο </a:t>
            </a:r>
            <a:r>
              <a:rPr lang="el-GR" sz="1800" dirty="0" err="1">
                <a:effectLst/>
                <a:latin typeface="Arial" panose="020B0604020202020204" pitchFamily="34" charset="0"/>
                <a:ea typeface="Arial" panose="020B0604020202020204" pitchFamily="34" charset="0"/>
                <a:cs typeface="Times New Roman" panose="02020603050405020304" pitchFamily="18" charset="0"/>
              </a:rPr>
              <a:t>άλληλο</a:t>
            </a:r>
            <a:r>
              <a:rPr lang="el-GR" sz="1800" dirty="0">
                <a:effectLst/>
                <a:latin typeface="Arial" panose="020B0604020202020204" pitchFamily="34" charset="0"/>
                <a:ea typeface="Arial" panose="020B0604020202020204" pitchFamily="34" charset="0"/>
                <a:cs typeface="Times New Roman" panose="02020603050405020304" pitchFamily="18" charset="0"/>
              </a:rPr>
              <a:t>-διεισδύει και αντιστοιχεί στο πυκνό φυσικό σώμα. Είναι ένα λεπτότερο επίπεδο ύλης από την πυκνή φυσική μορφή. Έχει επτά κύρια τσάκρα ή ενεργειακά κέντρα, καθένα από τα οποία μας δίνει ζωντάνια, ενέργεια και ζωή.</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20000"/>
              </a:lnSpc>
              <a:spcBef>
                <a:spcPts val="0"/>
              </a:spcBef>
              <a:spcAft>
                <a:spcPts val="60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n-US" sz="1800" dirty="0">
                <a:effectLst/>
                <a:latin typeface="Arial" panose="020B0604020202020204" pitchFamily="34" charset="0"/>
                <a:ea typeface="Arial" panose="020B0604020202020204" pitchFamily="34" charset="0"/>
              </a:rPr>
              <a:t>The chakras correspond approximately to the nervous system and ductless glands, which maintain our life processes. From the spiritual viewpoint, the etheric body is given life in the dense physical world via the sutratma or “life thread”, originating from the Monad.</a:t>
            </a:r>
            <a:endParaRPr lang="el-GR" sz="1800" dirty="0">
              <a:effectLst/>
              <a:latin typeface="Arial" panose="020B0604020202020204" pitchFamily="34" charset="0"/>
              <a:ea typeface="Arial" panose="020B0604020202020204" pitchFamily="34" charset="0"/>
            </a:endParaRPr>
          </a:p>
          <a:p>
            <a:endParaRPr lang="el-GR" sz="1800" dirty="0">
              <a:effectLst/>
              <a:latin typeface="Arial" panose="020B0604020202020204" pitchFamily="34" charset="0"/>
              <a:ea typeface="Arial" panose="020B0604020202020204" pitchFamily="34" charset="0"/>
            </a:endParaRPr>
          </a:p>
          <a:p>
            <a:r>
              <a:rPr lang="el-GR" sz="1800" dirty="0">
                <a:effectLst/>
                <a:latin typeface="Arial" panose="020B0604020202020204" pitchFamily="34" charset="0"/>
                <a:ea typeface="Arial" panose="020B0604020202020204" pitchFamily="34" charset="0"/>
              </a:rPr>
              <a:t>Τα τσάκρα αντιστοιχούν περίπου στο νευρικό σύστημα και στους αδένες χωρίς πόρους, που διατηρούν τις διαδικασίες της ζωής μας. Από πνευματική άποψη, στο αιθερικό σώμα δίνεται ζωή στον πυκνό φυσικό κόσμο μέσω της </a:t>
            </a:r>
            <a:r>
              <a:rPr lang="el-GR" sz="1800" dirty="0" err="1">
                <a:effectLst/>
                <a:latin typeface="Arial" panose="020B0604020202020204" pitchFamily="34" charset="0"/>
                <a:ea typeface="Arial" panose="020B0604020202020204" pitchFamily="34" charset="0"/>
              </a:rPr>
              <a:t>σουτράτμα</a:t>
            </a:r>
            <a:r>
              <a:rPr lang="el-GR" sz="1800" dirty="0">
                <a:effectLst/>
                <a:latin typeface="Arial" panose="020B0604020202020204" pitchFamily="34" charset="0"/>
                <a:ea typeface="Arial" panose="020B0604020202020204" pitchFamily="34" charset="0"/>
              </a:rPr>
              <a:t> ή «ζωικού νήματος», που προέρχεται από τη Μονάδα.</a:t>
            </a:r>
          </a:p>
          <a:p>
            <a:endParaRPr lang="en-US" sz="1800" dirty="0">
              <a:effectLst/>
              <a:latin typeface="Arial" panose="020B0604020202020204" pitchFamily="34" charset="0"/>
              <a:ea typeface="Arial" panose="020B0604020202020204" pitchFamily="34" charset="0"/>
            </a:endParaRPr>
          </a:p>
          <a:p>
            <a:pPr marL="742950" marR="0" lvl="1" indent="-285750" algn="just">
              <a:lnSpc>
                <a:spcPct val="120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The centers are formed entirely of streams of force pouring down from the Soul, and act as a conduit from the Monad. They are connected with the Will aspect of the Monad, e.g. </a:t>
            </a:r>
            <a:r>
              <a:rPr lang="en-US" sz="1800" i="1" dirty="0">
                <a:effectLst/>
                <a:latin typeface="Arial" panose="020B0604020202020204" pitchFamily="34" charset="0"/>
                <a:ea typeface="Arial" panose="020B0604020202020204" pitchFamily="34" charset="0"/>
                <a:cs typeface="Arial" panose="020B0604020202020204" pitchFamily="34" charset="0"/>
              </a:rPr>
              <a:t>the will to live</a:t>
            </a:r>
            <a:r>
              <a:rPr lang="en-US" sz="1800" dirty="0">
                <a:effectLst/>
                <a:latin typeface="Arial" panose="020B0604020202020204" pitchFamily="34" charset="0"/>
                <a:ea typeface="Arial" panose="020B0604020202020204" pitchFamily="34" charset="0"/>
                <a:cs typeface="Arial" panose="020B0604020202020204" pitchFamily="34" charset="0"/>
              </a:rPr>
              <a:t>.</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600"/>
              </a:spcBef>
              <a:spcAft>
                <a:spcPts val="600"/>
              </a:spcAft>
              <a:buFont typeface="Arial" panose="020B0604020202020204" pitchFamily="34" charset="0"/>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κέντρα σχηματίζονται εξ ολοκλήρου από ρεύματα δύναμης που εκρέουν από την Ψυχή και λειτουργούν ως αγωγός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μετάδωσης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 τη Μονάδα. Συνδέονται με την όψη της Θέλησης της Μονάδας, π.χ.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η θέληση για ζωή.</a:t>
            </a:r>
          </a:p>
          <a:p>
            <a:pPr marL="742950" marR="0" lvl="1" indent="-285750" algn="just">
              <a:lnSpc>
                <a:spcPct val="120000"/>
              </a:lnSpc>
              <a:spcBef>
                <a:spcPts val="600"/>
              </a:spcBef>
              <a:spcAft>
                <a:spcPts val="600"/>
              </a:spcAft>
              <a:buFont typeface="Arial" panose="020B0604020202020204" pitchFamily="34" charset="0"/>
              <a:buChar char="•"/>
            </a:pPr>
            <a:endParaRPr lang="el-GR" sz="1800" i="1"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The etheric body receives and distributes force from many different directions, e.g. from prana, impressions from the abstract mind or Soul, psychic impressions or thoughtforms, and from others through telepathy. The centers are focal points of energy located in the etheric body.  </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αιθερικό σώμα δέχεται και διανέμει δύναμη από πολλές διαφορετικές κατευθύνσεις, π.χ. από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πράνα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εντυπώσεις από τον αφηρημένο νου ή την Ψυχή, ψυχικές εντυπώσεις ή σκεπτομορφές, και από άλλους μέσω της τηλεπάθειας. Τα κέντρα είναι εστιακά σημεία ενέργειας που βρίσκονται στο αιθερικό σώμα.</a:t>
            </a:r>
          </a:p>
          <a:p>
            <a:pPr marL="742950" marR="0" lvl="1" indent="-285750" algn="just">
              <a:lnSpc>
                <a:spcPct val="120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Chakras act as transmitters of certain forms of energy consciously directed by the Soul with the intent of driving the physical body to fulfilling the Soul’s purpose. The everyday man is beginning to function through the solar plexus center. </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τσάκρα ενεργούν ως πομποί ορισμένων μορφών ενέργειας που κατευθύνονται συνειδητά από την Ψυχή με σκοπό να οδηγήσουν το φυσικό σώμα στην εκπλήρωση του σκοπού της Ψυχής. Ο καθημερινός άνθρωπος αρχίζει να λειτουργεί μέσω του κέντρου του ηλιακού πλέγματος.</a:t>
            </a:r>
          </a:p>
          <a:p>
            <a:pPr marL="742950" marR="0" lvl="1" indent="-285750" algn="just">
              <a:lnSpc>
                <a:spcPct val="120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This is a process that transfers energy and force from the centers below the diaphragm to the centers above the solar plexus. The whole process is one of development, use and transference. </a:t>
            </a:r>
            <a:endParaRPr lang="el-GR" sz="1800" dirty="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just">
              <a:lnSpc>
                <a:spcPct val="120000"/>
              </a:lnSpc>
              <a:spcBef>
                <a:spcPts val="720"/>
              </a:spcBef>
              <a:spcAft>
                <a:spcPts val="72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Αυτή είναι μια διαδικασία που μεταφέρει ενέργεια και δύναμη από τα κέντρα κάτω από το διάφραγμα στα κέντρα πάνω από το ηλιακό πλέγμα. Η όλη διαδικασία είναι μια διαδικασία ανάπτυξης, χρήσης και μεταφοράς.</a:t>
            </a:r>
          </a:p>
          <a:p>
            <a:pPr marL="742950" marR="0" lvl="1" indent="-285750" algn="just">
              <a:lnSpc>
                <a:spcPct val="120000"/>
              </a:lnSpc>
              <a:spcBef>
                <a:spcPts val="720"/>
              </a:spcBef>
              <a:spcAft>
                <a:spcPts val="72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Scientists define the Expression and Evolution of the Energy Centers / chakras, particularly for the Soul-infused disciple: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επιστήμονες ορίζουν την Έκφραση και την Εξέλιξη των Ενεργειακών Κέντρων / τσάκρα, ιδιαίτερα για τον μαθητή που εμπνέεται από την ψυχή ως εξής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u="sng" dirty="0">
                <a:effectLst/>
                <a:latin typeface="Arial" panose="020B0604020202020204" pitchFamily="34" charset="0"/>
                <a:ea typeface="Calibri" panose="020F0502020204030204" pitchFamily="34" charset="0"/>
                <a:cs typeface="Times New Roman" panose="02020603050405020304" pitchFamily="18" charset="0"/>
              </a:rPr>
              <a:t>Head</a:t>
            </a:r>
            <a:r>
              <a:rPr lang="en-US" sz="1800" dirty="0">
                <a:effectLst/>
                <a:latin typeface="Arial" panose="020B0604020202020204" pitchFamily="34" charset="0"/>
                <a:ea typeface="Calibri" panose="020F0502020204030204" pitchFamily="34" charset="0"/>
                <a:cs typeface="Times New Roman" panose="02020603050405020304" pitchFamily="18" charset="0"/>
              </a:rPr>
              <a:t>:  The Head Center, via the Antahkarana, links the personality to the Monadic expression impressed with the energy of creative will and divine purpose or 3 Aspects.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l-GR" sz="1800" u="sng" dirty="0">
                <a:effectLst/>
                <a:latin typeface="Calibri" panose="020F0502020204030204" pitchFamily="34" charset="0"/>
                <a:ea typeface="Calibri" panose="020F0502020204030204" pitchFamily="34" charset="0"/>
                <a:cs typeface="Times New Roman" panose="02020603050405020304" pitchFamily="18" charset="0"/>
              </a:rPr>
              <a:t>Κεφάλι</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Κέντρο Κεφαλής, μέσω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Ανταχκαράνα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συνδέει την προσωπικότητα με την έκφραση της  Μονάδας που εντυπώνεται με την ενέργεια της δημιουργικής θέλησης και του θείου  σκοπού ή  των 3 Όψεων.</a:t>
            </a:r>
          </a:p>
          <a:p>
            <a:pPr marL="800100" marR="0" lvl="1" indent="-342900">
              <a:lnSpc>
                <a:spcPct val="115000"/>
              </a:lnSpc>
              <a:spcBef>
                <a:spcPts val="0"/>
              </a:spcBef>
              <a:spcAft>
                <a:spcPts val="100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Disciples + Initiates understand and are aware that the Head Center is the locus of Shamballic energies of Will, as reflected upon the physical plane.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Μαθητές + Μυημένοι κατανοούν και γνωρίζουν ότι το Κέντρο Κεφαλής είναι ο τόπος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Σαμπαλικών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ενεργειών της Θέλησης, όπως αντανακλώνται στο φυσικό πεδίο.</a:t>
            </a:r>
          </a:p>
          <a:p>
            <a:pPr marL="1257300" marR="0" lvl="2" indent="-342900">
              <a:lnSpc>
                <a:spcPct val="115000"/>
              </a:lnSpc>
              <a:spcBef>
                <a:spcPts val="0"/>
              </a:spcBef>
              <a:spcAft>
                <a:spcPts val="1000"/>
              </a:spcAft>
              <a:buFont typeface="Courier New" panose="02070309020205020404" pitchFamily="49" charset="0"/>
              <a:buChar char="o"/>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All scientific breakthroughs as they enter manifestation via Ray One, will pass through Ray Two and be embodied and expressed with the Love-Wisdom of the Divine. Herein lies the door to the Hierarchal kingdom, and its mandates of energy release upon the physical plane (Ray 3) as pursuant to the Divine Plan.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Όλες οι επιστημονικές ανακαλύψεις καθώς εισέρχονται στην εκδήλωση μέσω της Ακτίνας Ένα, θα περάσουν από την Ακτίνα Δύο θα ενσαρκωθούν και θα εκφραστούν με την  Θεία Αγάπη-Σοφία. Εδώ βρίσκεται η πόρτα προς το Ιεραρχικό βασίλειο και οι εντολές του για απελευθέρωση ενέργειας στο φυσικό πεδίο (Ακτίνα 3) σύμφωνα με το Θείο Σχέδιο.</a:t>
            </a:r>
          </a:p>
          <a:p>
            <a:pPr marL="1257300" marR="0" lvl="2" indent="-342900">
              <a:lnSpc>
                <a:spcPct val="115000"/>
              </a:lnSpc>
              <a:spcBef>
                <a:spcPts val="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The Scientific Servers, identify and describes via  processes via 5</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800" dirty="0">
                <a:effectLst/>
                <a:latin typeface="Arial" panose="020B0604020202020204" pitchFamily="34" charset="0"/>
                <a:ea typeface="Calibri" panose="020F0502020204030204" pitchFamily="34" charset="0"/>
                <a:cs typeface="Times New Roman" panose="02020603050405020304" pitchFamily="18" charset="0"/>
              </a:rPr>
              <a:t> Ray processes the ideals and ideas (Ray 6) that man has, and is, placing upon the form idea, and the subsequent physical matter that the energy has been developed into (Ray 7).</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Επιστημονικοί Εργάτες-Υπηρέτες, αναγνωρίζουν και περιγράφουν μέσω διεργασιών της 5ης Ακτίνας τα ιδανικά και τις ιδέες (Ακτίνα 6) που έχει και τοποθετεί ο άνθρωπος στην σκεπτομορφή και την επακόλουθη φυσική ύλη στην οποία έχει αναπτυχθεί η ενέργεια (Ακτίνα 7) .</a:t>
            </a:r>
          </a:p>
          <a:p>
            <a:pPr marL="914400" marR="0" lvl="2" indent="0">
              <a:lnSpc>
                <a:spcPct val="115000"/>
              </a:lnSpc>
              <a:spcBef>
                <a:spcPts val="0"/>
              </a:spcBef>
              <a:spcAft>
                <a:spcPts val="1000"/>
              </a:spcAft>
              <a:buFont typeface="Courier New" panose="02070309020205020404" pitchFamily="49"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u="sng" dirty="0">
                <a:effectLst/>
                <a:latin typeface="Arial" panose="020B0604020202020204" pitchFamily="34" charset="0"/>
                <a:ea typeface="Calibri" panose="020F0502020204030204" pitchFamily="34" charset="0"/>
                <a:cs typeface="Times New Roman" panose="02020603050405020304" pitchFamily="18" charset="0"/>
              </a:rPr>
              <a:t>Throat</a:t>
            </a:r>
            <a:r>
              <a:rPr lang="en-US" sz="1800" dirty="0">
                <a:effectLst/>
                <a:latin typeface="Arial" panose="020B0604020202020204" pitchFamily="34" charset="0"/>
                <a:ea typeface="Calibri" panose="020F0502020204030204" pitchFamily="34" charset="0"/>
                <a:cs typeface="Times New Roman" panose="02020603050405020304" pitchFamily="18" charset="0"/>
              </a:rPr>
              <a:t>: allows for the thoughtform and desire energy to be created and expressed via the concrete mind into a manifestation of the visualized form.</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Λαιμός: επιτρέπει στη σκέψη και την ενέργεια της επιθυμίας να δημιουργηθεί και να εκφραστεί μέσω του συγκεκριμένου νου σε μια εκδήλωση της μορφής που έχει δημιουργηθεί στον νου.</a:t>
            </a:r>
          </a:p>
          <a:p>
            <a:pPr marL="800100" marR="0" lvl="1" indent="-342900">
              <a:lnSpc>
                <a:spcPct val="115000"/>
              </a:lnSpc>
              <a:spcBef>
                <a:spcPts val="0"/>
              </a:spcBef>
              <a:spcAft>
                <a:spcPts val="10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Using forms flowing from the creative Mind, to impress themselves within human consciousness as ideas, and subsequently the evolution of said idea into material form. </a:t>
            </a: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Man’s will-to-good is tested time and time again through the inventions and creations given life via the Throat Center. Undoubtedly, he or she must confront own glamours to remove any blockages for clear seeing and knowing</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endParaRPr lang="el-GR" sz="1800" u="none"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nSpc>
                <a:spcPct val="115000"/>
              </a:lnSpc>
              <a:spcBef>
                <a:spcPts val="0"/>
              </a:spcBef>
              <a:spcAft>
                <a:spcPts val="1000"/>
              </a:spcAft>
              <a:buFont typeface="Courier New" panose="02070309020205020404" pitchFamily="49" charset="0"/>
              <a:buChar char="o"/>
            </a:pPr>
            <a:r>
              <a:rPr lang="el-GR" sz="1800" u="none" dirty="0">
                <a:effectLst/>
                <a:latin typeface="Arial" panose="020B0604020202020204" pitchFamily="34" charset="0"/>
                <a:ea typeface="Calibri" panose="020F0502020204030204" pitchFamily="34" charset="0"/>
                <a:cs typeface="Times New Roman" panose="02020603050405020304" pitchFamily="18" charset="0"/>
              </a:rPr>
              <a:t>Χρησιμοποιώντας μορφές που απορρέουν από τον δημιουργικό Νου,  εντυπώνουν την ανθρώπινη συνείδηση ως ιδέες, και στη συνέχεια την η εν λόγω ιδέα εξελίσσεται σε υλική μορφή.</a:t>
            </a:r>
          </a:p>
          <a:p>
            <a:pPr marL="1257300" marR="0" lvl="2" indent="-342900">
              <a:lnSpc>
                <a:spcPct val="115000"/>
              </a:lnSpc>
              <a:spcBef>
                <a:spcPts val="0"/>
              </a:spcBef>
              <a:spcAft>
                <a:spcPts val="1000"/>
              </a:spcAft>
              <a:buFont typeface="Courier New" panose="02070309020205020404" pitchFamily="49" charset="0"/>
              <a:buChar char="o"/>
            </a:pPr>
            <a:r>
              <a:rPr lang="el-GR" sz="1800" u="none" dirty="0">
                <a:effectLst/>
                <a:latin typeface="Arial" panose="020B0604020202020204" pitchFamily="34" charset="0"/>
                <a:ea typeface="Calibri" panose="020F0502020204030204" pitchFamily="34" charset="0"/>
                <a:cs typeface="Times New Roman" panose="02020603050405020304" pitchFamily="18" charset="0"/>
              </a:rPr>
              <a:t>Η θέληση του ανθρώπου για καλό δοκιμάζεται ξανά και ξανά μέσα από τις εφευρέσεις και τις δημιουργίες που δίνουν ζωή μέσω του Κέντρου Λαιμού. Αναμφίβολα,  αυτό η αυτή θα πρέπει να αντιμετωπίσει τη δική του θυμαπάτη  για να αφαιρέσει τυχόν εμπόδια  ώστε να μπορεί  να βλέπει και να γνωρίζει</a:t>
            </a:r>
          </a:p>
          <a:p>
            <a:pPr marL="1257300" marR="0" lvl="2" indent="-342900">
              <a:lnSpc>
                <a:spcPct val="115000"/>
              </a:lnSpc>
              <a:spcBef>
                <a:spcPts val="0"/>
              </a:spcBef>
              <a:spcAft>
                <a:spcPts val="1000"/>
              </a:spcAft>
              <a:buFont typeface="Courier New" panose="02070309020205020404" pitchFamily="49" charset="0"/>
              <a:buChar char="o"/>
            </a:pP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n-US" sz="1800" u="sng" dirty="0">
                <a:effectLst/>
                <a:latin typeface="Arial" panose="020B0604020202020204" pitchFamily="34" charset="0"/>
                <a:ea typeface="Calibri" panose="020F0502020204030204" pitchFamily="34" charset="0"/>
              </a:rPr>
              <a:t>Sacral</a:t>
            </a:r>
            <a:r>
              <a:rPr lang="en-US" sz="1800" dirty="0">
                <a:effectLst/>
                <a:latin typeface="Arial" panose="020B0604020202020204" pitchFamily="34" charset="0"/>
                <a:ea typeface="Calibri" panose="020F0502020204030204" pitchFamily="34" charset="0"/>
              </a:rPr>
              <a:t>: aligned with the Throat Center, challenges man to choose Will-to-Good and creativity over aggressive behavior and selfish motivations.</a:t>
            </a:r>
            <a:endParaRPr lang="el-GR" sz="1800" dirty="0">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rPr>
              <a:t>Ιερό:  Το Ιερό Κέντρο ευθυγραμμισμένο με το Κέντρο του λαιμού, προκαλεί τον άνθρωπο να επιλέξει τη Θέληση για Καλό και τη δημιουργικότητα έναντι της επιθετικής συμπεριφοράς και των εγωιστικών κινήτρων.</a:t>
            </a:r>
          </a:p>
          <a:p>
            <a:pPr marL="800100" marR="0" lvl="1" indent="-342900">
              <a:lnSpc>
                <a:spcPct val="115000"/>
              </a:lnSpc>
              <a:spcBef>
                <a:spcPts val="0"/>
              </a:spcBef>
              <a:spcAft>
                <a:spcPts val="10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rPr>
              <a:t>Scientists will identify and teach that an individual must step away from a selfish and aggressive existence promulgated by sexual instinct and energy. </a:t>
            </a:r>
            <a:endParaRPr lang="el-GR" sz="1800" dirty="0">
              <a:effectLst/>
              <a:latin typeface="Arial" panose="020B0604020202020204" pitchFamily="34" charset="0"/>
              <a:ea typeface="Calibri" panose="020F0502020204030204" pitchFamily="34" charset="0"/>
            </a:endParaRPr>
          </a:p>
          <a:p>
            <a:pPr marL="1257300" marR="0" lvl="2"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800" dirty="0">
                <a:effectLst/>
                <a:latin typeface="Arial" panose="020B0604020202020204" pitchFamily="34" charset="0"/>
                <a:ea typeface="Calibri" panose="020F0502020204030204" pitchFamily="34" charset="0"/>
              </a:rPr>
              <a:t>Οι επιστήμονες θα αναγνωρίσουν και  να διδάξουν ότι ένα άτομο πρέπει να απομακρυνθεί από μια εγωιστική και επιθετική ύπαρξη που διαδίδεται από το σεξουαλικό ένστικτο και την ενέργεια.</a:t>
            </a:r>
          </a:p>
          <a:p>
            <a:pPr marL="1257300" marR="0" lvl="2" indent="-342900">
              <a:lnSpc>
                <a:spcPct val="115000"/>
              </a:lnSpc>
              <a:spcBef>
                <a:spcPts val="0"/>
              </a:spcBef>
              <a:spcAft>
                <a:spcPts val="1000"/>
              </a:spcAft>
              <a:buFont typeface="Courier New" panose="02070309020205020404" pitchFamily="49" charset="0"/>
              <a:buChar char="o"/>
            </a:pPr>
            <a:endParaRPr lang="el-GR"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rPr>
              <a:t>In the sacral comes the drive towards re-generation, again linked to re-incarnation, but we are re-generating for all the wrong reasons, self-survival chief among them. </a:t>
            </a:r>
            <a:endParaRPr lang="el-GR" sz="1800" dirty="0">
              <a:effectLst/>
              <a:latin typeface="Arial" panose="020B0604020202020204" pitchFamily="34" charset="0"/>
              <a:ea typeface="Calibri" panose="020F0502020204030204" pitchFamily="34" charset="0"/>
            </a:endParaRPr>
          </a:p>
          <a:p>
            <a:pPr marL="1257300" marR="0" lvl="2" indent="-34290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800" dirty="0">
                <a:effectLst/>
                <a:latin typeface="Arial" panose="020B0604020202020204" pitchFamily="34" charset="0"/>
                <a:ea typeface="Calibri" panose="020F0502020204030204" pitchFamily="34" charset="0"/>
              </a:rPr>
              <a:t>Από το ιερό προέρχεται η ορμή προς την αναγέννηση, και πάλι συνδεδεμένη με την </a:t>
            </a:r>
            <a:r>
              <a:rPr lang="el-GR" sz="1800" dirty="0" err="1">
                <a:effectLst/>
                <a:latin typeface="Arial" panose="020B0604020202020204" pitchFamily="34" charset="0"/>
                <a:ea typeface="Calibri" panose="020F0502020204030204" pitchFamily="34" charset="0"/>
              </a:rPr>
              <a:t>επανενσάρκωση</a:t>
            </a:r>
            <a:r>
              <a:rPr lang="el-GR" sz="1800" dirty="0">
                <a:effectLst/>
                <a:latin typeface="Arial" panose="020B0604020202020204" pitchFamily="34" charset="0"/>
                <a:ea typeface="Calibri" panose="020F0502020204030204" pitchFamily="34" charset="0"/>
              </a:rPr>
              <a:t>, αλλά αναγεννούμε για όλους τους λάθος λόγους, μεταξύ αυτών και η αυτό-επιβίωση.</a:t>
            </a:r>
          </a:p>
          <a:p>
            <a:pPr marL="1257300" marR="0" lvl="2" indent="-342900">
              <a:lnSpc>
                <a:spcPct val="115000"/>
              </a:lnSpc>
              <a:spcBef>
                <a:spcPts val="0"/>
              </a:spcBef>
              <a:spcAft>
                <a:spcPts val="100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rPr>
              <a:t>Individual, with spiritual awareness must come to learn to use the 2</a:t>
            </a:r>
            <a:r>
              <a:rPr lang="en-US" sz="1800" baseline="30000" dirty="0">
                <a:effectLst/>
                <a:latin typeface="Arial" panose="020B0604020202020204" pitchFamily="34" charset="0"/>
                <a:ea typeface="Calibri" panose="020F0502020204030204" pitchFamily="34" charset="0"/>
              </a:rPr>
              <a:t>nd</a:t>
            </a:r>
            <a:r>
              <a:rPr lang="en-US" sz="1800" dirty="0">
                <a:effectLst/>
                <a:latin typeface="Arial" panose="020B0604020202020204" pitchFamily="34" charset="0"/>
                <a:ea typeface="Calibri" panose="020F0502020204030204" pitchFamily="34" charset="0"/>
              </a:rPr>
              <a:t> center as a center of raw sexual motivating energy of creation in combination with the 5</a:t>
            </a:r>
            <a:r>
              <a:rPr lang="en-US" sz="1800" baseline="30000" dirty="0">
                <a:effectLst/>
                <a:latin typeface="Arial" panose="020B0604020202020204" pitchFamily="34" charset="0"/>
                <a:ea typeface="Calibri" panose="020F0502020204030204" pitchFamily="34" charset="0"/>
              </a:rPr>
              <a:t>th</a:t>
            </a:r>
            <a:r>
              <a:rPr lang="en-US" sz="1800" dirty="0">
                <a:effectLst/>
                <a:latin typeface="Arial" panose="020B0604020202020204" pitchFamily="34" charset="0"/>
                <a:ea typeface="Calibri" panose="020F0502020204030204" pitchFamily="34" charset="0"/>
              </a:rPr>
              <a:t> for creativity. </a:t>
            </a:r>
            <a:endParaRPr lang="el-GR"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rPr>
              <a:t>Το άτομο, με πνευματική επίγνωση πρέπει να μάθει να χρησιμοποιεί το 2ο κέντρο ως κέντρο ακατέργαστης σεξουαλικής κινητήριας ενέργειας δημιουργίας σε συνδυασμό με το 5ο  κέντρο για δημιουργικότητα.</a:t>
            </a:r>
            <a:endParaRPr lang="en-US" sz="1800" dirty="0">
              <a:effectLst/>
              <a:latin typeface="Arial" panose="020B0604020202020204" pitchFamily="34" charset="0"/>
              <a:ea typeface="Calibri" panose="020F0502020204030204" pitchFamily="34" charset="0"/>
            </a:endParaRPr>
          </a:p>
          <a:p>
            <a:pPr marL="1257300" marR="0" lvl="2" indent="-342900">
              <a:lnSpc>
                <a:spcPct val="115000"/>
              </a:lnSpc>
              <a:spcBef>
                <a:spcPts val="0"/>
              </a:spcBef>
              <a:spcAft>
                <a:spcPts val="1000"/>
              </a:spcAft>
              <a:buFont typeface="Courier New" panose="02070309020205020404" pitchFamily="49" charset="0"/>
              <a:buChar char="o"/>
            </a:pPr>
            <a:endParaRPr lang="en-US" sz="1800" kern="1200" dirty="0">
              <a:solidFill>
                <a:schemeClr val="tx1"/>
              </a:solidFill>
              <a:effectLst/>
              <a:latin typeface="Arial" panose="020B0604020202020204" pitchFamily="34" charset="0"/>
              <a:ea typeface="+mn-ea"/>
              <a:cs typeface="+mn-cs"/>
            </a:endParaRPr>
          </a:p>
          <a:p>
            <a:pPr marL="0" marR="0" lvl="0" indent="0" algn="l">
              <a:lnSpc>
                <a:spcPct val="115000"/>
              </a:lnSpc>
              <a:spcBef>
                <a:spcPts val="0"/>
              </a:spcBef>
              <a:spcAft>
                <a:spcPts val="1000"/>
              </a:spcAft>
              <a:buFontTx/>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From this study, Scientists will work with Psychologists SG in identifying processes and energy activity in chakras as the Personality and Soul learn to integrate and fuse. This observation will allow the scientist to be witness to an evolutionary process in man. For any anomalies, remedies can be prescribed for facilitating greater integration of the Soul.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1000"/>
              </a:spcAft>
              <a:buFontTx/>
              <a:buNone/>
            </a:pP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1000"/>
              </a:spcAft>
              <a:buFontTx/>
              <a:buNone/>
            </a:pPr>
            <a:r>
              <a:rPr lang="el-GR" sz="1800" dirty="0">
                <a:effectLst/>
                <a:latin typeface="Arial" panose="020B0604020202020204" pitchFamily="34" charset="0"/>
                <a:ea typeface="Calibri" panose="020F0502020204030204" pitchFamily="34" charset="0"/>
                <a:cs typeface="Times New Roman" panose="02020603050405020304" pitchFamily="18" charset="0"/>
              </a:rPr>
              <a:t>Από αυτή τη μελέτη, οι επιστήμονες θα συνεργαστούν με τον Σ.Ο. του  Ψυχολόγους  για τον εντοπισμό διαδικασιών και ενεργειακής δραστηριότητας  μέσα στα τσάκρα καθώς η Προσωπικότητα και η Ψυχή μαθαίνουν να ενσωματώνονται και να συγχωνεύονται. Αυτή η παρατήρηση θα επιτρέψει στον επιστήμονα να γίνει μάρτυρας μιας εξελικτικής διαδικασίας στον άνθρωπο. Για τυχόν ανωμαλίες, μπορούν να δοθούν θεραπείες για τη διευκόλυνση μιας μεγαλύτερης Ψυχικής ολοκλήρωσης.</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1000"/>
              </a:spcAft>
              <a:buFontTx/>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a:lnSpc>
                <a:spcPct val="115000"/>
              </a:lnSpc>
              <a:spcBef>
                <a:spcPts val="0"/>
              </a:spcBef>
              <a:spcAft>
                <a:spcPts val="1000"/>
              </a:spcAft>
              <a:buFontTx/>
              <a:buNone/>
            </a:pPr>
            <a:r>
              <a:rPr lang="en-AU" sz="1800" dirty="0">
                <a:effectLst/>
                <a:latin typeface="Arial" panose="020B0604020202020204" pitchFamily="34" charset="0"/>
                <a:ea typeface="Times New Roman" panose="02020603050405020304" pitchFamily="18" charset="0"/>
                <a:cs typeface="Arial" panose="020B0604020202020204" pitchFamily="34" charset="0"/>
              </a:rPr>
              <a:t>In today’s world, at the </a:t>
            </a:r>
            <a:r>
              <a:rPr lang="en-US" sz="1800" dirty="0">
                <a:effectLst/>
                <a:latin typeface="Arial" panose="020B0604020202020204" pitchFamily="34" charset="0"/>
                <a:ea typeface="Times New Roman" panose="02020603050405020304" pitchFamily="18" charset="0"/>
                <a:cs typeface="Arial" panose="020B0604020202020204" pitchFamily="34" charset="0"/>
              </a:rPr>
              <a:t>Institute of Noetic Sciences (IONS) (</a:t>
            </a: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www.noetic.org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AU" sz="1800" dirty="0">
                <a:effectLst/>
                <a:latin typeface="Arial" panose="020B0604020202020204" pitchFamily="34" charset="0"/>
                <a:ea typeface="Times New Roman" panose="02020603050405020304" pitchFamily="18" charset="0"/>
                <a:cs typeface="Arial" panose="020B0604020202020204" pitchFamily="34" charset="0"/>
              </a:rPr>
              <a:t>Dr. Dean </a:t>
            </a:r>
            <a:r>
              <a:rPr lang="en-AU" sz="1800" dirty="0" err="1">
                <a:effectLst/>
                <a:latin typeface="Arial" panose="020B0604020202020204" pitchFamily="34" charset="0"/>
                <a:ea typeface="Times New Roman" panose="02020603050405020304" pitchFamily="18" charset="0"/>
                <a:cs typeface="Arial" panose="020B0604020202020204" pitchFamily="34" charset="0"/>
              </a:rPr>
              <a:t>Radin</a:t>
            </a:r>
            <a:r>
              <a:rPr lang="en-AU"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has been </a:t>
            </a:r>
            <a:r>
              <a:rPr lang="en-AU" sz="1800" dirty="0">
                <a:effectLst/>
                <a:latin typeface="Arial" panose="020B0604020202020204" pitchFamily="34" charset="0"/>
                <a:ea typeface="Times New Roman" panose="02020603050405020304" pitchFamily="18" charset="0"/>
                <a:cs typeface="Arial" panose="020B0604020202020204" pitchFamily="34" charset="0"/>
              </a:rPr>
              <a:t>studying how consciousness affects the human mind, and how it interacts with the physical world.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a:lnSpc>
                <a:spcPct val="115000"/>
              </a:lnSpc>
              <a:spcBef>
                <a:spcPts val="0"/>
              </a:spcBef>
              <a:spcAft>
                <a:spcPts val="1000"/>
              </a:spcAft>
              <a:buFontTx/>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Στον σημερινό κόσμο, στο Ινστιτούτο Νοητικών Επιστημών (IONS) (</a:t>
            </a: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www.noetic.org</a:t>
            </a:r>
            <a:r>
              <a:rPr lang="el-GR" sz="1800" dirty="0">
                <a:effectLst/>
                <a:latin typeface="Arial" panose="020B0604020202020204" pitchFamily="34" charset="0"/>
                <a:ea typeface="Times New Roman" panose="02020603050405020304" pitchFamily="18" charset="0"/>
                <a:cs typeface="Arial" panose="020B0604020202020204" pitchFamily="34" charset="0"/>
              </a:rPr>
              <a:t>), ο Δρ. Ντιν Ράντιν μελετά πώς η συνείδηση επηρεάζει τον ανθρώπινο νου και πώς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αλληλεπιδρά</a:t>
            </a:r>
            <a:r>
              <a:rPr lang="el-GR" sz="1800" dirty="0">
                <a:effectLst/>
                <a:latin typeface="Arial" panose="020B0604020202020204" pitchFamily="34" charset="0"/>
                <a:ea typeface="Times New Roman" panose="02020603050405020304" pitchFamily="18" charset="0"/>
                <a:cs typeface="Arial" panose="020B0604020202020204" pitchFamily="34" charset="0"/>
              </a:rPr>
              <a:t> με τον φυσικό κόσμο.</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a:lnSpc>
                <a:spcPct val="115000"/>
              </a:lnSpc>
              <a:spcBef>
                <a:spcPts val="0"/>
              </a:spcBef>
              <a:spcAft>
                <a:spcPts val="1000"/>
              </a:spcAft>
              <a:buFontTx/>
              <a:buNone/>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a:lnSpc>
                <a:spcPct val="115000"/>
              </a:lnSpc>
              <a:spcBef>
                <a:spcPts val="0"/>
              </a:spcBef>
              <a:spcAft>
                <a:spcPts val="1000"/>
              </a:spcAft>
              <a:buFontTx/>
              <a:buNone/>
            </a:pPr>
            <a:r>
              <a:rPr lang="en-AU" sz="1800" dirty="0">
                <a:effectLst/>
                <a:latin typeface="Arial" panose="020B0604020202020204" pitchFamily="34" charset="0"/>
                <a:ea typeface="Times New Roman" panose="02020603050405020304" pitchFamily="18" charset="0"/>
                <a:cs typeface="Arial" panose="020B0604020202020204" pitchFamily="34" charset="0"/>
              </a:rPr>
              <a:t>Overall, the New Age Scientist </a:t>
            </a:r>
            <a:r>
              <a:rPr lang="en-US" sz="1800" dirty="0">
                <a:effectLst/>
                <a:latin typeface="Arial" panose="020B0604020202020204" pitchFamily="34" charset="0"/>
                <a:ea typeface="Times New Roman" panose="02020603050405020304" pitchFamily="18" charset="0"/>
                <a:cs typeface="Arial" panose="020B0604020202020204" pitchFamily="34" charset="0"/>
              </a:rPr>
              <a:t>will help to define help and</a:t>
            </a:r>
            <a:r>
              <a:rPr lang="en-AU" sz="1800" dirty="0">
                <a:effectLst/>
                <a:latin typeface="Arial" panose="020B0604020202020204" pitchFamily="34" charset="0"/>
                <a:ea typeface="Times New Roman" panose="02020603050405020304" pitchFamily="18" charset="0"/>
                <a:cs typeface="Arial" panose="020B0604020202020204" pitchFamily="34" charset="0"/>
              </a:rPr>
              <a:t> understand the existence the subjective and etheric worlds and how the Soul interacts with it.</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a:lnSpc>
                <a:spcPct val="115000"/>
              </a:lnSpc>
              <a:spcBef>
                <a:spcPts val="0"/>
              </a:spcBef>
              <a:spcAft>
                <a:spcPts val="1000"/>
              </a:spcAft>
              <a:buFontTx/>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Ανακεφαλαιώνοντας , ο Επιστήμονας της Νέας Εποχής θα βοηθήσει στο να ορίσει να βοηθήσει και να κατανοήσει την  ύπαρξη του υποκειμενικού και αιθερικού κόσμου και του τρόπου με τον οποίο η Ψυχή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αλληλεπιδρά</a:t>
            </a:r>
            <a:r>
              <a:rPr lang="el-GR" sz="1800" dirty="0">
                <a:effectLst/>
                <a:latin typeface="Arial" panose="020B0604020202020204" pitchFamily="34" charset="0"/>
                <a:ea typeface="Times New Roman" panose="02020603050405020304" pitchFamily="18" charset="0"/>
                <a:cs typeface="Arial" panose="020B0604020202020204" pitchFamily="34" charset="0"/>
              </a:rPr>
              <a:t> μαζί του.</a:t>
            </a:r>
          </a:p>
          <a:p>
            <a:pPr marL="0" marR="0" lvl="0" indent="0" algn="l">
              <a:lnSpc>
                <a:spcPct val="115000"/>
              </a:lnSpc>
              <a:spcBef>
                <a:spcPts val="0"/>
              </a:spcBef>
              <a:spcAft>
                <a:spcPts val="1000"/>
              </a:spcAft>
              <a:buFontTx/>
              <a:buNone/>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Understanding, that the etheric body is a reflection of the Soul of man. It links the physical form with the higher Atma, the astral - emotional body with buddhi of the Intuitional Plane, and the mental to manas of the spiritual triad. When the individual becomes completely Soul-infused, connections can become possible to the higher planes in the solar system. </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Με την  κατανόηση  ότι το αιθερικό σώμα είναι αντανάκλαση της Ψυχής του ανθρώπου. Ότι συνδέει τη φυσική μορφή με το ανώτερο Άτμα, το αστρικό - συναισθηματικό σώμα με το </a:t>
            </a:r>
            <a:r>
              <a:rPr lang="el-GR" sz="1800" dirty="0" err="1">
                <a:effectLst/>
                <a:latin typeface="Arial" panose="020B0604020202020204" pitchFamily="34" charset="0"/>
                <a:ea typeface="Arial" panose="020B0604020202020204" pitchFamily="34" charset="0"/>
                <a:cs typeface="Times New Roman" panose="02020603050405020304" pitchFamily="18" charset="0"/>
              </a:rPr>
              <a:t>βούδδι</a:t>
            </a:r>
            <a:r>
              <a:rPr lang="el-GR" sz="1800" dirty="0">
                <a:effectLst/>
                <a:latin typeface="Arial" panose="020B0604020202020204" pitchFamily="34" charset="0"/>
                <a:ea typeface="Arial" panose="020B0604020202020204" pitchFamily="34" charset="0"/>
                <a:cs typeface="Times New Roman" panose="02020603050405020304" pitchFamily="18" charset="0"/>
              </a:rPr>
              <a:t> του Ενορατικού Πεδίου και το νοητικό με το μάνας της πνευματικής τριάδας. Όταν το άτομο εμποτιστεί πλήρως από την ψυχή, μπορούν να γίνουν δυνατές οι συνδέσεις με τα ανώτερα  πεδία του ηλιακού συστήματος.</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just">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It is instructive for esoteric students to study the forces and energies which interact through the etheric field and cause the physical form, the brain and consciousness to be energized into action. The Spiritual worker should learn to subjugate the emotional body, develop his mental powers, and cultivate the faculty of abstract thinking. These actions will over time achieve positive results upon the etheric body, and thus eliminate any premature awakening of the centers.</a:t>
            </a:r>
            <a:endParaRPr lang="el-GR" sz="1800" dirty="0">
              <a:effectLst/>
              <a:latin typeface="Arial" panose="020B0604020202020204" pitchFamily="34" charset="0"/>
              <a:ea typeface="Arial" panose="020B0604020202020204" pitchFamily="34" charset="0"/>
            </a:endParaRPr>
          </a:p>
          <a:p>
            <a:pPr marL="742950" lvl="1" indent="-285750">
              <a:buFont typeface="Arial" panose="020B0604020202020204" pitchFamily="34" charset="0"/>
              <a:buChar char="•"/>
            </a:pPr>
            <a:endParaRPr lang="el-GR" sz="1800" dirty="0">
              <a:effectLst/>
              <a:latin typeface="Arial" panose="020B0604020202020204" pitchFamily="34" charset="0"/>
              <a:ea typeface="Arial" panose="020B0604020202020204" pitchFamily="34" charset="0"/>
            </a:endParaRPr>
          </a:p>
          <a:p>
            <a:pPr marL="742950" lvl="1" indent="-285750">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Είναι διδακτικό για τους εσωτεριστές μαθητές να μελετούν τις δυνάμεις και τις ενέργειες που </a:t>
            </a:r>
            <a:r>
              <a:rPr lang="el-GR" sz="1800" dirty="0" err="1">
                <a:effectLst/>
                <a:latin typeface="Arial" panose="020B0604020202020204" pitchFamily="34" charset="0"/>
                <a:ea typeface="Arial" panose="020B0604020202020204" pitchFamily="34" charset="0"/>
                <a:cs typeface="Times New Roman" panose="02020603050405020304" pitchFamily="18" charset="0"/>
              </a:rPr>
              <a:t>αλληλεπιδρούν</a:t>
            </a:r>
            <a:r>
              <a:rPr lang="el-GR" sz="1800" dirty="0">
                <a:effectLst/>
                <a:latin typeface="Arial" panose="020B0604020202020204" pitchFamily="34" charset="0"/>
                <a:ea typeface="Arial" panose="020B0604020202020204" pitchFamily="34" charset="0"/>
                <a:cs typeface="Times New Roman" panose="02020603050405020304" pitchFamily="18" charset="0"/>
              </a:rPr>
              <a:t> μέσω του αιθερικού πεδίου οι οποίες  προκαλούν τη φυσική μορφή, τον εγκέφαλο και τη συνείδηση να ενεργοποιηθούν σε δράση. Ο Πνευματικός εργάτης θα πρέπει να μάθει να υποτάσσει το συναισθηματικό σώμα, να αναπτύσσει τις νοητικές του δυνάμεις και να καλλιεργεί την ικανότητα της αφηρημένης σκέψης. Αυτές οι ενέργειες με την πάροδο του χρόνου θα επιτύχουν θετικά αποτελέσματα στο αιθερικό σώμα και έτσι θα εξαλείψουν κάθε πρόωρη αφύπνιση των κέντρων.</a:t>
            </a:r>
          </a:p>
          <a:p>
            <a:pPr marL="742950" lvl="1" indent="-285750">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Here, scientists are taking steps to study the nature of consciousness and meditation how it works with healing in the subjective reality.</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Εδώ, οι επιστήμονες λαμβάνουν μέτρα για να μελετήσουν τη φύση της συνείδησης και τον διαλογισμό πώς λειτουργεί με τη θεραπεία στην υποκειμενική πραγματικότητα.</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6</a:t>
            </a:fld>
            <a:endParaRPr lang="en-US" dirty="0"/>
          </a:p>
        </p:txBody>
      </p:sp>
    </p:spTree>
    <p:extLst>
      <p:ext uri="{BB962C8B-B14F-4D97-AF65-F5344CB8AC3E}">
        <p14:creationId xmlns:p14="http://schemas.microsoft.com/office/powerpoint/2010/main" val="297526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nSpc>
                <a:spcPct val="115000"/>
              </a:lnSpc>
              <a:spcBef>
                <a:spcPts val="0"/>
              </a:spcBef>
              <a:spcAft>
                <a:spcPts val="1000"/>
              </a:spcAft>
              <a:buFont typeface="Symbol" panose="05050102010706020507" pitchFamily="18" charset="2"/>
              <a:buNone/>
            </a:pPr>
            <a:r>
              <a:rPr lang="en-US" sz="1800" b="1" dirty="0">
                <a:effectLst/>
                <a:latin typeface="Arial" panose="020B0604020202020204" pitchFamily="34" charset="0"/>
                <a:ea typeface="Calibri" panose="020F0502020204030204" pitchFamily="34" charset="0"/>
              </a:rPr>
              <a:t>Scientific Servers and Subjective Influences</a:t>
            </a:r>
            <a:endParaRPr lang="el-GR" sz="1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800" b="1" dirty="0">
                <a:effectLst/>
                <a:latin typeface="Arial" panose="020B0604020202020204" pitchFamily="34" charset="0"/>
                <a:ea typeface="Calibri" panose="020F0502020204030204" pitchFamily="34" charset="0"/>
              </a:rPr>
              <a:t>Επιστημονικοί Εργάτες  και Υποκειμενικές Επιρροές</a:t>
            </a:r>
            <a:endParaRPr lang="en-US" sz="1800" b="1" dirty="0">
              <a:effectLst/>
              <a:latin typeface="Arial" panose="020B0604020202020204" pitchFamily="34" charset="0"/>
              <a:ea typeface="Calibri" panose="020F0502020204030204" pitchFamily="34" charset="0"/>
            </a:endParaRPr>
          </a:p>
          <a:p>
            <a:pPr marL="0" marR="0" lvl="0" indent="0">
              <a:lnSpc>
                <a:spcPct val="115000"/>
              </a:lnSpc>
              <a:spcBef>
                <a:spcPts val="0"/>
              </a:spcBef>
              <a:spcAft>
                <a:spcPts val="1000"/>
              </a:spcAft>
              <a:buFont typeface="Symbol" panose="05050102010706020507" pitchFamily="18" charset="2"/>
              <a:buNone/>
            </a:pPr>
            <a:endParaRPr lang="en-US" sz="1800" b="1" dirty="0">
              <a:effectLst/>
              <a:latin typeface="Arial" panose="020B0604020202020204" pitchFamily="34" charset="0"/>
            </a:endParaRPr>
          </a:p>
          <a:p>
            <a:pPr marL="0" marR="0" algn="l">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rPr>
              <a:t>From </a:t>
            </a:r>
            <a:r>
              <a:rPr lang="en-US" sz="1800" dirty="0" err="1">
                <a:effectLst/>
                <a:latin typeface="Arial" panose="020B0604020202020204" pitchFamily="34" charset="0"/>
                <a:ea typeface="Times New Roman" panose="02020603050405020304" pitchFamily="18" charset="0"/>
              </a:rPr>
              <a:t>ExH</a:t>
            </a:r>
            <a:r>
              <a:rPr lang="en-US" sz="1800" dirty="0">
                <a:effectLst/>
                <a:latin typeface="Arial" panose="020B0604020202020204" pitchFamily="34" charset="0"/>
                <a:ea typeface="Times New Roman" panose="02020603050405020304" pitchFamily="18" charset="0"/>
              </a:rPr>
              <a:t>, p. 577, D.K. says:</a:t>
            </a:r>
            <a:endParaRPr lang="el-GR" sz="1800"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600"/>
              </a:spcAft>
            </a:pPr>
            <a:r>
              <a:rPr lang="el-GR" sz="1800" dirty="0">
                <a:effectLst/>
                <a:latin typeface="Arial" panose="020B0604020202020204" pitchFamily="34" charset="0"/>
                <a:ea typeface="Times New Roman" panose="02020603050405020304" pitchFamily="18" charset="0"/>
              </a:rPr>
              <a:t>Από το βιβλίο Ε.Ι. ο διδάσκαλός Τ.Κ. λέει.</a:t>
            </a:r>
            <a:endParaRPr lang="en-US" sz="1800"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600"/>
              </a:spcAft>
            </a:pPr>
            <a:endParaRPr lang="en-US" sz="1800"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rPr>
              <a:t>The Ashram of a Master on the 5</a:t>
            </a:r>
            <a:r>
              <a:rPr lang="en-US" sz="1800" i="1" baseline="30000" dirty="0">
                <a:effectLst/>
                <a:latin typeface="Arial" panose="020B0604020202020204" pitchFamily="34" charset="0"/>
                <a:ea typeface="Times New Roman" panose="02020603050405020304" pitchFamily="18" charset="0"/>
              </a:rPr>
              <a:t>th</a:t>
            </a:r>
            <a:r>
              <a:rPr lang="en-US" sz="1800" i="1" dirty="0">
                <a:effectLst/>
                <a:latin typeface="Arial" panose="020B0604020202020204" pitchFamily="34" charset="0"/>
                <a:ea typeface="Times New Roman" panose="02020603050405020304" pitchFamily="18" charset="0"/>
              </a:rPr>
              <a:t> Ray of Concrete Science plays important part to play in work of preparation, for it is thru the scientific use of energy that the world will be rebuilt and factual nature of the Hierarchy will be proved.”</a:t>
            </a:r>
            <a:endParaRPr lang="el-GR" sz="1800" i="1"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600"/>
              </a:spcAft>
            </a:pPr>
            <a:endParaRPr lang="el-GR" sz="1800" i="1"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600"/>
              </a:spcAft>
            </a:pPr>
            <a:r>
              <a:rPr lang="el-GR" sz="1800" i="1" dirty="0">
                <a:effectLst/>
                <a:latin typeface="Arial" panose="020B0604020202020204" pitchFamily="34" charset="0"/>
                <a:ea typeface="Times New Roman" panose="02020603050405020304" pitchFamily="18" charset="0"/>
              </a:rPr>
              <a:t>«Το Άσραμ ενός Δάσκαλου στην 5ης Ακτίνας της  Συγκεκριμένης Επιστήμης  παίζει σημαντικό ρόλο στο έργο της προετοιμασίας, γιατί μέσω της επιστημονικής χρήσης της ενέργειας ο κόσμος θα ξαναχτιστεί και θα αποδειχθεί  την ύπαρξη  της Ιεραρχίας».</a:t>
            </a:r>
          </a:p>
          <a:p>
            <a:pPr marL="0" marR="0" algn="l">
              <a:lnSpc>
                <a:spcPct val="115000"/>
              </a:lnSpc>
              <a:spcBef>
                <a:spcPts val="0"/>
              </a:spcBef>
              <a:spcAft>
                <a:spcPts val="600"/>
              </a:spcAft>
            </a:pPr>
            <a:endParaRPr lang="en-US" sz="1800" i="1" dirty="0">
              <a:effectLst/>
              <a:latin typeface="Arial" panose="020B0604020202020204" pitchFamily="34" charset="0"/>
              <a:ea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r>
              <a:rPr lang="en-US" sz="1800" i="1" dirty="0">
                <a:effectLst/>
                <a:latin typeface="Arial" panose="020B0604020202020204" pitchFamily="34" charset="0"/>
                <a:ea typeface="Times New Roman" panose="02020603050405020304" pitchFamily="18" charset="0"/>
              </a:rPr>
              <a:t>“….through the pressure of Education 2</a:t>
            </a:r>
            <a:r>
              <a:rPr lang="en-US" sz="1800" i="1" baseline="30000" dirty="0">
                <a:effectLst/>
                <a:latin typeface="Arial" panose="020B0604020202020204" pitchFamily="34" charset="0"/>
                <a:ea typeface="Times New Roman" panose="02020603050405020304" pitchFamily="18" charset="0"/>
              </a:rPr>
              <a:t>nd</a:t>
            </a:r>
            <a:r>
              <a:rPr lang="en-US" sz="1800" i="1" dirty="0">
                <a:effectLst/>
                <a:latin typeface="Arial" panose="020B0604020202020204" pitchFamily="34" charset="0"/>
                <a:ea typeface="Times New Roman" panose="02020603050405020304" pitchFamily="18" charset="0"/>
              </a:rPr>
              <a:t> Ray, thru growth of Synthesis 1</a:t>
            </a:r>
            <a:r>
              <a:rPr lang="en-US" sz="1800" i="1" baseline="30000" dirty="0">
                <a:effectLst/>
                <a:latin typeface="Arial" panose="020B0604020202020204" pitchFamily="34" charset="0"/>
                <a:ea typeface="Times New Roman" panose="02020603050405020304" pitchFamily="18" charset="0"/>
              </a:rPr>
              <a:t>st</a:t>
            </a:r>
            <a:r>
              <a:rPr lang="en-US" sz="1800" i="1" dirty="0">
                <a:effectLst/>
                <a:latin typeface="Arial" panose="020B0604020202020204" pitchFamily="34" charset="0"/>
                <a:ea typeface="Times New Roman" panose="02020603050405020304" pitchFamily="18" charset="0"/>
              </a:rPr>
              <a:t> Ray, and thru correct use of energy 5</a:t>
            </a:r>
            <a:r>
              <a:rPr lang="en-US" sz="1800" i="1" baseline="30000" dirty="0">
                <a:effectLst/>
                <a:latin typeface="Arial" panose="020B0604020202020204" pitchFamily="34" charset="0"/>
                <a:ea typeface="Times New Roman" panose="02020603050405020304" pitchFamily="18" charset="0"/>
              </a:rPr>
              <a:t>th</a:t>
            </a:r>
            <a:r>
              <a:rPr lang="en-US" sz="1800" i="1" dirty="0">
                <a:effectLst/>
                <a:latin typeface="Arial" panose="020B0604020202020204" pitchFamily="34" charset="0"/>
                <a:ea typeface="Times New Roman" panose="02020603050405020304" pitchFamily="18" charset="0"/>
              </a:rPr>
              <a:t> Ray, the world can be brought into a condition of preparedness for the Externalization of the Hierarchy.....</a:t>
            </a:r>
            <a:r>
              <a:rPr lang="en-US" sz="1800" i="0" dirty="0">
                <a:effectLst/>
                <a:latin typeface="Arial" panose="020B0604020202020204" pitchFamily="34" charset="0"/>
                <a:ea typeface="Times New Roman" panose="02020603050405020304" pitchFamily="18" charset="0"/>
              </a:rPr>
              <a:t>thus, scientific w</a:t>
            </a:r>
            <a:r>
              <a:rPr lang="en-US" sz="1800" kern="1200" dirty="0">
                <a:solidFill>
                  <a:srgbClr val="000000"/>
                </a:solidFill>
                <a:effectLst/>
                <a:latin typeface="Arial" panose="020B0604020202020204" pitchFamily="34" charset="0"/>
                <a:ea typeface="+mn-ea"/>
              </a:rPr>
              <a:t>ork will be carried out by 1</a:t>
            </a:r>
            <a:r>
              <a:rPr lang="en-US" sz="1800" kern="1200" baseline="30000" dirty="0">
                <a:solidFill>
                  <a:srgbClr val="000000"/>
                </a:solidFill>
                <a:effectLst/>
                <a:latin typeface="Arial" panose="020B0604020202020204" pitchFamily="34" charset="0"/>
                <a:ea typeface="+mn-ea"/>
              </a:rPr>
              <a:t>st</a:t>
            </a:r>
            <a:r>
              <a:rPr lang="en-US" sz="1800" kern="1200" dirty="0">
                <a:solidFill>
                  <a:srgbClr val="000000"/>
                </a:solidFill>
                <a:effectLst/>
                <a:latin typeface="Arial" panose="020B0604020202020204" pitchFamily="34" charset="0"/>
                <a:ea typeface="+mn-ea"/>
              </a:rPr>
              <a:t> Ray workers, assisted by 7</a:t>
            </a:r>
            <a:r>
              <a:rPr lang="en-US" sz="1800" kern="1200" baseline="30000" dirty="0">
                <a:solidFill>
                  <a:srgbClr val="000000"/>
                </a:solidFill>
                <a:effectLst/>
                <a:latin typeface="Arial" panose="020B0604020202020204" pitchFamily="34" charset="0"/>
                <a:ea typeface="+mn-ea"/>
              </a:rPr>
              <a:t>th</a:t>
            </a:r>
            <a:r>
              <a:rPr lang="en-US" sz="1800" kern="1200" dirty="0">
                <a:solidFill>
                  <a:srgbClr val="000000"/>
                </a:solidFill>
                <a:effectLst/>
                <a:latin typeface="Arial" panose="020B0604020202020204" pitchFamily="34" charset="0"/>
                <a:ea typeface="+mn-ea"/>
              </a:rPr>
              <a:t> Ray aspirants, but using 5</a:t>
            </a:r>
            <a:r>
              <a:rPr lang="en-US" sz="1800" kern="1200" baseline="30000" dirty="0">
                <a:solidFill>
                  <a:srgbClr val="000000"/>
                </a:solidFill>
                <a:effectLst/>
                <a:latin typeface="Arial" panose="020B0604020202020204" pitchFamily="34" charset="0"/>
                <a:ea typeface="+mn-ea"/>
              </a:rPr>
              <a:t>th</a:t>
            </a:r>
            <a:r>
              <a:rPr lang="en-US" sz="1800" kern="1200" dirty="0">
                <a:solidFill>
                  <a:srgbClr val="000000"/>
                </a:solidFill>
                <a:effectLst/>
                <a:latin typeface="Arial" panose="020B0604020202020204" pitchFamily="34" charset="0"/>
                <a:ea typeface="+mn-ea"/>
              </a:rPr>
              <a:t> Ray methods.</a:t>
            </a:r>
            <a:endParaRPr lang="el-GR" sz="1800" kern="1200" dirty="0">
              <a:solidFill>
                <a:srgbClr val="000000"/>
              </a:solidFill>
              <a:effectLst/>
              <a:latin typeface="Arial" panose="020B0604020202020204" pitchFamily="34" charset="0"/>
              <a:ea typeface="+mn-ea"/>
            </a:endParaRPr>
          </a:p>
          <a:p>
            <a:pPr marL="742950" marR="0" lvl="1" indent="-285750" algn="l">
              <a:lnSpc>
                <a:spcPct val="115000"/>
              </a:lnSpc>
              <a:spcBef>
                <a:spcPts val="0"/>
              </a:spcBef>
              <a:spcAft>
                <a:spcPts val="600"/>
              </a:spcAft>
              <a:buFont typeface="Arial" panose="020B0604020202020204" pitchFamily="34" charset="0"/>
              <a:buChar char="•"/>
            </a:pPr>
            <a:endParaRPr lang="el-GR" sz="1800" i="1" kern="1200" dirty="0">
              <a:solidFill>
                <a:srgbClr val="000000"/>
              </a:solidFill>
              <a:effectLst/>
              <a:latin typeface="Arial" panose="020B0604020202020204" pitchFamily="34" charset="0"/>
              <a:ea typeface="+mn-ea"/>
            </a:endParaRPr>
          </a:p>
          <a:p>
            <a:pPr marL="742950" marR="0" lvl="1" indent="-285750" algn="l">
              <a:lnSpc>
                <a:spcPct val="115000"/>
              </a:lnSpc>
              <a:spcBef>
                <a:spcPts val="0"/>
              </a:spcBef>
              <a:spcAft>
                <a:spcPts val="600"/>
              </a:spcAft>
              <a:buFont typeface="Arial" panose="020B0604020202020204" pitchFamily="34" charset="0"/>
              <a:buChar char="•"/>
            </a:pPr>
            <a:r>
              <a:rPr lang="el-GR" sz="1800" i="1" dirty="0">
                <a:effectLst/>
                <a:latin typeface="Arial" panose="020B0604020202020204" pitchFamily="34" charset="0"/>
                <a:ea typeface="Times New Roman" panose="02020603050405020304" pitchFamily="18" charset="0"/>
              </a:rPr>
              <a:t>«….μέσω της πίεσης της Εκπαίδευσης (2η Ακτίνα) , μέσω της ανάπτυξης της Σύνθεσης (1η Ακτίνα)  και μέσω της ορθής  χρήσης της ενέργειας 5ης Ακτίνας, ο κόσμος μπορεί να τεθεί σε κατάσταση ετοιμότητας για την Εξωτερίκευση της Ιεραρχίας… έτσι η  επιστημονική εργασία θα διεξαχθεί από εργαζόμενους της 1ης Ακτίνας, με τη βοήθεια δόκιμων μαθητών/ ζηλωτές της 7ης,  ακτίνας χρησιμοποιώντας όμως  μεθόδους 5ης Ακτίνας.</a:t>
            </a:r>
            <a:endParaRPr lang="el-GR" sz="1800" i="1" kern="1200" dirty="0">
              <a:solidFill>
                <a:srgbClr val="000000"/>
              </a:solidFill>
              <a:effectLst/>
              <a:latin typeface="Arial" panose="020B0604020202020204" pitchFamily="34" charset="0"/>
              <a:ea typeface="+mn-ea"/>
            </a:endParaRPr>
          </a:p>
          <a:p>
            <a:pPr marL="742950" marR="0" lvl="1" indent="-285750" algn="l">
              <a:lnSpc>
                <a:spcPct val="115000"/>
              </a:lnSpc>
              <a:spcBef>
                <a:spcPts val="0"/>
              </a:spcBef>
              <a:spcAft>
                <a:spcPts val="600"/>
              </a:spcAft>
              <a:buFont typeface="Arial" panose="020B0604020202020204" pitchFamily="34" charset="0"/>
              <a:buChar char="•"/>
            </a:pPr>
            <a:endParaRPr lang="en-US" sz="1800" i="1" dirty="0">
              <a:effectLst/>
              <a:latin typeface="Arial" panose="020B0604020202020204" pitchFamily="34" charset="0"/>
              <a:ea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At the root of the Scientific approach is the influence of the fifth Ray. It stimulates all mental processes towards </a:t>
            </a:r>
            <a:r>
              <a:rPr lang="en-US" sz="1800" i="1" dirty="0">
                <a:effectLst/>
                <a:latin typeface="Times New Roman" panose="02020603050405020304" pitchFamily="18" charset="0"/>
                <a:ea typeface="Times New Roman" panose="02020603050405020304" pitchFamily="18" charset="0"/>
              </a:rPr>
              <a:t>illumination</a:t>
            </a:r>
            <a:r>
              <a:rPr lang="en-US" sz="1800" dirty="0">
                <a:effectLst/>
                <a:latin typeface="Times New Roman" panose="02020603050405020304" pitchFamily="18" charset="0"/>
                <a:ea typeface="Times New Roman" panose="02020603050405020304" pitchFamily="18" charset="0"/>
              </a:rPr>
              <a:t> and increasing knowledge for guiding humanity in all departments of human thought.</a:t>
            </a:r>
            <a:endParaRPr lang="el-GR" sz="1800" dirty="0">
              <a:effectLst/>
              <a:latin typeface="Times New Roman" panose="02020603050405020304" pitchFamily="18" charset="0"/>
              <a:ea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ρίζα της Επιστημονικής προσέγγισης βρίσκεται η επιρροή της πέμπτης Ακτίνας. Διεγείρει όλες τις νοητικές διεργασίες προς την φώτιση και την αύξηση της γνώσης για την καθοδήγηση της ανθρωπότητας σε όλα τα τμήματα της ανθρώπινης σκέψης.</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D.K. says Ray 5 has been </a:t>
            </a:r>
            <a:r>
              <a:rPr lang="en-US" sz="1800" i="0" dirty="0">
                <a:effectLst/>
                <a:latin typeface="Arial" panose="020B0604020202020204" pitchFamily="34" charset="0"/>
                <a:ea typeface="Times New Roman" panose="02020603050405020304" pitchFamily="18" charset="0"/>
              </a:rPr>
              <a:t>a major guiding influence of the Scientific Observers Service Group </a:t>
            </a:r>
            <a:r>
              <a:rPr lang="en-US" sz="1800" dirty="0">
                <a:effectLst/>
                <a:latin typeface="Calibri" panose="020F0502020204030204" pitchFamily="34" charset="0"/>
                <a:ea typeface="Calibri" panose="020F0502020204030204" pitchFamily="34" charset="0"/>
                <a:cs typeface="Times New Roman" panose="02020603050405020304" pitchFamily="18" charset="0"/>
              </a:rPr>
              <a:t>since </a:t>
            </a:r>
            <a:r>
              <a:rPr lang="en-US" sz="1800" i="0" dirty="0">
                <a:effectLst/>
                <a:latin typeface="Arial" panose="020B0604020202020204" pitchFamily="34" charset="0"/>
                <a:ea typeface="Times New Roman" panose="02020603050405020304" pitchFamily="18" charset="0"/>
              </a:rPr>
              <a:t>1775.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increasing in potency and its influence will be to guide humanity into increasing knowledge through scientific inquiry.</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Arial" panose="020B0604020202020204" pitchFamily="34" charset="0"/>
              <a:buChar char="•"/>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διδάσκαλός Τ</a:t>
            </a:r>
            <a:r>
              <a:rPr lang="en-US" sz="1800" dirty="0">
                <a:effectLst/>
                <a:latin typeface="Calibri" panose="020F0502020204030204" pitchFamily="34" charset="0"/>
                <a:ea typeface="Calibri" panose="020F0502020204030204" pitchFamily="34" charset="0"/>
                <a:cs typeface="Times New Roman" panose="02020603050405020304" pitchFamily="18" charset="0"/>
              </a:rPr>
              <a:t>.K. says </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ότι η Ακτίνα 5 αποτελεί  μια σημαντική καθοδηγητική επιρροή του Σπερματικού Ομίλου Επιστημονικών Παρατηρητών από το 1775. Αυξάνεται σε ισχύ και η επιρροή της θα είναι να καθοδηγήσει την ανθρωπότητα στην αύξηση της γνώσης μέσω της επιστημονικής έρευνας.</a:t>
            </a:r>
          </a:p>
          <a:p>
            <a:pPr marL="742950" marR="0" lvl="1" indent="-2857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R&amp;I, p. 586, D.K. says: Master Hilarion, as the Custodian of concrete science and Knowledge oversees activities of the 5</a:t>
            </a:r>
            <a:r>
              <a:rPr lang="en-US" sz="180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Ray Ashram. </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Στο βιβλίο Α&amp;Μ ο Τ.Κ. λέει: Ο Δάσκαλος </a:t>
            </a:r>
            <a:r>
              <a:rPr lang="el-GR" sz="18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Ιλαρίων</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ως Θεματοφύλακας της συγκεκριμένης επιστήμης και της Γνώσης, επιβλέπει τις δραστηριότητες του Άσραμ της 5ης Ακτίνας.</a:t>
            </a:r>
          </a:p>
          <a:p>
            <a:pPr marL="0" marR="0" lvl="0" indent="0">
              <a:lnSpc>
                <a:spcPct val="115000"/>
              </a:lnSpc>
              <a:spcBef>
                <a:spcPts val="0"/>
              </a:spcBef>
              <a:spcAft>
                <a:spcPts val="600"/>
              </a:spcAft>
              <a:buFontTx/>
              <a:buNone/>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60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supervises and inspires disciples, via impression in making scientific discoveries today and removing the veils that obscure the vision of the subjective and etheric worlds.</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60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Επιβλέπει και εμπνέει τους μαθητές, μέσω  εντύπωσης στο να κάνουν επιστημονικές ανακαλύψεις σήμερα ώστε να αφαιρέσουν τα πέπλα που συσκοτίζουν την όραση των υποκειμενικών και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αιθερικών</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κόσμων.</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600"/>
              </a:spcAft>
              <a:buFont typeface="Courier New" panose="02070309020205020404" pitchFamily="49" charset="0"/>
              <a:buChar char="o"/>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6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rPr>
              <a:t>Disciples of </a:t>
            </a:r>
            <a:r>
              <a:rPr lang="en-US" sz="1100" dirty="0">
                <a:effectLst/>
                <a:latin typeface="Arial" panose="020B0604020202020204" pitchFamily="34" charset="0"/>
                <a:ea typeface="Calibri" panose="020F0502020204030204" pitchFamily="34" charset="0"/>
                <a:cs typeface="Times New Roman" panose="02020603050405020304" pitchFamily="18" charset="0"/>
              </a:rPr>
              <a:t>Master Hilarion </a:t>
            </a:r>
            <a:r>
              <a:rPr lang="en-US" sz="1100" dirty="0">
                <a:effectLst/>
                <a:latin typeface="Arial" panose="020B0604020202020204" pitchFamily="34" charset="0"/>
                <a:ea typeface="Calibri" panose="020F0502020204030204" pitchFamily="34" charset="0"/>
              </a:rPr>
              <a:t>are leading men into the world of meaning and spirituality of all scientific work and their discoveries….”.....</a:t>
            </a:r>
            <a:r>
              <a:rPr lang="en-US" sz="1100" i="1" dirty="0">
                <a:effectLst/>
                <a:latin typeface="Arial" panose="020B0604020202020204" pitchFamily="34" charset="0"/>
                <a:ea typeface="Calibri" panose="020F0502020204030204" pitchFamily="34" charset="0"/>
              </a:rPr>
              <a:t>this will eventually ameliorate human conditions so that an era of peace and leisure can supervene”</a:t>
            </a:r>
            <a:r>
              <a:rPr lang="en-US" sz="1100" dirty="0">
                <a:effectLst/>
                <a:latin typeface="Arial" panose="020B0604020202020204" pitchFamily="34" charset="0"/>
                <a:ea typeface="Calibri" panose="020F0502020204030204" pitchFamily="34" charset="0"/>
              </a:rPr>
              <a:t>. (EP II, p. 143)</a:t>
            </a:r>
            <a:endParaRPr lang="el-GR" sz="1100" dirty="0">
              <a:effectLst/>
              <a:latin typeface="Arial" panose="020B0604020202020204" pitchFamily="34" charset="0"/>
              <a:ea typeface="Calibri" panose="020F0502020204030204" pitchFamily="34" charset="0"/>
            </a:endParaRPr>
          </a:p>
          <a:p>
            <a:pPr marL="1200150" marR="0" lvl="2" indent="-285750">
              <a:lnSpc>
                <a:spcPct val="115000"/>
              </a:lnSpc>
              <a:spcBef>
                <a:spcPts val="0"/>
              </a:spcBef>
              <a:spcAft>
                <a:spcPts val="600"/>
              </a:spcAft>
              <a:buFont typeface="Courier New" panose="02070309020205020404" pitchFamily="49" charset="0"/>
              <a:buChar char="o"/>
            </a:pPr>
            <a:endParaRPr lang="el-GR" sz="1100" dirty="0">
              <a:effectLst/>
              <a:latin typeface="Arial" panose="020B0604020202020204" pitchFamily="34" charset="0"/>
              <a:ea typeface="Calibri" panose="020F0502020204030204" pitchFamily="34" charset="0"/>
            </a:endParaRPr>
          </a:p>
          <a:p>
            <a:pPr marL="1200150" marR="0" lvl="2" indent="-285750">
              <a:lnSpc>
                <a:spcPct val="115000"/>
              </a:lnSpc>
              <a:spcBef>
                <a:spcPts val="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rPr>
              <a:t>Οι μαθητές του Δασκάλου </a:t>
            </a:r>
            <a:r>
              <a:rPr lang="el-GR" sz="1100" dirty="0" err="1">
                <a:effectLst/>
                <a:latin typeface="Arial" panose="020B0604020202020204" pitchFamily="34" charset="0"/>
                <a:ea typeface="Calibri" panose="020F0502020204030204" pitchFamily="34" charset="0"/>
              </a:rPr>
              <a:t>Ιλαρίωνα</a:t>
            </a:r>
            <a:r>
              <a:rPr lang="el-GR" sz="1100" dirty="0">
                <a:effectLst/>
                <a:latin typeface="Arial" panose="020B0604020202020204" pitchFamily="34" charset="0"/>
                <a:ea typeface="Calibri" panose="020F0502020204030204" pitchFamily="34" charset="0"/>
              </a:rPr>
              <a:t> οδηγούν τους ανθρώπους στον κόσμο του νοήματος και της πνευματικότητας όλων των επιστημονικών εργασιών και των ανακαλύψεών τους…”…αυτό τελικά θα βελτιώσει τις ανθρώπινες συνθήκες, ώστε να επικρατήσει μια εποχή ειρήνης και άνεσης ”. (ΕΨ II, σελ. 143)</a:t>
            </a:r>
          </a:p>
          <a:p>
            <a:pPr marL="1200150" marR="0" lvl="2" indent="-285750">
              <a:lnSpc>
                <a:spcPct val="115000"/>
              </a:lnSpc>
              <a:spcBef>
                <a:spcPts val="0"/>
              </a:spcBef>
              <a:spcAft>
                <a:spcPts val="600"/>
              </a:spcAft>
              <a:buFont typeface="Courier New" panose="02070309020205020404" pitchFamily="49" charset="0"/>
              <a:buChar char="o"/>
            </a:pPr>
            <a:endParaRPr lang="el-GR" sz="1100" dirty="0">
              <a:effectLst/>
              <a:latin typeface="Arial" panose="020B0604020202020204" pitchFamily="34" charset="0"/>
              <a:ea typeface="Calibri" panose="020F0502020204030204" pitchFamily="34" charset="0"/>
            </a:endParaRPr>
          </a:p>
          <a:p>
            <a:pPr marL="1200150" marR="0" lvl="2" indent="-285750">
              <a:lnSpc>
                <a:spcPct val="115000"/>
              </a:lnSpc>
              <a:spcBef>
                <a:spcPts val="0"/>
              </a:spcBef>
              <a:spcAft>
                <a:spcPts val="60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endParaRPr>
          </a:p>
          <a:p>
            <a:pPr marL="1200150" marR="0" lvl="2" indent="-285750">
              <a:lnSpc>
                <a:spcPct val="115000"/>
              </a:lnSpc>
              <a:spcBef>
                <a:spcPts val="0"/>
              </a:spcBef>
              <a:spcAft>
                <a:spcPts val="6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This Ashram has an important part to play in the work of preparation of the new civilization, for it is through the scientific use of energy, inventions and improvements that the world will be rebuilt and the factual nature of the Hierarchy will be proved.</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Times New Roman" panose="02020603050405020304" pitchFamily="18" charset="0"/>
              </a:rPr>
              <a:t>Αυτό το Άσραμ έχει σημαντικό ρόλο να παίξει στο έργο της προετοιμασίας του νέου πολιτισμού, γιατί μέσω της επιστημονικής χρήσης ενέργειας, των  εφευρέσεων και βελτιώσεων ο κόσμος θα ξαναχτιστεί και θα αποδειχθεί η πραγματική φύση ( ύπαρξη) της Ιεραρχίας.</a:t>
            </a:r>
          </a:p>
          <a:p>
            <a:pPr marL="1200150" marR="0" lvl="2" indent="-285750">
              <a:lnSpc>
                <a:spcPct val="115000"/>
              </a:lnSpc>
              <a:spcBef>
                <a:spcPts val="0"/>
              </a:spcBef>
              <a:spcAft>
                <a:spcPts val="600"/>
              </a:spcAft>
              <a:buFont typeface="Courier New" panose="02070309020205020404" pitchFamily="49" charset="0"/>
              <a:buChar char="o"/>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657350" marR="0" lvl="3" indent="-285750">
              <a:lnSpc>
                <a:spcPct val="115000"/>
              </a:lnSpc>
              <a:spcBef>
                <a:spcPts val="0"/>
              </a:spcBef>
              <a:spcAft>
                <a:spcPts val="6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D.K. notes in (TCF, p. 841)…..Scientists are responsible for advanced application of mechanical science to the needs of men, but certain types of machinery….has had a deleterious effect….but when the second petal (love-wisdom) is opened, the wonders of loving service will be revealed. ….and applied</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657350" marR="0" lvl="3" indent="-285750">
              <a:lnSpc>
                <a:spcPct val="115000"/>
              </a:lnSpc>
              <a:spcBef>
                <a:spcPts val="0"/>
              </a:spcBef>
              <a:spcAft>
                <a:spcPts val="600"/>
              </a:spcAft>
              <a:buFont typeface="Courier New" panose="02070309020205020404" pitchFamily="49" charset="0"/>
              <a:buChar char="o"/>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657350" marR="0" lvl="3" indent="-285750">
              <a:lnSpc>
                <a:spcPct val="115000"/>
              </a:lnSpc>
              <a:spcBef>
                <a:spcPts val="0"/>
              </a:spcBef>
              <a:spcAft>
                <a:spcPts val="6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Times New Roman" panose="02020603050405020304" pitchFamily="18" charset="0"/>
              </a:rPr>
              <a:t>Ο Τ.Κ. σημειώνει  στο (Κ.Π., σελ. 841)…..Οι επιστήμονες είναι υπεύθυνοι για την προηγμένη εφαρμογή της μηχανικής επιστήμης στις ανάγκες των ανθρώπων, αλλά ορισμένοι τύποι μηχανών….είχαν μια καταστροφική επίδραση….αλλά όταν το δεύτερο πέταλο (αγάπης-σοφίας ) ανοίξει, τα θαύματα της αγαπητικής υπηρεσίας θα αποκαλυφθούν. ….και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εφαρμόστούν</a:t>
            </a:r>
            <a:r>
              <a:rPr lang="el-GR" sz="1100" dirty="0">
                <a:effectLst/>
                <a:latin typeface="Arial" panose="020B0604020202020204" pitchFamily="34" charset="0"/>
                <a:ea typeface="Calibri" panose="020F0502020204030204" pitchFamily="34" charset="0"/>
                <a:cs typeface="Times New Roman" panose="02020603050405020304" pitchFamily="18" charset="0"/>
              </a:rPr>
              <a:t>.</a:t>
            </a:r>
          </a:p>
          <a:p>
            <a:pPr marL="1657350" marR="0" lvl="3" indent="-285750">
              <a:lnSpc>
                <a:spcPct val="115000"/>
              </a:lnSpc>
              <a:spcBef>
                <a:spcPts val="0"/>
              </a:spcBef>
              <a:spcAft>
                <a:spcPts val="6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Allied in this work are 2 groups: (1</a:t>
            </a:r>
            <a:r>
              <a:rPr lang="en-US" sz="11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100" dirty="0">
                <a:effectLst/>
                <a:latin typeface="Arial" panose="020B0604020202020204" pitchFamily="34" charset="0"/>
                <a:ea typeface="Calibri" panose="020F0502020204030204" pitchFamily="34" charset="0"/>
                <a:cs typeface="Times New Roman" panose="02020603050405020304" pitchFamily="18" charset="0"/>
              </a:rPr>
              <a:t> and 2</a:t>
            </a:r>
            <a:r>
              <a:rPr lang="en-US" sz="11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sz="1100" dirty="0">
                <a:effectLst/>
                <a:latin typeface="Arial" panose="020B0604020202020204" pitchFamily="34" charset="0"/>
                <a:ea typeface="Calibri" panose="020F0502020204030204" pitchFamily="34" charset="0"/>
                <a:cs typeface="Times New Roman" panose="02020603050405020304" pitchFamily="18" charset="0"/>
              </a:rPr>
              <a:t> Ray disciples and Initiates) to lead mankind into the benefits of the atomic age. D.K. says </a:t>
            </a:r>
            <a:r>
              <a:rPr lang="en-US" sz="1100" i="1" dirty="0">
                <a:effectLst/>
                <a:latin typeface="Arial" panose="020B0604020202020204" pitchFamily="34" charset="0"/>
                <a:ea typeface="Calibri" panose="020F0502020204030204" pitchFamily="34" charset="0"/>
                <a:cs typeface="Times New Roman" panose="02020603050405020304" pitchFamily="18" charset="0"/>
              </a:rPr>
              <a:t>“the field wherein the Hierarchy works is that of energy…that all we see and produces phenomena is energy in relation to forces directed by energy”</a:t>
            </a:r>
            <a:r>
              <a:rPr lang="en-US" sz="1100" dirty="0">
                <a:effectLst/>
                <a:latin typeface="Arial" panose="020B0604020202020204" pitchFamily="34" charset="0"/>
                <a:ea typeface="Calibri" panose="020F0502020204030204" pitchFamily="34" charset="0"/>
                <a:cs typeface="Times New Roman" panose="02020603050405020304" pitchFamily="18" charset="0"/>
              </a:rPr>
              <a:t>.</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l-GR" sz="1100" b="0" dirty="0">
                <a:effectLst/>
                <a:latin typeface="+mn-lt"/>
                <a:ea typeface="+mn-ea"/>
                <a:cs typeface="+mn-cs"/>
              </a:rPr>
              <a:t>Σύμμαχοι σε αυτό το έργο είναι 2 ομάδες/ όμιλοι: ( οι μαθητές και Μυημένοι της 1ης και  της 2ης ακτίνας) που θα οδηγήσουν την ανθρωπότητα στα οφέλη της ατομικής εποχής. Ο Τ.Κ. λέει «</a:t>
            </a:r>
            <a:r>
              <a:rPr lang="el-GR" sz="1100" i="1" dirty="0">
                <a:effectLst/>
                <a:latin typeface="Times New Roman" panose="02020603050405020304" pitchFamily="18" charset="0"/>
                <a:ea typeface="Times New Roman" panose="02020603050405020304" pitchFamily="18" charset="0"/>
              </a:rPr>
              <a:t>το πεδίο στο οποίο εργάζεται η Ιεραρχία είναι εκείνο της ενέργειας</a:t>
            </a:r>
            <a:r>
              <a:rPr lang="el-GR" sz="1100" b="0" i="1" dirty="0">
                <a:effectLst/>
                <a:latin typeface="+mn-lt"/>
                <a:ea typeface="+mn-ea"/>
                <a:cs typeface="+mn-cs"/>
              </a:rPr>
              <a:t> ..  Και πιο κάτω λέει ότι </a:t>
            </a:r>
            <a:r>
              <a:rPr lang="el-GR" sz="1800" i="1" dirty="0">
                <a:effectLst/>
                <a:latin typeface="Times New Roman" panose="02020603050405020304" pitchFamily="18" charset="0"/>
                <a:ea typeface="Times New Roman" panose="02020603050405020304" pitchFamily="18" charset="0"/>
              </a:rPr>
              <a:t> όλα όσα βλέπουμε</a:t>
            </a:r>
            <a:r>
              <a:rPr lang="el-GR" sz="1800" i="1" spc="-50" dirty="0">
                <a:effectLst/>
                <a:latin typeface="Times New Roman" panose="02020603050405020304" pitchFamily="18" charset="0"/>
                <a:ea typeface="Times New Roman" panose="02020603050405020304" pitchFamily="18" charset="0"/>
              </a:rPr>
              <a:t>, ό</a:t>
            </a:r>
            <a:r>
              <a:rPr lang="el-GR" sz="1800" i="1" dirty="0">
                <a:effectLst/>
                <a:latin typeface="Times New Roman" panose="02020603050405020304" pitchFamily="18" charset="0"/>
                <a:ea typeface="Times New Roman" panose="02020603050405020304" pitchFamily="18" charset="0"/>
              </a:rPr>
              <a:t>λα όσα με τα οποία εργαζόμαστε καθημερινά (που περιλαμβάνουν την υλική μας φύση</a:t>
            </a:r>
            <a:r>
              <a:rPr lang="el-GR" sz="1800" i="1" spc="-50" dirty="0">
                <a:effectLst/>
                <a:latin typeface="Times New Roman" panose="02020603050405020304" pitchFamily="18" charset="0"/>
                <a:ea typeface="Times New Roman" panose="02020603050405020304" pitchFamily="18" charset="0"/>
              </a:rPr>
              <a:t>, ν</a:t>
            </a:r>
            <a:r>
              <a:rPr lang="el-GR" sz="1800" i="1" dirty="0">
                <a:effectLst/>
                <a:latin typeface="Times New Roman" panose="02020603050405020304" pitchFamily="18" charset="0"/>
                <a:ea typeface="Times New Roman" panose="02020603050405020304" pitchFamily="18" charset="0"/>
              </a:rPr>
              <a:t>οητική</a:t>
            </a:r>
            <a:r>
              <a:rPr lang="el-GR" sz="1800" i="1" spc="-50" dirty="0">
                <a:effectLst/>
                <a:latin typeface="Times New Roman" panose="02020603050405020304" pitchFamily="18" charset="0"/>
                <a:ea typeface="Times New Roman" panose="02020603050405020304" pitchFamily="18" charset="0"/>
              </a:rPr>
              <a:t>, σ</a:t>
            </a:r>
            <a:r>
              <a:rPr lang="el-GR" sz="1800" i="1" dirty="0">
                <a:effectLst/>
                <a:latin typeface="Times New Roman" panose="02020603050405020304" pitchFamily="18" charset="0"/>
                <a:ea typeface="Times New Roman" panose="02020603050405020304" pitchFamily="18" charset="0"/>
              </a:rPr>
              <a:t>υναισθηματική και φυσική) κι όλα όσα παράγουν τα φαινόμενα είναι ενέργεια σε σχέση με δυνάμεις, ή δυνάμεις καθώς κατευθύνονται από ενέργεια.»</a:t>
            </a:r>
            <a:endParaRPr lang="el-GR" sz="1100" b="0" i="1" dirty="0">
              <a:effectLst/>
              <a:latin typeface="Arial" panose="020B0604020202020204" pitchFamily="34" charset="0"/>
              <a:ea typeface="+mn-ea"/>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endParaRPr lang="en-US" sz="1100" b="0" i="1" dirty="0">
              <a:effectLst/>
              <a:latin typeface="+mn-lt"/>
              <a:ea typeface="+mn-ea"/>
              <a:cs typeface="+mn-cs"/>
            </a:endParaRPr>
          </a:p>
          <a:p>
            <a:pPr marL="742950" marR="0" lvl="1" indent="-285750">
              <a:lnSpc>
                <a:spcPct val="115000"/>
              </a:lnSpc>
              <a:spcBef>
                <a:spcPts val="0"/>
              </a:spcBef>
              <a:spcAft>
                <a:spcPts val="100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Times New Roman" panose="02020603050405020304" pitchFamily="18" charset="0"/>
              </a:rPr>
              <a:t>On a related note:</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Μια σχετική  σημείωση έχουμε και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Master Morya of the 1</a:t>
            </a:r>
            <a:r>
              <a:rPr lang="en-US" sz="1100" baseline="30000" dirty="0">
                <a:effectLst/>
                <a:latin typeface="Arial" panose="020B0604020202020204" pitchFamily="34" charset="0"/>
                <a:ea typeface="Calibri" panose="020F0502020204030204" pitchFamily="34" charset="0"/>
                <a:cs typeface="Times New Roman" panose="02020603050405020304" pitchFamily="18" charset="0"/>
              </a:rPr>
              <a:t>st</a:t>
            </a:r>
            <a:r>
              <a:rPr lang="en-US" sz="1100" dirty="0">
                <a:effectLst/>
                <a:latin typeface="Arial" panose="020B0604020202020204" pitchFamily="34" charset="0"/>
                <a:ea typeface="Calibri" panose="020F0502020204030204" pitchFamily="34" charset="0"/>
                <a:cs typeface="Times New Roman" panose="02020603050405020304" pitchFamily="18" charset="0"/>
              </a:rPr>
              <a:t> Ray Ashram, He is the custodian of the principle of Synthesis. Servers on this ray are those who investigate the form....find its hidden idea, motivating power and </a:t>
            </a:r>
            <a:r>
              <a:rPr lang="en-US" sz="1100" u="sng" dirty="0">
                <a:effectLst/>
                <a:latin typeface="Arial" panose="020B0604020202020204" pitchFamily="34" charset="0"/>
                <a:ea typeface="Calibri" panose="020F0502020204030204" pitchFamily="34" charset="0"/>
                <a:cs typeface="Times New Roman" panose="02020603050405020304" pitchFamily="18" charset="0"/>
              </a:rPr>
              <a:t>relate the various parts together</a:t>
            </a:r>
            <a:r>
              <a:rPr lang="en-US" sz="1100" dirty="0">
                <a:effectLst/>
                <a:latin typeface="Arial" panose="020B0604020202020204" pitchFamily="34" charset="0"/>
                <a:ea typeface="Calibri" panose="020F0502020204030204" pitchFamily="34" charset="0"/>
                <a:cs typeface="Times New Roman" panose="02020603050405020304" pitchFamily="18" charset="0"/>
              </a:rPr>
              <a:t> into an organic fusion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n-US" sz="1100" dirty="0">
                <a:effectLst/>
                <a:latin typeface="Arial" panose="020B0604020202020204" pitchFamily="34" charset="0"/>
                <a:ea typeface="Calibri" panose="020F0502020204030204" pitchFamily="34" charset="0"/>
                <a:cs typeface="Times New Roman" panose="02020603050405020304" pitchFamily="18" charset="0"/>
              </a:rPr>
              <a:t>Master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Koot</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Humi</a:t>
            </a:r>
            <a:r>
              <a:rPr lang="en-US" sz="1100" dirty="0">
                <a:effectLst/>
                <a:latin typeface="Arial" panose="020B0604020202020204" pitchFamily="34" charset="0"/>
                <a:ea typeface="Calibri" panose="020F0502020204030204" pitchFamily="34" charset="0"/>
                <a:cs typeface="Times New Roman" panose="02020603050405020304" pitchFamily="18" charset="0"/>
              </a:rPr>
              <a:t> of the 2</a:t>
            </a:r>
            <a:r>
              <a:rPr lang="en-US" sz="11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sz="1100" dirty="0">
                <a:effectLst/>
                <a:latin typeface="Arial" panose="020B0604020202020204" pitchFamily="34" charset="0"/>
                <a:ea typeface="Calibri" panose="020F0502020204030204" pitchFamily="34" charset="0"/>
                <a:cs typeface="Times New Roman" panose="02020603050405020304" pitchFamily="18" charset="0"/>
              </a:rPr>
              <a:t> Ray Ashram, provides an influence on the control of the building forces, i.e. Devas</a:t>
            </a: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Από τον Διδάσκαλος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Μορία</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του  Άσραμ της 1</a:t>
            </a:r>
            <a:r>
              <a:rPr lang="el-GR" sz="1100" baseline="30000" dirty="0">
                <a:effectLst/>
                <a:latin typeface="Calibri" panose="020F0502020204030204" pitchFamily="34" charset="0"/>
                <a:ea typeface="Calibri" panose="020F0502020204030204" pitchFamily="34" charset="0"/>
                <a:cs typeface="Times New Roman" panose="02020603050405020304" pitchFamily="18" charset="0"/>
              </a:rPr>
              <a:t>ης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Ακτίνας  Είναι ο θεματοφύλακας της αρχής της Σύνθεσης. Οι Παγκόσμιοι Εξυπηρετητές  σε αυτήν την ακτίνα είναι αυτοί που ερευνούν τη μορφή...βρίσκουν την κρυμμένη ιδέα, την κινητήρια δύναμη και </a:t>
            </a:r>
            <a:r>
              <a:rPr lang="el-GR" sz="1100" u="sng" dirty="0">
                <a:effectLst/>
                <a:latin typeface="Calibri" panose="020F0502020204030204" pitchFamily="34" charset="0"/>
                <a:ea typeface="Calibri" panose="020F0502020204030204" pitchFamily="34" charset="0"/>
                <a:cs typeface="Times New Roman" panose="02020603050405020304" pitchFamily="18" charset="0"/>
              </a:rPr>
              <a:t>συσχετίζουν τα διάφορα μέρη μαζί σε μια οργανική σύντηξη</a:t>
            </a:r>
          </a:p>
          <a:p>
            <a:pPr marL="1200150" marR="0" lvl="2" indent="-285750">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Ο Διδάσκαλος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Κουτ</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Χούμι</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του Άσραμ της 2</a:t>
            </a:r>
            <a:r>
              <a:rPr lang="el-GR" sz="1100" baseline="30000" dirty="0">
                <a:effectLst/>
                <a:latin typeface="Calibri" panose="020F0502020204030204" pitchFamily="34" charset="0"/>
                <a:ea typeface="Calibri" panose="020F0502020204030204" pitchFamily="34" charset="0"/>
                <a:cs typeface="Times New Roman" panose="02020603050405020304" pitchFamily="18" charset="0"/>
              </a:rPr>
              <a:t>ης</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Ακτινας</a:t>
            </a:r>
            <a:r>
              <a:rPr lang="el-GR" sz="1100" dirty="0">
                <a:effectLst/>
                <a:latin typeface="Calibri" panose="020F0502020204030204" pitchFamily="34" charset="0"/>
                <a:ea typeface="Calibri" panose="020F0502020204030204" pitchFamily="34" charset="0"/>
                <a:cs typeface="Times New Roman" panose="02020603050405020304" pitchFamily="18" charset="0"/>
              </a:rPr>
              <a:t>   παρέχει επιρροή  πάνω στον έλεγχο των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δομητικών</a:t>
            </a:r>
            <a:r>
              <a:rPr lang="el-GR" sz="1100" dirty="0">
                <a:effectLst/>
                <a:latin typeface="Calibri" panose="020F0502020204030204" pitchFamily="34" charset="0"/>
                <a:ea typeface="Calibri" panose="020F0502020204030204" pitchFamily="34" charset="0"/>
                <a:cs typeface="Times New Roman" panose="02020603050405020304" pitchFamily="18" charset="0"/>
              </a:rPr>
              <a:t> δυνάμεων, δηλαδή τους Ντέβα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Notes from Esoteric Healing on related Subjective Influences:</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l-GR" sz="1100" b="1" dirty="0">
                <a:effectLst/>
                <a:latin typeface="Calibri" panose="020F0502020204030204" pitchFamily="34" charset="0"/>
                <a:ea typeface="Calibri" panose="020F0502020204030204" pitchFamily="34" charset="0"/>
                <a:cs typeface="Times New Roman" panose="02020603050405020304" pitchFamily="18" charset="0"/>
              </a:rPr>
              <a:t>Σημειώσεις από την Εσωτερική Θεραπευτική σχετικά με τις  Υποκειμενικές Επιρροές:</a:t>
            </a:r>
          </a:p>
          <a:p>
            <a:pPr marL="0" marR="0" lvl="0" indent="0">
              <a:lnSpc>
                <a:spcPct val="115000"/>
              </a:lnSpc>
              <a:spcBef>
                <a:spcPts val="0"/>
              </a:spcBef>
              <a:spcAft>
                <a:spcPts val="1000"/>
              </a:spcAft>
              <a:buFontTx/>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work of the Scientists and the 5</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a:effectLst/>
                <a:latin typeface="Calibri" panose="020F0502020204030204" pitchFamily="34" charset="0"/>
                <a:ea typeface="Calibri" panose="020F0502020204030204" pitchFamily="34" charset="0"/>
                <a:cs typeface="Times New Roman" panose="02020603050405020304" pitchFamily="18" charset="0"/>
              </a:rPr>
              <a:t> Ray Ashram is closely allied to the influence of the 7</a:t>
            </a:r>
            <a:r>
              <a:rPr lang="en-US" sz="1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dirty="0">
                <a:effectLst/>
                <a:latin typeface="Calibri" panose="020F0502020204030204" pitchFamily="34" charset="0"/>
                <a:ea typeface="Calibri" panose="020F0502020204030204" pitchFamily="34" charset="0"/>
                <a:cs typeface="Times New Roman" panose="02020603050405020304" pitchFamily="18" charset="0"/>
              </a:rPr>
              <a:t> Ray and is one with a most practical and physical purpose. This work is intended to produce a synthesis between the 3 aspects of divinity, i.e.. Atma, buddhi, manas upon the physical plane OR between life, the solar energies and the lunar forces.</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Το έργο των Επιστημόνων και του Άσραμ της 5ης Ακτίνας είναι στενά συνδεδεμένο με την επιρροή της 7ης Ακτίνας και έχει έναν πιο πρακτικό και φυσικό σκοπό. Αυτή η εργασία προορίζεται να παράγει μια σύνθεση μεταξύ των 3 όψεων της θεότητας, δηλ. Άτμα ,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Βουδδι</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Μάνας  στο φυσικό πεδίο Ή μεταξύ της ζωής, των ηλιακών ενεργειών και των σεληνιακών δυνάμεων.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 regards to understanding the dynamics and forces behind the creative impulse:</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Όσον αφορά την κατανόηση της δυναμικής και των δυνάμεων πίσω από τη δημιουργική παρόρμηση:</a:t>
            </a:r>
          </a:p>
          <a:p>
            <a:pPr marL="0" marR="0" lvl="0" indent="0">
              <a:lnSpc>
                <a:spcPct val="115000"/>
              </a:lnSpc>
              <a:spcBef>
                <a:spcPts val="0"/>
              </a:spcBef>
              <a:spcAft>
                <a:spcPts val="10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Scientists will come to discover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100" dirty="0">
                <a:effectLst/>
                <a:latin typeface="Calibri" panose="020F0502020204030204" pitchFamily="34" charset="0"/>
                <a:ea typeface="Calibri" panose="020F0502020204030204" pitchFamily="34" charset="0"/>
                <a:cs typeface="Times New Roman" panose="02020603050405020304" pitchFamily="18" charset="0"/>
              </a:rPr>
              <a:t> is the destroyer of outgrown forms, and learn penetrate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what</a:t>
            </a:r>
            <a:r>
              <a:rPr lang="en-US" sz="110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is behind the outer form to discover its motivating energy. </a:t>
            </a: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knowledge would reveal the practical work of the magician or builder, who, creates new forms as expressions of the inflowing life.</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επιστήμονες θα καταλήξουν να ανακαλύψουν </a:t>
            </a:r>
            <a:r>
              <a:rPr lang="el-GR" sz="1100" u="sng" dirty="0">
                <a:effectLst/>
                <a:latin typeface="Calibri" panose="020F0502020204030204" pitchFamily="34" charset="0"/>
                <a:ea typeface="Calibri" panose="020F0502020204030204" pitchFamily="34" charset="0"/>
                <a:cs typeface="Times New Roman" panose="02020603050405020304" pitchFamily="18" charset="0"/>
              </a:rPr>
              <a:t>ποιος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είναι ο καταστροφέας των ξεπερασμένων μορφών και θα μάθουν να διεισδύσουν σε </a:t>
            </a:r>
            <a:r>
              <a:rPr lang="el-GR" sz="1100" u="sng" dirty="0">
                <a:effectLst/>
                <a:latin typeface="Calibri" panose="020F0502020204030204" pitchFamily="34" charset="0"/>
                <a:ea typeface="Calibri" panose="020F0502020204030204" pitchFamily="34" charset="0"/>
                <a:cs typeface="Times New Roman" panose="02020603050405020304" pitchFamily="18" charset="0"/>
              </a:rPr>
              <a:t>αυτό</a:t>
            </a:r>
            <a:r>
              <a:rPr lang="el-GR" sz="1100" dirty="0">
                <a:effectLst/>
                <a:latin typeface="Calibri" panose="020F0502020204030204" pitchFamily="34" charset="0"/>
                <a:ea typeface="Calibri" panose="020F0502020204030204" pitchFamily="34" charset="0"/>
                <a:cs typeface="Times New Roman" panose="02020603050405020304" pitchFamily="18" charset="0"/>
              </a:rPr>
              <a:t> που βρίσκεται πίσω από την εξωτερική μορφή για να ανακαλύψουν την κινητήρια ενέργειά της.</a:t>
            </a:r>
          </a:p>
          <a:p>
            <a:pPr marL="628650" marR="0" lvl="1" indent="-171450">
              <a:lnSpc>
                <a:spcPct val="115000"/>
              </a:lnSpc>
              <a:spcBef>
                <a:spcPts val="0"/>
              </a:spcBef>
              <a:spcAft>
                <a:spcPts val="100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Αυτή η γνώση θα αποκαλύψει την πρακτική δουλειά του μάγου ή του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δομητή</a:t>
            </a:r>
            <a:r>
              <a:rPr lang="el-GR" sz="1100" dirty="0">
                <a:effectLst/>
                <a:latin typeface="Calibri" panose="020F0502020204030204" pitchFamily="34" charset="0"/>
                <a:ea typeface="Calibri" panose="020F0502020204030204" pitchFamily="34" charset="0"/>
                <a:cs typeface="Times New Roman" panose="02020603050405020304" pitchFamily="18" charset="0"/>
              </a:rPr>
              <a:t> , ο οποίος δημιουργεί νέες μορφές ως εκφράσεις της εισρέουσας  ζωής.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From this awareness, the scientist will understand:</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Tx/>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Από αυτή την επίγνωση, ο επιστήμονας θα κατανοήσει:</a:t>
            </a:r>
          </a:p>
          <a:p>
            <a:pPr marL="0" marR="0" lvl="0" indent="0">
              <a:lnSpc>
                <a:spcPct val="115000"/>
              </a:lnSpc>
              <a:spcBef>
                <a:spcPts val="0"/>
              </a:spcBef>
              <a:spcAft>
                <a:spcPts val="1000"/>
              </a:spcAft>
              <a:buFontTx/>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Religion or the aspiration to connect with the Divine is concerned with the awakening to conscious purpose of the Soul in man or form.</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θρησκεία ή η προσδοκία σύνδεσης με το Θείο ασχολείται με την αφύπνιση στον συνειδητό σκοπό της Ψυχής  μέσα στον άνθρωπο ή τη μορφή.</a:t>
            </a: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science is concerned with the activity of the outer form as it lives it own life, the form nature becomes slowly subservient to the purpose of Soul impulse.</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Ενώ η επιστήμη ασχολείται με τη δραστηριότητα της εξωτερικής μορφής καθώς ζει τη δική της  ζωή, η μορφική φύση γίνεται σιγά-σιγά υποταγμένη στον σκοπό της Ψυχικής  παρόρμησης.</a:t>
            </a: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From these inferences, scientists will formulate those forms of service on the physical plane which will precipitate the Plan into manifestation. From this, the will relate the subhuman lives, i.e. devic to the human through the right interplay of forces.</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Από αυτά τα συμπεράσματα, οι επιστήμονες θα διατυπώσουν εκείνες τις μορφές υπηρεσίας στο φυσικό πεδίο που θα επιταχύνουν το Σχέδιο σε εκδήλωση. Από αυτό, θα συσχετίζουν τις υπανθρώπινες ζωές, δηλ. τους Ντέβα με τον άνθρωπο μέσω της σωστής αλληλεπίδρασης δυνάμεων.</a:t>
            </a: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fact of the Soul is acknowledged and the externalization has begun, the impact of these substantial energies on matter will be radially altered because they will for the first time in history, be directed from etheric levels and the buddhic plane, which is the lowest of the cosmic etheric levels.</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10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Μετά την αναγνώριση του γεγονότος της Ψυχής και την έναρξη της εξωτερίκευσης, η επίδραση αυτών των ουσιαστικών ενεργειών στην ύλη θα μεταβληθεί ακτινωτά επειδή για πρώτη φορά στην ιστορία θα κατευθύνονται  από τα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αιθερικά</a:t>
            </a:r>
            <a:r>
              <a:rPr lang="el-GR" sz="1100" dirty="0">
                <a:effectLst/>
                <a:latin typeface="Calibri" panose="020F0502020204030204" pitchFamily="34" charset="0"/>
                <a:ea typeface="Calibri" panose="020F0502020204030204" pitchFamily="34" charset="0"/>
                <a:cs typeface="Times New Roman" panose="02020603050405020304" pitchFamily="18" charset="0"/>
              </a:rPr>
              <a:t> πεδία και το βουδικό πεδίο, που είναι το χαμηλότερο από τους  κοσμικούς  αιθέρες.</a:t>
            </a:r>
          </a:p>
          <a:p>
            <a:pPr marL="628650" marR="0" lvl="1" indent="-171450">
              <a:lnSpc>
                <a:spcPct val="115000"/>
              </a:lnSpc>
              <a:spcBef>
                <a:spcPts val="0"/>
              </a:spcBef>
              <a:spcAft>
                <a:spcPts val="100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2" indent="-171450">
              <a:lnSpc>
                <a:spcPct val="115000"/>
              </a:lnSpc>
              <a:spcBef>
                <a:spcPts val="0"/>
              </a:spcBef>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 that time, detailed and focused direction will be given for transforming within the 3 worlds, i.e. mental, emotional-astral, physical plane.</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2" indent="-171450">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Εκείνη τη στιγμή, θα δοθεί λεπτομερής και εστιασμένη κατεύθυνση για τη μεταμόρφωση μέσα στους 3 κόσμους, δηλαδή στο νοητικό, συναισθηματικό-αστρικό, φυσικό πεδίο.</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1000"/>
              </a:spcAft>
            </a:pPr>
            <a:r>
              <a:rPr lang="en-US" sz="1100" b="1" kern="1200" dirty="0">
                <a:solidFill>
                  <a:srgbClr val="000000"/>
                </a:solidFill>
                <a:effectLst/>
                <a:latin typeface="Arial" panose="020B0604020202020204" pitchFamily="34" charset="0"/>
                <a:ea typeface="Calibri" panose="020F0502020204030204" pitchFamily="34" charset="0"/>
              </a:rPr>
              <a:t>Convergence of Science and Religion</a:t>
            </a:r>
            <a:endParaRPr lang="el-GR" sz="1100" b="1" kern="1200" dirty="0">
              <a:solidFill>
                <a:srgbClr val="000000"/>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l-GR" sz="1200" b="1" dirty="0">
                <a:effectLst/>
                <a:latin typeface="Times New Roman" panose="02020603050405020304" pitchFamily="18" charset="0"/>
                <a:ea typeface="Times New Roman" panose="02020603050405020304" pitchFamily="18" charset="0"/>
              </a:rPr>
              <a:t>Σύγκλιση Επιστήμης και Θρησκείας</a:t>
            </a:r>
            <a:endParaRPr lang="en-US" sz="12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endParaRPr lang="en-US" sz="1100" kern="1200" dirty="0">
              <a:solidFill>
                <a:srgbClr val="222222"/>
              </a:solidFill>
              <a:effectLst/>
              <a:latin typeface="Arial" panose="020B0604020202020204" pitchFamily="34" charset="0"/>
              <a:ea typeface="Calibri" panose="020F0502020204030204" pitchFamily="34" charset="0"/>
            </a:endParaRPr>
          </a:p>
          <a:p>
            <a:pPr marL="0" marR="0">
              <a:lnSpc>
                <a:spcPct val="115000"/>
              </a:lnSpc>
              <a:spcBef>
                <a:spcPts val="0"/>
              </a:spcBef>
              <a:spcAft>
                <a:spcPts val="600"/>
              </a:spcAft>
            </a:pPr>
            <a:r>
              <a:rPr lang="en-US" sz="1100" kern="1200" dirty="0">
                <a:solidFill>
                  <a:srgbClr val="222222"/>
                </a:solidFill>
                <a:effectLst/>
                <a:latin typeface="Arial" panose="020B0604020202020204" pitchFamily="34" charset="0"/>
                <a:ea typeface="Calibri" panose="020F0502020204030204" pitchFamily="34" charset="0"/>
              </a:rPr>
              <a:t>From </a:t>
            </a:r>
            <a:r>
              <a:rPr lang="en-US" sz="1100" kern="1200" dirty="0" err="1">
                <a:solidFill>
                  <a:srgbClr val="222222"/>
                </a:solidFill>
                <a:effectLst/>
                <a:latin typeface="Arial" panose="020B0604020202020204" pitchFamily="34" charset="0"/>
                <a:ea typeface="Calibri" panose="020F0502020204030204" pitchFamily="34" charset="0"/>
              </a:rPr>
              <a:t>ExH</a:t>
            </a:r>
            <a:r>
              <a:rPr lang="en-US" sz="1100" kern="1200" dirty="0">
                <a:solidFill>
                  <a:srgbClr val="222222"/>
                </a:solidFill>
                <a:effectLst/>
                <a:latin typeface="Arial" panose="020B0604020202020204" pitchFamily="34" charset="0"/>
                <a:ea typeface="Calibri" panose="020F0502020204030204" pitchFamily="34" charset="0"/>
              </a:rPr>
              <a:t>, pp. 56-58</a:t>
            </a:r>
            <a:endParaRPr lang="el-GR" sz="1100" kern="1200" dirty="0">
              <a:solidFill>
                <a:srgbClr val="222222"/>
              </a:solidFill>
              <a:effectLst/>
              <a:latin typeface="Arial" panose="020B0604020202020204" pitchFamily="34" charset="0"/>
              <a:ea typeface="Calibri" panose="020F0502020204030204" pitchFamily="34" charset="0"/>
            </a:endParaRPr>
          </a:p>
          <a:p>
            <a:pPr marL="0" marR="0">
              <a:lnSpc>
                <a:spcPct val="115000"/>
              </a:lnSpc>
              <a:spcBef>
                <a:spcPts val="0"/>
              </a:spcBef>
              <a:spcAft>
                <a:spcPts val="600"/>
              </a:spcAft>
            </a:pPr>
            <a:r>
              <a:rPr lang="el-GR" sz="1100" kern="1200" dirty="0" err="1">
                <a:solidFill>
                  <a:srgbClr val="222222"/>
                </a:solidFill>
                <a:effectLst/>
                <a:latin typeface="Arial" panose="020B0604020202020204" pitchFamily="34" charset="0"/>
                <a:ea typeface="Times New Roman" panose="02020603050405020304" pitchFamily="18" charset="0"/>
              </a:rPr>
              <a:t>Απο</a:t>
            </a:r>
            <a:r>
              <a:rPr lang="el-GR" sz="1100" kern="1200" dirty="0">
                <a:solidFill>
                  <a:srgbClr val="222222"/>
                </a:solidFill>
                <a:effectLst/>
                <a:latin typeface="Arial" panose="020B0604020202020204" pitchFamily="34" charset="0"/>
                <a:ea typeface="Times New Roman" panose="02020603050405020304" pitchFamily="18" charset="0"/>
              </a:rPr>
              <a:t> το βιβλίο Ε.Ι </a:t>
            </a:r>
            <a:r>
              <a:rPr lang="el-GR" sz="1100" kern="1200" dirty="0" err="1">
                <a:solidFill>
                  <a:srgbClr val="222222"/>
                </a:solidFill>
                <a:effectLst/>
                <a:latin typeface="Arial" panose="020B0604020202020204" pitchFamily="34" charset="0"/>
                <a:ea typeface="Times New Roman" panose="02020603050405020304" pitchFamily="18" charset="0"/>
              </a:rPr>
              <a:t>σσ</a:t>
            </a:r>
            <a:r>
              <a:rPr lang="el-GR" sz="1100" kern="1200" dirty="0">
                <a:solidFill>
                  <a:srgbClr val="222222"/>
                </a:solidFill>
                <a:effectLst/>
                <a:latin typeface="Arial" panose="020B0604020202020204" pitchFamily="34" charset="0"/>
                <a:ea typeface="Times New Roman" panose="02020603050405020304" pitchFamily="18" charset="0"/>
              </a:rPr>
              <a:t> 56-58</a:t>
            </a:r>
          </a:p>
          <a:p>
            <a:pPr marL="0" marR="0">
              <a:lnSpc>
                <a:spcPct val="115000"/>
              </a:lnSpc>
              <a:spcBef>
                <a:spcPts val="0"/>
              </a:spcBef>
              <a:spcAft>
                <a:spcPts val="600"/>
              </a:spcAft>
            </a:pP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kern="1200" dirty="0">
                <a:solidFill>
                  <a:srgbClr val="222222"/>
                </a:solidFill>
                <a:effectLst/>
                <a:latin typeface="Arial" panose="020B0604020202020204" pitchFamily="34" charset="0"/>
                <a:ea typeface="Calibri" panose="020F0502020204030204" pitchFamily="34" charset="0"/>
              </a:rPr>
              <a:t>The Tibetan says that scientists, through a study of the </a:t>
            </a:r>
            <a:r>
              <a:rPr lang="en-US" sz="1100" u="sng" kern="1200" dirty="0">
                <a:solidFill>
                  <a:srgbClr val="222222"/>
                </a:solidFill>
                <a:effectLst/>
                <a:latin typeface="Arial" panose="020B0604020202020204" pitchFamily="34" charset="0"/>
                <a:ea typeface="Calibri" panose="020F0502020204030204" pitchFamily="34" charset="0"/>
              </a:rPr>
              <a:t>problem of evil</a:t>
            </a:r>
            <a:r>
              <a:rPr lang="en-US" sz="1100" kern="1200" dirty="0">
                <a:solidFill>
                  <a:srgbClr val="222222"/>
                </a:solidFill>
                <a:effectLst/>
                <a:latin typeface="Arial" panose="020B0604020202020204" pitchFamily="34" charset="0"/>
                <a:ea typeface="Calibri" panose="020F0502020204030204" pitchFamily="34" charset="0"/>
              </a:rPr>
              <a:t> will come to a greater understanding as to its purpose residing in matter or substance. From this will also come awareness about the inflowing </a:t>
            </a:r>
            <a:r>
              <a:rPr lang="en-US" sz="1100" i="1" kern="1200" dirty="0">
                <a:solidFill>
                  <a:srgbClr val="222222"/>
                </a:solidFill>
                <a:effectLst/>
                <a:latin typeface="Arial" panose="020B0604020202020204" pitchFamily="34" charset="0"/>
                <a:ea typeface="Calibri" panose="020F0502020204030204" pitchFamily="34" charset="0"/>
              </a:rPr>
              <a:t>life energies</a:t>
            </a:r>
            <a:r>
              <a:rPr lang="en-US" sz="1100" kern="1200" dirty="0">
                <a:solidFill>
                  <a:srgbClr val="222222"/>
                </a:solidFill>
                <a:effectLst/>
                <a:latin typeface="Arial" panose="020B0604020202020204" pitchFamily="34" charset="0"/>
                <a:ea typeface="Calibri" panose="020F0502020204030204" pitchFamily="34" charset="0"/>
              </a:rPr>
              <a:t> of the Soul and its effects on dense matter and etheric substance. This will bring together members of the Scientific and Religious communities. </a:t>
            </a:r>
            <a:endParaRPr lang="el-GR" sz="1100" kern="1200" dirty="0">
              <a:solidFill>
                <a:srgbClr val="222222"/>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l-GR" sz="1100" kern="1200" dirty="0">
              <a:solidFill>
                <a:srgbClr val="222222"/>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l-GR" sz="1100" kern="1200" dirty="0">
                <a:solidFill>
                  <a:srgbClr val="222222"/>
                </a:solidFill>
                <a:effectLst/>
                <a:latin typeface="Arial" panose="020B0604020202020204" pitchFamily="34" charset="0"/>
                <a:ea typeface="Calibri" panose="020F0502020204030204" pitchFamily="34" charset="0"/>
              </a:rPr>
              <a:t>Ο  Διδάσκαλος Θιβετανός λέει ότι οι επιστήμονες, μέσω μιας μελέτης του </a:t>
            </a:r>
            <a:r>
              <a:rPr lang="el-GR" sz="1100" u="sng" kern="1200" dirty="0">
                <a:solidFill>
                  <a:srgbClr val="222222"/>
                </a:solidFill>
                <a:effectLst/>
                <a:latin typeface="Arial" panose="020B0604020202020204" pitchFamily="34" charset="0"/>
                <a:ea typeface="Calibri" panose="020F0502020204030204" pitchFamily="34" charset="0"/>
              </a:rPr>
              <a:t>προβλήματος του κακού</a:t>
            </a:r>
            <a:r>
              <a:rPr lang="el-GR" sz="1100" kern="1200" dirty="0">
                <a:solidFill>
                  <a:srgbClr val="222222"/>
                </a:solidFill>
                <a:effectLst/>
                <a:latin typeface="Arial" panose="020B0604020202020204" pitchFamily="34" charset="0"/>
                <a:ea typeface="Calibri" panose="020F0502020204030204" pitchFamily="34" charset="0"/>
              </a:rPr>
              <a:t>, θα καταλάβουν καλύτερα τον σκοπό του  και τον λόγο που βρίσκεται στην ύλη ή την ουσία. Από αυτό θα προέλθει επίσης η επίγνωση σχετικά με τις εισερχόμενες </a:t>
            </a:r>
            <a:r>
              <a:rPr lang="el-GR" sz="1100" i="1" kern="1200" dirty="0">
                <a:solidFill>
                  <a:srgbClr val="222222"/>
                </a:solidFill>
                <a:effectLst/>
                <a:latin typeface="Arial" panose="020B0604020202020204" pitchFamily="34" charset="0"/>
                <a:ea typeface="Calibri" panose="020F0502020204030204" pitchFamily="34" charset="0"/>
              </a:rPr>
              <a:t>ζωτικές ενέργειες </a:t>
            </a:r>
            <a:r>
              <a:rPr lang="el-GR" sz="1100" kern="1200" dirty="0">
                <a:solidFill>
                  <a:srgbClr val="222222"/>
                </a:solidFill>
                <a:effectLst/>
                <a:latin typeface="Arial" panose="020B0604020202020204" pitchFamily="34" charset="0"/>
                <a:ea typeface="Calibri" panose="020F0502020204030204" pitchFamily="34" charset="0"/>
              </a:rPr>
              <a:t>της Ψυχής και τις επιπτώσεις της στην πυκνή ύλη και την </a:t>
            </a:r>
            <a:r>
              <a:rPr lang="el-GR" sz="1100" kern="1200" dirty="0" err="1">
                <a:solidFill>
                  <a:srgbClr val="222222"/>
                </a:solidFill>
                <a:effectLst/>
                <a:latin typeface="Arial" panose="020B0604020202020204" pitchFamily="34" charset="0"/>
                <a:ea typeface="Calibri" panose="020F0502020204030204" pitchFamily="34" charset="0"/>
              </a:rPr>
              <a:t>αιθερική</a:t>
            </a:r>
            <a:r>
              <a:rPr lang="el-GR" sz="1100" kern="1200" dirty="0">
                <a:solidFill>
                  <a:srgbClr val="222222"/>
                </a:solidFill>
                <a:effectLst/>
                <a:latin typeface="Arial" panose="020B0604020202020204" pitchFamily="34" charset="0"/>
                <a:ea typeface="Calibri" panose="020F0502020204030204" pitchFamily="34" charset="0"/>
              </a:rPr>
              <a:t> ουσία. Αυτό θα συγκεντρώσει μέλη της Επιστημονικής και Θρησκευτικής κοινότητας.</a:t>
            </a:r>
            <a:endParaRPr lang="en-US" sz="1100" kern="1200" dirty="0">
              <a:solidFill>
                <a:srgbClr val="222222"/>
              </a:solidFill>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tabLst>
                <a:tab pos="914400" algn="l"/>
              </a:tabLst>
            </a:pPr>
            <a:r>
              <a:rPr lang="en-US" sz="1100" kern="1200" dirty="0">
                <a:solidFill>
                  <a:srgbClr val="000000"/>
                </a:solidFill>
                <a:effectLst/>
                <a:latin typeface="Arial" panose="020B0604020202020204" pitchFamily="34" charset="0"/>
                <a:ea typeface="Calibri" panose="020F0502020204030204" pitchFamily="34" charset="0"/>
              </a:rPr>
              <a:t>Religion is concerned with the awakening of the conscious purpose of the Soul and form, whereas science is concerned with the activity of the outer form - as it lives its own life, and eventually becomes subservient to the purposes of the Soul.</a:t>
            </a:r>
            <a:endParaRPr lang="el-GR" sz="1100" kern="1200" dirty="0">
              <a:solidFill>
                <a:srgbClr val="000000"/>
              </a:solidFill>
              <a:effectLst/>
              <a:latin typeface="Arial" panose="020B0604020202020204" pitchFamily="34" charset="0"/>
              <a:ea typeface="Calibri" panose="020F0502020204030204" pitchFamily="34" charset="0"/>
            </a:endParaRPr>
          </a:p>
          <a:p>
            <a:pPr marL="742950" marR="0" lvl="1" indent="-285750">
              <a:lnSpc>
                <a:spcPct val="115000"/>
              </a:lnSpc>
              <a:spcBef>
                <a:spcPts val="0"/>
              </a:spcBef>
              <a:spcAft>
                <a:spcPts val="0"/>
              </a:spcAft>
              <a:buFont typeface="Symbol" panose="05050102010706020507" pitchFamily="18" charset="2"/>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tabLst>
                <a:tab pos="914400" algn="l"/>
              </a:tabLst>
            </a:pPr>
            <a:r>
              <a:rPr lang="el-GR" sz="1200" dirty="0">
                <a:effectLst/>
                <a:latin typeface="Times New Roman" panose="02020603050405020304" pitchFamily="18" charset="0"/>
                <a:ea typeface="Times New Roman" panose="02020603050405020304" pitchFamily="18" charset="0"/>
              </a:rPr>
              <a:t>Η θρησκεία ασχολείται με την αφύπνιση του συνειδητού σκοπού της Ψυχής και της μορφής, ενώ η επιστήμη ασχολείται με τη δραστηριότητα της εξωτερικής μορφής - καθώς ζει τη δική της ζωή, και τελικά γίνεται υποταγμένη στους σκοπούς της Ψυχής.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tabLst>
                <a:tab pos="914400" algn="l"/>
              </a:tabLst>
            </a:pPr>
            <a:endParaRPr lang="en-US" sz="12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Observation:   When there is a combined subjective realization of all planes of Solar System and the 7 subplanes of Cosmic Physical Plane, D.K. says in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TCF, p. 1136</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this realization, which will eventually unite science and religion, for what the scientist calls energy, the religious man calls God, and yet the two are one, being but the manifested purpose, in physical matter, of a great extra-systemic Identity”</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Μια παρατήρηση: Όταν υπάρχει μια συνδυασμένη υποκειμενική συνειδητοποίηση όλων των πεδίων  του Ηλιακού Συστήματος και των 7 υποπεδίων του Κοσμικού Φυσικού Πεδίου,  ο Τ.Κ. λέει στο Κ.Π., σελ. 1136</a:t>
            </a:r>
            <a:r>
              <a:rPr lang="el-GR"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Είναι αυτή η συνειδητοποίηση, που θα ενώσει τελικά την επιστήμη και τη θρησκεία, γιατί αυτό που ο επιστήμονας ονομάζει ενέργεια, ο θρησκευόμενος αποκαλεί Θεό, και όμως τα δύο είναι ένα, όντας παρά ο εκδηλωμένος σκοπός, στη φυσική ύλη, μιας  μεγάλης </a:t>
            </a:r>
            <a:r>
              <a:rPr lang="el-GR" sz="1100" i="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εξω</a:t>
            </a:r>
            <a:r>
              <a:rPr lang="el-GR"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-συστημικής Οντότητας ».</a:t>
            </a: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1371600" algn="l"/>
              </a:tabLst>
              <a:defRPr/>
            </a:pPr>
            <a:r>
              <a:rPr lang="en-US" sz="1200" kern="1200" dirty="0">
                <a:solidFill>
                  <a:srgbClr val="000000"/>
                </a:solidFill>
                <a:effectLst/>
                <a:latin typeface="Arial" panose="020B0604020202020204" pitchFamily="34" charset="0"/>
                <a:ea typeface="Times New Roman" panose="02020603050405020304" pitchFamily="18" charset="0"/>
              </a:rPr>
              <a:t>With the scientists of today and into the future, the general theory of Evolution (Darwinism), ideas of Intelligent Design and Creationism will be defined and understood by empirical study, evidence and fact based analysis, such as studying fossil records and through the field of astronomy.</a:t>
            </a:r>
            <a:endParaRPr lang="el-GR" sz="1200" kern="1200" dirty="0">
              <a:solidFill>
                <a:srgbClr val="000000"/>
              </a:solidFill>
              <a:effectLst/>
              <a:latin typeface="Arial" panose="020B0604020202020204" pitchFamily="34" charset="0"/>
              <a:ea typeface="Times New Roman" panose="02020603050405020304" pitchFamily="18" charset="0"/>
            </a:endParaRPr>
          </a:p>
          <a:p>
            <a:pPr marL="1143000" marR="0" lvl="2" indent="-2286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1371600" algn="l"/>
              </a:tabLst>
              <a:defRPr/>
            </a:pPr>
            <a:endParaRPr lang="el-GR" sz="1200" kern="1200" dirty="0">
              <a:solidFill>
                <a:srgbClr val="000000"/>
              </a:solidFill>
              <a:effectLst/>
              <a:latin typeface="Arial" panose="020B0604020202020204" pitchFamily="34" charset="0"/>
              <a:ea typeface="Times New Roman" panose="02020603050405020304" pitchFamily="18" charset="0"/>
            </a:endParaRPr>
          </a:p>
          <a:p>
            <a:pPr marL="1143000" marR="0" lvl="2" indent="-2286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1371600" algn="l"/>
              </a:tabLst>
              <a:defRPr/>
            </a:pPr>
            <a:r>
              <a:rPr lang="el-GR" sz="1200" kern="1200" dirty="0">
                <a:solidFill>
                  <a:srgbClr val="000000"/>
                </a:solidFill>
                <a:effectLst/>
                <a:latin typeface="Arial" panose="020B0604020202020204" pitchFamily="34" charset="0"/>
                <a:ea typeface="Times New Roman" panose="02020603050405020304" pitchFamily="18" charset="0"/>
              </a:rPr>
              <a:t>Με τους επιστήμονες του σήμερα και στο μέλλον, η γενική θεωρία της Εξέλιξης (Δαρβινισμός), οι ιδέες του Ευφυούς Σχεδιασμού και του </a:t>
            </a:r>
            <a:r>
              <a:rPr lang="el-GR" sz="1200" kern="1200" dirty="0" err="1">
                <a:solidFill>
                  <a:srgbClr val="000000"/>
                </a:solidFill>
                <a:effectLst/>
                <a:latin typeface="Arial" panose="020B0604020202020204" pitchFamily="34" charset="0"/>
                <a:ea typeface="Times New Roman" panose="02020603050405020304" pitchFamily="18" charset="0"/>
              </a:rPr>
              <a:t>Δημιουργισμού</a:t>
            </a:r>
            <a:r>
              <a:rPr lang="el-GR" sz="1200" kern="1200" dirty="0">
                <a:solidFill>
                  <a:srgbClr val="000000"/>
                </a:solidFill>
                <a:effectLst/>
                <a:latin typeface="Arial" panose="020B0604020202020204" pitchFamily="34" charset="0"/>
                <a:ea typeface="Times New Roman" panose="02020603050405020304" pitchFamily="18" charset="0"/>
              </a:rPr>
              <a:t> θα καθοριστούν και θα γίνουν κατανοητές με εμπειρική μελέτη, τεκμήρια και ανάλυση βασισμένη στα γεγονότα, όπως η μελέτη απολιθωμάτων και μέσω του πεδίου  της αστρονομίας.</a:t>
            </a:r>
          </a:p>
          <a:p>
            <a:pPr marL="1143000" marR="0" lvl="2" indent="-2286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1371600" algn="l"/>
              </a:tabLst>
              <a:defRPr/>
            </a:pPr>
            <a:endParaRPr lang="en-US" sz="1200" kern="1200" dirty="0">
              <a:solidFill>
                <a:srgbClr val="000000"/>
              </a:solidFill>
              <a:effectLst/>
              <a:latin typeface="Arial" panose="020B0604020202020204" pitchFamily="34" charset="0"/>
              <a:ea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the discovery / acknowledgement of the subjective planes of being is accepted in the mainstream media (via SGs Trained Observers, Psychologists, Educators and Healers</a:t>
            </a:r>
            <a:r>
              <a:rPr lang="en-US" sz="1100" kern="1200" dirty="0">
                <a:effectLst/>
                <a:latin typeface="Arial" panose="020B0604020202020204" pitchFamily="34" charset="0"/>
                <a:ea typeface="Calibri" panose="020F0502020204030204" pitchFamily="34" charset="0"/>
                <a:cs typeface="Times New Roman" panose="02020603050405020304" pitchFamily="18" charset="0"/>
              </a:rPr>
              <a:t>) and in the P</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ublic’s mind as fact</a:t>
            </a:r>
            <a:r>
              <a:rPr lang="en-US" sz="1100" kern="1200" dirty="0">
                <a:effectLst/>
                <a:latin typeface="Arial" panose="020B0604020202020204" pitchFamily="34" charset="0"/>
                <a:ea typeface="Calibri" panose="020F0502020204030204" pitchFamily="34" charset="0"/>
                <a:cs typeface="Times New Roman" panose="02020603050405020304" pitchFamily="18" charset="0"/>
              </a:rPr>
              <a:t>, the scientist will act as a communicator between the human spirit and the energies and forces, which make up forms. </a:t>
            </a:r>
            <a:r>
              <a:rPr lang="en-US" sz="1100" kern="1200" dirty="0">
                <a:effectLst/>
                <a:latin typeface="Arial" panose="020B0604020202020204" pitchFamily="34" charset="0"/>
                <a:ea typeface="Times New Roman" panose="02020603050405020304" pitchFamily="18" charset="0"/>
                <a:cs typeface="Times New Roman" panose="02020603050405020304" pitchFamily="18" charset="0"/>
              </a:rPr>
              <a:t>This will h</a:t>
            </a:r>
            <a:r>
              <a:rPr lang="en-US" sz="1100" kern="1200" dirty="0">
                <a:effectLst/>
                <a:latin typeface="Arial" panose="020B0604020202020204" pitchFamily="34" charset="0"/>
                <a:ea typeface="Calibri" panose="020F0502020204030204" pitchFamily="34" charset="0"/>
                <a:cs typeface="Times New Roman" panose="02020603050405020304" pitchFamily="18" charset="0"/>
              </a:rPr>
              <a:t>elp to introduce humanity to the factual nature of the unseen world(s).</a:t>
            </a:r>
            <a:endParaRPr lang="el-GR" sz="1100" kern="12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l-GR" sz="1100" kern="12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l-GR" sz="1100" kern="1200" dirty="0">
                <a:effectLst/>
                <a:latin typeface="Arial" panose="020B0604020202020204" pitchFamily="34" charset="0"/>
                <a:ea typeface="Calibri" panose="020F0502020204030204" pitchFamily="34" charset="0"/>
                <a:cs typeface="Times New Roman" panose="02020603050405020304" pitchFamily="18" charset="0"/>
              </a:rPr>
              <a:t>Εφόσον  η ανακάλυψη / αναγνώριση των υποκειμενικών πεδίων  ύπαρξης γίνει αποδεκτή στα κυρίαρχα μέσα μαζικής ενημέρωσης (μέσω του Σ.Ο. Εκπαιδευμένοι Παρατηρητές, Ψυχολόγοι , Εκπαιδευτές και Θεραπευτές ) και στο μυαλό του κοινού ως γεγονός, ο επιστήμονας θα ενεργήσει ως αγωγός  μεταξύ του ανθρώπινου πνεύματος και των  ενεργειών και των δυνάμεων, που συνθέτουν μορφές. Αυτό θα  εισάγει την ανθρωπότητα στην πραγματική φύση του αόρατου κόσμου(ων).</a:t>
            </a: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n-US" sz="1100" kern="1200" dirty="0">
              <a:effectLst/>
              <a:latin typeface="Arial" panose="020B060402020202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Courier New" panose="02070309020205020404" pitchFamily="49" charset="0"/>
              <a:buChar char="o"/>
              <a:tabLst>
                <a:tab pos="1371600" algn="l"/>
              </a:tabLst>
            </a:pPr>
            <a:r>
              <a:rPr lang="en-US" sz="1200" kern="1200" dirty="0">
                <a:effectLst/>
                <a:latin typeface="Arial" panose="020B0604020202020204" pitchFamily="34" charset="0"/>
                <a:ea typeface="Times New Roman" panose="02020603050405020304" pitchFamily="18" charset="0"/>
                <a:cs typeface="Times New Roman" panose="02020603050405020304" pitchFamily="18" charset="0"/>
              </a:rPr>
              <a:t>With the acknowledgment of “unseen forces” in science, such as etheric energy, they will come to understand there’s a connection between the healthy body, etheric energy, the mind (thoughtforms), and emotions (subjective energies).</a:t>
            </a:r>
            <a:endParaRPr lang="el-GR" sz="12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Courier New" panose="02070309020205020404" pitchFamily="49" charset="0"/>
              <a:buChar char="o"/>
              <a:tabLst>
                <a:tab pos="1371600" algn="l"/>
              </a:tabLs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Με την αναγνώριση των «αόρατων δυνάμεων» στην επιστήμη, όπως η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αιθερική</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ενέργεια, θα κατανοήσουν  ότι υπάρχει μια σύνδεση μεταξύ του υγιούς σώματος, της αιθερικής ενέργειας, του νου (σκεπτομορφές) και των συναισθημάτων (υποκειμενικές ενέργειες).</a:t>
            </a:r>
            <a:endParaRPr lang="el-GR" sz="12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Courier New" panose="02070309020205020404" pitchFamily="49" charset="0"/>
              <a:buChar char="o"/>
              <a:tabLst>
                <a:tab pos="13716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n-US" sz="1100" kern="1200" dirty="0">
                <a:effectLst/>
                <a:latin typeface="Arial" panose="020B0604020202020204" pitchFamily="34" charset="0"/>
                <a:ea typeface="Calibri" panose="020F0502020204030204" pitchFamily="34" charset="0"/>
                <a:cs typeface="Times New Roman" panose="02020603050405020304" pitchFamily="18" charset="0"/>
              </a:rPr>
              <a:t>Scientists help to identify, analyze and catalog physical and subtle environments to prepare for </a:t>
            </a:r>
            <a:r>
              <a:rPr lang="en-US" sz="1100" u="sng" kern="1200" dirty="0">
                <a:effectLst/>
                <a:latin typeface="Arial" panose="020B0604020202020204" pitchFamily="34" charset="0"/>
                <a:ea typeface="Calibri" panose="020F0502020204030204" pitchFamily="34" charset="0"/>
                <a:cs typeface="Times New Roman" panose="02020603050405020304" pitchFamily="18" charset="0"/>
              </a:rPr>
              <a:t>purification and redemption</a:t>
            </a:r>
            <a:r>
              <a:rPr lang="en-US" sz="1100" u="none" kern="1200" dirty="0">
                <a:effectLst/>
                <a:latin typeface="Arial" panose="020B0604020202020204" pitchFamily="34" charset="0"/>
                <a:ea typeface="Calibri" panose="020F0502020204030204" pitchFamily="34" charset="0"/>
                <a:cs typeface="Times New Roman" panose="02020603050405020304" pitchFamily="18" charset="0"/>
              </a:rPr>
              <a:t> (subjective energies). Whereas, people of Religion may pray for healing.</a:t>
            </a:r>
            <a:endParaRPr lang="el-GR" sz="1100" u="none" kern="1200" dirty="0">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tabLst>
                <a:tab pos="1371600" algn="l"/>
              </a:tabLst>
            </a:pPr>
            <a:r>
              <a:rPr lang="el-GR" sz="1100" u="none" kern="1200" dirty="0">
                <a:effectLst/>
                <a:latin typeface="Arial" panose="020B0604020202020204" pitchFamily="34" charset="0"/>
                <a:ea typeface="Calibri" panose="020F0502020204030204" pitchFamily="34" charset="0"/>
                <a:cs typeface="Times New Roman" panose="02020603050405020304" pitchFamily="18" charset="0"/>
              </a:rPr>
              <a:t>Οι επιστήμονες βοηθούν στον εντοπισμό, την ανάλυση και την καταγραφή φυσικών και </a:t>
            </a:r>
            <a:r>
              <a:rPr lang="el-GR" sz="1100" u="none" kern="1200" dirty="0" err="1">
                <a:effectLst/>
                <a:latin typeface="Arial" panose="020B0604020202020204" pitchFamily="34" charset="0"/>
                <a:ea typeface="Calibri" panose="020F0502020204030204" pitchFamily="34" charset="0"/>
                <a:cs typeface="Times New Roman" panose="02020603050405020304" pitchFamily="18" charset="0"/>
              </a:rPr>
              <a:t>λεπτοφθών</a:t>
            </a:r>
            <a:r>
              <a:rPr lang="el-GR" sz="1100" u="none" kern="1200" dirty="0">
                <a:effectLst/>
                <a:latin typeface="Arial" panose="020B0604020202020204" pitchFamily="34" charset="0"/>
                <a:ea typeface="Calibri" panose="020F0502020204030204" pitchFamily="34" charset="0"/>
                <a:cs typeface="Times New Roman" panose="02020603050405020304" pitchFamily="18" charset="0"/>
              </a:rPr>
              <a:t> περιβαλλόντων για προετοιμασία για </a:t>
            </a:r>
            <a:r>
              <a:rPr lang="el-GR" sz="1100" u="sng" kern="1200" dirty="0">
                <a:effectLst/>
                <a:latin typeface="Arial" panose="020B0604020202020204" pitchFamily="34" charset="0"/>
                <a:ea typeface="Calibri" panose="020F0502020204030204" pitchFamily="34" charset="0"/>
                <a:cs typeface="Times New Roman" panose="02020603050405020304" pitchFamily="18" charset="0"/>
              </a:rPr>
              <a:t>κάθαρση και λύτρωση </a:t>
            </a:r>
            <a:r>
              <a:rPr lang="el-GR" sz="1100" u="none" kern="1200" dirty="0">
                <a:effectLst/>
                <a:latin typeface="Arial" panose="020B0604020202020204" pitchFamily="34" charset="0"/>
                <a:ea typeface="Calibri" panose="020F0502020204030204" pitchFamily="34" charset="0"/>
                <a:cs typeface="Times New Roman" panose="02020603050405020304" pitchFamily="18" charset="0"/>
              </a:rPr>
              <a:t>(υποκειμενικές ενέργειες). Ενώ, οι άνθρωποι της θρησκείας μπορούν να προσεύχονται για θεραπεία.</a:t>
            </a:r>
          </a:p>
          <a:p>
            <a:pPr marL="1143000" marR="0" lvl="2" indent="-228600">
              <a:lnSpc>
                <a:spcPct val="115000"/>
              </a:lnSpc>
              <a:spcBef>
                <a:spcPts val="0"/>
              </a:spcBef>
              <a:spcAft>
                <a:spcPts val="0"/>
              </a:spcAft>
              <a:buFont typeface="Courier New" panose="02070309020205020404" pitchFamily="49" charset="0"/>
              <a:buChar char="o"/>
              <a:tabLst>
                <a:tab pos="1371600" algn="l"/>
              </a:tabLst>
            </a:pPr>
            <a:endParaRPr lang="en-US" sz="1100" u="none" kern="1200" dirty="0">
              <a:effectLst/>
              <a:latin typeface="Arial" panose="020B060402020202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Wingdings" panose="05000000000000000000" pitchFamily="2" charset="2"/>
              <a:buChar char="§"/>
              <a:tabLst>
                <a:tab pos="1371600" algn="l"/>
              </a:tabLst>
            </a:pPr>
            <a:r>
              <a:rPr lang="en-US" sz="1100" kern="1200" dirty="0">
                <a:effectLst/>
                <a:latin typeface="Arial" panose="020B0604020202020204" pitchFamily="34" charset="0"/>
                <a:ea typeface="Calibri" panose="020F0502020204030204" pitchFamily="34" charset="0"/>
                <a:cs typeface="Times New Roman" panose="02020603050405020304" pitchFamily="18" charset="0"/>
              </a:rPr>
              <a:t>This can relate to places where great astral trauma that happened that left strong energetic traces on inner planes, and should be cleansed</a:t>
            </a:r>
            <a:r>
              <a:rPr lang="en-US"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They can h</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elp to identify and cleanse the atmosphere, both dense and subtle, e.g. Chernobyl, former Concentration Camps in Europe during WWII, and other places in the world where atrocities occurred.</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Wingdings" panose="05000000000000000000" pitchFamily="2" charset="2"/>
              <a:buChar char="§"/>
              <a:tabLst>
                <a:tab pos="13716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Wingdings" panose="05000000000000000000" pitchFamily="2" charset="2"/>
              <a:buChar char="§"/>
              <a:tabLst>
                <a:tab pos="13716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Αυτό μπορεί να σχετίζεται με μέρη όπου συνέβη μεγάλο αστρικό τραύμα που άφησε ισχυρά ενεργειακά ίχνη σε εσωτερικά πεδία  και πρέπει να καθαριστεί. Μπορούν να βοηθήσουν στον εντοπισμό και τον καθαρισμό της ατμόσφαιρας, τόσο  της πυκνής όσο και της λεπτοφυούς, π.χ.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Τσερνόμπιλ</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πρώην στρατόπεδα συγκέντρωσης στην Ευρώπη κατά τη διάρκεια του Β' Παγκοσμίου Πολέμου και άλλα μέρη στον κόσμο όπου σημειώθηκαν φρικαλεότητες.</a:t>
            </a:r>
          </a:p>
          <a:p>
            <a:pPr marL="1600200" marR="0" lvl="3" indent="-228600">
              <a:lnSpc>
                <a:spcPct val="115000"/>
              </a:lnSpc>
              <a:spcBef>
                <a:spcPts val="0"/>
              </a:spcBef>
              <a:spcAft>
                <a:spcPts val="0"/>
              </a:spcAft>
              <a:buFont typeface="Wingdings" panose="05000000000000000000" pitchFamily="2" charset="2"/>
              <a:buChar char="§"/>
              <a:tabLst>
                <a:tab pos="1371600" algn="l"/>
              </a:tabLst>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Wingdings" panose="05000000000000000000" pitchFamily="2" charset="2"/>
              <a:buChar char="§"/>
              <a:tabLst>
                <a:tab pos="1371600" algn="l"/>
              </a:tabLst>
            </a:pP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 of Thomas Hubel (German Mystic) …..</a:t>
            </a:r>
            <a:r>
              <a:rPr lang="en-US" sz="1100" i="1" kern="1200" dirty="0">
                <a:solidFill>
                  <a:srgbClr val="000000"/>
                </a:solidFill>
                <a:effectLst/>
                <a:latin typeface="Arial" panose="020B0604020202020204" pitchFamily="34" charset="0"/>
                <a:ea typeface="Calibri" panose="020F0502020204030204" pitchFamily="34" charset="0"/>
              </a:rPr>
              <a:t>his work is a similar concept with the Redemption process for the disciple, where lower energies of the 18 subplanes are uplifted through love and contrition.</a:t>
            </a:r>
            <a:endParaRPr lang="el-GR" sz="1100" i="1" kern="1200" dirty="0">
              <a:solidFill>
                <a:srgbClr val="000000"/>
              </a:solidFill>
              <a:effectLst/>
              <a:latin typeface="Arial" panose="020B0604020202020204" pitchFamily="34" charset="0"/>
              <a:ea typeface="Calibri" panose="020F0502020204030204" pitchFamily="34" charset="0"/>
            </a:endParaRPr>
          </a:p>
          <a:p>
            <a:pPr marL="1600200" marR="0" lvl="3" indent="-228600">
              <a:lnSpc>
                <a:spcPct val="115000"/>
              </a:lnSpc>
              <a:spcBef>
                <a:spcPts val="0"/>
              </a:spcBef>
              <a:spcAft>
                <a:spcPts val="0"/>
              </a:spcAft>
              <a:buFont typeface="Wingdings" panose="05000000000000000000" pitchFamily="2" charset="2"/>
              <a:buChar char="§"/>
              <a:tabLst>
                <a:tab pos="1371600" algn="l"/>
              </a:tabLst>
            </a:pPr>
            <a:r>
              <a:rPr lang="el-GR" sz="1100" i="1" kern="1200" dirty="0">
                <a:solidFill>
                  <a:srgbClr val="000000"/>
                </a:solidFill>
                <a:effectLst/>
                <a:latin typeface="Arial" panose="020B0604020202020204" pitchFamily="34" charset="0"/>
                <a:ea typeface="Calibri" panose="020F0502020204030204" pitchFamily="34" charset="0"/>
              </a:rPr>
              <a:t>Έργο του Τόμας  </a:t>
            </a:r>
            <a:r>
              <a:rPr lang="el-GR" sz="1100" i="1" kern="1200" dirty="0" err="1">
                <a:solidFill>
                  <a:srgbClr val="000000"/>
                </a:solidFill>
                <a:effectLst/>
                <a:latin typeface="Arial" panose="020B0604020202020204" pitchFamily="34" charset="0"/>
                <a:ea typeface="Calibri" panose="020F0502020204030204" pitchFamily="34" charset="0"/>
              </a:rPr>
              <a:t>Χέμπελ</a:t>
            </a:r>
            <a:r>
              <a:rPr lang="el-GR" sz="1100" i="1" kern="1200" dirty="0">
                <a:solidFill>
                  <a:srgbClr val="000000"/>
                </a:solidFill>
                <a:effectLst/>
                <a:latin typeface="Arial" panose="020B0604020202020204" pitchFamily="34" charset="0"/>
                <a:ea typeface="Calibri" panose="020F0502020204030204" pitchFamily="34" charset="0"/>
              </a:rPr>
              <a:t> (</a:t>
            </a:r>
            <a:r>
              <a:rPr lang="el-GR" sz="1100" i="1" kern="1200" dirty="0" err="1">
                <a:solidFill>
                  <a:srgbClr val="000000"/>
                </a:solidFill>
                <a:effectLst/>
                <a:latin typeface="Arial" panose="020B0604020202020204" pitchFamily="34" charset="0"/>
                <a:ea typeface="Calibri" panose="020F0502020204030204" pitchFamily="34" charset="0"/>
              </a:rPr>
              <a:t>Thomas</a:t>
            </a:r>
            <a:r>
              <a:rPr lang="el-GR" sz="1100" i="1" kern="1200" dirty="0">
                <a:solidFill>
                  <a:srgbClr val="000000"/>
                </a:solidFill>
                <a:effectLst/>
                <a:latin typeface="Arial" panose="020B0604020202020204" pitchFamily="34" charset="0"/>
                <a:ea typeface="Calibri" panose="020F0502020204030204" pitchFamily="34" charset="0"/>
              </a:rPr>
              <a:t> </a:t>
            </a:r>
            <a:r>
              <a:rPr lang="el-GR" sz="1100" i="1" kern="1200" dirty="0" err="1">
                <a:solidFill>
                  <a:srgbClr val="000000"/>
                </a:solidFill>
                <a:effectLst/>
                <a:latin typeface="Arial" panose="020B0604020202020204" pitchFamily="34" charset="0"/>
                <a:ea typeface="Calibri" panose="020F0502020204030204" pitchFamily="34" charset="0"/>
              </a:rPr>
              <a:t>Hubel</a:t>
            </a:r>
            <a:r>
              <a:rPr lang="el-GR" sz="1100" i="1" kern="1200" dirty="0">
                <a:solidFill>
                  <a:srgbClr val="000000"/>
                </a:solidFill>
                <a:effectLst/>
                <a:latin typeface="Arial" panose="020B0604020202020204" pitchFamily="34" charset="0"/>
                <a:ea typeface="Calibri" panose="020F0502020204030204" pitchFamily="34" charset="0"/>
              </a:rPr>
              <a:t>) (Γερμανός Μύστης) …..το έργο του είναι μια παρόμοια ιδέα με τη διαδικασία της Λύτρωσης για τον μαθητή, όπου οι κατώτερες  ενέργειες των 18 υποπεδίων ανυψώνονται μέσω της αγάπης και της μεταμέλειας.</a:t>
            </a:r>
            <a:endParaRPr lang="en-US" sz="1100" i="1" kern="12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People making up the various Religions, need to develop within themselves a capacity for </a:t>
            </a:r>
            <a:r>
              <a:rPr lang="en-US" sz="1100" u="sng" kern="1200" dirty="0">
                <a:solidFill>
                  <a:srgbClr val="000000"/>
                </a:solidFill>
                <a:effectLst/>
                <a:latin typeface="Arial" panose="020B0604020202020204" pitchFamily="34" charset="0"/>
                <a:ea typeface="Times New Roman" panose="02020603050405020304" pitchFamily="18" charset="0"/>
              </a:rPr>
              <a:t>knowledge of the Real</a:t>
            </a:r>
            <a:r>
              <a:rPr lang="en-US" sz="1100" kern="1200" dirty="0">
                <a:solidFill>
                  <a:srgbClr val="000000"/>
                </a:solidFill>
                <a:effectLst/>
                <a:latin typeface="Arial" panose="020B0604020202020204" pitchFamily="34" charset="0"/>
                <a:ea typeface="Times New Roman" panose="02020603050405020304" pitchFamily="18" charset="0"/>
              </a:rPr>
              <a:t>, which is not merely utopian, hopeful or devotion driven, but applies the power of divine in manifestation for helping to solve the problems in the world.. </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100" kern="1200" dirty="0">
                <a:solidFill>
                  <a:srgbClr val="000000"/>
                </a:solidFill>
                <a:effectLst/>
                <a:latin typeface="Arial" panose="020B0604020202020204" pitchFamily="34" charset="0"/>
                <a:ea typeface="Times New Roman" panose="02020603050405020304" pitchFamily="18" charset="0"/>
              </a:rPr>
              <a:t>Οι άνθρωποι που απαρτίζουν τις διάφορες Θρησκείες, χρειάζεται να αναπτύξουν μέσα τους μια ικανότητα για </a:t>
            </a:r>
            <a:r>
              <a:rPr lang="el-GR" sz="1100" u="sng" kern="1200" dirty="0">
                <a:solidFill>
                  <a:srgbClr val="000000"/>
                </a:solidFill>
                <a:effectLst/>
                <a:latin typeface="Arial" panose="020B0604020202020204" pitchFamily="34" charset="0"/>
                <a:ea typeface="Times New Roman" panose="02020603050405020304" pitchFamily="18" charset="0"/>
              </a:rPr>
              <a:t>γνώση του Πραγματικού</a:t>
            </a:r>
            <a:r>
              <a:rPr lang="el-GR" sz="1100" kern="1200" dirty="0">
                <a:solidFill>
                  <a:srgbClr val="000000"/>
                </a:solidFill>
                <a:effectLst/>
                <a:latin typeface="Arial" panose="020B0604020202020204" pitchFamily="34" charset="0"/>
                <a:ea typeface="Times New Roman" panose="02020603050405020304" pitchFamily="18" charset="0"/>
              </a:rPr>
              <a:t>, η οποία δεν είναι απλώς ουτοπική, ελπιδοφόρα ή  καθοδηγείται από την αφοσίωση , αλλά εφαρμόζει τη δύναμη του θείου στην εκδήλωση για να βοηθήσει στην επίλυση των προβλημάτων στον κόσμο.</a:t>
            </a:r>
          </a:p>
          <a:p>
            <a:pPr marL="0" marR="0">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For this, the World religions need to exercise leadership. We note:</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200" dirty="0">
                <a:effectLst/>
                <a:latin typeface="Times New Roman" panose="02020603050405020304" pitchFamily="18" charset="0"/>
                <a:ea typeface="Times New Roman" panose="02020603050405020304" pitchFamily="18" charset="0"/>
              </a:rPr>
              <a:t>Για αυτό, οι παγκόσμιες θρησκείες πρέπει να ασκήσουν ηγετική ικανότητα. Σημειώνουμε:</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Mystical / esoteric training, such as Soul integration through meditation helps to cleanse or purify the personality and subjective levels. This would help to bring the lower mind….trained….into a higher realization and understanding.</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Η μυστικιστική/εσωτερική εκπαίδευση, όπως η ολοκλήρωση της ψυχής μέσω του διαλογισμού, βοηθά στον καθαρισμό ή τον εξαγνισμό της προσωπικότητας και των υποκειμενικών πεδίων. Αυτό θα βοηθούσε να φέρει το κατώτερο νου….εκπαιδευμένο….σε μια ανώτερη συνειδητοποίηση και κατανόηση.</a:t>
            </a: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Through self-analysis (again purification and alignment with Soul), helps to bring Soul as the dominant factor in consciousness.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Μέσω της αυτοανάλυσης (και  είναι και πάλι κάθαρση και ευθυγράμμιση με την Ψυχή), βοηθά  στο να φέρει την Ψυχή ως τον κυρίαρχο παράγοντα στη συνείδηση.</a:t>
            </a:r>
          </a:p>
          <a:p>
            <a:pPr marL="742950" marR="0" lvl="1" indent="-285750">
              <a:spcBef>
                <a:spcPts val="0"/>
              </a:spcBef>
              <a:spcAft>
                <a:spcPts val="0"/>
              </a:spcAft>
              <a:buFont typeface="Arial" panose="020B0604020202020204" pitchFamily="34" charset="0"/>
              <a:buChar char="•"/>
              <a:tabLst>
                <a:tab pos="9144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Scientific training of the mind using mental techniques, develops the lower mind away from fantasy-based thinking and allows for individual to seek “pure truth”, </a:t>
            </a:r>
            <a:r>
              <a:rPr lang="en-US"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Real ….directly realized in consciousness through scientific study and analysis. This is best done in meditation.</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l-GR" sz="1100" dirty="0">
                <a:effectLst/>
                <a:latin typeface="Times New Roman" panose="02020603050405020304" pitchFamily="18" charset="0"/>
                <a:ea typeface="Times New Roman" panose="02020603050405020304" pitchFamily="18" charset="0"/>
                <a:cs typeface="Times New Roman" panose="02020603050405020304" pitchFamily="18" charset="0"/>
              </a:rPr>
              <a:t>Η επιστημονική εκπαίδευση του νου χρησιμοποιώντας νοητικές τεχνικές, αναπτύσσει τον κατώτερο νου μακριά από τη σκέψη που βασίζεται στη φαντασία και επιτρέπει στο άτομο να αναζητήσει την «καθαρή αλήθεια», π.χ. Αυτό γίνεται καλύτερα στον διαλογισμό.</a:t>
            </a: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Those esoterically motivated are driven towards finding “truth” through inquiry in meditation. They understand the importance of impersonality, becoming the Observer and negating all that blocks the Soul connection.</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l-GR" sz="1100" dirty="0">
                <a:effectLst/>
                <a:latin typeface="Times New Roman" panose="02020603050405020304" pitchFamily="18" charset="0"/>
                <a:ea typeface="Times New Roman" panose="02020603050405020304" pitchFamily="18" charset="0"/>
                <a:cs typeface="Times New Roman" panose="02020603050405020304" pitchFamily="18" charset="0"/>
              </a:rPr>
              <a:t>Όσοι έχουν εσωτερικά κίνητρα οδηγούνται στην εύρεση της «αλήθειας» μέσω της έρευνας στον διαλογισμό. Κατανοούν τη σημασία της απροσωπίας, γίνονται ο Παρατηρητής και αναιρούν όλα όσα εμποδίζουν τη σύνδεση της Ψυχής.</a:t>
            </a: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combination of Scientists and people in the field of Religion are already helping to focus the Green and Environmental movements for protecting the Earth as Stewards.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l-GR" sz="1100" dirty="0">
                <a:effectLst/>
                <a:latin typeface="Times New Roman" panose="02020603050405020304" pitchFamily="18" charset="0"/>
                <a:ea typeface="Times New Roman" panose="02020603050405020304" pitchFamily="18" charset="0"/>
                <a:cs typeface="Times New Roman" panose="02020603050405020304" pitchFamily="18" charset="0"/>
              </a:rPr>
              <a:t>Ο συνδυασμός Επιστημόνων και  των ανθρώπων στον τομέα της Θρησκείας ήδη βοηθά στην εστίαση των Πράσινων και Περιβαλλοντικών κινημάτων για την προστασία της Γης ως Διαχειριστές.</a:t>
            </a:r>
          </a:p>
          <a:p>
            <a:pPr marL="742950" marR="0" lvl="1" indent="-285750">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100" i="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aside</a:t>
            </a:r>
            <a:r>
              <a:rPr lang="en-US" sz="110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Pope Francis is a trained Biochemist. </a:t>
            </a:r>
            <a:r>
              <a:rPr lang="en-US" i="0" dirty="0"/>
              <a:t>In many ways </a:t>
            </a:r>
            <a:r>
              <a:rPr lang="en-US" b="0" i="0" dirty="0"/>
              <a:t>Pope Francis has acknowledged science as a way of learning and means for living in the world</a:t>
            </a:r>
            <a:r>
              <a:rPr lang="en-US" i="0" dirty="0"/>
              <a:t>. Over the years, he has urged governmental leaders and everyday people around the world to care more for the environment and the reality of climate change. Many of his messages state that we need to move away from the attitude of having </a:t>
            </a:r>
            <a:r>
              <a:rPr lang="en-US" i="0" u="sng" dirty="0"/>
              <a:t>dominion over the earth</a:t>
            </a:r>
            <a:r>
              <a:rPr lang="en-US" i="0" dirty="0"/>
              <a:t>, but instead encourages stewardship of it.</a:t>
            </a:r>
          </a:p>
          <a:p>
            <a:pPr marL="742950" marR="0" lvl="1" indent="-285750">
              <a:spcBef>
                <a:spcPts val="0"/>
              </a:spcBef>
              <a:spcAft>
                <a:spcPts val="0"/>
              </a:spcAft>
              <a:buFont typeface="Arial" panose="020B0604020202020204" pitchFamily="34" charset="0"/>
              <a:buChar char="•"/>
              <a:tabLst>
                <a:tab pos="914400" algn="l"/>
              </a:tabLst>
            </a:pP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Κατά τα άλλα, ο Πάπας Φραγκίσκος είναι εκπαιδευμένος Βιοχημικός. Από πολλές απόψεις ο Πάπας Φραγκίσκος έχει αναγνωρίσει την επιστήμη ως τρόπο μάθησης και μέσο ζωής στον κόσμο. Με τα χρόνια, έχει προτρέψει τους κυβερνητικούς ηγέτες και τους καθημερινούς ανθρώπους σε όλο τον κόσμο να φροντίσουν περισσότερο το περιβάλλον και την πραγματικότητα της κλιματικής αλλαγής. Πολλά από τα μηνύματά του αναφέρουν ότι πρέπει να απομακρυνθούμε από τη στάση </a:t>
            </a:r>
            <a:r>
              <a:rPr lang="el-GR" sz="1200" u="sng" dirty="0">
                <a:effectLst/>
                <a:latin typeface="Times New Roman" panose="02020603050405020304" pitchFamily="18" charset="0"/>
                <a:ea typeface="Times New Roman" panose="02020603050405020304" pitchFamily="18" charset="0"/>
                <a:cs typeface="Times New Roman" panose="02020603050405020304" pitchFamily="18" charset="0"/>
              </a:rPr>
              <a:t>της κυριαρχίας στη γη</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αλλά αντίθετα ενθαρρύνει προς την ορθή  διαχείρισή της.</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8</a:t>
            </a:fld>
            <a:endParaRPr lang="en-US" dirty="0"/>
          </a:p>
        </p:txBody>
      </p:sp>
    </p:spTree>
    <p:extLst>
      <p:ext uri="{BB962C8B-B14F-4D97-AF65-F5344CB8AC3E}">
        <p14:creationId xmlns:p14="http://schemas.microsoft.com/office/powerpoint/2010/main" val="108848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nSpc>
                <a:spcPct val="115000"/>
              </a:lnSpc>
              <a:spcBef>
                <a:spcPts val="0"/>
              </a:spcBef>
              <a:spcAft>
                <a:spcPts val="0"/>
              </a:spcAft>
              <a:buFont typeface="Symbol" panose="05050102010706020507" pitchFamily="18" charset="2"/>
              <a:buNone/>
            </a:pPr>
            <a:r>
              <a:rPr lang="en-US" sz="1200" b="1" kern="1200" dirty="0">
                <a:solidFill>
                  <a:schemeClr val="tx1"/>
                </a:solidFill>
                <a:effectLst/>
                <a:latin typeface="Arial" panose="020B0604020202020204" pitchFamily="34" charset="0"/>
                <a:ea typeface="+mn-ea"/>
                <a:cs typeface="Arial" panose="020B0604020202020204" pitchFamily="34" charset="0"/>
              </a:rPr>
              <a:t>Science and Education</a:t>
            </a:r>
          </a:p>
          <a:p>
            <a:pPr marL="0" marR="0" lvl="0" indent="0">
              <a:lnSpc>
                <a:spcPct val="115000"/>
              </a:lnSpc>
              <a:spcBef>
                <a:spcPts val="0"/>
              </a:spcBef>
              <a:spcAft>
                <a:spcPts val="0"/>
              </a:spcAft>
              <a:buFont typeface="Symbol" panose="05050102010706020507" pitchFamily="18" charset="2"/>
              <a:buNone/>
            </a:pPr>
            <a:r>
              <a:rPr lang="el-GR" sz="1200" b="1" kern="1200" dirty="0">
                <a:solidFill>
                  <a:schemeClr val="tx1"/>
                </a:solidFill>
                <a:effectLst/>
                <a:latin typeface="Arial" panose="020B0604020202020204" pitchFamily="34" charset="0"/>
                <a:ea typeface="+mn-ea"/>
                <a:cs typeface="Arial" panose="020B0604020202020204" pitchFamily="34" charset="0"/>
              </a:rPr>
              <a:t>Επιστήμη και Εκπαίδευση</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Today, Science education is often around technology and how it can be applied in a specific discipline of science. Also, science-technology studies depend on the teachers' ability to integrate philosophy, science knowledge, and education in a meaningful way</a:t>
            </a:r>
            <a:r>
              <a:rPr lang="en-US" dirty="0"/>
              <a:t>.</a:t>
            </a:r>
            <a:r>
              <a:rPr lang="el-GR" dirty="0"/>
              <a:t> </a:t>
            </a:r>
            <a:endParaRPr lang="en-GB"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GB"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l-GR" dirty="0"/>
              <a:t>Σήμερα, η εκπαίδευση στις Επιστήμες είναι συχνά γύρω από την τεχνολογία και πώς μπορεί να εφαρμοστεί σε έναν συγκεκριμένο κλάδο της επιστήμης. Επίσης, οι σπουδές επιστήμης-τεχνολογίας εξαρτώνται από την ικανότητα των εκπαιδευτικών να ενσωματώνουν τη φιλοσοφία, τη γνώση της επιστήμης και την εκπαίδευση με  έναν ουσιαστικό τρόπο.</a:t>
            </a:r>
            <a:endParaRPr lang="en-US"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In today’s world, </a:t>
            </a:r>
            <a:r>
              <a:rPr lang="en-US" sz="1200" i="1" kern="1200" dirty="0">
                <a:solidFill>
                  <a:schemeClr val="tx1"/>
                </a:solidFill>
                <a:effectLst/>
                <a:latin typeface="Arial" panose="020B0604020202020204" pitchFamily="34" charset="0"/>
                <a:ea typeface="+mn-ea"/>
                <a:cs typeface="Arial" panose="020B0604020202020204" pitchFamily="34" charset="0"/>
              </a:rPr>
              <a:t>“Science and Technology Studies”</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dirty="0"/>
              <a:t>consists of research on the nature and practices of science and technology </a:t>
            </a:r>
            <a:r>
              <a:rPr lang="en-US" sz="1200" kern="1200" dirty="0">
                <a:solidFill>
                  <a:schemeClr val="tx1"/>
                </a:solidFill>
                <a:effectLst/>
                <a:latin typeface="Arial" panose="020B0604020202020204" pitchFamily="34" charset="0"/>
                <a:ea typeface="+mn-ea"/>
                <a:cs typeface="Arial" panose="020B0604020202020204" pitchFamily="34" charset="0"/>
              </a:rPr>
              <a:t>as a positive trend, with emphasis on development of </a:t>
            </a:r>
            <a:r>
              <a:rPr lang="en-US" b="1" dirty="0"/>
              <a:t>academic, technical skills, and knowledge</a:t>
            </a:r>
            <a:r>
              <a:rPr lang="en-US" sz="1200" kern="1200" dirty="0">
                <a:solidFill>
                  <a:schemeClr val="tx1"/>
                </a:solidFill>
                <a:effectLst/>
                <a:latin typeface="Arial" panose="020B0604020202020204" pitchFamily="34" charset="0"/>
                <a:ea typeface="+mn-ea"/>
                <a:cs typeface="Arial" panose="020B0604020202020204" pitchFamily="34" charset="0"/>
              </a:rPr>
              <a:t>  of science and understand how it contributes to society.</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Arial" panose="020B0604020202020204" pitchFamily="34" charset="0"/>
                <a:ea typeface="+mn-ea"/>
                <a:cs typeface="Arial" panose="020B0604020202020204" pitchFamily="34" charset="0"/>
              </a:rPr>
              <a:t>Στον σημερινό κόσμο, οι «</a:t>
            </a:r>
            <a:r>
              <a:rPr lang="el-GR" sz="1200" i="1" kern="1200" dirty="0">
                <a:solidFill>
                  <a:schemeClr val="tx1"/>
                </a:solidFill>
                <a:effectLst/>
                <a:latin typeface="Arial" panose="020B0604020202020204" pitchFamily="34" charset="0"/>
                <a:ea typeface="+mn-ea"/>
                <a:cs typeface="Arial" panose="020B0604020202020204" pitchFamily="34" charset="0"/>
              </a:rPr>
              <a:t>Σπουδές Επιστήμης και Τεχνολογίας</a:t>
            </a:r>
            <a:r>
              <a:rPr lang="el-GR" sz="1200" kern="1200" dirty="0">
                <a:solidFill>
                  <a:schemeClr val="tx1"/>
                </a:solidFill>
                <a:effectLst/>
                <a:latin typeface="Arial" panose="020B0604020202020204" pitchFamily="34" charset="0"/>
                <a:ea typeface="+mn-ea"/>
                <a:cs typeface="Arial" panose="020B0604020202020204" pitchFamily="34" charset="0"/>
              </a:rPr>
              <a:t>» αποτελούνται από έρευνα σχετικά με τη φύση και τις πρακτικές της επιστήμης και της τεχνολογίας ως θετική τάση, με έμφαση στην ανάπτυξη </a:t>
            </a:r>
            <a:r>
              <a:rPr lang="el-GR" sz="1200" b="1" kern="1200" dirty="0">
                <a:solidFill>
                  <a:schemeClr val="tx1"/>
                </a:solidFill>
                <a:effectLst/>
                <a:latin typeface="Arial" panose="020B0604020202020204" pitchFamily="34" charset="0"/>
                <a:ea typeface="+mn-ea"/>
                <a:cs typeface="Arial" panose="020B0604020202020204" pitchFamily="34" charset="0"/>
              </a:rPr>
              <a:t>ακαδημαϊκών, τεχνικών δεξιοτήτων και γνώσης </a:t>
            </a:r>
            <a:r>
              <a:rPr lang="el-GR" sz="1200" kern="1200" dirty="0">
                <a:solidFill>
                  <a:schemeClr val="tx1"/>
                </a:solidFill>
                <a:effectLst/>
                <a:latin typeface="Arial" panose="020B0604020202020204" pitchFamily="34" charset="0"/>
                <a:ea typeface="+mn-ea"/>
                <a:cs typeface="Arial" panose="020B0604020202020204" pitchFamily="34" charset="0"/>
              </a:rPr>
              <a:t>της επιστήμης και κατανόησης του πώς συμβάλλει στην κοινωνία.</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With the appearance of Sputnik by the Soviet Union in 1950s, this caused the then Eisenhower Admin to declare that American children were behind the rest of the Western world in STEM education</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Arial" panose="020B0604020202020204" pitchFamily="34" charset="0"/>
                <a:ea typeface="+mn-ea"/>
                <a:cs typeface="Arial" panose="020B0604020202020204" pitchFamily="34" charset="0"/>
              </a:rPr>
              <a:t>Η εμφάνιση του </a:t>
            </a:r>
            <a:r>
              <a:rPr lang="el-GR" sz="1200" kern="1200" dirty="0" err="1">
                <a:solidFill>
                  <a:schemeClr val="tx1"/>
                </a:solidFill>
                <a:effectLst/>
                <a:latin typeface="Arial" panose="020B0604020202020204" pitchFamily="34" charset="0"/>
                <a:ea typeface="+mn-ea"/>
                <a:cs typeface="Arial" panose="020B0604020202020204" pitchFamily="34" charset="0"/>
              </a:rPr>
              <a:t>Sputnik</a:t>
            </a:r>
            <a:r>
              <a:rPr lang="el-GR" sz="1200" kern="1200" dirty="0">
                <a:solidFill>
                  <a:schemeClr val="tx1"/>
                </a:solidFill>
                <a:effectLst/>
                <a:latin typeface="Arial" panose="020B0604020202020204" pitchFamily="34" charset="0"/>
                <a:ea typeface="+mn-ea"/>
                <a:cs typeface="Arial" panose="020B0604020202020204" pitchFamily="34" charset="0"/>
              </a:rPr>
              <a:t> από τη Σοβιετική Ένωση τη δεκαετία του 1950, προέτρεψε τον  </a:t>
            </a:r>
            <a:r>
              <a:rPr lang="el-GR" sz="1200" kern="1200" dirty="0" err="1">
                <a:solidFill>
                  <a:schemeClr val="tx1"/>
                </a:solidFill>
                <a:effectLst/>
                <a:latin typeface="Arial" panose="020B0604020202020204" pitchFamily="34" charset="0"/>
                <a:ea typeface="+mn-ea"/>
                <a:cs typeface="Arial" panose="020B0604020202020204" pitchFamily="34" charset="0"/>
              </a:rPr>
              <a:t>Αϊζενχάουερ</a:t>
            </a:r>
            <a:r>
              <a:rPr lang="el-GR" sz="1200" kern="1200" dirty="0">
                <a:solidFill>
                  <a:schemeClr val="tx1"/>
                </a:solidFill>
                <a:effectLst/>
                <a:latin typeface="Arial" panose="020B0604020202020204" pitchFamily="34" charset="0"/>
                <a:ea typeface="+mn-ea"/>
                <a:cs typeface="Arial" panose="020B0604020202020204" pitchFamily="34" charset="0"/>
              </a:rPr>
              <a:t> να δηλώσει ότι τα αμερικανικά παιδιά ήταν πίσω από τον υπόλοιπο δυτικό κόσμο στην εκπαίδευση STEM.</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n-US" dirty="0"/>
              <a:t>STEM stands for “</a:t>
            </a:r>
            <a:r>
              <a:rPr lang="en-US" b="0" i="1" dirty="0"/>
              <a:t>Science, Technology Engineering, and Mathematics”</a:t>
            </a:r>
            <a:r>
              <a:rPr lang="en-US" dirty="0"/>
              <a:t>. ...this type of </a:t>
            </a:r>
            <a:r>
              <a:rPr lang="en-US" i="1" dirty="0"/>
              <a:t>education emphasizes technology and integrates subjects in ways that connect disciplines and relate them to each other”</a:t>
            </a:r>
          </a:p>
          <a:p>
            <a:pPr marL="1085850" marR="0" lvl="2" indent="-171450">
              <a:lnSpc>
                <a:spcPct val="115000"/>
              </a:lnSpc>
              <a:spcBef>
                <a:spcPts val="0"/>
              </a:spcBef>
              <a:spcAft>
                <a:spcPts val="0"/>
              </a:spcAft>
              <a:buFont typeface="Courier New" panose="02070309020205020404" pitchFamily="49" charset="0"/>
              <a:buChar char="o"/>
            </a:pPr>
            <a:r>
              <a:rPr lang="el-GR" sz="1200" i="1" kern="1200" dirty="0">
                <a:solidFill>
                  <a:schemeClr val="tx1"/>
                </a:solidFill>
                <a:effectLst/>
                <a:latin typeface="Arial" panose="020B0604020202020204" pitchFamily="34" charset="0"/>
                <a:ea typeface="+mn-ea"/>
                <a:cs typeface="Arial" panose="020B0604020202020204" pitchFamily="34" charset="0"/>
              </a:rPr>
              <a:t>Το STEM σημαίνει «Επιστήμη, Τεχνολογία  Μηχανική, and Μαθηματικά". ...αυτό το είδος εκπαίδευσης δίνει έμφαση στην τεχνολογία και ενσωματώνει θέματα με τρόπους που συνδέουν τους κλάδους και τους συσχετίζουν μεταξύ τους».</a:t>
            </a:r>
            <a:endParaRPr lang="en-GB" sz="1200" i="1"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n-US" sz="1200" i="0" kern="1200" dirty="0">
                <a:solidFill>
                  <a:schemeClr val="tx1"/>
                </a:solidFill>
                <a:effectLst/>
                <a:latin typeface="Arial" panose="020B0604020202020204" pitchFamily="34" charset="0"/>
                <a:ea typeface="+mn-ea"/>
                <a:cs typeface="Arial" panose="020B0604020202020204" pitchFamily="34" charset="0"/>
              </a:rPr>
              <a:t>Since that time, e</a:t>
            </a:r>
            <a:r>
              <a:rPr lang="en-US" sz="1200" kern="1200" dirty="0">
                <a:solidFill>
                  <a:schemeClr val="tx1"/>
                </a:solidFill>
                <a:effectLst/>
                <a:latin typeface="Arial" panose="020B0604020202020204" pitchFamily="34" charset="0"/>
                <a:ea typeface="+mn-ea"/>
                <a:cs typeface="Arial" panose="020B0604020202020204" pitchFamily="34" charset="0"/>
              </a:rPr>
              <a:t>ducation in US was geared towards training students in science, engineering and mathematics to better compete with through the sciences…..thus it became a political counterweight to compete against Russia.</a:t>
            </a:r>
          </a:p>
          <a:p>
            <a:pPr marL="1085850" marR="0" lvl="2" indent="-171450">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l-GR" sz="1200" kern="1200" dirty="0">
                <a:solidFill>
                  <a:schemeClr val="tx1"/>
                </a:solidFill>
                <a:effectLst/>
                <a:latin typeface="Arial" panose="020B0604020202020204" pitchFamily="34" charset="0"/>
                <a:ea typeface="+mn-ea"/>
                <a:cs typeface="Arial" panose="020B0604020202020204" pitchFamily="34" charset="0"/>
              </a:rPr>
              <a:t>Από εκείνη την εποχή, η εκπαίδευση στις ΗΠΑ ήταν προσανατολισμένη στην εκπαίδευση μαθητών στις επιστήμες, τη μηχανική και τα μαθηματικά για να ανταγωνίζονται καλύτερα μέσω των επιστημών….. έτσι έγινε πολιτικό αντίβαρο για να ανταγωνιστεί τη Ρωσία.</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b="0" dirty="0"/>
              <a:t>Girls /Women in STEM:</a:t>
            </a: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b="0" dirty="0"/>
              <a:t>Κορίτσια /Γυναίκες στο </a:t>
            </a:r>
            <a:r>
              <a:rPr lang="en-US" b="0" dirty="0"/>
              <a:t>STEM:</a:t>
            </a: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US" b="0" dirty="0"/>
          </a:p>
          <a:p>
            <a:pPr marL="1543050" marR="0" lvl="3"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b="0" dirty="0"/>
              <a:t>From the</a:t>
            </a:r>
            <a:r>
              <a:rPr lang="en-US" b="1" dirty="0"/>
              <a:t>  </a:t>
            </a:r>
            <a:r>
              <a:rPr lang="en-US" dirty="0"/>
              <a:t>American Association of University Women website: </a:t>
            </a:r>
            <a:r>
              <a:rPr lang="en-US" b="0" i="1" dirty="0"/>
              <a:t>“Girls and women are systematically tracked away from science and math throughout their education, at least in the US. This limits their access, preparation and opportunities to go into these fields as adults.</a:t>
            </a:r>
            <a:r>
              <a:rPr lang="en-US" i="1" dirty="0"/>
              <a:t> By giving women equal opportunities to pursue and thrive in, STEM education careers helps narrow the gender pay gap, enhances women’s economic security, ensures a diverse and talented STEM workforce and prevents biases in these fields and the products and services they produce.</a:t>
            </a:r>
          </a:p>
          <a:p>
            <a:pPr marL="1543050" marR="0" lvl="3"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endParaRPr lang="en-US" b="1" i="1" dirty="0"/>
          </a:p>
          <a:p>
            <a:pPr marL="1543050" marR="0" lvl="3"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l-GR" b="0" i="1" dirty="0"/>
              <a:t>Από τον ιστότοπο της Αμερικανικής Ένωσης Πανεπιστημιακών Γυναικών: «Τα κορίτσια και οι γυναίκες αποπροσανατολίζονται  συστηματικά μακριά από τις επιστήμες και τα μαθηματικά καθ' όλη τη διάρκεια της εκπαίδευσής τους, τουλάχιστον στις ΗΠΑ. Αυτό περιορίζει την πρόσβασή τους, στην προετοιμασία και τις ευκαιρίες τους να πάνε σε αυτούς τους τομείς ως ενήλικες. Με το να δοθούν στις γυναίκες ίσες ευκαιρίες να συνεχίσουν και να ευδοκιμήσουν, η εκπαιδευτική  σε σταδιοδρομία STEM συμβάλλει στη μείωση της διαφοράς στις αμοιβές μεταξύ των δύο φύλων, ενισχύει την οικονομική ασφάλεια των γυναικών, διασφαλίζει ένα ποικιλόμορφο και ταλαντούχο εργατικό δυναμικό STEM και αποτρέπει τις προκαταλήψεις σε αυτούς τους τομείς και τα προϊόντα και τις υπηρεσίες που παράγουν.</a:t>
            </a:r>
            <a:endParaRPr lang="en-US" b="0" i="1" dirty="0"/>
          </a:p>
          <a:p>
            <a:pPr marL="1543050" marR="0" lvl="3"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endParaRPr lang="en-US" b="1" i="1" dirty="0"/>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b="0" i="0" dirty="0"/>
              <a:t>Obviously, the concept of “equality for all”, this a major theme throughout esotericism. It negates separatism, isolation, exclusivity, and bigotry.</a:t>
            </a: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b="0" i="0" dirty="0"/>
              <a:t>Προφανώς, η έννοια της «ισότητας για όλους», είναι ένα σημαντικό θέμα σε όλο τον εσωτερισμό. Αναιρεί τον διαχωρισμό, την απομόνωση, την αποκλειστικότητα και τον φανατισμό.</a:t>
            </a:r>
            <a:endParaRPr lang="en-US" b="0" i="0" dirty="0"/>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US" b="0" i="0" dirty="0"/>
          </a:p>
          <a:p>
            <a:pPr marL="628650" marR="0" lvl="1" indent="-171450">
              <a:lnSpc>
                <a:spcPct val="115000"/>
              </a:lnSpc>
              <a:spcBef>
                <a:spcPts val="0"/>
              </a:spcBef>
              <a:spcAft>
                <a:spcPts val="0"/>
              </a:spcAft>
              <a:buFont typeface="Arial" panose="020B0604020202020204" pitchFamily="34" charset="0"/>
              <a:buChar char="•"/>
            </a:pPr>
            <a:endParaRPr lang="en-US" sz="1200" u="sng"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200" u="sng" kern="1200" dirty="0">
                <a:solidFill>
                  <a:schemeClr val="tx1"/>
                </a:solidFill>
                <a:effectLst/>
                <a:latin typeface="Arial" panose="020B0604020202020204" pitchFamily="34" charset="0"/>
                <a:ea typeface="+mn-ea"/>
                <a:cs typeface="Arial" panose="020B0604020202020204" pitchFamily="34" charset="0"/>
              </a:rPr>
              <a:t>Dark side to of </a:t>
            </a:r>
            <a:r>
              <a:rPr lang="en-US" sz="1200" b="0" u="sng" kern="1200" dirty="0">
                <a:solidFill>
                  <a:schemeClr val="tx1"/>
                </a:solidFill>
                <a:effectLst/>
                <a:latin typeface="Arial" panose="020B0604020202020204" pitchFamily="34" charset="0"/>
                <a:ea typeface="+mn-ea"/>
                <a:cs typeface="Arial" panose="020B0604020202020204" pitchFamily="34" charset="0"/>
              </a:rPr>
              <a:t>Science</a:t>
            </a:r>
            <a:r>
              <a:rPr lang="en-US" sz="1200" b="0" kern="1200" dirty="0">
                <a:solidFill>
                  <a:schemeClr val="tx1"/>
                </a:solidFill>
                <a:effectLst/>
                <a:latin typeface="Arial" panose="020B0604020202020204" pitchFamily="34" charset="0"/>
                <a:ea typeface="+mn-ea"/>
                <a:cs typeface="Arial" panose="020B0604020202020204" pitchFamily="34" charset="0"/>
              </a:rPr>
              <a:t> and Technology</a:t>
            </a:r>
            <a:r>
              <a:rPr lang="en-US" sz="1200" kern="1200" dirty="0">
                <a:solidFill>
                  <a:schemeClr val="tx1"/>
                </a:solidFill>
                <a:effectLst/>
                <a:latin typeface="Arial" panose="020B0604020202020204" pitchFamily="34" charset="0"/>
                <a:ea typeface="+mn-ea"/>
                <a:cs typeface="Arial" panose="020B0604020202020204" pitchFamily="34" charset="0"/>
              </a:rPr>
              <a:t> education in today’s world</a:t>
            </a:r>
          </a:p>
          <a:p>
            <a:pPr marL="628650" marR="0" lvl="1" indent="-171450">
              <a:lnSpc>
                <a:spcPct val="115000"/>
              </a:lnSpc>
              <a:spcBef>
                <a:spcPts val="0"/>
              </a:spcBef>
              <a:spcAft>
                <a:spcPts val="0"/>
              </a:spcAft>
              <a:buFont typeface="Arial" panose="020B0604020202020204" pitchFamily="34" charset="0"/>
              <a:buChar char="•"/>
            </a:pPr>
            <a:r>
              <a:rPr lang="el-GR" sz="1200" u="sng" kern="1200" dirty="0">
                <a:solidFill>
                  <a:schemeClr val="tx1"/>
                </a:solidFill>
                <a:effectLst/>
                <a:latin typeface="Arial" panose="020B0604020202020204" pitchFamily="34" charset="0"/>
                <a:ea typeface="+mn-ea"/>
                <a:cs typeface="Arial" panose="020B0604020202020204" pitchFamily="34" charset="0"/>
              </a:rPr>
              <a:t>Η σκοτεινή πλευρά της εκπαίδευσης στην Επιστήμη </a:t>
            </a:r>
            <a:r>
              <a:rPr lang="el-GR" sz="1200" u="none" kern="1200" dirty="0">
                <a:solidFill>
                  <a:schemeClr val="tx1"/>
                </a:solidFill>
                <a:effectLst/>
                <a:latin typeface="Arial" panose="020B0604020202020204" pitchFamily="34" charset="0"/>
                <a:ea typeface="+mn-ea"/>
                <a:cs typeface="Arial" panose="020B0604020202020204" pitchFamily="34" charset="0"/>
              </a:rPr>
              <a:t>και την Τεχνολογία στον σημερινό κόσμο</a:t>
            </a:r>
            <a:endParaRPr lang="en-US" sz="1200" u="none" kern="1200" dirty="0">
              <a:solidFill>
                <a:schemeClr val="tx1"/>
              </a:solidFill>
              <a:effectLst/>
              <a:latin typeface="Arial" panose="020B0604020202020204" pitchFamily="34" charset="0"/>
              <a:ea typeface="+mn-ea"/>
              <a:cs typeface="Arial" panose="020B0604020202020204" pitchFamily="34" charset="0"/>
            </a:endParaRPr>
          </a:p>
          <a:p>
            <a:pPr marL="457200" marR="0" lvl="1" indent="0">
              <a:lnSpc>
                <a:spcPct val="115000"/>
              </a:lnSpc>
              <a:spcBef>
                <a:spcPts val="0"/>
              </a:spcBef>
              <a:spcAft>
                <a:spcPts val="0"/>
              </a:spcAft>
              <a:buFont typeface="Arial" panose="020B0604020202020204" pitchFamily="34" charset="0"/>
              <a:buNone/>
            </a:pPr>
            <a:endParaRPr lang="en-US" sz="1200" u="none"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Arial" panose="020B0604020202020204" pitchFamily="34" charset="0"/>
              </a:rPr>
              <a:t>Many Science and Engineering students apply their brilliance</a:t>
            </a:r>
            <a:r>
              <a:rPr lang="en-US" sz="1200" b="1"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and </a:t>
            </a:r>
            <a:r>
              <a:rPr lang="en-US" sz="1200" kern="1200" dirty="0">
                <a:solidFill>
                  <a:schemeClr val="tx1"/>
                </a:solidFill>
                <a:effectLst/>
                <a:latin typeface="Arial" panose="020B0604020202020204" pitchFamily="34" charset="0"/>
                <a:ea typeface="+mn-ea"/>
                <a:cs typeface="Arial" panose="020B0604020202020204" pitchFamily="34" charset="0"/>
              </a:rPr>
              <a:t>knowledge by working in developing weapons for the Gov’t. For example, many scientists, such as </a:t>
            </a:r>
            <a:r>
              <a:rPr lang="en-US" sz="1200" kern="1200" dirty="0" err="1">
                <a:solidFill>
                  <a:schemeClr val="tx1"/>
                </a:solidFill>
                <a:effectLst/>
                <a:latin typeface="Arial" panose="020B0604020202020204" pitchFamily="34" charset="0"/>
                <a:ea typeface="+mn-ea"/>
                <a:cs typeface="Arial" panose="020B0604020202020204" pitchFamily="34" charset="0"/>
              </a:rPr>
              <a:t>Fritjof</a:t>
            </a:r>
            <a:r>
              <a:rPr lang="en-US" sz="1200" kern="1200" dirty="0">
                <a:solidFill>
                  <a:schemeClr val="tx1"/>
                </a:solidFill>
                <a:effectLst/>
                <a:latin typeface="Arial" panose="020B0604020202020204" pitchFamily="34" charset="0"/>
                <a:ea typeface="+mn-ea"/>
                <a:cs typeface="Arial" panose="020B0604020202020204" pitchFamily="34" charset="0"/>
              </a:rPr>
              <a:t> Capra’s discoveries in Physics were applied towards development of Star Wars weaponry.</a:t>
            </a:r>
          </a:p>
          <a:p>
            <a:pPr marL="1085850" marR="0" lvl="2" indent="-171450">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Arial" panose="020B0604020202020204" pitchFamily="34" charset="0"/>
              </a:rPr>
              <a:t>Defense Contractors in the US: Northrup Grumond, Lockheed, General Dynamics, Boeing and NASA have since the 1950s looked to universities for recruits for people to work in defense contracting, which is largely to do with developing weapons.</a:t>
            </a:r>
          </a:p>
          <a:p>
            <a:pPr marL="1085850" marR="0" lvl="2" indent="-171450">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Arial" panose="020B0604020202020204" pitchFamily="34" charset="0"/>
              </a:rPr>
              <a:t>Since the Space Shuttle program (1970s – 1990s), there have been numerous “Secret or Classified” missions, one of which was to launch a new </a:t>
            </a:r>
            <a:r>
              <a:rPr lang="en-US" dirty="0"/>
              <a:t>series of new spy satellites for the military that used radar to observe ground targets</a:t>
            </a:r>
          </a:p>
          <a:p>
            <a:pPr marL="1085850" marR="0" lvl="2" indent="-171450">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l-GR" sz="1200" kern="1200" dirty="0">
                <a:solidFill>
                  <a:schemeClr val="tx1"/>
                </a:solidFill>
                <a:effectLst/>
                <a:latin typeface="Arial" panose="020B0604020202020204" pitchFamily="34" charset="0"/>
                <a:ea typeface="+mn-ea"/>
                <a:cs typeface="Arial" panose="020B0604020202020204" pitchFamily="34" charset="0"/>
              </a:rPr>
              <a:t>Πολλοί φοιτητές της  Επιστήμης και  της Μηχανικής εφαρμόζουν τη </a:t>
            </a:r>
            <a:r>
              <a:rPr lang="el-GR" sz="1200" kern="1200" dirty="0" err="1">
                <a:solidFill>
                  <a:schemeClr val="tx1"/>
                </a:solidFill>
                <a:effectLst/>
                <a:latin typeface="Arial" panose="020B0604020202020204" pitchFamily="34" charset="0"/>
                <a:ea typeface="+mn-ea"/>
                <a:cs typeface="Arial" panose="020B0604020202020204" pitchFamily="34" charset="0"/>
              </a:rPr>
              <a:t>εφθία</a:t>
            </a:r>
            <a:r>
              <a:rPr lang="el-GR" sz="1200" kern="1200" dirty="0">
                <a:solidFill>
                  <a:schemeClr val="tx1"/>
                </a:solidFill>
                <a:effectLst/>
                <a:latin typeface="Arial" panose="020B0604020202020204" pitchFamily="34" charset="0"/>
                <a:ea typeface="+mn-ea"/>
                <a:cs typeface="Arial" panose="020B0604020202020204" pitchFamily="34" charset="0"/>
              </a:rPr>
              <a:t> και τις γνώσεις τους δουλεύοντας στην ανάπτυξη όπλων για την κυβέρνηση. Για παράδειγμα, πολλοί επιστήμονες, όπως οι ανακαλύψεις του Φρίτζοφ  </a:t>
            </a:r>
            <a:r>
              <a:rPr lang="el-GR" sz="1200" kern="1200" dirty="0" err="1">
                <a:solidFill>
                  <a:schemeClr val="tx1"/>
                </a:solidFill>
                <a:effectLst/>
                <a:latin typeface="Arial" panose="020B0604020202020204" pitchFamily="34" charset="0"/>
                <a:ea typeface="+mn-ea"/>
                <a:cs typeface="Arial" panose="020B0604020202020204" pitchFamily="34" charset="0"/>
              </a:rPr>
              <a:t>Κάπρα</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Fritjof</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Capra</a:t>
            </a:r>
            <a:r>
              <a:rPr lang="el-GR" sz="1200" kern="1200" dirty="0">
                <a:solidFill>
                  <a:schemeClr val="tx1"/>
                </a:solidFill>
                <a:effectLst/>
                <a:latin typeface="Arial" panose="020B0604020202020204" pitchFamily="34" charset="0"/>
                <a:ea typeface="+mn-ea"/>
                <a:cs typeface="Arial" panose="020B0604020202020204" pitchFamily="34" charset="0"/>
              </a:rPr>
              <a:t> )στη Φυσική, εφαρμόστηκαν για την ανάπτυξη όπλων του πολέμου των άστρων ( </a:t>
            </a:r>
            <a:r>
              <a:rPr lang="el-GR" sz="1200" kern="1200" dirty="0" err="1">
                <a:solidFill>
                  <a:schemeClr val="tx1"/>
                </a:solidFill>
                <a:effectLst/>
                <a:latin typeface="Arial" panose="020B0604020202020204" pitchFamily="34" charset="0"/>
                <a:ea typeface="+mn-ea"/>
                <a:cs typeface="Arial" panose="020B0604020202020204" pitchFamily="34" charset="0"/>
              </a:rPr>
              <a:t>Star</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Wars</a:t>
            </a:r>
            <a:r>
              <a:rPr lang="el-GR" sz="1200" kern="1200" dirty="0">
                <a:solidFill>
                  <a:schemeClr val="tx1"/>
                </a:solidFill>
                <a:effectLst/>
                <a:latin typeface="Arial" panose="020B0604020202020204" pitchFamily="34" charset="0"/>
                <a:ea typeface="+mn-ea"/>
                <a:cs typeface="Arial" panose="020B0604020202020204" pitchFamily="34" charset="0"/>
              </a:rPr>
              <a:t>).</a:t>
            </a:r>
          </a:p>
          <a:p>
            <a:pPr marL="1085850" marR="0" lvl="2" indent="-171450">
              <a:lnSpc>
                <a:spcPct val="115000"/>
              </a:lnSpc>
              <a:spcBef>
                <a:spcPts val="0"/>
              </a:spcBef>
              <a:spcAft>
                <a:spcPts val="0"/>
              </a:spcAft>
              <a:buFont typeface="Courier New" panose="02070309020205020404" pitchFamily="49" charset="0"/>
              <a:buChar char="o"/>
            </a:pPr>
            <a:r>
              <a:rPr lang="el-GR" sz="1200" kern="1200" dirty="0">
                <a:solidFill>
                  <a:schemeClr val="tx1"/>
                </a:solidFill>
                <a:effectLst/>
                <a:latin typeface="Arial" panose="020B0604020202020204" pitchFamily="34" charset="0"/>
                <a:ea typeface="+mn-ea"/>
                <a:cs typeface="Arial" panose="020B0604020202020204" pitchFamily="34" charset="0"/>
              </a:rPr>
              <a:t>Εργολάβοι Άμυνας στις ΗΠΑ: </a:t>
            </a:r>
            <a:r>
              <a:rPr lang="el-GR" sz="1200" kern="1200" dirty="0" err="1">
                <a:solidFill>
                  <a:schemeClr val="tx1"/>
                </a:solidFill>
                <a:effectLst/>
                <a:latin typeface="Arial" panose="020B0604020202020204" pitchFamily="34" charset="0"/>
                <a:ea typeface="+mn-ea"/>
                <a:cs typeface="Arial" panose="020B0604020202020204" pitchFamily="34" charset="0"/>
              </a:rPr>
              <a:t>Northrup</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Grumond</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Lockheed</a:t>
            </a:r>
            <a:r>
              <a:rPr lang="el-GR" sz="1200" kern="1200" dirty="0">
                <a:solidFill>
                  <a:schemeClr val="tx1"/>
                </a:solidFill>
                <a:effectLst/>
                <a:latin typeface="Arial" panose="020B0604020202020204" pitchFamily="34" charset="0"/>
                <a:ea typeface="+mn-ea"/>
                <a:cs typeface="Arial" panose="020B0604020202020204" pitchFamily="34" charset="0"/>
              </a:rPr>
              <a:t>, General Dynamics, </a:t>
            </a:r>
            <a:r>
              <a:rPr lang="el-GR" sz="1200" kern="1200" dirty="0" err="1">
                <a:solidFill>
                  <a:schemeClr val="tx1"/>
                </a:solidFill>
                <a:effectLst/>
                <a:latin typeface="Arial" panose="020B0604020202020204" pitchFamily="34" charset="0"/>
                <a:ea typeface="+mn-ea"/>
                <a:cs typeface="Arial" panose="020B0604020202020204" pitchFamily="34" charset="0"/>
              </a:rPr>
              <a:t>Boeing</a:t>
            </a:r>
            <a:r>
              <a:rPr lang="el-GR" sz="1200" kern="1200" dirty="0">
                <a:solidFill>
                  <a:schemeClr val="tx1"/>
                </a:solidFill>
                <a:effectLst/>
                <a:latin typeface="Arial" panose="020B0604020202020204" pitchFamily="34" charset="0"/>
                <a:ea typeface="+mn-ea"/>
                <a:cs typeface="Arial" panose="020B0604020202020204" pitchFamily="34" charset="0"/>
              </a:rPr>
              <a:t> και NASA από τη δεκαετία του 1950 έψαχναν στα πανεπιστήμια για νεοσύλλεκτους ανθρώπους για να εργαστούν σε αμυντικές συμβάσεις, κάτι που έχει να κάνει σε μεγάλο βαθμό με την ανάπτυξη όπλων.</a:t>
            </a:r>
          </a:p>
          <a:p>
            <a:pPr marL="1085850" marR="0" lvl="2" indent="-171450">
              <a:lnSpc>
                <a:spcPct val="115000"/>
              </a:lnSpc>
              <a:spcBef>
                <a:spcPts val="0"/>
              </a:spcBef>
              <a:spcAft>
                <a:spcPts val="0"/>
              </a:spcAft>
              <a:buFont typeface="Courier New" panose="02070309020205020404" pitchFamily="49" charset="0"/>
              <a:buChar char="o"/>
            </a:pPr>
            <a:r>
              <a:rPr lang="el-GR" sz="1200" kern="1200" dirty="0">
                <a:solidFill>
                  <a:schemeClr val="tx1"/>
                </a:solidFill>
                <a:effectLst/>
                <a:latin typeface="Arial" panose="020B0604020202020204" pitchFamily="34" charset="0"/>
                <a:ea typeface="+mn-ea"/>
                <a:cs typeface="Arial" panose="020B0604020202020204" pitchFamily="34" charset="0"/>
              </a:rPr>
              <a:t>Από το πρόγραμμα </a:t>
            </a:r>
            <a:r>
              <a:rPr lang="el-GR" sz="1200" kern="1200" dirty="0" err="1">
                <a:solidFill>
                  <a:schemeClr val="tx1"/>
                </a:solidFill>
                <a:effectLst/>
                <a:latin typeface="Arial" panose="020B0604020202020204" pitchFamily="34" charset="0"/>
                <a:ea typeface="+mn-ea"/>
                <a:cs typeface="Arial" panose="020B0604020202020204" pitchFamily="34" charset="0"/>
              </a:rPr>
              <a:t>Space</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Shuttle</a:t>
            </a:r>
            <a:r>
              <a:rPr lang="el-GR" sz="1200" kern="1200" dirty="0">
                <a:solidFill>
                  <a:schemeClr val="tx1"/>
                </a:solidFill>
                <a:effectLst/>
                <a:latin typeface="Arial" panose="020B0604020202020204" pitchFamily="34" charset="0"/>
                <a:ea typeface="+mn-ea"/>
                <a:cs typeface="Arial" panose="020B0604020202020204" pitchFamily="34" charset="0"/>
              </a:rPr>
              <a:t> (δεκαετίες 1970 – 1990), υπήρξαν πολλές αποστολές «Μυστικές ή Διαβαθμισμένες», μία από τις οποίες ήταν η εκτόξευση μιας νέας σειράς νέων κατασκοπευτικών δορυφόρων για τον στρατό που χρησιμοποιούσε ραντάρ για την παρατήρηση επίγειων στόχων.</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Arial" panose="020B0604020202020204" pitchFamily="34" charset="0"/>
              </a:rPr>
              <a:t>Concept or idea that nuclear weapons acted as deterrent to war and ironically helped promote diplomacy between US and Soviet Union during Cold War. But up to the late 1980s, the US and Soviet Union dedicated a sizeable Gov’t budget towards developing weapons to counter each other in the event of conflict….</a:t>
            </a:r>
          </a:p>
          <a:p>
            <a:pPr marL="1543050" marR="0" lvl="3" indent="-171450">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Arial" panose="020B0604020202020204" pitchFamily="34" charset="0"/>
              </a:rPr>
              <a:t>Point here, monies spent on weapons and military application that “promote war,” could have been spent on peaceful pursuits, free education, ending poverty, universal healthcare, free-energy, of other life-giving activities.</a:t>
            </a:r>
          </a:p>
          <a:p>
            <a:pPr marL="1371600" marR="0" lvl="3" indent="0">
              <a:lnSpc>
                <a:spcPct val="115000"/>
              </a:lnSpc>
              <a:spcBef>
                <a:spcPts val="0"/>
              </a:spcBef>
              <a:spcAft>
                <a:spcPts val="0"/>
              </a:spcAft>
              <a:buFont typeface="Courier New" panose="02070309020205020404" pitchFamily="49" charset="0"/>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914400" marR="0" lvl="2" indent="0">
              <a:lnSpc>
                <a:spcPct val="115000"/>
              </a:lnSpc>
              <a:spcBef>
                <a:spcPts val="0"/>
              </a:spcBef>
              <a:spcAft>
                <a:spcPts val="0"/>
              </a:spcAft>
              <a:buFont typeface="Courier New" panose="02070309020205020404" pitchFamily="49" charset="0"/>
              <a:buNone/>
            </a:pPr>
            <a:r>
              <a:rPr lang="el-GR" sz="1200" kern="1200" dirty="0">
                <a:solidFill>
                  <a:schemeClr val="tx1"/>
                </a:solidFill>
                <a:effectLst/>
                <a:latin typeface="Arial" panose="020B0604020202020204" pitchFamily="34" charset="0"/>
                <a:ea typeface="+mn-ea"/>
                <a:cs typeface="Arial" panose="020B0604020202020204" pitchFamily="34" charset="0"/>
              </a:rPr>
              <a:t>Υπήρχε η πεποίθηση ή  η ιδέα ότι τα πυρηνικά όπλα λειτουργούσαν αποτρεπτικά στον πόλεμο και κατά ειρωνικό τρόπο βοήθησαν στην προώθηση της διπλωματίας μεταξύ των ΗΠΑ και της Σοβιετικής Ένωσης κατά τη διάρκεια του Ψυχρού Πολέμου. Αλλά μέχρι τα τέλη της δεκαετίας του 1980, οι ΗΠΑ και η Σοβιετική Ένωση αφιέρωσαν έναν σημαντικό προϋπολογισμό της κυβέρνησης για την ανάπτυξη όπλων για την αντιμετώπιση του άλλου σε περίπτωση σύγκρουσης….</a:t>
            </a:r>
          </a:p>
          <a:p>
            <a:pPr marL="1543050" marR="0" lvl="3" indent="-171450">
              <a:lnSpc>
                <a:spcPct val="115000"/>
              </a:lnSpc>
              <a:spcBef>
                <a:spcPts val="0"/>
              </a:spcBef>
              <a:spcAft>
                <a:spcPts val="0"/>
              </a:spcAft>
              <a:buFont typeface="Courier New" panose="02070309020205020404" pitchFamily="49" charset="0"/>
              <a:buChar char="o"/>
            </a:pPr>
            <a:r>
              <a:rPr lang="el-GR" sz="1200" kern="1200" dirty="0">
                <a:solidFill>
                  <a:schemeClr val="tx1"/>
                </a:solidFill>
                <a:effectLst/>
                <a:latin typeface="Arial" panose="020B0604020202020204" pitchFamily="34" charset="0"/>
                <a:ea typeface="+mn-ea"/>
                <a:cs typeface="Arial" panose="020B0604020202020204" pitchFamily="34" charset="0"/>
              </a:rPr>
              <a:t>Σημειώστε εδώ, τα χρήματα που δαπανήθηκαν για όπλα και στρατιωτικές εφαρμογές που «προωθούν τον πόλεμο», θα μπορούσαν να είχαν δαπανηθεί για ειρηνικές επιδιώξεις, δωρεάν εκπαίδευση, τερματισμό της φτώχειας, καθολική υγειονομική περίθαλψη, δωρεάν ενέργεια και άλλες ζωογόνες δραστηριότητες.</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371600" marR="0" lvl="3" indent="0">
              <a:lnSpc>
                <a:spcPct val="115000"/>
              </a:lnSpc>
              <a:spcBef>
                <a:spcPts val="0"/>
              </a:spcBef>
              <a:spcAft>
                <a:spcPts val="0"/>
              </a:spcAft>
              <a:buFont typeface="Courier New" panose="02070309020205020404" pitchFamily="49"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n-US" sz="1200" b="0" kern="1200" dirty="0">
                <a:solidFill>
                  <a:schemeClr val="tx1"/>
                </a:solidFill>
                <a:effectLst/>
                <a:latin typeface="Arial" panose="020B0604020202020204" pitchFamily="34" charset="0"/>
                <a:ea typeface="+mn-ea"/>
                <a:cs typeface="Arial" panose="020B0604020202020204" pitchFamily="34" charset="0"/>
              </a:rPr>
              <a:t>Funding vs. De-Funding of Science R &amp; D and Science Education </a:t>
            </a:r>
            <a:r>
              <a:rPr lang="en-US" sz="1200" b="0" u="sng" kern="1200" dirty="0">
                <a:solidFill>
                  <a:schemeClr val="tx1"/>
                </a:solidFill>
                <a:effectLst/>
                <a:latin typeface="Arial" panose="020B0604020202020204" pitchFamily="34" charset="0"/>
                <a:ea typeface="+mn-ea"/>
                <a:cs typeface="Arial" panose="020B0604020202020204" pitchFamily="34" charset="0"/>
              </a:rPr>
              <a:t>in New Age</a:t>
            </a:r>
            <a:r>
              <a:rPr lang="en-US" sz="1200" b="0" kern="1200" dirty="0">
                <a:solidFill>
                  <a:schemeClr val="tx1"/>
                </a:solidFill>
                <a:effectLst/>
                <a:latin typeface="Arial" panose="020B0604020202020204" pitchFamily="34" charset="0"/>
                <a:ea typeface="+mn-ea"/>
                <a:cs typeface="Arial" panose="020B0604020202020204" pitchFamily="34" charset="0"/>
              </a:rPr>
              <a:t>?</a:t>
            </a:r>
            <a:r>
              <a:rPr lang="el-GR" sz="1200" b="0" kern="1200" dirty="0">
                <a:solidFill>
                  <a:schemeClr val="tx1"/>
                </a:solidFill>
                <a:effectLst/>
                <a:latin typeface="Arial" panose="020B0604020202020204" pitchFamily="34" charset="0"/>
                <a:ea typeface="+mn-ea"/>
                <a:cs typeface="Arial" panose="020B0604020202020204" pitchFamily="34" charset="0"/>
              </a:rPr>
              <a:t> </a:t>
            </a:r>
            <a:endParaRPr lang="en-GB" sz="1200" b="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r>
              <a:rPr lang="el-GR" sz="1200" b="0" kern="1200" dirty="0">
                <a:solidFill>
                  <a:schemeClr val="tx1"/>
                </a:solidFill>
                <a:effectLst/>
                <a:latin typeface="Arial" panose="020B0604020202020204" pitchFamily="34" charset="0"/>
                <a:ea typeface="+mn-ea"/>
                <a:cs typeface="Arial" panose="020B0604020202020204" pitchFamily="34" charset="0"/>
              </a:rPr>
              <a:t>Χρηματοδότηση έναντι από-χρηματοδότησης  των Επιστημών και της Εκπαίδευσης στη </a:t>
            </a:r>
            <a:r>
              <a:rPr lang="el-GR" sz="1200" b="0" u="sng" kern="1200" dirty="0">
                <a:solidFill>
                  <a:schemeClr val="tx1"/>
                </a:solidFill>
                <a:effectLst/>
                <a:latin typeface="Arial" panose="020B0604020202020204" pitchFamily="34" charset="0"/>
                <a:ea typeface="+mn-ea"/>
                <a:cs typeface="Arial" panose="020B0604020202020204" pitchFamily="34" charset="0"/>
              </a:rPr>
              <a:t>Νέα Εποχή</a:t>
            </a:r>
            <a:r>
              <a:rPr lang="el-GR" sz="1200" b="0" kern="1200" dirty="0">
                <a:solidFill>
                  <a:schemeClr val="tx1"/>
                </a:solidFill>
                <a:effectLst/>
                <a:latin typeface="Arial" panose="020B0604020202020204" pitchFamily="34" charset="0"/>
                <a:ea typeface="+mn-ea"/>
                <a:cs typeface="Arial" panose="020B0604020202020204" pitchFamily="34" charset="0"/>
              </a:rPr>
              <a:t>;</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628650" marR="0" lvl="1" indent="-171450">
              <a:lnSpc>
                <a:spcPct val="115000"/>
              </a:lnSpc>
              <a:spcBef>
                <a:spcPts val="0"/>
              </a:spcBef>
              <a:spcAft>
                <a:spcPts val="0"/>
              </a:spcAft>
              <a:buFont typeface="Arial" panose="020B0604020202020204" pitchFamily="34" charset="0"/>
              <a:buChar cha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Arial" panose="020B0604020202020204" pitchFamily="34" charset="0"/>
                <a:ea typeface="+mn-ea"/>
                <a:cs typeface="Arial" panose="020B0604020202020204" pitchFamily="34" charset="0"/>
              </a:rPr>
              <a:t>Funds in New Age will be allocated towards all activities and sciences that promote life, and deflected from funding military (except defense) and de-funding any activity that promotes conflict and separation in society.</a:t>
            </a:r>
          </a:p>
          <a:p>
            <a:pPr marL="1085850" marR="0" lvl="2" indent="-1714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Arial" panose="020B0604020202020204" pitchFamily="34" charset="0"/>
                <a:ea typeface="+mn-ea"/>
                <a:cs typeface="Arial" panose="020B0604020202020204" pitchFamily="34" charset="0"/>
              </a:rPr>
              <a:t>Scientists will work with SG-4 Educators + SG-5 Political Observers to help define education standards and needs and “Right” allocation of  funding. This would also require politicians to “understand” the technology to ask intelligent questions, prior to funding.</a:t>
            </a:r>
          </a:p>
          <a:p>
            <a:pPr marL="1085850" marR="0" lvl="2" indent="-171450">
              <a:lnSpc>
                <a:spcPct val="115000"/>
              </a:lnSpc>
              <a:spcBef>
                <a:spcPts val="0"/>
              </a:spcBef>
              <a:spcAft>
                <a:spcPts val="0"/>
              </a:spcAft>
              <a:buFont typeface="Courier New" panose="02070309020205020404" pitchFamily="49" charset="0"/>
              <a:buChar char="o"/>
            </a:pPr>
            <a:r>
              <a:rPr lang="en-US" sz="1200" b="0" dirty="0">
                <a:effectLst/>
                <a:latin typeface="Arial" panose="020B0604020202020204" pitchFamily="34" charset="0"/>
                <a:ea typeface="Calibri" panose="020F0502020204030204" pitchFamily="34" charset="0"/>
                <a:cs typeface="Times New Roman" panose="02020603050405020304" pitchFamily="18" charset="0"/>
              </a:rPr>
              <a:t>Scientists will also work with Seed Groups: Trained Observers, Healers, and Political Organizers, Psychologists</a:t>
            </a:r>
            <a:r>
              <a:rPr lang="en-US" sz="1200" b="0" kern="1200" dirty="0">
                <a:solidFill>
                  <a:schemeClr val="tx1"/>
                </a:solidFill>
                <a:effectLst/>
                <a:latin typeface="Arial" panose="020B0604020202020204" pitchFamily="34" charset="0"/>
                <a:ea typeface="+mn-ea"/>
                <a:cs typeface="Arial" panose="020B0604020202020204" pitchFamily="34" charset="0"/>
              </a:rPr>
              <a:t> to promote activities that communicate the </a:t>
            </a:r>
            <a:r>
              <a:rPr lang="en-US" sz="1200" b="0" u="sng" kern="1200" dirty="0">
                <a:solidFill>
                  <a:schemeClr val="tx1"/>
                </a:solidFill>
                <a:effectLst/>
                <a:latin typeface="Arial" panose="020B0604020202020204" pitchFamily="34" charset="0"/>
                <a:ea typeface="+mn-ea"/>
                <a:cs typeface="Arial" panose="020B0604020202020204" pitchFamily="34" charset="0"/>
              </a:rPr>
              <a:t>benefit science gives to society and civilization.</a:t>
            </a:r>
          </a:p>
          <a:p>
            <a:pPr marL="1085850" marR="0" lvl="2" indent="-171450">
              <a:lnSpc>
                <a:spcPct val="115000"/>
              </a:lnSpc>
              <a:spcBef>
                <a:spcPts val="0"/>
              </a:spcBef>
              <a:spcAft>
                <a:spcPts val="0"/>
              </a:spcAft>
              <a:buFont typeface="Courier New" panose="02070309020205020404" pitchFamily="49" charset="0"/>
              <a:buChar char="o"/>
            </a:pPr>
            <a:endParaRPr lang="en-US" sz="1200" b="0" u="none" kern="1200" dirty="0">
              <a:solidFill>
                <a:schemeClr val="tx1"/>
              </a:solidFill>
              <a:effectLst/>
              <a:latin typeface="Arial" panose="020B0604020202020204" pitchFamily="34" charset="0"/>
              <a:ea typeface="+mn-ea"/>
              <a:cs typeface="Arial" panose="020B0604020202020204" pitchFamily="34" charset="0"/>
            </a:endParaRPr>
          </a:p>
          <a:p>
            <a:pPr marL="1085850" marR="0" lvl="2" indent="-171450">
              <a:lnSpc>
                <a:spcPct val="115000"/>
              </a:lnSpc>
              <a:spcBef>
                <a:spcPts val="0"/>
              </a:spcBef>
              <a:spcAft>
                <a:spcPts val="0"/>
              </a:spcAft>
              <a:buFont typeface="Courier New" panose="02070309020205020404" pitchFamily="49" charset="0"/>
              <a:buChar char="o"/>
            </a:pPr>
            <a:r>
              <a:rPr lang="el-GR" sz="1200" u="none" kern="1200" dirty="0">
                <a:solidFill>
                  <a:schemeClr val="tx1"/>
                </a:solidFill>
                <a:effectLst/>
                <a:latin typeface="Arial" panose="020B0604020202020204" pitchFamily="34" charset="0"/>
                <a:ea typeface="+mn-ea"/>
                <a:cs typeface="Arial" panose="020B0604020202020204" pitchFamily="34" charset="0"/>
              </a:rPr>
              <a:t>Τα κεφάλαια στη Νέα Εποχή θα διατεθούν σε όλες τις δραστηριότητες και τις επιστήμες που προάγουν τη ζωή και θα εκτρέπουν από τη χρηματοδότηση του στρατού (εκτός της άμυνας) και την από-χρηματοδότηση οποιασδήποτε δραστηριότητας που προωθεί τις συγκρούσεις και τον διαχωρισμό στην κοινωνία.</a:t>
            </a:r>
          </a:p>
          <a:p>
            <a:pPr marL="1085850" marR="0" lvl="2" indent="-171450">
              <a:lnSpc>
                <a:spcPct val="115000"/>
              </a:lnSpc>
              <a:spcBef>
                <a:spcPts val="0"/>
              </a:spcBef>
              <a:spcAft>
                <a:spcPts val="0"/>
              </a:spcAft>
              <a:buFont typeface="Courier New" panose="02070309020205020404" pitchFamily="49" charset="0"/>
              <a:buChar char="o"/>
            </a:pPr>
            <a:r>
              <a:rPr lang="el-GR" sz="1200" u="none" kern="1200" dirty="0">
                <a:solidFill>
                  <a:schemeClr val="tx1"/>
                </a:solidFill>
                <a:effectLst/>
                <a:latin typeface="Arial" panose="020B0604020202020204" pitchFamily="34" charset="0"/>
                <a:ea typeface="+mn-ea"/>
                <a:cs typeface="Arial" panose="020B0604020202020204" pitchFamily="34" charset="0"/>
              </a:rPr>
              <a:t>Οι επιστήμονες θα συνεργαστούν με τους Σ.Ο.-4 Εκπαιδευτές  + Σ.Ο-5 Πολιτικοί Παρατηρητές για να βοηθήσουν στον καθορισμό των εκπαιδευτικών προτύπων και αναγκών και στη «Ορθή » κατανομή της χρηματοδότησης. Αυτό θα απαιτούσε επίσης από τους πολιτικούς να «κατανοήσουν» την τεχνολογία για να κάνουν έξυπνες ερωτήσεις, πριν από τη χρηματοδότηση.</a:t>
            </a:r>
          </a:p>
          <a:p>
            <a:pPr marL="1085850" marR="0" lvl="2" indent="-171450">
              <a:lnSpc>
                <a:spcPct val="115000"/>
              </a:lnSpc>
              <a:spcBef>
                <a:spcPts val="0"/>
              </a:spcBef>
              <a:spcAft>
                <a:spcPts val="0"/>
              </a:spcAft>
              <a:buFont typeface="Courier New" panose="02070309020205020404" pitchFamily="49" charset="0"/>
              <a:buChar char="o"/>
            </a:pPr>
            <a:r>
              <a:rPr lang="el-GR" sz="1200" u="none" kern="1200" dirty="0">
                <a:solidFill>
                  <a:schemeClr val="tx1"/>
                </a:solidFill>
                <a:effectLst/>
                <a:latin typeface="Arial" panose="020B0604020202020204" pitchFamily="34" charset="0"/>
                <a:ea typeface="+mn-ea"/>
                <a:cs typeface="Arial" panose="020B0604020202020204" pitchFamily="34" charset="0"/>
              </a:rPr>
              <a:t>Οι επιστήμονες θα συνεργαστούν επίσης με Σπερματικούς Ομίλους : Οι Εκπαιδευμένοι Παρατηρητές, Θεραπευτές και Πολιτικούς Οργανωτές, Ψυχολόγοι για να προωθήσουν δραστηριότητες που επικοινωνούν </a:t>
            </a:r>
            <a:r>
              <a:rPr lang="el-GR" sz="1200" u="sng" kern="1200" dirty="0">
                <a:solidFill>
                  <a:schemeClr val="tx1"/>
                </a:solidFill>
                <a:effectLst/>
                <a:latin typeface="Arial" panose="020B0604020202020204" pitchFamily="34" charset="0"/>
                <a:ea typeface="+mn-ea"/>
                <a:cs typeface="Arial" panose="020B0604020202020204" pitchFamily="34" charset="0"/>
              </a:rPr>
              <a:t>τα οφέλη που προσφέρει η επιστήμη στην κοινωνία και τον πολιτισμό</a:t>
            </a:r>
            <a:r>
              <a:rPr lang="el-GR" sz="1200" u="none" kern="1200" dirty="0">
                <a:solidFill>
                  <a:schemeClr val="tx1"/>
                </a:solidFill>
                <a:effectLst/>
                <a:latin typeface="Arial" panose="020B0604020202020204" pitchFamily="34" charset="0"/>
                <a:ea typeface="+mn-ea"/>
                <a:cs typeface="Arial" panose="020B0604020202020204" pitchFamily="34" charset="0"/>
              </a:rPr>
              <a:t>.</a:t>
            </a:r>
            <a:endParaRPr lang="en-US" sz="1200"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Tx/>
              <a:buNone/>
            </a:pPr>
            <a:endParaRPr lang="en-US" sz="1200" i="1" kern="1200" dirty="0">
              <a:solidFill>
                <a:schemeClr val="tx1"/>
              </a:solidFill>
              <a:effectLst/>
              <a:latin typeface="Arial" panose="020B0604020202020204" pitchFamily="34" charset="0"/>
              <a:ea typeface="+mn-ea"/>
              <a:cs typeface="Arial" panose="020B0604020202020204" pitchFamily="34" charset="0"/>
            </a:endParaRPr>
          </a:p>
          <a:p>
            <a:pPr marL="0" marR="0" algn="l">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Promotion of Science in Society by different SGs</a:t>
            </a:r>
          </a:p>
          <a:p>
            <a:pPr marL="0" marR="0" algn="l">
              <a:lnSpc>
                <a:spcPct val="115000"/>
              </a:lnSpc>
              <a:spcBef>
                <a:spcPts val="0"/>
              </a:spcBef>
              <a:spcAft>
                <a:spcPts val="1000"/>
              </a:spcAft>
            </a:pPr>
            <a:r>
              <a:rPr lang="el-GR" sz="1200" b="1" dirty="0">
                <a:effectLst/>
                <a:latin typeface="Arial" panose="020B0604020202020204" pitchFamily="34" charset="0"/>
                <a:ea typeface="Calibri" panose="020F0502020204030204" pitchFamily="34" charset="0"/>
                <a:cs typeface="Times New Roman" panose="02020603050405020304" pitchFamily="18" charset="0"/>
              </a:rPr>
              <a:t>Προώθηση της Επιστήμης στην Κοινωνία από διαφορετικούς Σ.Ο.</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a:lnSpc>
                <a:spcPct val="115000"/>
              </a:lnSpc>
              <a:spcBef>
                <a:spcPts val="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SG-2....the Trained Observers or Broadcast Journalists will promote good journalistic practices, present factual scientific truth and straight understanding of science. For example, Neil. </a:t>
            </a:r>
            <a:r>
              <a:rPr lang="en-US" sz="1200" b="0" dirty="0" err="1">
                <a:effectLst/>
                <a:latin typeface="Arial" panose="020B0604020202020204" pitchFamily="34" charset="0"/>
                <a:ea typeface="Calibri" panose="020F0502020204030204" pitchFamily="34" charset="0"/>
                <a:cs typeface="Times New Roman" panose="02020603050405020304" pitchFamily="18" charset="0"/>
              </a:rPr>
              <a:t>DeGrass</a:t>
            </a:r>
            <a:r>
              <a:rPr lang="en-US" sz="1200" b="0" dirty="0">
                <a:effectLst/>
                <a:latin typeface="Arial" panose="020B0604020202020204" pitchFamily="34" charset="0"/>
                <a:ea typeface="Calibri" panose="020F0502020204030204" pitchFamily="34" charset="0"/>
                <a:cs typeface="Times New Roman" panose="02020603050405020304" pitchFamily="18" charset="0"/>
              </a:rPr>
              <a:t> Tyson, an Astronomer reports scientific insights in astronomy to de-mystify the science. His presentations are not distorted for political ends.</a:t>
            </a:r>
          </a:p>
          <a:p>
            <a:pPr marL="628650" marR="0" lvl="1" indent="-171450" algn="l">
              <a:lnSpc>
                <a:spcPct val="115000"/>
              </a:lnSpc>
              <a:spcBef>
                <a:spcPts val="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SG-3....Magnetic Healers work with all forms of Healing physical and etheric body…Allopathic, </a:t>
            </a:r>
            <a:r>
              <a:rPr lang="en-US" sz="1200" b="0" dirty="0" err="1">
                <a:effectLst/>
                <a:latin typeface="Arial" panose="020B0604020202020204" pitchFamily="34" charset="0"/>
                <a:ea typeface="Calibri" panose="020F0502020204030204" pitchFamily="34" charset="0"/>
                <a:cs typeface="Times New Roman" panose="02020603050405020304" pitchFamily="18" charset="0"/>
              </a:rPr>
              <a:t>Aurveydic</a:t>
            </a:r>
            <a:r>
              <a:rPr lang="en-US" sz="1200" b="0" dirty="0">
                <a:effectLst/>
                <a:latin typeface="Arial" panose="020B0604020202020204" pitchFamily="34" charset="0"/>
                <a:ea typeface="Calibri" panose="020F0502020204030204" pitchFamily="34" charset="0"/>
                <a:cs typeface="Times New Roman" panose="02020603050405020304" pitchFamily="18" charset="0"/>
              </a:rPr>
              <a:t>, and Alternative medicine,</a:t>
            </a:r>
          </a:p>
          <a:p>
            <a:pPr marL="628650" marR="0" lvl="1" indent="-171450" algn="l">
              <a:lnSpc>
                <a:spcPct val="115000"/>
              </a:lnSpc>
              <a:spcBef>
                <a:spcPts val="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SG-4....Educators of today and in New Age place emphasis on STEM education and teaching value for society and ethical research and activity; Emphasis on developing mental-cognitive ability, thus focusing “mentally”</a:t>
            </a:r>
          </a:p>
          <a:p>
            <a:pPr marL="628650" marR="0" lvl="1" indent="-171450" algn="l">
              <a:lnSpc>
                <a:spcPct val="115000"/>
              </a:lnSpc>
              <a:spcBef>
                <a:spcPts val="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SG-5 ...Political Observers will help with the appropriation of funds for research.....Would involve the necessity for gov’t officials to be educated and understand science and ask right questions</a:t>
            </a:r>
          </a:p>
          <a:p>
            <a:pPr marL="628650" marR="0" lvl="1" indent="-171450" algn="l">
              <a:lnSpc>
                <a:spcPct val="115000"/>
              </a:lnSpc>
              <a:spcBef>
                <a:spcPts val="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SG-8....Psychologists....Study of Ethics and effects of stress on body and personality and psychotherapy.</a:t>
            </a:r>
          </a:p>
          <a:p>
            <a:pPr marL="628650" marR="0" lvl="1" indent="-171450" algn="l">
              <a:lnSpc>
                <a:spcPct val="115000"/>
              </a:lnSpc>
              <a:spcBef>
                <a:spcPts val="0"/>
              </a:spcBef>
              <a:spcAft>
                <a:spcPts val="1000"/>
              </a:spcAft>
              <a:buFont typeface="Arial" panose="020B0604020202020204" pitchFamily="34" charset="0"/>
              <a:buChar char="•"/>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a:lnSpc>
                <a:spcPct val="115000"/>
              </a:lnSpc>
              <a:spcBef>
                <a:spcPts val="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Σ.Ο.-2....οι Εκπαιδευμένοι Παρατηρητές ή οι Δημοσιογράφοι Εκπομπών θα προωθήσουν καλές δημοσιογραφικές πρακτικές, θα παρουσιάσουν πραγματικές επιστημονικές αλήθειες και την ευθεία κατανόηση της επιστήμης. Για παράδειγμα, ο Νιλ. Ντε Γκρας</a:t>
            </a:r>
            <a:r>
              <a:rPr lang="en-US" sz="1200" b="0" dirty="0">
                <a:effectLst/>
                <a:latin typeface="Arial" panose="020B0604020202020204" pitchFamily="34" charset="0"/>
                <a:ea typeface="Calibri" panose="020F0502020204030204" pitchFamily="34" charset="0"/>
                <a:cs typeface="Times New Roman" panose="02020603050405020304" pitchFamily="18" charset="0"/>
              </a:rPr>
              <a:t> </a:t>
            </a:r>
            <a:r>
              <a:rPr lang="el-GR" sz="1200" b="0" dirty="0" err="1">
                <a:effectLst/>
                <a:latin typeface="Arial" panose="020B0604020202020204" pitchFamily="34" charset="0"/>
                <a:ea typeface="Calibri" panose="020F0502020204030204" pitchFamily="34" charset="0"/>
                <a:cs typeface="Times New Roman" panose="02020603050405020304" pitchFamily="18" charset="0"/>
              </a:rPr>
              <a:t>Ταισον</a:t>
            </a:r>
            <a:r>
              <a:rPr lang="el-GR" sz="1200" b="0" dirty="0">
                <a:effectLst/>
                <a:latin typeface="Arial" panose="020B0604020202020204" pitchFamily="34" charset="0"/>
                <a:ea typeface="Calibri" panose="020F0502020204030204" pitchFamily="34" charset="0"/>
                <a:cs typeface="Times New Roman" panose="02020603050405020304" pitchFamily="18" charset="0"/>
              </a:rPr>
              <a:t> </a:t>
            </a:r>
            <a:r>
              <a:rPr lang="en-US" sz="1200" b="0" dirty="0">
                <a:effectLst/>
                <a:latin typeface="Arial" panose="020B0604020202020204" pitchFamily="34" charset="0"/>
                <a:ea typeface="Calibri" panose="020F0502020204030204" pitchFamily="34" charset="0"/>
                <a:cs typeface="Times New Roman" panose="02020603050405020304" pitchFamily="18" charset="0"/>
              </a:rPr>
              <a:t>(Nil. </a:t>
            </a:r>
            <a:r>
              <a:rPr lang="el-GR" sz="1200" b="0" dirty="0" err="1">
                <a:effectLst/>
                <a:latin typeface="Arial" panose="020B0604020202020204" pitchFamily="34" charset="0"/>
                <a:ea typeface="Calibri" panose="020F0502020204030204" pitchFamily="34" charset="0"/>
                <a:cs typeface="Times New Roman" panose="02020603050405020304" pitchFamily="18" charset="0"/>
              </a:rPr>
              <a:t>DeGrass</a:t>
            </a:r>
            <a:r>
              <a:rPr lang="el-GR" sz="1200" b="0" dirty="0">
                <a:effectLst/>
                <a:latin typeface="Arial" panose="020B0604020202020204" pitchFamily="34" charset="0"/>
                <a:ea typeface="Calibri" panose="020F0502020204030204" pitchFamily="34" charset="0"/>
                <a:cs typeface="Times New Roman" panose="02020603050405020304" pitchFamily="18" charset="0"/>
              </a:rPr>
              <a:t> </a:t>
            </a:r>
            <a:r>
              <a:rPr lang="el-GR" sz="1200" b="0" dirty="0" err="1">
                <a:effectLst/>
                <a:latin typeface="Arial" panose="020B0604020202020204" pitchFamily="34" charset="0"/>
                <a:ea typeface="Calibri" panose="020F0502020204030204" pitchFamily="34" charset="0"/>
                <a:cs typeface="Times New Roman" panose="02020603050405020304" pitchFamily="18" charset="0"/>
              </a:rPr>
              <a:t>Tyson</a:t>
            </a:r>
            <a:r>
              <a:rPr lang="en-US" sz="1200" b="0" dirty="0">
                <a:effectLst/>
                <a:latin typeface="Arial" panose="020B0604020202020204" pitchFamily="34" charset="0"/>
                <a:ea typeface="Calibri" panose="020F0502020204030204" pitchFamily="34" charset="0"/>
                <a:cs typeface="Times New Roman" panose="02020603050405020304" pitchFamily="18" charset="0"/>
              </a:rPr>
              <a:t>)</a:t>
            </a:r>
            <a:r>
              <a:rPr lang="el-GR" sz="1200" b="0" dirty="0">
                <a:effectLst/>
                <a:latin typeface="Arial" panose="020B0604020202020204" pitchFamily="34" charset="0"/>
                <a:ea typeface="Calibri" panose="020F0502020204030204" pitchFamily="34" charset="0"/>
                <a:cs typeface="Times New Roman" panose="02020603050405020304" pitchFamily="18" charset="0"/>
              </a:rPr>
              <a:t>, ένας αστρονόμος  που κάνει ρεπορτάζ πάνω σε  επιστημονικές γνώσεις στην αστρονομία για να απομυθοποιήσει την επιστήμη. Οι παρουσιάσεις του δεν παραμορφώνονται για πολιτικούς σκοπούς.</a:t>
            </a:r>
          </a:p>
          <a:p>
            <a:pPr marL="628650" marR="0" lvl="1" indent="-171450" algn="l">
              <a:lnSpc>
                <a:spcPct val="115000"/>
              </a:lnSpc>
              <a:spcBef>
                <a:spcPts val="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Σ.Ο.-3....Οι Μαγνητικοί Θεραπευτές  συνεργάζονται με όλες τις μορφές </a:t>
            </a:r>
            <a:r>
              <a:rPr lang="el-GR" sz="1200" b="0" dirty="0" err="1">
                <a:effectLst/>
                <a:latin typeface="Arial" panose="020B0604020202020204" pitchFamily="34" charset="0"/>
                <a:ea typeface="Calibri" panose="020F0502020204030204" pitchFamily="34" charset="0"/>
                <a:cs typeface="Times New Roman" panose="02020603050405020304" pitchFamily="18" charset="0"/>
              </a:rPr>
              <a:t>Θεραπέιας</a:t>
            </a:r>
            <a:r>
              <a:rPr lang="el-GR" sz="1200" b="0" dirty="0">
                <a:effectLst/>
                <a:latin typeface="Arial" panose="020B0604020202020204" pitchFamily="34" charset="0"/>
                <a:ea typeface="Calibri" panose="020F0502020204030204" pitchFamily="34" charset="0"/>
                <a:cs typeface="Times New Roman" panose="02020603050405020304" pitchFamily="18" charset="0"/>
              </a:rPr>
              <a:t> του  φυσικού και αιθερικού σώματος…Άλλο-παθητική, </a:t>
            </a:r>
            <a:r>
              <a:rPr lang="el-GR" sz="1200" b="0" dirty="0" err="1">
                <a:effectLst/>
                <a:latin typeface="Arial" panose="020B0604020202020204" pitchFamily="34" charset="0"/>
                <a:ea typeface="Calibri" panose="020F0502020204030204" pitchFamily="34" charset="0"/>
                <a:cs typeface="Times New Roman" panose="02020603050405020304" pitchFamily="18" charset="0"/>
              </a:rPr>
              <a:t>Αγιουβερδική</a:t>
            </a:r>
            <a:r>
              <a:rPr lang="el-GR" sz="1200" b="0" dirty="0">
                <a:effectLst/>
                <a:latin typeface="Arial" panose="020B0604020202020204" pitchFamily="34" charset="0"/>
                <a:ea typeface="Calibri" panose="020F0502020204030204" pitchFamily="34" charset="0"/>
                <a:cs typeface="Times New Roman" panose="02020603050405020304" pitchFamily="18" charset="0"/>
              </a:rPr>
              <a:t>  και Εναλλακτική Ιατρική,</a:t>
            </a:r>
          </a:p>
          <a:p>
            <a:pPr marL="628650" marR="0" lvl="1" indent="-171450" algn="l">
              <a:lnSpc>
                <a:spcPct val="115000"/>
              </a:lnSpc>
              <a:spcBef>
                <a:spcPts val="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Σ.Ο.-4....Οι εκπαιδευτικοί του σήμερα και της Νέας Εποχής δίνουν έμφαση στην εκπαίδευση STEM και στην αξία  της διδασκαλίας για την κοινωνία και στην ηθική έρευνα και δραστηριότητα. Δίνεται έμφαση στην ανάπτυξη της νοητικής-γνωστικής ικανότητας, εστιάζοντας έτσι «νοητικά»</a:t>
            </a:r>
          </a:p>
          <a:p>
            <a:pPr marL="628650" marR="0" lvl="1" indent="-171450" algn="l">
              <a:lnSpc>
                <a:spcPct val="115000"/>
              </a:lnSpc>
              <a:spcBef>
                <a:spcPts val="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Σ.Ο.-5 ...Οι Πολιτικοί παρατηρητές θα βοηθήσουν στη διάθεση κονδυλίων για έρευνα.....Αυτό θα συνεπαγόταν την ανάγκη για τους κυβερνητικούς αξιωματούχους να είναι εκπαιδευμένοι και να κατανοούν την επιστήμη ώστε να κάνουν σωστές ερωτήσεις</a:t>
            </a:r>
          </a:p>
          <a:p>
            <a:pPr marL="628650" marR="0" lvl="1" indent="-171450" algn="l">
              <a:lnSpc>
                <a:spcPct val="115000"/>
              </a:lnSpc>
              <a:spcBef>
                <a:spcPts val="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Σ.Ο.-8....Ψυχολόγοι....Μελέτη  της Ηθικής και  τις επιπτώσεις του στρες στο σώμα και την προσωπικότητα και ψυχοθεραπεία</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nSpc>
                <a:spcPct val="115000"/>
              </a:lnSpc>
              <a:spcBef>
                <a:spcPts val="0"/>
              </a:spcBef>
              <a:spcAft>
                <a:spcPts val="0"/>
              </a:spcAft>
              <a:buFont typeface="Wingdings" panose="05000000000000000000" pitchFamily="2" charset="2"/>
              <a:buChar char="Ø"/>
            </a:pPr>
            <a:r>
              <a:rPr lang="en-US" sz="1200" b="0" i="1" kern="1200" dirty="0">
                <a:solidFill>
                  <a:schemeClr val="tx1"/>
                </a:solidFill>
                <a:effectLst/>
                <a:latin typeface="Arial" panose="020B0604020202020204" pitchFamily="34" charset="0"/>
                <a:ea typeface="+mn-ea"/>
                <a:cs typeface="Arial" panose="020B0604020202020204" pitchFamily="34" charset="0"/>
              </a:rPr>
              <a:t>Keep in mind that many of the SGs mentioned are driven by a 5</a:t>
            </a:r>
            <a:r>
              <a:rPr lang="en-US" sz="1200" b="0" i="1" kern="1200" baseline="30000" dirty="0">
                <a:solidFill>
                  <a:schemeClr val="tx1"/>
                </a:solidFill>
                <a:effectLst/>
                <a:latin typeface="Arial" panose="020B0604020202020204" pitchFamily="34" charset="0"/>
                <a:ea typeface="+mn-ea"/>
                <a:cs typeface="Arial" panose="020B0604020202020204" pitchFamily="34" charset="0"/>
              </a:rPr>
              <a:t>th</a:t>
            </a:r>
            <a:r>
              <a:rPr lang="en-US" sz="1200" b="0" i="1" kern="1200" dirty="0">
                <a:solidFill>
                  <a:schemeClr val="tx1"/>
                </a:solidFill>
                <a:effectLst/>
                <a:latin typeface="Arial" panose="020B0604020202020204" pitchFamily="34" charset="0"/>
                <a:ea typeface="+mn-ea"/>
                <a:cs typeface="Arial" panose="020B0604020202020204" pitchFamily="34" charset="0"/>
              </a:rPr>
              <a:t> Ray impulse for espousing scientific inquiry and “mental approach” in their field</a:t>
            </a:r>
          </a:p>
          <a:p>
            <a:pPr marL="171450" marR="0" lvl="0" indent="-171450">
              <a:lnSpc>
                <a:spcPct val="115000"/>
              </a:lnSpc>
              <a:spcBef>
                <a:spcPts val="0"/>
              </a:spcBef>
              <a:spcAft>
                <a:spcPts val="0"/>
              </a:spcAft>
              <a:buFont typeface="Wingdings" panose="05000000000000000000" pitchFamily="2" charset="2"/>
              <a:buChar char="Ø"/>
            </a:pPr>
            <a:r>
              <a:rPr lang="el-GR" sz="1200" b="0" i="1" kern="1200" dirty="0">
                <a:solidFill>
                  <a:schemeClr val="tx1"/>
                </a:solidFill>
                <a:effectLst/>
                <a:latin typeface="Arial" panose="020B0604020202020204" pitchFamily="34" charset="0"/>
                <a:ea typeface="+mn-ea"/>
                <a:cs typeface="Arial" panose="020B0604020202020204" pitchFamily="34" charset="0"/>
              </a:rPr>
              <a:t>Λάβετε υπόψη ότι πολλοί από τους Σ.Ο. που αναφέρονται οδηγούνται από μια ώθηση της 5ης ακτίνας για την υποστήριξη της επιστημονικής έρευνας και της «νοητικής προσέγγισης» στον τομέα τους</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4/9/2022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a:extLst>
              <a:ext uri="{FF2B5EF4-FFF2-40B4-BE49-F238E27FC236}">
                <a16:creationId xmlns:a16="http://schemas.microsoft.com/office/drawing/2014/main" id="{83718750-579C-49C8-BDC8-F5135993CB40}"/>
              </a:ext>
            </a:extLst>
          </p:cNvPr>
          <p:cNvSpPr txBox="1"/>
          <p:nvPr/>
        </p:nvSpPr>
        <p:spPr>
          <a:xfrm>
            <a:off x="0" y="4734342"/>
            <a:ext cx="9144000" cy="2000548"/>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μέσω</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600" dirty="0">
              <a:solidFill>
                <a:schemeClr val="bg1"/>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B8D66-CB99-4E3B-9469-5BC408540F30}"/>
              </a:ext>
            </a:extLst>
          </p:cNvPr>
          <p:cNvPicPr>
            <a:picLocks noChangeAspect="1"/>
          </p:cNvPicPr>
          <p:nvPr/>
        </p:nvPicPr>
        <p:blipFill>
          <a:blip r:embed="rId3"/>
          <a:stretch>
            <a:fillRect/>
          </a:stretch>
        </p:blipFill>
        <p:spPr>
          <a:xfrm>
            <a:off x="228600" y="1219200"/>
            <a:ext cx="5715000" cy="5257800"/>
          </a:xfrm>
          <a:prstGeom prst="rect">
            <a:avLst/>
          </a:prstGeom>
        </p:spPr>
      </p:pic>
      <p:sp>
        <p:nvSpPr>
          <p:cNvPr id="4" name="Text Box 4">
            <a:extLst>
              <a:ext uri="{FF2B5EF4-FFF2-40B4-BE49-F238E27FC236}">
                <a16:creationId xmlns:a16="http://schemas.microsoft.com/office/drawing/2014/main" id="{8688C22A-C258-4018-AB5B-C1C8E7D57533}"/>
              </a:ext>
            </a:extLst>
          </p:cNvPr>
          <p:cNvSpPr txBox="1">
            <a:spLocks noChangeArrowheads="1"/>
          </p:cNvSpPr>
          <p:nvPr/>
        </p:nvSpPr>
        <p:spPr bwMode="auto">
          <a:xfrm>
            <a:off x="838200" y="235497"/>
            <a:ext cx="7467600" cy="1323439"/>
          </a:xfrm>
          <a:prstGeom prst="rect">
            <a:avLst/>
          </a:prstGeom>
          <a:noFill/>
          <a:ln w="9525">
            <a:noFill/>
            <a:miter lim="800000"/>
            <a:headEnd/>
            <a:tailEnd/>
          </a:ln>
        </p:spPr>
        <p:txBody>
          <a:bodyPr wrap="square">
            <a:spAutoFit/>
          </a:bodyPr>
          <a:lstStyle/>
          <a:p>
            <a:pPr>
              <a:defRPr/>
            </a:pPr>
            <a:r>
              <a:rPr lang="el-GR" sz="4000" b="1" dirty="0">
                <a:solidFill>
                  <a:schemeClr val="bg1"/>
                </a:solidFill>
              </a:rPr>
              <a:t>Προοπτικές για την Βιωσιμότητα</a:t>
            </a:r>
            <a:endParaRPr lang="en-US" sz="4000" b="1" dirty="0">
              <a:solidFill>
                <a:schemeClr val="bg1"/>
              </a:solidFill>
            </a:endParaRPr>
          </a:p>
          <a:p>
            <a:pPr>
              <a:defRPr/>
            </a:pPr>
            <a:endParaRPr lang="en-US" sz="4000" b="1" dirty="0">
              <a:solidFill>
                <a:schemeClr val="bg1"/>
              </a:solidFill>
            </a:endParaRPr>
          </a:p>
        </p:txBody>
      </p:sp>
      <p:sp>
        <p:nvSpPr>
          <p:cNvPr id="5" name="Rectangle 4">
            <a:extLst>
              <a:ext uri="{FF2B5EF4-FFF2-40B4-BE49-F238E27FC236}">
                <a16:creationId xmlns:a16="http://schemas.microsoft.com/office/drawing/2014/main" id="{4B082C82-32E3-4F42-B153-ADA97B89F672}"/>
              </a:ext>
            </a:extLst>
          </p:cNvPr>
          <p:cNvSpPr/>
          <p:nvPr/>
        </p:nvSpPr>
        <p:spPr>
          <a:xfrm>
            <a:off x="6019800" y="2618363"/>
            <a:ext cx="3095450" cy="2423740"/>
          </a:xfrm>
          <a:prstGeom prst="rect">
            <a:avLst/>
          </a:prstGeom>
        </p:spPr>
        <p:txBody>
          <a:bodyPr wrap="square">
            <a:spAutoFit/>
          </a:bodyPr>
          <a:lstStyle/>
          <a:p>
            <a:pPr algn="ctr">
              <a:spcBef>
                <a:spcPts val="864"/>
              </a:spcBef>
            </a:pPr>
            <a:r>
              <a:rPr lang="el-GR" sz="3600" b="1" dirty="0">
                <a:solidFill>
                  <a:schemeClr val="bg1"/>
                </a:solidFill>
                <a:latin typeface="Arial" panose="020B0604020202020204" pitchFamily="34" charset="0"/>
                <a:cs typeface="Arial" panose="020B0604020202020204" pitchFamily="34" charset="0"/>
              </a:rPr>
              <a:t>«</a:t>
            </a:r>
            <a:r>
              <a:rPr lang="en-GB" sz="3600" b="1" dirty="0">
                <a:solidFill>
                  <a:schemeClr val="bg1"/>
                </a:solidFill>
                <a:latin typeface="Arial" panose="020B0604020202020204" pitchFamily="34" charset="0"/>
                <a:cs typeface="Arial" panose="020B0604020202020204" pitchFamily="34" charset="0"/>
              </a:rPr>
              <a:t>ESG</a:t>
            </a:r>
            <a:r>
              <a:rPr lang="el-GR" sz="3600" b="1" dirty="0">
                <a:solidFill>
                  <a:schemeClr val="bg1"/>
                </a:solidFill>
                <a:latin typeface="Arial" panose="020B0604020202020204" pitchFamily="34" charset="0"/>
                <a:cs typeface="Arial" panose="020B0604020202020204" pitchFamily="34" charset="0"/>
              </a:rPr>
              <a:t>»</a:t>
            </a:r>
          </a:p>
          <a:p>
            <a:pPr algn="ctr">
              <a:spcBef>
                <a:spcPts val="864"/>
              </a:spcBef>
            </a:pPr>
            <a:r>
              <a:rPr lang="el-GR" sz="3600" b="1" dirty="0">
                <a:solidFill>
                  <a:schemeClr val="bg1"/>
                </a:solidFill>
                <a:latin typeface="Arial" panose="020B0604020202020204" pitchFamily="34" charset="0"/>
                <a:cs typeface="Arial" panose="020B0604020202020204" pitchFamily="34" charset="0"/>
              </a:rPr>
              <a:t>Οικονομία, Κοινωνία, Περιβάλλον</a:t>
            </a:r>
            <a:endParaRPr lang="en-US" sz="3600" b="1" dirty="0">
              <a:solidFill>
                <a:schemeClr val="bg1"/>
              </a:solidFill>
              <a:latin typeface="Arial" panose="020B0604020202020204" pitchFamily="34" charset="0"/>
              <a:cs typeface="Arial" panose="020B0604020202020204" pitchFamily="34" charset="0"/>
            </a:endParaRPr>
          </a:p>
        </p:txBody>
      </p:sp>
      <p:sp>
        <p:nvSpPr>
          <p:cNvPr id="6" name="Text Box 4">
            <a:extLst>
              <a:ext uri="{FF2B5EF4-FFF2-40B4-BE49-F238E27FC236}">
                <a16:creationId xmlns:a16="http://schemas.microsoft.com/office/drawing/2014/main" id="{340138D7-E18E-48D8-858F-D91E761B9682}"/>
              </a:ext>
            </a:extLst>
          </p:cNvPr>
          <p:cNvSpPr txBox="1">
            <a:spLocks noChangeArrowheads="1"/>
          </p:cNvSpPr>
          <p:nvPr/>
        </p:nvSpPr>
        <p:spPr bwMode="auto">
          <a:xfrm>
            <a:off x="-10896600" y="231486"/>
            <a:ext cx="9067800" cy="89723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20000"/>
              </a:lnSpc>
              <a:spcBef>
                <a:spcPts val="720"/>
              </a:spcBef>
              <a:spcAft>
                <a:spcPts val="720"/>
              </a:spcAft>
              <a:buClrTx/>
              <a:buSzTx/>
              <a:buFontTx/>
              <a:buNone/>
              <a:tabLst/>
              <a:defRPr/>
            </a:pPr>
            <a:r>
              <a:rPr lang="en-US" altLang="en-US" sz="4800" b="1" dirty="0">
                <a:latin typeface="Arial" panose="020B0604020202020204" pitchFamily="34" charset="0"/>
                <a:cs typeface="Arial" panose="020B0604020202020204" pitchFamily="34" charset="0"/>
              </a:rPr>
              <a:t>Perspectives on Sustainability</a:t>
            </a:r>
          </a:p>
        </p:txBody>
      </p:sp>
    </p:spTree>
    <p:extLst>
      <p:ext uri="{BB962C8B-B14F-4D97-AF65-F5344CB8AC3E}">
        <p14:creationId xmlns:p14="http://schemas.microsoft.com/office/powerpoint/2010/main" val="88895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990600" y="228600"/>
            <a:ext cx="8153400" cy="178363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20000"/>
              </a:lnSpc>
              <a:spcBef>
                <a:spcPts val="720"/>
              </a:spcBef>
              <a:spcAft>
                <a:spcPts val="720"/>
              </a:spcAft>
              <a:buClrTx/>
              <a:buSzTx/>
              <a:buFontTx/>
              <a:buNone/>
              <a:tabLst/>
              <a:defRPr/>
            </a:pPr>
            <a:r>
              <a:rPr lang="el-GR" altLang="en-US" sz="4800" b="1" dirty="0">
                <a:solidFill>
                  <a:schemeClr val="bg1"/>
                </a:solidFill>
                <a:latin typeface="Arial" panose="020B0604020202020204" pitchFamily="34" charset="0"/>
                <a:cs typeface="Arial" panose="020B0604020202020204" pitchFamily="34" charset="0"/>
              </a:rPr>
              <a:t>Αμφισβητώντας  το Ενυπάρχον  Παράδειγμα</a:t>
            </a:r>
            <a:endParaRPr lang="en-US" altLang="en-US" sz="48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4640688-7EFF-4C4F-86A3-59688436B042}"/>
              </a:ext>
            </a:extLst>
          </p:cNvPr>
          <p:cNvPicPr>
            <a:picLocks noChangeAspect="1"/>
          </p:cNvPicPr>
          <p:nvPr/>
        </p:nvPicPr>
        <p:blipFill rotWithShape="1">
          <a:blip r:embed="rId3"/>
          <a:srcRect l="-1" r="1906" b="6563"/>
          <a:stretch/>
        </p:blipFill>
        <p:spPr>
          <a:xfrm>
            <a:off x="1295400" y="2061308"/>
            <a:ext cx="6632324" cy="4491892"/>
          </a:xfrm>
          <a:prstGeom prst="rect">
            <a:avLst/>
          </a:prstGeom>
        </p:spPr>
      </p:pic>
      <p:sp>
        <p:nvSpPr>
          <p:cNvPr id="6" name="Text Box 4">
            <a:extLst>
              <a:ext uri="{FF2B5EF4-FFF2-40B4-BE49-F238E27FC236}">
                <a16:creationId xmlns:a16="http://schemas.microsoft.com/office/drawing/2014/main" id="{655114C6-F9C0-4338-B5AE-B6871F496796}"/>
              </a:ext>
            </a:extLst>
          </p:cNvPr>
          <p:cNvSpPr txBox="1">
            <a:spLocks noChangeArrowheads="1"/>
          </p:cNvSpPr>
          <p:nvPr/>
        </p:nvSpPr>
        <p:spPr bwMode="auto">
          <a:xfrm>
            <a:off x="-10134600" y="277678"/>
            <a:ext cx="7315200" cy="17836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20000"/>
              </a:lnSpc>
              <a:spcBef>
                <a:spcPts val="720"/>
              </a:spcBef>
              <a:spcAft>
                <a:spcPts val="720"/>
              </a:spcAft>
              <a:buClrTx/>
              <a:buSzTx/>
              <a:buFontTx/>
              <a:buNone/>
              <a:tabLst/>
              <a:defRPr/>
            </a:pPr>
            <a:r>
              <a:rPr lang="en-US" altLang="en-US" sz="4800" b="1" dirty="0">
                <a:latin typeface="Arial" panose="020B0604020202020204" pitchFamily="34" charset="0"/>
                <a:cs typeface="Arial" panose="020B0604020202020204" pitchFamily="34" charset="0"/>
              </a:rPr>
              <a:t>Challenging the Existing Paradigm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A100EF-3022-401E-B46A-94263C78DF99}"/>
              </a:ext>
            </a:extLst>
          </p:cNvPr>
          <p:cNvSpPr/>
          <p:nvPr/>
        </p:nvSpPr>
        <p:spPr>
          <a:xfrm>
            <a:off x="533400" y="76200"/>
            <a:ext cx="8077200" cy="804772"/>
          </a:xfrm>
          <a:prstGeom prst="rect">
            <a:avLst/>
          </a:prstGeom>
        </p:spPr>
        <p:txBody>
          <a:bodyPr wrap="square">
            <a:spAutoFit/>
          </a:bodyPr>
          <a:lstStyle/>
          <a:p>
            <a:pPr marL="0" marR="0" algn="ctr">
              <a:lnSpc>
                <a:spcPct val="115000"/>
              </a:lnSpc>
              <a:spcBef>
                <a:spcPts val="0"/>
              </a:spcBef>
              <a:spcAft>
                <a:spcPts val="1000"/>
              </a:spcAft>
            </a:pPr>
            <a:r>
              <a:rPr lang="el-GR"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Επιστήμη και Ηθική</a:t>
            </a:r>
            <a:endParaRPr lang="en-US"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D152472-835C-4674-B737-1282D89A4C4B}"/>
              </a:ext>
            </a:extLst>
          </p:cNvPr>
          <p:cNvSpPr/>
          <p:nvPr/>
        </p:nvSpPr>
        <p:spPr>
          <a:xfrm>
            <a:off x="-457200" y="6077556"/>
            <a:ext cx="10058400" cy="646331"/>
          </a:xfrm>
          <a:prstGeom prst="rect">
            <a:avLst/>
          </a:prstGeom>
        </p:spPr>
        <p:txBody>
          <a:bodyPr wrap="square">
            <a:spAutoFit/>
          </a:bodyPr>
          <a:lstStyle/>
          <a:p>
            <a:pPr algn="ctr">
              <a:spcBef>
                <a:spcPts val="864"/>
              </a:spcBef>
            </a:pPr>
            <a:r>
              <a:rPr lang="el-GR" altLang="en-US" sz="3600" b="1" dirty="0">
                <a:solidFill>
                  <a:schemeClr val="bg1"/>
                </a:solidFill>
                <a:latin typeface="Arial" panose="020B0604020202020204" pitchFamily="34" charset="0"/>
                <a:cs typeface="Arial" panose="020B0604020202020204" pitchFamily="34" charset="0"/>
              </a:rPr>
              <a:t>Αναζητώντας την Αλήθεια και τις Λύσεις</a:t>
            </a:r>
            <a:endParaRPr lang="en-US" sz="3600" b="1"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100621F-521F-43B8-88FD-176E8AD77292}"/>
              </a:ext>
            </a:extLst>
          </p:cNvPr>
          <p:cNvPicPr>
            <a:picLocks noChangeAspect="1"/>
          </p:cNvPicPr>
          <p:nvPr/>
        </p:nvPicPr>
        <p:blipFill>
          <a:blip r:embed="rId3"/>
          <a:stretch>
            <a:fillRect/>
          </a:stretch>
        </p:blipFill>
        <p:spPr>
          <a:xfrm>
            <a:off x="1171575" y="1095375"/>
            <a:ext cx="6800850" cy="5000625"/>
          </a:xfrm>
          <a:prstGeom prst="rect">
            <a:avLst/>
          </a:prstGeom>
        </p:spPr>
      </p:pic>
      <p:sp>
        <p:nvSpPr>
          <p:cNvPr id="6" name="Rectangle 1">
            <a:extLst>
              <a:ext uri="{FF2B5EF4-FFF2-40B4-BE49-F238E27FC236}">
                <a16:creationId xmlns:a16="http://schemas.microsoft.com/office/drawing/2014/main" id="{A7E8AA97-4A5F-4BF7-8AD3-4FF0934345CA}"/>
              </a:ext>
            </a:extLst>
          </p:cNvPr>
          <p:cNvSpPr/>
          <p:nvPr/>
        </p:nvSpPr>
        <p:spPr>
          <a:xfrm>
            <a:off x="-13487400" y="290603"/>
            <a:ext cx="8077200" cy="804772"/>
          </a:xfrm>
          <a:prstGeom prst="rect">
            <a:avLst/>
          </a:prstGeom>
        </p:spPr>
        <p:txBody>
          <a:bodyPr wrap="square">
            <a:spAutoFit/>
          </a:bodyPr>
          <a:lstStyle/>
          <a:p>
            <a:pPr marL="0" marR="0" algn="ctr">
              <a:lnSpc>
                <a:spcPct val="115000"/>
              </a:lnSpc>
              <a:spcBef>
                <a:spcPts val="0"/>
              </a:spcBef>
              <a:spcAft>
                <a:spcPts val="10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Science and Ethics</a:t>
            </a:r>
          </a:p>
        </p:txBody>
      </p:sp>
      <p:sp>
        <p:nvSpPr>
          <p:cNvPr id="7" name="Rectangle 2">
            <a:extLst>
              <a:ext uri="{FF2B5EF4-FFF2-40B4-BE49-F238E27FC236}">
                <a16:creationId xmlns:a16="http://schemas.microsoft.com/office/drawing/2014/main" id="{1DBA03D6-2414-4A97-B271-070C578E3774}"/>
              </a:ext>
            </a:extLst>
          </p:cNvPr>
          <p:cNvSpPr/>
          <p:nvPr/>
        </p:nvSpPr>
        <p:spPr>
          <a:xfrm>
            <a:off x="-12877800" y="6291958"/>
            <a:ext cx="6800850" cy="646331"/>
          </a:xfrm>
          <a:prstGeom prst="rect">
            <a:avLst/>
          </a:prstGeom>
        </p:spPr>
        <p:txBody>
          <a:bodyPr wrap="square">
            <a:spAutoFit/>
          </a:bodyPr>
          <a:lstStyle/>
          <a:p>
            <a:pPr algn="ctr">
              <a:spcBef>
                <a:spcPts val="864"/>
              </a:spcBef>
            </a:pPr>
            <a:r>
              <a:rPr lang="en-US" altLang="en-US" sz="3600" b="1" dirty="0">
                <a:latin typeface="Arial" panose="020B0604020202020204" pitchFamily="34" charset="0"/>
                <a:cs typeface="Arial" panose="020B0604020202020204" pitchFamily="34" charset="0"/>
              </a:rPr>
              <a:t>Quest for Truth and Solutions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96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0744200" y="388203"/>
            <a:ext cx="6096000" cy="769441"/>
          </a:xfrm>
          <a:prstGeom prst="rect">
            <a:avLst/>
          </a:prstGeom>
        </p:spPr>
        <p:txBody>
          <a:bodyPr wrap="square">
            <a:spAutoFit/>
          </a:bodyPr>
          <a:lstStyle/>
          <a:p>
            <a:r>
              <a:rPr lang="en-US" sz="4400" b="1" kern="1200" dirty="0">
                <a:solidFill>
                  <a:schemeClr val="tx1"/>
                </a:solidFill>
                <a:effectLst/>
                <a:latin typeface="+mn-lt"/>
                <a:ea typeface="+mn-ea"/>
                <a:cs typeface="+mn-cs"/>
              </a:rPr>
              <a:t>What is the Divine Plan?</a:t>
            </a:r>
          </a:p>
        </p:txBody>
      </p:sp>
      <p:sp>
        <p:nvSpPr>
          <p:cNvPr id="7" name="Rectangle 6"/>
          <p:cNvSpPr/>
          <p:nvPr/>
        </p:nvSpPr>
        <p:spPr>
          <a:xfrm>
            <a:off x="0" y="388203"/>
            <a:ext cx="9134475" cy="830997"/>
          </a:xfrm>
          <a:prstGeom prst="rect">
            <a:avLst/>
          </a:prstGeom>
        </p:spPr>
        <p:txBody>
          <a:bodyPr wrap="square">
            <a:spAutoFit/>
          </a:bodyPr>
          <a:lstStyle/>
          <a:p>
            <a:pPr algn="ctr">
              <a:spcBef>
                <a:spcPts val="864"/>
              </a:spcBef>
            </a:pPr>
            <a:r>
              <a:rPr lang="el-GR" sz="4800" b="1" dirty="0">
                <a:solidFill>
                  <a:schemeClr val="bg1"/>
                </a:solidFill>
                <a:effectLst/>
                <a:latin typeface="Arial" panose="020B0604020202020204" pitchFamily="34" charset="0"/>
                <a:ea typeface="Calibri" panose="020F0502020204030204" pitchFamily="34" charset="0"/>
                <a:cs typeface="Symbol" panose="05050102010706020507" pitchFamily="18" charset="2"/>
              </a:rPr>
              <a:t>Προφητείες και Ανακαλύψεις</a:t>
            </a:r>
            <a:endParaRPr lang="en-US" sz="4800" b="1" dirty="0">
              <a:solidFill>
                <a:schemeClr val="bg1"/>
              </a:solidFill>
              <a:cs typeface="Arial" charset="0"/>
            </a:endParaRPr>
          </a:p>
        </p:txBody>
      </p:sp>
      <p:pic>
        <p:nvPicPr>
          <p:cNvPr id="1026" name="Picture 2" descr="D:\10 Seed Groups Course\Graphics + Handouts + Meditations\Graphics\Graphics\New Mind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558" y="1524000"/>
            <a:ext cx="7255042"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1463" y="5981490"/>
            <a:ext cx="9686925" cy="707886"/>
          </a:xfrm>
          <a:prstGeom prst="rect">
            <a:avLst/>
          </a:prstGeom>
        </p:spPr>
        <p:txBody>
          <a:bodyPr wrap="square">
            <a:spAutoFit/>
          </a:bodyPr>
          <a:lstStyle/>
          <a:p>
            <a:pPr algn="ctr">
              <a:spcBef>
                <a:spcPts val="864"/>
              </a:spcBef>
            </a:pPr>
            <a:r>
              <a:rPr lang="el-GR" sz="4000" b="1" dirty="0">
                <a:solidFill>
                  <a:schemeClr val="bg1"/>
                </a:solidFill>
                <a:effectLst/>
                <a:latin typeface="Arial" panose="020B0604020202020204" pitchFamily="34" charset="0"/>
                <a:ea typeface="Calibri" panose="020F0502020204030204" pitchFamily="34" charset="0"/>
                <a:cs typeface="Symbol" panose="05050102010706020507" pitchFamily="18" charset="2"/>
              </a:rPr>
              <a:t>Νέες προσεγγίσεις στην επιστήμη</a:t>
            </a:r>
            <a:endParaRPr lang="en-US" sz="4000" b="1" dirty="0">
              <a:solidFill>
                <a:schemeClr val="bg1"/>
              </a:solidFill>
              <a:cs typeface="Arial" charset="0"/>
            </a:endParaRPr>
          </a:p>
        </p:txBody>
      </p:sp>
      <p:sp>
        <p:nvSpPr>
          <p:cNvPr id="10" name="Rectangle 6">
            <a:extLst>
              <a:ext uri="{FF2B5EF4-FFF2-40B4-BE49-F238E27FC236}">
                <a16:creationId xmlns:a16="http://schemas.microsoft.com/office/drawing/2014/main" id="{3D0263C9-B374-4394-8DD9-249B4DA64E98}"/>
              </a:ext>
            </a:extLst>
          </p:cNvPr>
          <p:cNvSpPr/>
          <p:nvPr/>
        </p:nvSpPr>
        <p:spPr>
          <a:xfrm>
            <a:off x="-12725400" y="1671281"/>
            <a:ext cx="9134475" cy="830997"/>
          </a:xfrm>
          <a:prstGeom prst="rect">
            <a:avLst/>
          </a:prstGeom>
        </p:spPr>
        <p:txBody>
          <a:bodyPr wrap="square">
            <a:spAutoFit/>
          </a:bodyPr>
          <a:lstStyle/>
          <a:p>
            <a:pPr algn="ctr">
              <a:spcBef>
                <a:spcPts val="864"/>
              </a:spcBef>
            </a:pPr>
            <a:r>
              <a:rPr lang="en-US" sz="4800" b="1" dirty="0">
                <a:effectLst/>
                <a:latin typeface="Arial" panose="020B0604020202020204" pitchFamily="34" charset="0"/>
                <a:ea typeface="Calibri" panose="020F0502020204030204" pitchFamily="34" charset="0"/>
                <a:cs typeface="Symbol" panose="05050102010706020507" pitchFamily="18" charset="2"/>
              </a:rPr>
              <a:t>Prophecies and Discoveries</a:t>
            </a:r>
            <a:endParaRPr lang="en-US" sz="4800" b="1" dirty="0">
              <a:cs typeface="Arial" charset="0"/>
            </a:endParaRPr>
          </a:p>
        </p:txBody>
      </p:sp>
      <p:sp>
        <p:nvSpPr>
          <p:cNvPr id="11" name="Rectangle 7">
            <a:extLst>
              <a:ext uri="{FF2B5EF4-FFF2-40B4-BE49-F238E27FC236}">
                <a16:creationId xmlns:a16="http://schemas.microsoft.com/office/drawing/2014/main" id="{9B5E2965-A63C-4F2D-9770-2CF823C434D1}"/>
              </a:ext>
            </a:extLst>
          </p:cNvPr>
          <p:cNvSpPr/>
          <p:nvPr/>
        </p:nvSpPr>
        <p:spPr>
          <a:xfrm>
            <a:off x="-12277725" y="4869359"/>
            <a:ext cx="8686800" cy="769441"/>
          </a:xfrm>
          <a:prstGeom prst="rect">
            <a:avLst/>
          </a:prstGeom>
        </p:spPr>
        <p:txBody>
          <a:bodyPr wrap="square">
            <a:spAutoFit/>
          </a:bodyPr>
          <a:lstStyle/>
          <a:p>
            <a:pPr algn="ctr">
              <a:spcBef>
                <a:spcPts val="864"/>
              </a:spcBef>
            </a:pPr>
            <a:r>
              <a:rPr lang="en-US" sz="4400" b="1" dirty="0">
                <a:effectLst/>
                <a:latin typeface="Arial" panose="020B0604020202020204" pitchFamily="34" charset="0"/>
                <a:ea typeface="Calibri" panose="020F0502020204030204" pitchFamily="34" charset="0"/>
                <a:cs typeface="Symbol" panose="05050102010706020507" pitchFamily="18" charset="2"/>
              </a:rPr>
              <a:t>New Approaches to Science</a:t>
            </a:r>
            <a:endParaRPr lang="en-US" sz="4400" b="1" dirty="0">
              <a:cs typeface="Arial" charset="0"/>
            </a:endParaRPr>
          </a:p>
        </p:txBody>
      </p:sp>
    </p:spTree>
    <p:extLst>
      <p:ext uri="{BB962C8B-B14F-4D97-AF65-F5344CB8AC3E}">
        <p14:creationId xmlns:p14="http://schemas.microsoft.com/office/powerpoint/2010/main" val="426150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143000" y="0"/>
            <a:ext cx="7696200" cy="1642694"/>
          </a:xfrm>
          <a:prstGeom prst="rect">
            <a:avLst/>
          </a:prstGeom>
        </p:spPr>
        <p:txBody>
          <a:bodyPr wrap="square">
            <a:spAutoFit/>
          </a:bodyPr>
          <a:lstStyle/>
          <a:p>
            <a:pPr marL="0" marR="0" algn="ctr">
              <a:lnSpc>
                <a:spcPct val="120000"/>
              </a:lnSpc>
            </a:pPr>
            <a:r>
              <a:rPr lang="el-GR"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Επιστημονικοί Εργάτες </a:t>
            </a:r>
          </a:p>
          <a:p>
            <a:pPr marL="0" marR="0" algn="ctr">
              <a:lnSpc>
                <a:spcPct val="120000"/>
              </a:lnSpc>
            </a:pPr>
            <a:r>
              <a:rPr lang="el-GR"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και Ασθένεια</a:t>
            </a:r>
            <a:endParaRPr lang="en-US" sz="4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D:\10 Seed Groups Course\Graphics + Handouts + Meditations\Graphics\Graphics\Influ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599"/>
            <a:ext cx="6934200" cy="49108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E0EA4EBF-E0C4-4183-AA21-5EF99592A2D7}"/>
              </a:ext>
            </a:extLst>
          </p:cNvPr>
          <p:cNvSpPr/>
          <p:nvPr/>
        </p:nvSpPr>
        <p:spPr>
          <a:xfrm>
            <a:off x="-9906000" y="725094"/>
            <a:ext cx="6553200" cy="1642694"/>
          </a:xfrm>
          <a:prstGeom prst="rect">
            <a:avLst/>
          </a:prstGeom>
        </p:spPr>
        <p:txBody>
          <a:bodyPr wrap="square">
            <a:spAutoFit/>
          </a:bodyPr>
          <a:lstStyle/>
          <a:p>
            <a:pPr marL="0" marR="0" algn="ctr">
              <a:lnSpc>
                <a:spcPct val="120000"/>
              </a:lnSpc>
            </a:pPr>
            <a:r>
              <a:rPr lang="en-US" sz="4400" b="1" dirty="0">
                <a:effectLst/>
                <a:latin typeface="Arial" panose="020B0604020202020204" pitchFamily="34" charset="0"/>
                <a:ea typeface="Calibri" panose="020F0502020204030204" pitchFamily="34" charset="0"/>
                <a:cs typeface="Arial" panose="020B0604020202020204" pitchFamily="34" charset="0"/>
              </a:rPr>
              <a:t>Scientific Servers </a:t>
            </a:r>
          </a:p>
          <a:p>
            <a:pPr marL="0" marR="0" algn="ctr">
              <a:lnSpc>
                <a:spcPct val="120000"/>
              </a:lnSpc>
            </a:pPr>
            <a:r>
              <a:rPr lang="en-US" sz="4400" b="1" dirty="0">
                <a:effectLst/>
                <a:latin typeface="Arial" panose="020B0604020202020204" pitchFamily="34" charset="0"/>
                <a:ea typeface="Calibri" panose="020F0502020204030204" pitchFamily="34" charset="0"/>
                <a:cs typeface="Arial" panose="020B0604020202020204" pitchFamily="34" charset="0"/>
              </a:rPr>
              <a:t>and Disease</a:t>
            </a:r>
          </a:p>
        </p:txBody>
      </p:sp>
    </p:spTree>
    <p:extLst>
      <p:ext uri="{BB962C8B-B14F-4D97-AF65-F5344CB8AC3E}">
        <p14:creationId xmlns:p14="http://schemas.microsoft.com/office/powerpoint/2010/main" val="278020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05B9F-F792-4318-9D04-0F9BDAB59DFF}"/>
              </a:ext>
            </a:extLst>
          </p:cNvPr>
          <p:cNvSpPr/>
          <p:nvPr/>
        </p:nvSpPr>
        <p:spPr>
          <a:xfrm>
            <a:off x="1981200" y="0"/>
            <a:ext cx="6096000" cy="769441"/>
          </a:xfrm>
          <a:prstGeom prst="rect">
            <a:avLst/>
          </a:prstGeom>
        </p:spPr>
        <p:txBody>
          <a:bodyPr wrap="square">
            <a:spAutoFit/>
          </a:bodyPr>
          <a:lstStyle/>
          <a:p>
            <a:r>
              <a:rPr lang="en-US" sz="4400" b="1" kern="1200" dirty="0">
                <a:solidFill>
                  <a:schemeClr val="tx1"/>
                </a:solidFill>
                <a:effectLst/>
                <a:latin typeface="+mn-lt"/>
                <a:ea typeface="+mn-ea"/>
                <a:cs typeface="+mn-cs"/>
              </a:rPr>
              <a:t>What is the Divine Plan?</a:t>
            </a:r>
          </a:p>
        </p:txBody>
      </p:sp>
      <p:sp>
        <p:nvSpPr>
          <p:cNvPr id="3" name="Rectangle 2">
            <a:extLst>
              <a:ext uri="{FF2B5EF4-FFF2-40B4-BE49-F238E27FC236}">
                <a16:creationId xmlns:a16="http://schemas.microsoft.com/office/drawing/2014/main" id="{7DB7ECF1-CDA1-4B61-8A29-07CD66576935}"/>
              </a:ext>
            </a:extLst>
          </p:cNvPr>
          <p:cNvSpPr/>
          <p:nvPr/>
        </p:nvSpPr>
        <p:spPr>
          <a:xfrm>
            <a:off x="-11353800" y="769441"/>
            <a:ext cx="9134475" cy="830997"/>
          </a:xfrm>
          <a:prstGeom prst="rect">
            <a:avLst/>
          </a:prstGeom>
        </p:spPr>
        <p:txBody>
          <a:bodyPr wrap="square">
            <a:spAutoFit/>
          </a:bodyPr>
          <a:lstStyle/>
          <a:p>
            <a:pPr algn="ctr">
              <a:spcBef>
                <a:spcPts val="864"/>
              </a:spcBef>
            </a:pPr>
            <a:r>
              <a:rPr lang="en-US" sz="4800" b="1" dirty="0">
                <a:effectLst/>
                <a:latin typeface="Arial" panose="020B0604020202020204" pitchFamily="34" charset="0"/>
                <a:ea typeface="Calibri" panose="020F0502020204030204" pitchFamily="34" charset="0"/>
                <a:cs typeface="Symbol" panose="05050102010706020507" pitchFamily="18" charset="2"/>
              </a:rPr>
              <a:t>Sciences of Esotericism</a:t>
            </a:r>
            <a:endParaRPr lang="en-US" sz="4800" b="1" dirty="0">
              <a:cs typeface="Arial" charset="0"/>
            </a:endParaRPr>
          </a:p>
        </p:txBody>
      </p:sp>
      <p:pic>
        <p:nvPicPr>
          <p:cNvPr id="6" name="Picture 5">
            <a:extLst>
              <a:ext uri="{FF2B5EF4-FFF2-40B4-BE49-F238E27FC236}">
                <a16:creationId xmlns:a16="http://schemas.microsoft.com/office/drawing/2014/main" id="{D1E66E55-7680-4E42-B744-CEFFF9989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96" y="1219200"/>
            <a:ext cx="7247804" cy="5257800"/>
          </a:xfrm>
          <a:prstGeom prst="rect">
            <a:avLst/>
          </a:prstGeom>
        </p:spPr>
      </p:pic>
      <p:sp>
        <p:nvSpPr>
          <p:cNvPr id="7" name="Rectangle 2">
            <a:extLst>
              <a:ext uri="{FF2B5EF4-FFF2-40B4-BE49-F238E27FC236}">
                <a16:creationId xmlns:a16="http://schemas.microsoft.com/office/drawing/2014/main" id="{0AB9E391-2B85-4427-98C8-B8DCB4D81BED}"/>
              </a:ext>
            </a:extLst>
          </p:cNvPr>
          <p:cNvSpPr/>
          <p:nvPr/>
        </p:nvSpPr>
        <p:spPr>
          <a:xfrm>
            <a:off x="-36486" y="163323"/>
            <a:ext cx="9134475" cy="830997"/>
          </a:xfrm>
          <a:prstGeom prst="rect">
            <a:avLst/>
          </a:prstGeom>
        </p:spPr>
        <p:txBody>
          <a:bodyPr wrap="square">
            <a:spAutoFit/>
          </a:bodyPr>
          <a:lstStyle/>
          <a:p>
            <a:pPr algn="ctr">
              <a:spcBef>
                <a:spcPts val="864"/>
              </a:spcBef>
            </a:pPr>
            <a:r>
              <a:rPr lang="el-GR" sz="4800" b="1" dirty="0">
                <a:solidFill>
                  <a:schemeClr val="bg1"/>
                </a:solidFill>
                <a:effectLst/>
                <a:latin typeface="Arial" panose="020B0604020202020204" pitchFamily="34" charset="0"/>
                <a:ea typeface="Calibri" panose="020F0502020204030204" pitchFamily="34" charset="0"/>
                <a:cs typeface="Symbol" panose="05050102010706020507" pitchFamily="18" charset="2"/>
              </a:rPr>
              <a:t>Εσωτερικές Επιστήμες  </a:t>
            </a:r>
            <a:endParaRPr lang="en-US" sz="4800" b="1" dirty="0">
              <a:solidFill>
                <a:schemeClr val="bg1"/>
              </a:solidFill>
              <a:cs typeface="Arial" charset="0"/>
            </a:endParaRPr>
          </a:p>
        </p:txBody>
      </p:sp>
    </p:spTree>
    <p:extLst>
      <p:ext uri="{BB962C8B-B14F-4D97-AF65-F5344CB8AC3E}">
        <p14:creationId xmlns:p14="http://schemas.microsoft.com/office/powerpoint/2010/main" val="351937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alpha val="82000"/>
          </a:srgbClr>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76200"/>
            <a:ext cx="9144000" cy="1569660"/>
          </a:xfrm>
          <a:prstGeom prst="rect">
            <a:avLst/>
          </a:prstGeom>
          <a:noFill/>
          <a:ln w="9525">
            <a:noFill/>
            <a:miter lim="800000"/>
            <a:headEnd/>
            <a:tailEnd/>
          </a:ln>
        </p:spPr>
        <p:txBody>
          <a:bodyPr wrap="square">
            <a:spAutoFit/>
          </a:bodyPr>
          <a:lstStyle/>
          <a:p>
            <a:pPr algn="ctr"/>
            <a:r>
              <a:rPr lang="el-GR" altLang="en-US" sz="4800" b="1" dirty="0">
                <a:solidFill>
                  <a:schemeClr val="bg1"/>
                </a:solidFill>
                <a:latin typeface="Century Gothic" panose="020B0502020202020204" pitchFamily="34" charset="0"/>
              </a:rPr>
              <a:t>Τα Επιτεύγματα των Επιστημονικών Εργατών </a:t>
            </a:r>
            <a:endParaRPr lang="en-US" altLang="en-US" sz="4800" b="1"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8431601" cy="4800600"/>
          </a:xfrm>
          <a:prstGeom prst="rect">
            <a:avLst/>
          </a:prstGeom>
          <a:effectLst>
            <a:glow rad="127000">
              <a:schemeClr val="accent1"/>
            </a:glow>
            <a:reflection endPos="0" dir="5400000" sy="-100000" algn="bl" rotWithShape="0"/>
          </a:effectLst>
        </p:spPr>
      </p:pic>
      <p:sp>
        <p:nvSpPr>
          <p:cNvPr id="5" name="Text Box 4">
            <a:extLst>
              <a:ext uri="{FF2B5EF4-FFF2-40B4-BE49-F238E27FC236}">
                <a16:creationId xmlns:a16="http://schemas.microsoft.com/office/drawing/2014/main" id="{ECC822B6-C795-4493-A67C-684D9C827A3E}"/>
              </a:ext>
            </a:extLst>
          </p:cNvPr>
          <p:cNvSpPr txBox="1">
            <a:spLocks noChangeArrowheads="1"/>
          </p:cNvSpPr>
          <p:nvPr/>
        </p:nvSpPr>
        <p:spPr bwMode="auto">
          <a:xfrm>
            <a:off x="-10134600" y="114761"/>
            <a:ext cx="9144000" cy="1569660"/>
          </a:xfrm>
          <a:prstGeom prst="rect">
            <a:avLst/>
          </a:prstGeom>
          <a:noFill/>
          <a:ln w="9525">
            <a:noFill/>
            <a:miter lim="800000"/>
            <a:headEnd/>
            <a:tailEnd/>
          </a:ln>
        </p:spPr>
        <p:txBody>
          <a:bodyPr wrap="square">
            <a:spAutoFit/>
          </a:bodyPr>
          <a:lstStyle/>
          <a:p>
            <a:pPr algn="ctr"/>
            <a:r>
              <a:rPr lang="en-US" altLang="en-US" sz="4800" b="1" dirty="0">
                <a:latin typeface="Century Gothic" panose="020B0502020202020204" pitchFamily="34" charset="0"/>
              </a:rPr>
              <a:t>Accomplishments by Scientific Servers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9448800" y="381001"/>
            <a:ext cx="8460981" cy="1295400"/>
          </a:xfrm>
        </p:spPr>
        <p:txBody>
          <a:bodyPr>
            <a:noAutofit/>
          </a:bodyPr>
          <a:lstStyle/>
          <a:p>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Tasks of the </a:t>
            </a:r>
            <a:b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Scientific Servers</a:t>
            </a:r>
            <a:endParaRPr lang="en-US" altLang="en-US"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4F132F0-4B55-4C82-9DCF-476FC12896B4}"/>
              </a:ext>
            </a:extLst>
          </p:cNvPr>
          <p:cNvPicPr>
            <a:picLocks noChangeAspect="1"/>
          </p:cNvPicPr>
          <p:nvPr/>
        </p:nvPicPr>
        <p:blipFill rotWithShape="1">
          <a:blip r:embed="rId3"/>
          <a:srcRect b="3609"/>
          <a:stretch/>
        </p:blipFill>
        <p:spPr>
          <a:xfrm>
            <a:off x="0" y="1676401"/>
            <a:ext cx="9144000" cy="5181599"/>
          </a:xfrm>
          <a:prstGeom prst="rect">
            <a:avLst/>
          </a:prstGeom>
        </p:spPr>
      </p:pic>
      <p:sp>
        <p:nvSpPr>
          <p:cNvPr id="7" name="Title 1">
            <a:extLst>
              <a:ext uri="{FF2B5EF4-FFF2-40B4-BE49-F238E27FC236}">
                <a16:creationId xmlns:a16="http://schemas.microsoft.com/office/drawing/2014/main" id="{30522841-199A-41DE-8166-EB32A23171E7}"/>
              </a:ext>
            </a:extLst>
          </p:cNvPr>
          <p:cNvSpPr txBox="1">
            <a:spLocks noChangeArrowheads="1"/>
          </p:cNvSpPr>
          <p:nvPr/>
        </p:nvSpPr>
        <p:spPr>
          <a:xfrm>
            <a:off x="11723" y="381001"/>
            <a:ext cx="8460981"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a:lnSpc>
                <a:spcPct val="115000"/>
              </a:lnSpc>
              <a:spcBef>
                <a:spcPts val="0"/>
              </a:spcBef>
              <a:spcAft>
                <a:spcPts val="0"/>
              </a:spcAft>
            </a:pPr>
            <a:r>
              <a:rPr lang="el-GR" sz="4400" b="1" dirty="0">
                <a:solidFill>
                  <a:schemeClr val="bg1"/>
                </a:solidFill>
                <a:effectLst/>
                <a:latin typeface="Times New Roman" panose="02020603050405020304" pitchFamily="18" charset="0"/>
                <a:ea typeface="Times New Roman" panose="02020603050405020304" pitchFamily="18" charset="0"/>
              </a:rPr>
              <a:t>Τα Καθήκοντα των Επιστημονικών  </a:t>
            </a:r>
            <a:r>
              <a:rPr lang="el-GR" b="1" dirty="0">
                <a:solidFill>
                  <a:schemeClr val="bg1"/>
                </a:solidFill>
                <a:latin typeface="Times New Roman" panose="02020603050405020304" pitchFamily="18" charset="0"/>
              </a:rPr>
              <a:t>Υπηρετών</a:t>
            </a:r>
            <a:endParaRPr lang="en-US"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0894610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D:\10 Seed Groups Course\Graphics + Handouts + Meditations\Graphics + Handouts\Graphics\Graphics\Clear Mind 2.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88"/>
          <a:stretch/>
        </p:blipFill>
        <p:spPr bwMode="auto">
          <a:xfrm>
            <a:off x="1464592" y="1905000"/>
            <a:ext cx="6155408" cy="38861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1600" y="5791199"/>
            <a:ext cx="7010400" cy="830997"/>
          </a:xfrm>
          <a:prstGeom prst="rect">
            <a:avLst/>
          </a:prstGeom>
        </p:spPr>
        <p:txBody>
          <a:bodyPr wrap="square">
            <a:spAutoFit/>
          </a:bodyPr>
          <a:lstStyle/>
          <a:p>
            <a:pPr>
              <a:spcBef>
                <a:spcPts val="864"/>
              </a:spcBef>
            </a:pPr>
            <a:r>
              <a:rPr lang="en-US" sz="4800" b="1" dirty="0">
                <a:solidFill>
                  <a:schemeClr val="bg1"/>
                </a:solidFill>
                <a:cs typeface="Arial" charset="0"/>
              </a:rPr>
              <a:t>??????????</a:t>
            </a:r>
          </a:p>
        </p:txBody>
      </p:sp>
      <p:sp>
        <p:nvSpPr>
          <p:cNvPr id="9" name="Rectangle 8"/>
          <p:cNvSpPr/>
          <p:nvPr/>
        </p:nvSpPr>
        <p:spPr>
          <a:xfrm>
            <a:off x="-9372600" y="458450"/>
            <a:ext cx="7810500" cy="1446550"/>
          </a:xfrm>
          <a:prstGeom prst="rect">
            <a:avLst/>
          </a:prstGeom>
        </p:spPr>
        <p:txBody>
          <a:bodyPr wrap="square">
            <a:spAutoFit/>
          </a:bodyPr>
          <a:lstStyle/>
          <a:p>
            <a:pPr marL="0" marR="0" algn="ctr"/>
            <a:r>
              <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Scientific Observers:</a:t>
            </a:r>
          </a:p>
          <a:p>
            <a:pPr marL="0" marR="0" algn="ctr"/>
            <a:r>
              <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Study of Reincarnation</a:t>
            </a:r>
          </a:p>
        </p:txBody>
      </p:sp>
      <p:sp>
        <p:nvSpPr>
          <p:cNvPr id="6" name="Rectangle 8">
            <a:extLst>
              <a:ext uri="{FF2B5EF4-FFF2-40B4-BE49-F238E27FC236}">
                <a16:creationId xmlns:a16="http://schemas.microsoft.com/office/drawing/2014/main" id="{26FA6EDF-69A0-45C1-9466-3D854AA0A14D}"/>
              </a:ext>
            </a:extLst>
          </p:cNvPr>
          <p:cNvSpPr/>
          <p:nvPr/>
        </p:nvSpPr>
        <p:spPr>
          <a:xfrm>
            <a:off x="571500" y="458450"/>
            <a:ext cx="8572500" cy="1446550"/>
          </a:xfrm>
          <a:prstGeom prst="rect">
            <a:avLst/>
          </a:prstGeom>
        </p:spPr>
        <p:txBody>
          <a:bodyPr wrap="square">
            <a:spAutoFit/>
          </a:bodyPr>
          <a:lstStyle/>
          <a:p>
            <a:pPr marL="0" marR="0" algn="ctr"/>
            <a:r>
              <a:rPr lang="el-GR"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Επιστημονικοί Παρατηρητές:</a:t>
            </a:r>
          </a:p>
          <a:p>
            <a:pPr marL="0" marR="0" algn="ctr"/>
            <a:r>
              <a:rPr lang="el-GR"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Μελέτη Μετενσάρκωσης</a:t>
            </a:r>
            <a:endPar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FCE450D7-82C8-4D33-92A3-AB219418B4CD}"/>
              </a:ext>
            </a:extLst>
          </p:cNvPr>
          <p:cNvSpPr txBox="1">
            <a:spLocks noChangeArrowheads="1"/>
          </p:cNvSpPr>
          <p:nvPr/>
        </p:nvSpPr>
        <p:spPr bwMode="auto">
          <a:xfrm>
            <a:off x="6286500" y="2819400"/>
            <a:ext cx="2628900" cy="3016210"/>
          </a:xfrm>
          <a:prstGeom prst="rect">
            <a:avLst/>
          </a:prstGeom>
          <a:noFill/>
          <a:ln w="9525">
            <a:noFill/>
            <a:miter lim="800000"/>
            <a:headEnd/>
            <a:tailEnd/>
          </a:ln>
        </p:spPr>
        <p:txBody>
          <a:bodyPr wrap="square">
            <a:spAutoFit/>
          </a:bodyPr>
          <a:lstStyle/>
          <a:p>
            <a:pPr>
              <a:spcAft>
                <a:spcPts val="600"/>
              </a:spcAft>
              <a:buSzPct val="80000"/>
            </a:pPr>
            <a:r>
              <a:rPr lang="el-GR"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Ολοκλήρωση Ψυχής </a:t>
            </a:r>
            <a:endPar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endParaRPr>
          </a:p>
          <a:p>
            <a:pPr algn="ctr">
              <a:spcAft>
                <a:spcPts val="600"/>
              </a:spcAft>
              <a:buSzPct val="80000"/>
            </a:pPr>
            <a:r>
              <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a:t>
            </a:r>
          </a:p>
          <a:p>
            <a:pPr>
              <a:spcAft>
                <a:spcPts val="600"/>
              </a:spcAft>
              <a:buSzPct val="80000"/>
            </a:pPr>
            <a:r>
              <a:rPr lang="el-GR"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Κοινωνική Επίγνωση</a:t>
            </a:r>
            <a:endPar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a16="http://schemas.microsoft.com/office/drawing/2014/main" id="{8F82CAF9-55C2-498E-9A43-F2062D3D9894}"/>
              </a:ext>
            </a:extLst>
          </p:cNvPr>
          <p:cNvSpPr txBox="1">
            <a:spLocks noChangeArrowheads="1"/>
          </p:cNvSpPr>
          <p:nvPr/>
        </p:nvSpPr>
        <p:spPr bwMode="auto">
          <a:xfrm>
            <a:off x="761999" y="344999"/>
            <a:ext cx="8382001" cy="1583447"/>
          </a:xfrm>
          <a:prstGeom prst="rect">
            <a:avLst/>
          </a:prstGeom>
          <a:noFill/>
          <a:ln w="9525">
            <a:noFill/>
            <a:miter lim="800000"/>
            <a:headEnd/>
            <a:tailEnd/>
          </a:ln>
        </p:spPr>
        <p:txBody>
          <a:bodyPr wrap="square">
            <a:spAutoFit/>
          </a:bodyPr>
          <a:lstStyle/>
          <a:p>
            <a:pPr marL="0" marR="0" algn="ctr">
              <a:lnSpc>
                <a:spcPct val="115000"/>
              </a:lnSpc>
              <a:spcBef>
                <a:spcPts val="0"/>
              </a:spcBef>
            </a:pPr>
            <a:r>
              <a:rPr lang="el-GR"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Αναγνώριση των χασμάτων</a:t>
            </a:r>
          </a:p>
          <a:p>
            <a:pPr marL="0" marR="0" algn="ctr">
              <a:lnSpc>
                <a:spcPct val="115000"/>
              </a:lnSpc>
              <a:spcBef>
                <a:spcPts val="0"/>
              </a:spcBef>
            </a:pPr>
            <a:r>
              <a:rPr lang="el-GR" sz="4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της </a:t>
            </a:r>
            <a:r>
              <a:rPr lang="el-GR"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Προσωπικότητας</a:t>
            </a:r>
            <a:endParaRPr lang="en-US"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4C0F3AB-CC25-4118-BD30-0C46076907DD}"/>
              </a:ext>
            </a:extLst>
          </p:cNvPr>
          <p:cNvPicPr>
            <a:picLocks noChangeAspect="1"/>
          </p:cNvPicPr>
          <p:nvPr/>
        </p:nvPicPr>
        <p:blipFill>
          <a:blip r:embed="rId3"/>
          <a:stretch>
            <a:fillRect/>
          </a:stretch>
        </p:blipFill>
        <p:spPr>
          <a:xfrm>
            <a:off x="304799" y="2286000"/>
            <a:ext cx="5754413" cy="3810000"/>
          </a:xfrm>
          <a:prstGeom prst="rect">
            <a:avLst/>
          </a:prstGeom>
        </p:spPr>
      </p:pic>
      <p:sp>
        <p:nvSpPr>
          <p:cNvPr id="7" name="Text Box 4">
            <a:extLst>
              <a:ext uri="{FF2B5EF4-FFF2-40B4-BE49-F238E27FC236}">
                <a16:creationId xmlns:a16="http://schemas.microsoft.com/office/drawing/2014/main" id="{5F0F3C6D-31A4-4388-8E53-BFCFBC99A712}"/>
              </a:ext>
            </a:extLst>
          </p:cNvPr>
          <p:cNvSpPr txBox="1">
            <a:spLocks noChangeArrowheads="1"/>
          </p:cNvSpPr>
          <p:nvPr/>
        </p:nvSpPr>
        <p:spPr bwMode="auto">
          <a:xfrm>
            <a:off x="-7239000" y="344999"/>
            <a:ext cx="5943600" cy="1583447"/>
          </a:xfrm>
          <a:prstGeom prst="rect">
            <a:avLst/>
          </a:prstGeom>
          <a:noFill/>
          <a:ln w="9525">
            <a:noFill/>
            <a:miter lim="800000"/>
            <a:headEnd/>
            <a:tailEnd/>
          </a:ln>
        </p:spPr>
        <p:txBody>
          <a:bodyPr wrap="square">
            <a:spAutoFit/>
          </a:bodyPr>
          <a:lstStyle/>
          <a:p>
            <a:pPr marL="0" marR="0" algn="ctr">
              <a:lnSpc>
                <a:spcPct val="115000"/>
              </a:lnSpc>
              <a:spcBef>
                <a:spcPts val="0"/>
              </a:spcBef>
            </a:pPr>
            <a:r>
              <a:rPr lang="en-US" sz="4400" b="1" dirty="0">
                <a:effectLst/>
                <a:latin typeface="Arial" panose="020B0604020202020204" pitchFamily="34" charset="0"/>
                <a:ea typeface="Calibri" panose="020F0502020204030204" pitchFamily="34" charset="0"/>
                <a:cs typeface="Times New Roman" panose="02020603050405020304" pitchFamily="18" charset="0"/>
              </a:rPr>
              <a:t>Identifying Cleavage </a:t>
            </a:r>
          </a:p>
          <a:p>
            <a:pPr marL="0" marR="0" algn="ctr">
              <a:lnSpc>
                <a:spcPct val="115000"/>
              </a:lnSpc>
              <a:spcBef>
                <a:spcPts val="0"/>
              </a:spcBef>
            </a:pPr>
            <a:r>
              <a:rPr lang="en-US" sz="4400" b="1" dirty="0">
                <a:effectLst/>
                <a:latin typeface="Arial" panose="020B0604020202020204" pitchFamily="34" charset="0"/>
                <a:ea typeface="Calibri" panose="020F0502020204030204" pitchFamily="34" charset="0"/>
                <a:cs typeface="Times New Roman" panose="02020603050405020304" pitchFamily="18" charset="0"/>
              </a:rPr>
              <a:t>in Personality</a:t>
            </a:r>
          </a:p>
        </p:txBody>
      </p:sp>
      <p:sp>
        <p:nvSpPr>
          <p:cNvPr id="8" name="Text Box 4">
            <a:extLst>
              <a:ext uri="{FF2B5EF4-FFF2-40B4-BE49-F238E27FC236}">
                <a16:creationId xmlns:a16="http://schemas.microsoft.com/office/drawing/2014/main" id="{346C5AB8-69CD-4935-A792-DFDF95705DBB}"/>
              </a:ext>
            </a:extLst>
          </p:cNvPr>
          <p:cNvSpPr txBox="1">
            <a:spLocks noChangeArrowheads="1"/>
          </p:cNvSpPr>
          <p:nvPr/>
        </p:nvSpPr>
        <p:spPr bwMode="auto">
          <a:xfrm>
            <a:off x="-5257800" y="2682895"/>
            <a:ext cx="2628900" cy="3016210"/>
          </a:xfrm>
          <a:prstGeom prst="rect">
            <a:avLst/>
          </a:prstGeom>
          <a:noFill/>
          <a:ln w="9525">
            <a:noFill/>
            <a:miter lim="800000"/>
            <a:headEnd/>
            <a:tailEnd/>
          </a:ln>
        </p:spPr>
        <p:txBody>
          <a:bodyPr wrap="square">
            <a:spAutoFit/>
          </a:bodyPr>
          <a:lstStyle/>
          <a:p>
            <a:pPr>
              <a:spcAft>
                <a:spcPts val="600"/>
              </a:spcAft>
              <a:buSzPct val="80000"/>
            </a:pPr>
            <a:r>
              <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Soul Integration</a:t>
            </a:r>
          </a:p>
          <a:p>
            <a:pPr algn="ctr">
              <a:spcAft>
                <a:spcPts val="600"/>
              </a:spcAft>
              <a:buSzPct val="80000"/>
            </a:pPr>
            <a:r>
              <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a:t>
            </a:r>
          </a:p>
          <a:p>
            <a:pPr>
              <a:spcAft>
                <a:spcPts val="600"/>
              </a:spcAft>
              <a:buSzPct val="80000"/>
            </a:pPr>
            <a:r>
              <a:rPr lang="en-US" sz="3600" b="1" dirty="0">
                <a:ln>
                  <a:solidFill>
                    <a:schemeClr val="tx2">
                      <a:lumMod val="60000"/>
                      <a:lumOff val="40000"/>
                    </a:schemeClr>
                  </a:solidFill>
                </a:ln>
                <a:solidFill>
                  <a:schemeClr val="bg1"/>
                </a:solidFill>
                <a:latin typeface="Arial" panose="020B0604020202020204" pitchFamily="34" charset="0"/>
                <a:cs typeface="Arial" panose="020B0604020202020204" pitchFamily="34" charset="0"/>
              </a:rPr>
              <a:t>Social Awareness</a:t>
            </a:r>
          </a:p>
        </p:txBody>
      </p:sp>
    </p:spTree>
    <p:extLst>
      <p:ext uri="{BB962C8B-B14F-4D97-AF65-F5344CB8AC3E}">
        <p14:creationId xmlns:p14="http://schemas.microsoft.com/office/powerpoint/2010/main" val="40113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012609-DDFC-491D-A5B4-22EBF0FD781F}"/>
              </a:ext>
            </a:extLst>
          </p:cNvPr>
          <p:cNvSpPr txBox="1"/>
          <p:nvPr/>
        </p:nvSpPr>
        <p:spPr>
          <a:xfrm>
            <a:off x="4343400" y="1303419"/>
            <a:ext cx="5181600" cy="369332"/>
          </a:xfrm>
          <a:prstGeom prst="rect">
            <a:avLst/>
          </a:prstGeom>
          <a:noFill/>
        </p:spPr>
        <p:txBody>
          <a:bodyPr wrap="square" rtlCol="0">
            <a:spAutoFit/>
          </a:bodyPr>
          <a:lstStyle/>
          <a:p>
            <a:endParaRPr lang="en-US" dirty="0"/>
          </a:p>
        </p:txBody>
      </p:sp>
      <p:pic>
        <p:nvPicPr>
          <p:cNvPr id="5" name="Εικόνα 4">
            <a:extLst>
              <a:ext uri="{FF2B5EF4-FFF2-40B4-BE49-F238E27FC236}">
                <a16:creationId xmlns:a16="http://schemas.microsoft.com/office/drawing/2014/main" id="{C9EB16BD-C085-4A6C-B259-BD34368A3E68}"/>
              </a:ext>
            </a:extLst>
          </p:cNvPr>
          <p:cNvPicPr>
            <a:picLocks noChangeAspect="1"/>
          </p:cNvPicPr>
          <p:nvPr/>
        </p:nvPicPr>
        <p:blipFill>
          <a:blip r:embed="rId3"/>
          <a:stretch>
            <a:fillRect/>
          </a:stretch>
        </p:blipFill>
        <p:spPr>
          <a:xfrm>
            <a:off x="684677" y="161925"/>
            <a:ext cx="7925923" cy="4953000"/>
          </a:xfrm>
          <a:prstGeom prst="rect">
            <a:avLst/>
          </a:prstGeom>
        </p:spPr>
      </p:pic>
      <p:pic>
        <p:nvPicPr>
          <p:cNvPr id="8" name="Εικόνα 7">
            <a:extLst>
              <a:ext uri="{FF2B5EF4-FFF2-40B4-BE49-F238E27FC236}">
                <a16:creationId xmlns:a16="http://schemas.microsoft.com/office/drawing/2014/main" id="{BA6DE53E-4FA0-4D2F-A7C7-7ECACD38B164}"/>
              </a:ext>
            </a:extLst>
          </p:cNvPr>
          <p:cNvPicPr>
            <a:picLocks noChangeAspect="1"/>
          </p:cNvPicPr>
          <p:nvPr/>
        </p:nvPicPr>
        <p:blipFill>
          <a:blip r:embed="rId4"/>
          <a:stretch>
            <a:fillRect/>
          </a:stretch>
        </p:blipFill>
        <p:spPr>
          <a:xfrm>
            <a:off x="296692" y="4509012"/>
            <a:ext cx="8694908" cy="2187063"/>
          </a:xfrm>
          <a:prstGeom prst="rect">
            <a:avLst/>
          </a:prstGeom>
        </p:spPr>
      </p:pic>
    </p:spTree>
    <p:extLst>
      <p:ext uri="{BB962C8B-B14F-4D97-AF65-F5344CB8AC3E}">
        <p14:creationId xmlns:p14="http://schemas.microsoft.com/office/powerpoint/2010/main" val="14346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7254FC1-3662-45DD-AE80-C1BD6574C5BE}"/>
              </a:ext>
            </a:extLst>
          </p:cNvPr>
          <p:cNvPicPr>
            <a:picLocks noChangeAspect="1"/>
          </p:cNvPicPr>
          <p:nvPr/>
        </p:nvPicPr>
        <p:blipFill rotWithShape="1">
          <a:blip r:embed="rId3">
            <a:extLst>
              <a:ext uri="{28A0092B-C50C-407E-A947-70E740481C1C}">
                <a14:useLocalDpi xmlns:a14="http://schemas.microsoft.com/office/drawing/2010/main" val="0"/>
              </a:ext>
            </a:extLst>
          </a:blip>
          <a:srcRect l="13904" r="14269"/>
          <a:stretch/>
        </p:blipFill>
        <p:spPr>
          <a:xfrm>
            <a:off x="211014" y="595312"/>
            <a:ext cx="5753275" cy="5667375"/>
          </a:xfrm>
          <a:prstGeom prst="rect">
            <a:avLst/>
          </a:prstGeom>
        </p:spPr>
      </p:pic>
      <p:sp>
        <p:nvSpPr>
          <p:cNvPr id="6" name="Rectangle 5"/>
          <p:cNvSpPr/>
          <p:nvPr/>
        </p:nvSpPr>
        <p:spPr>
          <a:xfrm>
            <a:off x="-5562600" y="1524000"/>
            <a:ext cx="2819225" cy="2800767"/>
          </a:xfrm>
          <a:prstGeom prst="rect">
            <a:avLst/>
          </a:prstGeom>
        </p:spPr>
        <p:txBody>
          <a:bodyPr wrap="square">
            <a:spAutoFit/>
          </a:bodyPr>
          <a:lstStyle/>
          <a:p>
            <a:pPr marL="0" marR="0" algn="ctr">
              <a:spcBef>
                <a:spcPts val="0"/>
              </a:spcBef>
            </a:pPr>
            <a:r>
              <a:rPr lang="en-US" sz="4400" b="1" dirty="0">
                <a:effectLst/>
                <a:latin typeface="Arial" panose="020B0604020202020204" pitchFamily="34" charset="0"/>
                <a:ea typeface="Calibri" panose="020F0502020204030204" pitchFamily="34" charset="0"/>
                <a:cs typeface="Times New Roman" panose="02020603050405020304" pitchFamily="18" charset="0"/>
              </a:rPr>
              <a:t>Scientific Study of</a:t>
            </a:r>
          </a:p>
          <a:p>
            <a:pPr marL="0" marR="0" algn="ctr">
              <a:spcBef>
                <a:spcPts val="0"/>
              </a:spcBef>
            </a:pPr>
            <a:r>
              <a:rPr lang="en-US" sz="4400" b="1" dirty="0">
                <a:effectLst/>
                <a:latin typeface="Arial" panose="020B0604020202020204" pitchFamily="34" charset="0"/>
                <a:ea typeface="Calibri" panose="020F0502020204030204" pitchFamily="34" charset="0"/>
                <a:cs typeface="Times New Roman" panose="02020603050405020304" pitchFamily="18" charset="0"/>
              </a:rPr>
              <a:t>Energy Centers</a:t>
            </a:r>
          </a:p>
        </p:txBody>
      </p:sp>
      <p:pic>
        <p:nvPicPr>
          <p:cNvPr id="3" name="Picture 2">
            <a:extLst>
              <a:ext uri="{FF2B5EF4-FFF2-40B4-BE49-F238E27FC236}">
                <a16:creationId xmlns:a16="http://schemas.microsoft.com/office/drawing/2014/main" id="{61F74A47-2F01-4C55-B925-F28ED8EB7456}"/>
              </a:ext>
            </a:extLst>
          </p:cNvPr>
          <p:cNvPicPr>
            <a:picLocks noChangeAspect="1"/>
          </p:cNvPicPr>
          <p:nvPr/>
        </p:nvPicPr>
        <p:blipFill>
          <a:blip r:embed="rId4"/>
          <a:stretch>
            <a:fillRect/>
          </a:stretch>
        </p:blipFill>
        <p:spPr>
          <a:xfrm>
            <a:off x="-13335000" y="381000"/>
            <a:ext cx="5753275" cy="6096000"/>
          </a:xfrm>
          <a:prstGeom prst="rect">
            <a:avLst/>
          </a:prstGeom>
        </p:spPr>
      </p:pic>
      <p:sp>
        <p:nvSpPr>
          <p:cNvPr id="4" name="Rectangle 5">
            <a:extLst>
              <a:ext uri="{FF2B5EF4-FFF2-40B4-BE49-F238E27FC236}">
                <a16:creationId xmlns:a16="http://schemas.microsoft.com/office/drawing/2014/main" id="{F0F450CC-B3C2-41C3-8C39-B55AD522C3A4}"/>
              </a:ext>
            </a:extLst>
          </p:cNvPr>
          <p:cNvSpPr/>
          <p:nvPr/>
        </p:nvSpPr>
        <p:spPr>
          <a:xfrm>
            <a:off x="5486400" y="1997838"/>
            <a:ext cx="4000850" cy="2862322"/>
          </a:xfrm>
          <a:prstGeom prst="rect">
            <a:avLst/>
          </a:prstGeom>
        </p:spPr>
        <p:txBody>
          <a:bodyPr wrap="square">
            <a:spAutoFit/>
          </a:bodyPr>
          <a:lstStyle/>
          <a:p>
            <a:pPr marL="0" marR="0" algn="ctr">
              <a:spcBef>
                <a:spcPts val="0"/>
              </a:spcBef>
            </a:pPr>
            <a:r>
              <a:rPr lang="el-G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Επιστημονική Μελέτη </a:t>
            </a:r>
          </a:p>
          <a:p>
            <a:pPr marL="0" marR="0" algn="ctr">
              <a:spcBef>
                <a:spcPts val="0"/>
              </a:spcBef>
            </a:pPr>
            <a:r>
              <a:rPr lang="el-G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των</a:t>
            </a:r>
          </a:p>
          <a:p>
            <a:pPr marL="0" marR="0" algn="ctr">
              <a:spcBef>
                <a:spcPts val="0"/>
              </a:spcBef>
            </a:pPr>
            <a:r>
              <a:rPr lang="el-GR"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Ενεργειακών Κέντρων</a:t>
            </a:r>
            <a:endParaRPr lang="en-US" sz="3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04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D56">
                <a:alpha val="42000"/>
              </a:srgbClr>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10" name="TextBox 9"/>
          <p:cNvSpPr txBox="1"/>
          <p:nvPr/>
        </p:nvSpPr>
        <p:spPr>
          <a:xfrm>
            <a:off x="0" y="33603"/>
            <a:ext cx="9174997" cy="1718997"/>
          </a:xfrm>
          <a:prstGeom prst="rect">
            <a:avLst/>
          </a:prstGeom>
          <a:noFill/>
        </p:spPr>
        <p:txBody>
          <a:bodyPr wrap="square" rtlCol="0">
            <a:spAutoFit/>
          </a:bodyPr>
          <a:lstStyle/>
          <a:p>
            <a:pPr marL="0" marR="0" lvl="0" indent="0" algn="ctr">
              <a:lnSpc>
                <a:spcPct val="115000"/>
              </a:lnSpc>
              <a:spcBef>
                <a:spcPts val="0"/>
              </a:spcBef>
              <a:buFont typeface="Symbol" panose="05050102010706020507" pitchFamily="18" charset="2"/>
              <a:buNone/>
            </a:pPr>
            <a:r>
              <a:rPr lang="el-GR" sz="4800" b="1" dirty="0">
                <a:effectLst/>
                <a:latin typeface="Arial" panose="020B0604020202020204" pitchFamily="34" charset="0"/>
                <a:ea typeface="Calibri" panose="020F0502020204030204" pitchFamily="34" charset="0"/>
              </a:rPr>
              <a:t>Επιστημονικοί Εργάτες  και Υποκειμενικές Επιρροές</a:t>
            </a:r>
            <a:endParaRPr lang="en-US" sz="4800" b="1" dirty="0">
              <a:effectLst/>
              <a:latin typeface="Arial" panose="020B060402020202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FA9FD58-8371-4BA6-9568-D3232A6CD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28800"/>
            <a:ext cx="6381044" cy="4800600"/>
          </a:xfrm>
          <a:prstGeom prst="rect">
            <a:avLst/>
          </a:prstGeom>
        </p:spPr>
      </p:pic>
      <p:sp>
        <p:nvSpPr>
          <p:cNvPr id="4" name="TextBox 3">
            <a:extLst>
              <a:ext uri="{FF2B5EF4-FFF2-40B4-BE49-F238E27FC236}">
                <a16:creationId xmlns:a16="http://schemas.microsoft.com/office/drawing/2014/main" id="{4663FF05-AE17-4CBD-96A9-0C8AE539CDC8}"/>
              </a:ext>
            </a:extLst>
          </p:cNvPr>
          <p:cNvSpPr txBox="1"/>
          <p:nvPr/>
        </p:nvSpPr>
        <p:spPr>
          <a:xfrm>
            <a:off x="-12268200" y="33603"/>
            <a:ext cx="9174997" cy="1718997"/>
          </a:xfrm>
          <a:prstGeom prst="rect">
            <a:avLst/>
          </a:prstGeom>
          <a:noFill/>
        </p:spPr>
        <p:txBody>
          <a:bodyPr wrap="square" rtlCol="0">
            <a:spAutoFit/>
          </a:bodyPr>
          <a:lstStyle/>
          <a:p>
            <a:pPr marL="0" marR="0" lvl="0" indent="0" algn="ctr">
              <a:lnSpc>
                <a:spcPct val="115000"/>
              </a:lnSpc>
              <a:spcBef>
                <a:spcPts val="0"/>
              </a:spcBef>
              <a:buFont typeface="Symbol" panose="05050102010706020507" pitchFamily="18" charset="2"/>
              <a:buNone/>
            </a:pPr>
            <a:r>
              <a:rPr lang="en-US" sz="4800" b="1" dirty="0">
                <a:effectLst/>
                <a:latin typeface="Arial" panose="020B0604020202020204" pitchFamily="34" charset="0"/>
                <a:ea typeface="Calibri" panose="020F0502020204030204" pitchFamily="34" charset="0"/>
              </a:rPr>
              <a:t>Scientific Servers and Subjective Influences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83403"/>
            <a:ext cx="9144000" cy="1718997"/>
          </a:xfrm>
          <a:prstGeom prst="rect">
            <a:avLst/>
          </a:prstGeom>
        </p:spPr>
        <p:txBody>
          <a:bodyPr wrap="square">
            <a:spAutoFit/>
          </a:bodyPr>
          <a:lstStyle/>
          <a:p>
            <a:pPr marL="0" marR="0" algn="ctr">
              <a:lnSpc>
                <a:spcPct val="115000"/>
              </a:lnSpc>
              <a:spcBef>
                <a:spcPts val="0"/>
              </a:spcBef>
            </a:pPr>
            <a:r>
              <a:rPr lang="el-GR" sz="4800" b="1" dirty="0">
                <a:solidFill>
                  <a:schemeClr val="bg1"/>
                </a:solidFill>
                <a:effectLst/>
                <a:latin typeface="Arial" panose="020B0604020202020204" pitchFamily="34" charset="0"/>
                <a:ea typeface="Calibri" panose="020F0502020204030204" pitchFamily="34" charset="0"/>
              </a:rPr>
              <a:t>Σύγκλιση Επιστήμης</a:t>
            </a:r>
          </a:p>
          <a:p>
            <a:pPr marL="0" marR="0" algn="ctr">
              <a:lnSpc>
                <a:spcPct val="115000"/>
              </a:lnSpc>
              <a:spcBef>
                <a:spcPts val="0"/>
              </a:spcBef>
            </a:pPr>
            <a:r>
              <a:rPr lang="el-GR" sz="4800" b="1" dirty="0">
                <a:solidFill>
                  <a:schemeClr val="bg1"/>
                </a:solidFill>
                <a:effectLst/>
                <a:latin typeface="Arial" panose="020B0604020202020204" pitchFamily="34" charset="0"/>
                <a:ea typeface="Calibri" panose="020F0502020204030204" pitchFamily="34" charset="0"/>
              </a:rPr>
              <a:t>και Θρησκείας</a:t>
            </a:r>
            <a:endParaRPr lang="en-US" sz="4800" b="1" dirty="0">
              <a:solidFill>
                <a:schemeClr val="bg1"/>
              </a:solidFill>
              <a:effectLst/>
              <a:latin typeface="Arial" panose="020B0604020202020204" pitchFamily="34" charset="0"/>
              <a:ea typeface="Calibri" panose="020F0502020204030204" pitchFamily="34" charset="0"/>
            </a:endParaRPr>
          </a:p>
        </p:txBody>
      </p:sp>
      <p:sp>
        <p:nvSpPr>
          <p:cNvPr id="7" name="Rectangle 6"/>
          <p:cNvSpPr/>
          <p:nvPr/>
        </p:nvSpPr>
        <p:spPr>
          <a:xfrm>
            <a:off x="5105400" y="2683310"/>
            <a:ext cx="4724400" cy="1754326"/>
          </a:xfrm>
          <a:prstGeom prst="rect">
            <a:avLst/>
          </a:prstGeom>
        </p:spPr>
        <p:txBody>
          <a:bodyPr wrap="square">
            <a:spAutoFit/>
          </a:bodyPr>
          <a:lstStyle/>
          <a:p>
            <a:pPr algn="ctr"/>
            <a:r>
              <a:rPr lang="el-GR" sz="3600" b="1" i="1" dirty="0">
                <a:solidFill>
                  <a:schemeClr val="bg1"/>
                </a:solidFill>
                <a:latin typeface="Arial" panose="020B0604020202020204" pitchFamily="34" charset="0"/>
                <a:cs typeface="Arial" panose="020B0604020202020204" pitchFamily="34" charset="0"/>
              </a:rPr>
              <a:t>«Αναπτύξτε τη γνώση του Πραγματικού»</a:t>
            </a:r>
            <a:endParaRPr lang="en-US" sz="3600" b="1" i="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92E949-763F-48D4-883D-EA02A1D7D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24050"/>
            <a:ext cx="5257800" cy="4629150"/>
          </a:xfrm>
          <a:prstGeom prst="rect">
            <a:avLst/>
          </a:prstGeom>
        </p:spPr>
      </p:pic>
      <p:sp>
        <p:nvSpPr>
          <p:cNvPr id="5" name="Rectangle 5">
            <a:extLst>
              <a:ext uri="{FF2B5EF4-FFF2-40B4-BE49-F238E27FC236}">
                <a16:creationId xmlns:a16="http://schemas.microsoft.com/office/drawing/2014/main" id="{95C61350-23A3-4100-97D6-D70B3FC99DE5}"/>
              </a:ext>
            </a:extLst>
          </p:cNvPr>
          <p:cNvSpPr/>
          <p:nvPr/>
        </p:nvSpPr>
        <p:spPr>
          <a:xfrm>
            <a:off x="-11963400" y="205053"/>
            <a:ext cx="9144000" cy="1718997"/>
          </a:xfrm>
          <a:prstGeom prst="rect">
            <a:avLst/>
          </a:prstGeom>
        </p:spPr>
        <p:txBody>
          <a:bodyPr wrap="square">
            <a:spAutoFit/>
          </a:bodyPr>
          <a:lstStyle/>
          <a:p>
            <a:pPr marL="0" marR="0" algn="ctr">
              <a:lnSpc>
                <a:spcPct val="115000"/>
              </a:lnSpc>
              <a:spcBef>
                <a:spcPts val="0"/>
              </a:spcBef>
            </a:pPr>
            <a:r>
              <a:rPr lang="en-US" sz="4800" b="1" dirty="0">
                <a:effectLst/>
                <a:latin typeface="Arial" panose="020B0604020202020204" pitchFamily="34" charset="0"/>
                <a:ea typeface="Calibri" panose="020F0502020204030204" pitchFamily="34" charset="0"/>
              </a:rPr>
              <a:t>Convergence of Science </a:t>
            </a:r>
          </a:p>
          <a:p>
            <a:pPr marL="0" marR="0" algn="ctr">
              <a:lnSpc>
                <a:spcPct val="115000"/>
              </a:lnSpc>
              <a:spcBef>
                <a:spcPts val="0"/>
              </a:spcBef>
            </a:pPr>
            <a:r>
              <a:rPr lang="en-US" sz="4800" b="1" dirty="0">
                <a:effectLst/>
                <a:latin typeface="Arial" panose="020B0604020202020204" pitchFamily="34" charset="0"/>
                <a:ea typeface="Calibri" panose="020F0502020204030204" pitchFamily="34" charset="0"/>
              </a:rPr>
              <a:t>and Religion</a:t>
            </a:r>
          </a:p>
        </p:txBody>
      </p:sp>
      <p:sp>
        <p:nvSpPr>
          <p:cNvPr id="8" name="Rectangle 6">
            <a:extLst>
              <a:ext uri="{FF2B5EF4-FFF2-40B4-BE49-F238E27FC236}">
                <a16:creationId xmlns:a16="http://schemas.microsoft.com/office/drawing/2014/main" id="{2B1BE5B5-E5FC-4055-8C2F-EF904ECD9F47}"/>
              </a:ext>
            </a:extLst>
          </p:cNvPr>
          <p:cNvSpPr/>
          <p:nvPr/>
        </p:nvSpPr>
        <p:spPr>
          <a:xfrm>
            <a:off x="-9525000" y="2838241"/>
            <a:ext cx="3098321" cy="2800767"/>
          </a:xfrm>
          <a:prstGeom prst="rect">
            <a:avLst/>
          </a:prstGeom>
        </p:spPr>
        <p:txBody>
          <a:bodyPr wrap="square">
            <a:spAutoFit/>
          </a:bodyPr>
          <a:lstStyle/>
          <a:p>
            <a:pPr algn="ctr"/>
            <a:r>
              <a:rPr lang="en-US" sz="4400" b="1" i="1" dirty="0">
                <a:latin typeface="Arial" panose="020B0604020202020204" pitchFamily="34" charset="0"/>
                <a:cs typeface="Arial" panose="020B0604020202020204" pitchFamily="34" charset="0"/>
              </a:rPr>
              <a:t>“Develop knowledge of  the Real”</a:t>
            </a:r>
          </a:p>
        </p:txBody>
      </p:sp>
    </p:spTree>
    <p:extLst>
      <p:ext uri="{BB962C8B-B14F-4D97-AF65-F5344CB8AC3E}">
        <p14:creationId xmlns:p14="http://schemas.microsoft.com/office/powerpoint/2010/main" val="332391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E4A96-441E-4B06-A06A-B42337C1AAC6}"/>
              </a:ext>
            </a:extLst>
          </p:cNvPr>
          <p:cNvSpPr/>
          <p:nvPr/>
        </p:nvSpPr>
        <p:spPr>
          <a:xfrm>
            <a:off x="691028" y="304800"/>
            <a:ext cx="8452972" cy="869533"/>
          </a:xfrm>
          <a:prstGeom prst="rect">
            <a:avLst/>
          </a:prstGeom>
        </p:spPr>
        <p:txBody>
          <a:bodyPr wrap="square">
            <a:spAutoFit/>
          </a:bodyPr>
          <a:lstStyle/>
          <a:p>
            <a:pPr marL="0" marR="0" lvl="0" indent="0">
              <a:lnSpc>
                <a:spcPct val="115000"/>
              </a:lnSpc>
              <a:spcBef>
                <a:spcPts val="0"/>
              </a:spcBef>
              <a:spcAft>
                <a:spcPts val="0"/>
              </a:spcAft>
              <a:buFont typeface="Symbol" panose="05050102010706020507" pitchFamily="18" charset="2"/>
              <a:buNone/>
            </a:pPr>
            <a:r>
              <a:rPr lang="el-GR" sz="4800" b="1" kern="1200" dirty="0">
                <a:solidFill>
                  <a:schemeClr val="bg1"/>
                </a:solidFill>
                <a:effectLst/>
                <a:latin typeface="Arial" panose="020B0604020202020204" pitchFamily="34" charset="0"/>
                <a:ea typeface="+mn-ea"/>
                <a:cs typeface="Arial" panose="020B0604020202020204" pitchFamily="34" charset="0"/>
              </a:rPr>
              <a:t>Επιστήμη και Εκπαίδευση</a:t>
            </a:r>
            <a:endParaRPr lang="en-US" sz="4800" b="1" kern="1200" dirty="0">
              <a:solidFill>
                <a:schemeClr val="bg1"/>
              </a:solidFill>
              <a:effectLst/>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DC5493E-6F36-4346-B6BB-548A475D5D37}"/>
              </a:ext>
            </a:extLst>
          </p:cNvPr>
          <p:cNvPicPr>
            <a:picLocks noChangeAspect="1"/>
          </p:cNvPicPr>
          <p:nvPr/>
        </p:nvPicPr>
        <p:blipFill>
          <a:blip r:embed="rId3"/>
          <a:stretch>
            <a:fillRect/>
          </a:stretch>
        </p:blipFill>
        <p:spPr>
          <a:xfrm>
            <a:off x="320298" y="1260642"/>
            <a:ext cx="8452972" cy="5292558"/>
          </a:xfrm>
          <a:prstGeom prst="rect">
            <a:avLst/>
          </a:prstGeom>
        </p:spPr>
      </p:pic>
      <p:sp>
        <p:nvSpPr>
          <p:cNvPr id="4" name="Rectangle 4">
            <a:extLst>
              <a:ext uri="{FF2B5EF4-FFF2-40B4-BE49-F238E27FC236}">
                <a16:creationId xmlns:a16="http://schemas.microsoft.com/office/drawing/2014/main" id="{0A0FA03D-C52F-4F0A-9DEC-3DD8D7B3041A}"/>
              </a:ext>
            </a:extLst>
          </p:cNvPr>
          <p:cNvSpPr/>
          <p:nvPr/>
        </p:nvSpPr>
        <p:spPr>
          <a:xfrm>
            <a:off x="-8839200" y="161758"/>
            <a:ext cx="6979970" cy="869533"/>
          </a:xfrm>
          <a:prstGeom prst="rect">
            <a:avLst/>
          </a:prstGeom>
        </p:spPr>
        <p:txBody>
          <a:bodyPr wrap="square">
            <a:spAutoFit/>
          </a:bodyPr>
          <a:lstStyle/>
          <a:p>
            <a:pPr marL="0" marR="0" lvl="0" indent="0">
              <a:lnSpc>
                <a:spcPct val="115000"/>
              </a:lnSpc>
              <a:spcBef>
                <a:spcPts val="0"/>
              </a:spcBef>
              <a:spcAft>
                <a:spcPts val="0"/>
              </a:spcAft>
              <a:buFont typeface="Symbol" panose="05050102010706020507" pitchFamily="18" charset="2"/>
              <a:buNone/>
            </a:pPr>
            <a:r>
              <a:rPr lang="en-US" sz="4800" b="1" kern="1200" dirty="0">
                <a:effectLst/>
                <a:latin typeface="Arial" panose="020B0604020202020204" pitchFamily="34" charset="0"/>
                <a:cs typeface="Arial" panose="020B0604020202020204" pitchFamily="34" charset="0"/>
              </a:rPr>
              <a:t>Science and Education</a:t>
            </a:r>
          </a:p>
        </p:txBody>
      </p:sp>
    </p:spTree>
    <p:extLst>
      <p:ext uri="{BB962C8B-B14F-4D97-AF65-F5344CB8AC3E}">
        <p14:creationId xmlns:p14="http://schemas.microsoft.com/office/powerpoint/2010/main" val="14346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99440</TotalTime>
  <Words>24829</Words>
  <Application>Microsoft Office PowerPoint</Application>
  <PresentationFormat>Προβολή στην οθόνη (4:3)</PresentationFormat>
  <Paragraphs>1302</Paragraphs>
  <Slides>16</Slides>
  <Notes>16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16</vt:i4>
      </vt:variant>
    </vt:vector>
  </HeadingPairs>
  <TitlesOfParts>
    <vt:vector size="27" baseType="lpstr">
      <vt:lpstr>Arial</vt:lpstr>
      <vt:lpstr>Arial</vt:lpstr>
      <vt:lpstr>Arial Narrow</vt:lpstr>
      <vt:lpstr>Bookman Old Style</vt:lpstr>
      <vt:lpstr>Calibri</vt:lpstr>
      <vt:lpstr>Century Gothic</vt:lpstr>
      <vt:lpstr>Courier New</vt:lpstr>
      <vt:lpstr>Symbol</vt:lpstr>
      <vt:lpstr>Times New Roman</vt:lpstr>
      <vt:lpstr>Wingdings</vt:lpstr>
      <vt:lpstr>Office Theme</vt:lpstr>
      <vt:lpstr>Παρουσίαση του PowerPoint</vt:lpstr>
      <vt:lpstr>Tasks of the  Scientific Servers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Ann Veronica Chryssis</cp:lastModifiedBy>
  <cp:revision>2277</cp:revision>
  <dcterms:created xsi:type="dcterms:W3CDTF">2017-01-19T20:54:58Z</dcterms:created>
  <dcterms:modified xsi:type="dcterms:W3CDTF">2022-04-09T16:02:11Z</dcterms:modified>
</cp:coreProperties>
</file>