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48" r:id="rId2"/>
    <p:sldId id="551" r:id="rId3"/>
    <p:sldId id="572" r:id="rId4"/>
    <p:sldId id="559" r:id="rId5"/>
    <p:sldId id="558" r:id="rId6"/>
    <p:sldId id="575" r:id="rId7"/>
    <p:sldId id="564" r:id="rId8"/>
    <p:sldId id="565" r:id="rId9"/>
    <p:sldId id="554" r:id="rId10"/>
    <p:sldId id="561" r:id="rId11"/>
    <p:sldId id="566" r:id="rId12"/>
    <p:sldId id="573" r:id="rId13"/>
    <p:sldId id="557" r:id="rId14"/>
    <p:sldId id="562" r:id="rId15"/>
    <p:sldId id="571" r:id="rId16"/>
    <p:sldId id="568" r:id="rId17"/>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487"/>
    <a:srgbClr val="000000"/>
    <a:srgbClr val="577577"/>
    <a:srgbClr val="12741E"/>
    <a:srgbClr val="4C216D"/>
    <a:srgbClr val="2B67AF"/>
    <a:srgbClr val="4C6F7C"/>
    <a:srgbClr val="135516"/>
    <a:srgbClr val="0E5A17"/>
    <a:srgbClr val="3C6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23443" autoAdjust="0"/>
  </p:normalViewPr>
  <p:slideViewPr>
    <p:cSldViewPr>
      <p:cViewPr varScale="1">
        <p:scale>
          <a:sx n="22" d="100"/>
          <a:sy n="22" d="100"/>
        </p:scale>
        <p:origin x="3466" y="2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74" d="100"/>
          <a:sy n="74" d="100"/>
        </p:scale>
        <p:origin x="-307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6F9B3-6EE7-44BC-B9B5-4E6B8F7C6AB4}" type="datetimeFigureOut">
              <a:rPr lang="en-US" smtClean="0"/>
              <a:pPr/>
              <a:t>4/2/2022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ED22-4A63-47C9-8BC8-1027E703DBB5}" type="slidenum">
              <a:rPr lang="en-US" smtClean="0"/>
              <a:pPr/>
              <a:t>‹#›</a:t>
            </a:fld>
            <a:endParaRPr lang="en-US"/>
          </a:p>
        </p:txBody>
      </p:sp>
    </p:spTree>
    <p:extLst>
      <p:ext uri="{BB962C8B-B14F-4D97-AF65-F5344CB8AC3E}">
        <p14:creationId xmlns:p14="http://schemas.microsoft.com/office/powerpoint/2010/main" val="40543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D453F-C2E6-4D59-94B9-0D93CC4D5E21}" type="datetimeFigureOut">
              <a:rPr lang="en-US" smtClean="0"/>
              <a:pPr/>
              <a:t>4/2/2022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9564-7ACA-4779-B4DE-DB48D22ECA08}" type="slidenum">
              <a:rPr lang="en-US" smtClean="0"/>
              <a:pPr/>
              <a:t>‹#›</a:t>
            </a:fld>
            <a:endParaRPr lang="en-US"/>
          </a:p>
        </p:txBody>
      </p:sp>
    </p:spTree>
    <p:extLst>
      <p:ext uri="{BB962C8B-B14F-4D97-AF65-F5344CB8AC3E}">
        <p14:creationId xmlns:p14="http://schemas.microsoft.com/office/powerpoint/2010/main" val="133072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 </a:t>
            </a:r>
            <a:r>
              <a:rPr lang="el-GR" dirty="0"/>
              <a:t>Συνεχίζοντας τις ομιλίες για τους 10 Σπερματικούς Ομίλους</a:t>
            </a:r>
          </a:p>
          <a:p>
            <a:endParaRPr lang="el-GR" dirty="0"/>
          </a:p>
          <a:p>
            <a:r>
              <a:rPr lang="el-GR" dirty="0"/>
              <a:t>Σήμερα θα μιλήσω:</a:t>
            </a:r>
          </a:p>
          <a:p>
            <a:r>
              <a:rPr lang="el-GR" dirty="0"/>
              <a:t>Για τον Σπερματικό Όμιλο  6 – τους Εργάτες στο πεδίο </a:t>
            </a:r>
            <a:r>
              <a:rPr lang="el-GR" dirty="0">
                <a:highlight>
                  <a:srgbClr val="FFFF00"/>
                </a:highlight>
              </a:rPr>
              <a:t>της </a:t>
            </a:r>
            <a:r>
              <a:rPr lang="el-GR" b="0" dirty="0">
                <a:highlight>
                  <a:srgbClr val="FFFF00"/>
                </a:highlight>
              </a:rPr>
              <a:t>Θρησκείας</a:t>
            </a:r>
            <a:r>
              <a:rPr lang="el-GR" dirty="0">
                <a:highlight>
                  <a:srgbClr val="FFFF00"/>
                </a:highlight>
              </a:rPr>
              <a:t> </a:t>
            </a:r>
            <a:endParaRPr lang="en-US" dirty="0">
              <a:highlight>
                <a:srgbClr val="FFFF00"/>
              </a:highlight>
            </a:endParaRPr>
          </a:p>
          <a:p>
            <a:r>
              <a:rPr lang="en-US" dirty="0"/>
              <a:t>*************************************************************************************************</a:t>
            </a:r>
          </a:p>
          <a:p>
            <a:endParaRPr lang="en-US" dirty="0"/>
          </a:p>
          <a:p>
            <a:r>
              <a:rPr lang="el-GR" baseline="0" dirty="0"/>
              <a:t>Στην σημερινή ομιλία θέλω να  δώσω έμφαση σε μερικά θέματα: </a:t>
            </a:r>
            <a:endParaRPr lang="el-GR" b="1" baseline="0" dirty="0"/>
          </a:p>
          <a:p>
            <a:endParaRPr lang="el-GR" baseline="0" dirty="0"/>
          </a:p>
          <a:p>
            <a:pPr marL="628650" lvl="1" indent="-171450">
              <a:buFont typeface="Arial" panose="020B0604020202020204" pitchFamily="34" charset="0"/>
              <a:buChar char="•"/>
            </a:pPr>
            <a:r>
              <a:rPr lang="el-GR" baseline="0" dirty="0"/>
              <a:t>Την έννοια της Ηθικής</a:t>
            </a:r>
          </a:p>
          <a:p>
            <a:pPr marL="628650" lvl="1" indent="-171450">
              <a:buFont typeface="Arial" panose="020B0604020202020204" pitchFamily="34" charset="0"/>
              <a:buChar char="•"/>
            </a:pPr>
            <a:r>
              <a:rPr lang="el-GR" baseline="0" dirty="0"/>
              <a:t>Την Θυμαπάτη</a:t>
            </a:r>
          </a:p>
          <a:p>
            <a:pPr marL="628650" lvl="1" indent="-171450">
              <a:buFont typeface="Arial" panose="020B0604020202020204" pitchFamily="34" charset="0"/>
              <a:buChar char="•"/>
            </a:pPr>
            <a:r>
              <a:rPr lang="el-GR" baseline="0" dirty="0"/>
              <a:t>Την Νέα Παγκόσμια Θρησκεία</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l-GR" b="1" dirty="0"/>
              <a:t>Ενεργοποίηση της 1ης Μύησης</a:t>
            </a:r>
            <a:endParaRPr lang="en-US" b="1" dirty="0"/>
          </a:p>
          <a:p>
            <a:pPr algn="l"/>
            <a:endParaRPr lang="en-US" dirty="0"/>
          </a:p>
          <a:p>
            <a:pPr marL="0" marR="0" algn="l">
              <a:lnSpc>
                <a:spcPct val="120000"/>
              </a:lnSpc>
              <a:spcBef>
                <a:spcPts val="0"/>
              </a:spcBef>
              <a:spcAft>
                <a:spcPts val="1000"/>
              </a:spcAft>
            </a:pPr>
            <a:r>
              <a:rPr lang="el-GR" sz="1800" dirty="0">
                <a:effectLst/>
                <a:latin typeface="Arial" panose="020B0604020202020204" pitchFamily="34" charset="0"/>
                <a:ea typeface="Calibri" panose="020F0502020204030204" pitchFamily="34" charset="0"/>
                <a:cs typeface="Arial" panose="020B0604020202020204" pitchFamily="34" charset="0"/>
              </a:rPr>
              <a:t>Ένα από τα κύρια καθήκοντα  των μελών του Ομίλου των Θρησκευτικών Εργατών είναι να επιδείξουν τη </a:t>
            </a:r>
            <a:r>
              <a:rPr lang="el-GR" sz="1800" u="sng" dirty="0">
                <a:effectLst/>
                <a:latin typeface="Arial" panose="020B0604020202020204" pitchFamily="34" charset="0"/>
                <a:ea typeface="Calibri" panose="020F0502020204030204" pitchFamily="34" charset="0"/>
                <a:cs typeface="Arial" panose="020B0604020202020204" pitchFamily="34" charset="0"/>
              </a:rPr>
              <a:t>ορθή  ζωή </a:t>
            </a:r>
            <a:r>
              <a:rPr lang="el-GR" sz="1800" dirty="0">
                <a:effectLst/>
                <a:latin typeface="Arial" panose="020B0604020202020204" pitchFamily="34" charset="0"/>
                <a:ea typeface="Calibri" panose="020F0502020204030204" pitchFamily="34" charset="0"/>
                <a:cs typeface="Arial" panose="020B0604020202020204" pitchFamily="34" charset="0"/>
              </a:rPr>
              <a:t>μέσα από ανιδιοτελή αγάπη. Αυτό είναι ένα ιδανικό. Αλλά για να το πετύχει αυτό το άτομο πρέπει να εξαγνίσει και να αφαιρέσει τα μπλοκαρίσματα (δηλαδή τις θυμαπάτες) από οτιδήποτε το κρατά από την άμεση εμπειρία της Ψυχής και του σκοπού της. Οι διδασκαλίες της Προαιώνιας Σοφίας καταδεικνύουν ότι όσοι βαδίζουν στην Ατραπό της Απελευθέρωσης θα αναπτυχθούν πνευματικά μέσω της εσωτερικής μεταμόρφωσης. Αυτή η διαδικασία ονομάζεται «μύηση». Υπάρχουν 5 μυήσεις που πρέπει να περάσετε για να γίνετε Διδάσκαλος της Σοφίας.</a:t>
            </a:r>
          </a:p>
          <a:p>
            <a:pPr marL="0" marR="0" algn="l">
              <a:lnSpc>
                <a:spcPct val="120000"/>
              </a:lnSpc>
              <a:spcBef>
                <a:spcPts val="0"/>
              </a:spcBef>
              <a:spcAft>
                <a:spcPts val="10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20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Arial" panose="020B0604020202020204" pitchFamily="34" charset="0"/>
              </a:rPr>
              <a:t>Για τη συζήτησή μας εδώ, θα μιλήσουμε μόνο για την 1η Μύηση.</a:t>
            </a:r>
          </a:p>
          <a:p>
            <a:pPr marL="742950" marR="0" lvl="1" indent="-285750" algn="l">
              <a:lnSpc>
                <a:spcPct val="120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Arial" panose="020B0604020202020204" pitchFamily="34" charset="0"/>
              </a:rPr>
              <a:t>Λάβετε υπόψη ότι σχετίζεται άμεσα με την έννοια της Λύτρωσης, δηλαδή την αντικατάσταση της κατώτερης αστρικής ύλης του αιθερικού σώματος με ενέργειες από το Βούδδι  ή τουλάχιστον από την Ψυχή.</a:t>
            </a:r>
          </a:p>
          <a:p>
            <a:pPr marL="742950" marR="0" lvl="1" indent="-285750" algn="l">
              <a:lnSpc>
                <a:spcPct val="120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Arial" panose="020B0604020202020204" pitchFamily="34" charset="0"/>
              </a:rPr>
              <a:t>Όταν ένα άτομο παίρνει την 1η Μύηση, αντικαθιστά περίπου το 25% της ύλης των κατώτερων 18 υποπεδίων. Αυτό γίνεται  σε  αιθερικό επίπεδο και στα τσάκρα.</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0"/>
              </a:spcBef>
              <a:spcAft>
                <a:spcPts val="10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0"/>
              </a:spcBef>
              <a:spcAft>
                <a:spcPts val="1000"/>
              </a:spcAft>
            </a:pPr>
            <a:r>
              <a:rPr lang="el-GR" sz="1800" dirty="0">
                <a:effectLst/>
                <a:latin typeface="Arial" panose="020B0604020202020204" pitchFamily="34" charset="0"/>
                <a:ea typeface="Arial" panose="020B0604020202020204" pitchFamily="34" charset="0"/>
                <a:cs typeface="Arial" panose="020B0604020202020204" pitchFamily="34" charset="0"/>
              </a:rPr>
              <a:t>Πλησιάζοντας  στο τέλος της Ατραπού του Μύστη, ο ζηλωτής θα αρχίσει να λαχταρά για </a:t>
            </a:r>
            <a:r>
              <a:rPr lang="el-GR" sz="1800" b="1" dirty="0">
                <a:effectLst/>
                <a:latin typeface="Arial" panose="020B0604020202020204" pitchFamily="34" charset="0"/>
                <a:ea typeface="Arial" panose="020B0604020202020204" pitchFamily="34" charset="0"/>
                <a:cs typeface="Arial" panose="020B0604020202020204" pitchFamily="34" charset="0"/>
              </a:rPr>
              <a:t>γνώση σχετικά </a:t>
            </a:r>
            <a:r>
              <a:rPr lang="el-GR" sz="1800" dirty="0">
                <a:effectLst/>
                <a:latin typeface="Arial" panose="020B0604020202020204" pitchFamily="34" charset="0"/>
                <a:ea typeface="Arial" panose="020B0604020202020204" pitchFamily="34" charset="0"/>
                <a:cs typeface="Arial" panose="020B0604020202020204" pitchFamily="34" charset="0"/>
              </a:rPr>
              <a:t>με τις δυνάμεις και τις ενέργειες που τον επηρεάζουν. Αυτό θα τον έλξει στη Δοκιμαστική Ατραπό και μετά από ένα μέτρο κάθαρσης, θα λάβει την Πρώτη Μύηση.</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60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600"/>
              </a:spcBef>
              <a:spcAft>
                <a:spcPts val="0"/>
              </a:spcAft>
              <a:buClrTx/>
              <a:buSzTx/>
              <a:buFontTx/>
              <a:buNone/>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Μερικά κύρια χαρακτηριστικά της 1ης Μύησης:</a:t>
            </a:r>
          </a:p>
          <a:p>
            <a:pPr marL="0" marR="0" lvl="0" indent="0" algn="l" defTabSz="914400" rtl="0" eaLnBrk="1" fontAlgn="auto" latinLnBrk="0" hangingPunct="1">
              <a:lnSpc>
                <a:spcPct val="120000"/>
              </a:lnSpc>
              <a:spcBef>
                <a:spcPts val="60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Σηματοδοτεί την γέννηση του </a:t>
            </a:r>
            <a:r>
              <a:rPr lang="el-GR" sz="1800" dirty="0" err="1">
                <a:effectLst/>
                <a:latin typeface="Arial" panose="020B0604020202020204" pitchFamily="34" charset="0"/>
                <a:ea typeface="Times New Roman" panose="02020603050405020304" pitchFamily="18" charset="0"/>
                <a:cs typeface="Arial" panose="020B0604020202020204" pitchFamily="34" charset="0"/>
              </a:rPr>
              <a:t>Χριστικού</a:t>
            </a:r>
            <a:r>
              <a:rPr lang="el-GR" sz="1800" dirty="0">
                <a:effectLst/>
                <a:latin typeface="Arial" panose="020B0604020202020204" pitchFamily="34" charset="0"/>
                <a:ea typeface="Times New Roman" panose="02020603050405020304" pitchFamily="18" charset="0"/>
                <a:cs typeface="Arial" panose="020B0604020202020204" pitchFamily="34" charset="0"/>
              </a:rPr>
              <a:t> – Πνεύματος  στην καρδιά και στην συνείδηση του ατόμου. Το κέντρο της καρδιάς του </a:t>
            </a:r>
            <a:r>
              <a:rPr lang="el-GR" sz="1800" b="1" dirty="0">
                <a:effectLst/>
                <a:latin typeface="Arial" panose="020B0604020202020204" pitchFamily="34" charset="0"/>
                <a:ea typeface="Times New Roman" panose="02020603050405020304" pitchFamily="18" charset="0"/>
                <a:cs typeface="Arial" panose="020B0604020202020204" pitchFamily="34" charset="0"/>
              </a:rPr>
              <a:t>ζωοποιείται</a:t>
            </a:r>
            <a:r>
              <a:rPr lang="el-GR" sz="1800" dirty="0">
                <a:effectLst/>
                <a:latin typeface="Arial" panose="020B0604020202020204" pitchFamily="34" charset="0"/>
                <a:ea typeface="Times New Roman" panose="02020603050405020304" pitchFamily="18" charset="0"/>
                <a:cs typeface="Arial" panose="020B0604020202020204" pitchFamily="34" charset="0"/>
              </a:rPr>
              <a:t>, δημιουργώντας έτσι ευαισθησία στην δύναμη της αγάπης και της συμπόνιας του Χριστού . Αντιπροσωπεύει μια συνειδητή δέσμευση στο να ασκεί την αγάπη και την σοφία στην ζωή του.</a:t>
            </a: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Η έννοια της </a:t>
            </a:r>
            <a:r>
              <a:rPr lang="el-GR" sz="1800" i="1" dirty="0">
                <a:effectLst/>
                <a:latin typeface="Arial" panose="020B0604020202020204" pitchFamily="34" charset="0"/>
                <a:ea typeface="Times New Roman" panose="02020603050405020304" pitchFamily="18" charset="0"/>
                <a:cs typeface="Arial" panose="020B0604020202020204" pitchFamily="34" charset="0"/>
              </a:rPr>
              <a:t>ανιδιοτελούς αγάπης </a:t>
            </a:r>
            <a:r>
              <a:rPr lang="el-GR" sz="1800" dirty="0">
                <a:effectLst/>
                <a:latin typeface="Arial" panose="020B0604020202020204" pitchFamily="34" charset="0"/>
                <a:ea typeface="Times New Roman" panose="02020603050405020304" pitchFamily="18" charset="0"/>
                <a:cs typeface="Arial" panose="020B0604020202020204" pitchFamily="34" charset="0"/>
              </a:rPr>
              <a:t>γίνεται η κυρίαρχη δύναμη στην Προσωπικότητα, καθώς επιδιώκει να προσφέρει υπηρεσία και να ανυψώσει την ανθρωπότητα σε ό,τι κάνει.</a:t>
            </a: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Υποδεικνύει ότι η δημιουργία μιας γέφυρας, δηλαδή της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Ανταχκαράνα</a:t>
            </a:r>
            <a:r>
              <a:rPr lang="el-GR" sz="1800" dirty="0">
                <a:effectLst/>
                <a:latin typeface="Arial" panose="020B0604020202020204" pitchFamily="34" charset="0"/>
                <a:ea typeface="Times New Roman" panose="02020603050405020304" pitchFamily="18" charset="0"/>
                <a:cs typeface="Arial" panose="020B0604020202020204" pitchFamily="34" charset="0"/>
              </a:rPr>
              <a:t> μεταξύ του κατώτερου νου της Προσωπικότητας και του ανώτερου νου της Ψυχής έχει αρχίσει να χτίζεται. Μαθαίνει να εργάζεται ως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εσωτεριστής</a:t>
            </a:r>
            <a:r>
              <a:rPr lang="el-GR" sz="1800" dirty="0">
                <a:effectLst/>
                <a:latin typeface="Arial" panose="020B0604020202020204" pitchFamily="34" charset="0"/>
                <a:ea typeface="Times New Roman" panose="02020603050405020304" pitchFamily="18" charset="0"/>
                <a:cs typeface="Arial" panose="020B0604020202020204" pitchFamily="34" charset="0"/>
              </a:rPr>
              <a:t>, επιδεικνύοντας την ικανότητά του να κατανοεί και να εργάζεται με τις ενέργειες και τις δυνάμεις, όπως η εκμάθηση της ορθής  δόμησης σκεπτομορφών, καθώς αλληλοεπιδρούν στον νου του και να απελευθερώνεται από τα μπλοκαρίσματα.</a:t>
            </a: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Αυτή η γέφυρα επιτρέπει στον κατώτερο νου να «λυτρωθεί» και να ανυψωθεί στο Βούδδι. Αυτός είναι ένας πραγματικός μετασχηματισμός της κατώτερης αιθερικής ύλης από το ανώτερο </a:t>
            </a:r>
            <a:r>
              <a:rPr lang="el-GR" sz="1800" dirty="0" err="1">
                <a:effectLst/>
                <a:latin typeface="Arial" panose="020B0604020202020204" pitchFamily="34" charset="0"/>
                <a:ea typeface="Times New Roman" panose="02020603050405020304" pitchFamily="18" charset="0"/>
                <a:cs typeface="Arial" panose="020B0604020202020204" pitchFamily="34" charset="0"/>
              </a:rPr>
              <a:t>Βούδι</a:t>
            </a:r>
            <a:r>
              <a:rPr lang="el-GR" sz="1800" dirty="0">
                <a:effectLst/>
                <a:latin typeface="Arial" panose="020B0604020202020204" pitchFamily="34" charset="0"/>
                <a:ea typeface="Times New Roman" panose="02020603050405020304" pitchFamily="18" charset="0"/>
                <a:cs typeface="Arial" panose="020B0604020202020204" pitchFamily="34" charset="0"/>
              </a:rPr>
              <a:t>, το πεδίο της Διαίσθησης.</a:t>
            </a:r>
          </a:p>
          <a:p>
            <a:pPr marL="1200150" marR="0" lvl="2" indent="-28575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Σε αυτό το στάδιο της πνευματικής ανάπτυξης, η Ψυχή αναγνωρίζεται και βιώνεται ως «ένταση» στην συνείδηση, η οποία προσεγγίζεται μέσω του διαλογισμού με σχετική ευκολία.</a:t>
            </a: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Ο Θιβετανός μας λέει ότι με την 1η Μύηση, το 25% της Προσωπικότητας εμποτίζεται από την συνείδηση της Ψυχής.</a:t>
            </a: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1000"/>
              </a:spcAft>
              <a:buClrTx/>
              <a:buSzTx/>
              <a:buFont typeface="Arial" panose="020B0604020202020204" pitchFamily="34" charset="0"/>
              <a:buChar char="•"/>
              <a:tabLst/>
              <a:defRPr/>
            </a:pPr>
            <a:r>
              <a:rPr lang="el-GR" sz="1800" dirty="0">
                <a:effectLst/>
                <a:latin typeface="Arial" panose="020B0604020202020204" pitchFamily="34" charset="0"/>
                <a:ea typeface="Calibri" panose="020F0502020204030204" pitchFamily="34" charset="0"/>
                <a:cs typeface="Arial" panose="020B0604020202020204" pitchFamily="34" charset="0"/>
              </a:rPr>
              <a:t>Ένας πνευματικός εργάτης γίνεται μέρος ενός Άσραμ όταν ξεκινά την Δοκιμαστική Ατραπό. Ωστόσο, δεν θεωρείται αξιόπιστος στα μάτια του Άσραμ μέχρι να επιτύχει ένα μέτρο κάθαρσης της Προσωπικότητάς του και να </a:t>
            </a:r>
            <a:r>
              <a:rPr lang="el-GR" sz="1800" b="1" dirty="0">
                <a:effectLst/>
                <a:latin typeface="Arial" panose="020B0604020202020204" pitchFamily="34" charset="0"/>
                <a:ea typeface="Calibri" panose="020F0502020204030204" pitchFamily="34" charset="0"/>
                <a:cs typeface="Arial" panose="020B0604020202020204" pitchFamily="34" charset="0"/>
              </a:rPr>
              <a:t>μην μπορεί να προξενεί κακό</a:t>
            </a:r>
            <a:r>
              <a:rPr lang="el-GR" sz="1800" dirty="0">
                <a:effectLst/>
                <a:latin typeface="Arial" panose="020B0604020202020204" pitchFamily="34" charset="0"/>
                <a:ea typeface="Calibri" panose="020F0502020204030204" pitchFamily="34" charset="0"/>
                <a:cs typeface="Arial" panose="020B0604020202020204" pitchFamily="34" charset="0"/>
              </a:rPr>
              <a:t>.</a:t>
            </a:r>
          </a:p>
          <a:p>
            <a:pPr marL="742950" marR="0" lvl="1" indent="-285750" algn="l" defTabSz="914400" rtl="0" eaLnBrk="1" fontAlgn="auto" latinLnBrk="0" hangingPunct="1">
              <a:lnSpc>
                <a:spcPct val="120000"/>
              </a:lnSpc>
              <a:spcBef>
                <a:spcPts val="0"/>
              </a:spcBef>
              <a:spcAft>
                <a:spcPts val="1000"/>
              </a:spcAft>
              <a:buClrTx/>
              <a:buSzTx/>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200150" marR="0" lvl="2" indent="-285750" algn="l"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lang="el-GR" sz="1800" dirty="0">
                <a:effectLst/>
                <a:latin typeface="Arial" panose="020B0604020202020204" pitchFamily="34" charset="0"/>
                <a:ea typeface="Calibri" panose="020F0502020204030204" pitchFamily="34" charset="0"/>
                <a:cs typeface="Arial" panose="020B0604020202020204" pitchFamily="34" charset="0"/>
              </a:rPr>
              <a:t>Αργότερα, μετά την Πρώτη Μύηση, η ευαισθησία της ομάδας επιτρέπει στον μαθητή να βρίσκεται πιο κοντά στην καρδιά της ομάδας και να ενεργεί σύμφωνα με τις ιδέες της.</a:t>
            </a:r>
          </a:p>
          <a:p>
            <a:pPr marL="914400" marR="0" lvl="2" indent="0" algn="l" defTabSz="914400" rtl="0" eaLnBrk="1" fontAlgn="auto" latinLnBrk="0" hangingPunct="1">
              <a:lnSpc>
                <a:spcPct val="120000"/>
              </a:lnSpc>
              <a:spcBef>
                <a:spcPts val="0"/>
              </a:spcBef>
              <a:spcAft>
                <a:spcPts val="1000"/>
              </a:spcAft>
              <a:buClrTx/>
              <a:buSzTx/>
              <a:buFont typeface="Courier New" panose="02070309020205020404" pitchFamily="49" charset="0"/>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u="none" dirty="0">
                <a:effectLst/>
                <a:latin typeface="Arial" panose="020B0604020202020204" pitchFamily="34" charset="0"/>
                <a:ea typeface="Arial" panose="020B0604020202020204" pitchFamily="34" charset="0"/>
                <a:cs typeface="Times New Roman" panose="02020603050405020304" pitchFamily="18" charset="0"/>
              </a:rPr>
              <a:t>Θα πρέπει να ειπωθεί ότι η Ιεραρχία δεν θεωρεί την 1η Μύηση ως κύρια μύηση, αλλά μόνο ο Διδάσκαλος και το Άσραμ με το οποίο συνδέεται ο υποψήφιος, αρχίζουν να δίνουν σημασία στον μαθητή . Δεδομένου ότι η αύρα του ατόμου έχει ένα μέτρο Έγχυσης-Ψυχής, είναι πλέον ένα άτομο </a:t>
            </a:r>
            <a:r>
              <a:rPr lang="el-GR" sz="1800" b="0" u="none" strike="noStrike" dirty="0">
                <a:effectLst/>
                <a:latin typeface="Arial" panose="020B0604020202020204" pitchFamily="34" charset="0"/>
                <a:ea typeface="Arial" panose="020B0604020202020204" pitchFamily="34" charset="0"/>
                <a:cs typeface="Times New Roman" panose="02020603050405020304" pitchFamily="18" charset="0"/>
              </a:rPr>
              <a:t>στο</a:t>
            </a:r>
            <a:r>
              <a:rPr lang="el-GR" sz="1800" b="1" u="none" strike="noStrike" dirty="0">
                <a:effectLst/>
                <a:latin typeface="Arial" panose="020B0604020202020204" pitchFamily="34" charset="0"/>
                <a:ea typeface="Arial" panose="020B0604020202020204" pitchFamily="34" charset="0"/>
                <a:cs typeface="Times New Roman" panose="02020603050405020304" pitchFamily="18" charset="0"/>
              </a:rPr>
              <a:t> </a:t>
            </a:r>
            <a:r>
              <a:rPr lang="el-GR" sz="1800" b="0" u="none" strike="noStrike" dirty="0">
                <a:effectLst/>
                <a:latin typeface="Arial" panose="020B0604020202020204" pitchFamily="34" charset="0"/>
                <a:ea typeface="Arial" panose="020B0604020202020204" pitchFamily="34" charset="0"/>
                <a:cs typeface="Times New Roman" panose="02020603050405020304" pitchFamily="18" charset="0"/>
              </a:rPr>
              <a:t>οπ</a:t>
            </a:r>
            <a:r>
              <a:rPr lang="el-GR" sz="1800" u="none" strike="noStrike" dirty="0">
                <a:effectLst/>
                <a:latin typeface="Arial" panose="020B0604020202020204" pitchFamily="34" charset="0"/>
                <a:ea typeface="Arial" panose="020B0604020202020204" pitchFamily="34" charset="0"/>
                <a:cs typeface="Times New Roman" panose="02020603050405020304" pitchFamily="18" charset="0"/>
              </a:rPr>
              <a:t>οίο</a:t>
            </a:r>
            <a:r>
              <a:rPr lang="el-GR" sz="1800" u="none" dirty="0">
                <a:effectLst/>
                <a:latin typeface="Arial" panose="020B0604020202020204" pitchFamily="34" charset="0"/>
                <a:ea typeface="Arial" panose="020B0604020202020204" pitchFamily="34" charset="0"/>
                <a:cs typeface="Times New Roman" panose="02020603050405020304" pitchFamily="18" charset="0"/>
              </a:rPr>
              <a:t> μπορεί να σταλεί και να αποτυπωθεί μια εντύπωση.</a:t>
            </a:r>
            <a:endParaRPr lang="el-GR" sz="1800" u="none" dirty="0">
              <a:effectLst/>
              <a:latin typeface="Arial" panose="020B0604020202020204" pitchFamily="34" charset="0"/>
              <a:ea typeface="Arial" panose="020B0604020202020204" pitchFamily="34" charset="0"/>
              <a:cs typeface="Arial" panose="020B0604020202020204" pitchFamily="34" charset="0"/>
            </a:endParaRPr>
          </a:p>
          <a:p>
            <a:pPr marL="45720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lang="en-US" sz="1800" u="none"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Εκείνη την στιγμή, παρατηρείται μια </a:t>
            </a:r>
            <a:r>
              <a:rPr lang="el-GR" sz="1800" u="sng" dirty="0">
                <a:effectLst/>
                <a:latin typeface="Arial" panose="020B0604020202020204" pitchFamily="34" charset="0"/>
                <a:ea typeface="Times New Roman" panose="02020603050405020304" pitchFamily="18" charset="0"/>
                <a:cs typeface="Arial" panose="020B0604020202020204" pitchFamily="34" charset="0"/>
              </a:rPr>
              <a:t>μεταφορά ενέργειας από το ιερό κέντρο στο κέντρο του λαιμού</a:t>
            </a:r>
            <a:r>
              <a:rPr lang="el-GR" sz="1800" dirty="0">
                <a:effectLst/>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r>
              <a:rPr lang="el-GR" sz="1800" b="1" u="sng" dirty="0">
                <a:effectLst/>
                <a:latin typeface="Arial" panose="020B0604020202020204" pitchFamily="34" charset="0"/>
                <a:ea typeface="Times New Roman" panose="02020603050405020304" pitchFamily="18" charset="0"/>
                <a:cs typeface="Times New Roman" panose="02020603050405020304" pitchFamily="18" charset="0"/>
              </a:rPr>
              <a:t>Μια παρατήρηση</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Τα τελευταία 50 ή περισσότερα χρόνια, έχουμε δει, για παράδειγμα, πολλούς ανθρώπους στην βιομηχανία </a:t>
            </a: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strike="noStrike" dirty="0">
                <a:effectLst/>
                <a:latin typeface="Arial" panose="020B0604020202020204" pitchFamily="34" charset="0"/>
                <a:ea typeface="Times New Roman" panose="02020603050405020304" pitchFamily="18" charset="0"/>
                <a:cs typeface="Times New Roman" panose="02020603050405020304" pitchFamily="18" charset="0"/>
              </a:rPr>
              <a:t>του </a:t>
            </a:r>
            <a:r>
              <a:rPr lang="el-GR" sz="1800" b="1" strike="noStrike" dirty="0">
                <a:effectLst/>
                <a:latin typeface="Arial" panose="020B0604020202020204" pitchFamily="34" charset="0"/>
                <a:ea typeface="Times New Roman" panose="02020603050405020304" pitchFamily="18" charset="0"/>
                <a:cs typeface="Times New Roman" panose="02020603050405020304" pitchFamily="18" charset="0"/>
              </a:rPr>
              <a:t>θεάματος</a:t>
            </a:r>
            <a:r>
              <a:rPr lang="el-GR" sz="1800" strike="noStrike"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να παρέχουν ένα περιβάλλον για την παρουσίαση  ανώτερων ιδεών, πνευματικά προσανατολισμένων. Οι συναυλίες και οι καλλιτέχνες είναι πολύ δημοφιλείς σε όλο τον κόσμο και η τέχνη που εκφράζουν χρησιμοποιεί ξεκάθαρα ενέργειες του 2</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ου</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4</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ου</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και του 5</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ου</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κέντρου. Μια ισχυρή πνευματική έκφραση στις Τέχνες φαίνεται επίσης να αυξάνεται δραματικά μέσω της λογοτεχνίας, της ζωγραφικής, του τραγουδιού, του χορού, και των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animation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του Διαδικτύου.</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l-GR" sz="1800" b="1" dirty="0">
                <a:effectLst/>
                <a:latin typeface="Arial" panose="020B0604020202020204" pitchFamily="34" charset="0"/>
                <a:ea typeface="Times New Roman" panose="02020603050405020304" pitchFamily="18" charset="0"/>
                <a:cs typeface="Arial" panose="020B0604020202020204" pitchFamily="34" charset="0"/>
              </a:rPr>
              <a:t>Ορθός Τρόπος Διαβίωσης </a:t>
            </a: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Λόγω της επιρροής του ενοικούντος  </a:t>
            </a:r>
            <a:r>
              <a:rPr lang="el-GR" sz="1800" b="0" dirty="0" err="1">
                <a:effectLst/>
                <a:latin typeface="Arial" panose="020B0604020202020204" pitchFamily="34" charset="0"/>
                <a:ea typeface="Times New Roman" panose="02020603050405020304" pitchFamily="18" charset="0"/>
                <a:cs typeface="Arial" panose="020B0604020202020204" pitchFamily="34" charset="0"/>
              </a:rPr>
              <a:t>Χριστικού</a:t>
            </a:r>
            <a:r>
              <a:rPr lang="el-GR" sz="1800" b="0" dirty="0">
                <a:effectLst/>
                <a:latin typeface="Arial" panose="020B0604020202020204" pitchFamily="34" charset="0"/>
                <a:ea typeface="Times New Roman" panose="02020603050405020304" pitchFamily="18" charset="0"/>
                <a:cs typeface="Arial" panose="020B0604020202020204" pitchFamily="34" charset="0"/>
              </a:rPr>
              <a:t>-Πνεύματος</a:t>
            </a:r>
            <a:r>
              <a:rPr lang="el-GR" sz="1800" dirty="0">
                <a:effectLst/>
                <a:latin typeface="Arial" panose="020B0604020202020204" pitchFamily="34" charset="0"/>
                <a:ea typeface="Times New Roman" panose="02020603050405020304" pitchFamily="18" charset="0"/>
                <a:cs typeface="Arial" panose="020B0604020202020204" pitchFamily="34" charset="0"/>
              </a:rPr>
              <a:t>, το άτομο είναι σε θέση να δημιουργήσει έναν τρόπο ορθής διαβίωσης και να μάθει μέσω της παρόρμησης της Ψυχής να απομακρύνει τυχόν περιορισμούς, π.χ. εθισμούς που εμποδίζουν την επίγνωση της Ψυχικής σκέψης ή εντύπωσης.  Οι εθισμοί μπορεί να είναι λαιμαργία, φιλαργυρία, υπερβολική κατανάλωση φαγητού, τζόγος. Θα μπορούσε ακόμη ο ορθός τρόπος διαβίωσης να επεκταθεί και στον τρόπο με τον οποίο ένα άτομο συμπεριφέρεται μέσω μιας στάσης ανεκτικότητας και περιεκτικότητας, εξάλειψης της προκατάληψης και του φανατισμού – και οι δύο είναι μορφές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χωριστικότητας</a:t>
            </a:r>
            <a:r>
              <a:rPr lang="el-GR" sz="1800" dirty="0">
                <a:effectLst/>
                <a:latin typeface="Arial" panose="020B0604020202020204" pitchFamily="34" charset="0"/>
                <a:ea typeface="Times New Roman" panose="02020603050405020304" pitchFamily="18" charset="0"/>
                <a:cs typeface="Arial" panose="020B0604020202020204" pitchFamily="34" charset="0"/>
              </a:rPr>
              <a:t> που πρέπει να ξεπεραστούν.</a:t>
            </a: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1800" kern="1200" dirty="0">
                <a:effectLst/>
                <a:latin typeface="Arial" panose="020B0604020202020204" pitchFamily="34" charset="0"/>
                <a:ea typeface="Arial" panose="020B0604020202020204" pitchFamily="34" charset="0"/>
              </a:rPr>
              <a:t>Αυτή η εσωτερική δραστηριότητα θεραπεύει εθισμούς ή δράσεις αντίθετες με την φύση της Ψυχής και στα αρχικά  στάδια περιλαμβάνει την </a:t>
            </a:r>
            <a:r>
              <a:rPr lang="el-GR" sz="1800" b="1" kern="1200" dirty="0">
                <a:effectLst/>
                <a:latin typeface="Arial" panose="020B0604020202020204" pitchFamily="34" charset="0"/>
                <a:ea typeface="Arial" panose="020B0604020202020204" pitchFamily="34" charset="0"/>
              </a:rPr>
              <a:t>συμφιλίωση</a:t>
            </a:r>
            <a:r>
              <a:rPr lang="el-GR" sz="1800" kern="1200" dirty="0">
                <a:effectLst/>
                <a:latin typeface="Arial" panose="020B0604020202020204" pitchFamily="34" charset="0"/>
                <a:ea typeface="Arial" panose="020B0604020202020204" pitchFamily="34" charset="0"/>
              </a:rPr>
              <a:t> των ζευγών των αντιθέτων.</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1800" kern="1200" dirty="0">
                <a:effectLst/>
                <a:latin typeface="Arial" panose="020B0604020202020204" pitchFamily="34" charset="0"/>
                <a:ea typeface="Arial" panose="020B0604020202020204" pitchFamily="34" charset="0"/>
              </a:rPr>
              <a:t>Αυτές οι τάσεις είναι οι θυμαπάτες  και σχετίζονται με συναισθηματικές και νοητικές επιθυμίες των κατώτερων 18 υποπεδίων, εστιασμένες στο αστρικό σώμα και στο κατώτερο νοητικό πεδίο.</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1800" kern="1200" dirty="0">
                <a:effectLst/>
                <a:latin typeface="Arial" panose="020B0604020202020204" pitchFamily="34" charset="0"/>
                <a:ea typeface="Arial" panose="020B0604020202020204" pitchFamily="34" charset="0"/>
              </a:rPr>
              <a:t>Ελέγχοντας τις φυσικές επιθυμίες και τις ορέξεις, το άτομο θα έχει ολοκληρώσει ένα σημαντικό μέρος της </a:t>
            </a:r>
            <a:r>
              <a:rPr lang="el-GR" sz="1800" b="1" kern="1200" dirty="0">
                <a:effectLst/>
                <a:latin typeface="Arial" panose="020B0604020202020204" pitchFamily="34" charset="0"/>
                <a:ea typeface="Arial" panose="020B0604020202020204" pitchFamily="34" charset="0"/>
              </a:rPr>
              <a:t>1ης Μύησης </a:t>
            </a:r>
            <a:r>
              <a:rPr lang="el-GR" sz="1800" kern="1200" dirty="0">
                <a:effectLst/>
                <a:latin typeface="Arial" panose="020B0604020202020204" pitchFamily="34" charset="0"/>
                <a:ea typeface="Arial" panose="020B0604020202020204" pitchFamily="34" charset="0"/>
              </a:rPr>
              <a:t>και θα την έχει αντικαταστήσει ή θα έχει εμποτίσει  (την προσωπικότητα του) κατά 25%  με Συνείδηση Ψυχής. Αυτή είναι η λύτρωση της ουσίας της τριπλής φύσης.</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1800" kern="1200" dirty="0">
                <a:effectLst/>
                <a:latin typeface="Arial" panose="020B0604020202020204" pitchFamily="34" charset="0"/>
                <a:ea typeface="Arial" panose="020B0604020202020204" pitchFamily="34" charset="0"/>
              </a:rPr>
              <a:t>Κάποια στιγμή μεταξύ της 1ης και της 2ης Μυήσεως, η Ατραπός της Μαθητείας θα έχει ξεκινήσει. Αυτό τελικά θα έχει ως αποτέλεσμα την δημιουργία μιας ανώτερης σύνδεσης με την Ψυχή μετά από μια συγχώνευση του Μάνας και του Βούδδι, και αφού ξεκινήσει η κατασκευή της Ανταχκάρανα. Αυτή η συγχώνευση θα επιτρέψει στην Ανώτερη Πνευματική Θέληση να ρέει και να εκδηλωθεί, και τελικά θα οδηγήσει σε μύηση.</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800" kern="1200" dirty="0">
              <a:effectLst/>
              <a:latin typeface="Arial" panose="020B0604020202020204" pitchFamily="34" charset="0"/>
              <a:ea typeface="Arial" panose="020B0604020202020204" pitchFamily="34" charset="0"/>
            </a:endParaRPr>
          </a:p>
          <a:p>
            <a:pPr algn="l"/>
            <a:endParaRPr lang="en-US" sz="1800" kern="1200" dirty="0">
              <a:effectLst/>
              <a:latin typeface="Arial" panose="020B0604020202020204" pitchFamily="34" charset="0"/>
              <a:cs typeface="Arial" panose="020B0604020202020204" pitchFamily="34" charset="0"/>
            </a:endParaRPr>
          </a:p>
          <a:p>
            <a:pPr marL="0" marR="0" algn="l">
              <a:lnSpc>
                <a:spcPct val="120000"/>
              </a:lnSpc>
              <a:spcBef>
                <a:spcPts val="1350"/>
              </a:spcBef>
              <a:spcAft>
                <a:spcPts val="1350"/>
              </a:spcAft>
            </a:pPr>
            <a:r>
              <a:rPr lang="el-GR" sz="1800" i="1" dirty="0">
                <a:effectLst/>
                <a:latin typeface="Arial" panose="020B0604020202020204" pitchFamily="34" charset="0"/>
                <a:ea typeface="Times New Roman" panose="02020603050405020304" pitchFamily="18" charset="0"/>
                <a:cs typeface="Arial" panose="020B0604020202020204" pitchFamily="34" charset="0"/>
              </a:rPr>
              <a:t>Πώς θα έμοιαζε η 1η Μύηση στο φυσικό πεδίο για την ανθρωπότητα;</a:t>
            </a:r>
          </a:p>
          <a:p>
            <a:pPr marL="0" marR="0" algn="l">
              <a:lnSpc>
                <a:spcPct val="120000"/>
              </a:lnSpc>
              <a:spcBef>
                <a:spcPts val="1350"/>
              </a:spcBef>
              <a:spcAft>
                <a:spcPts val="1350"/>
              </a:spcAft>
            </a:pPr>
            <a:endParaRPr lang="el-GR" sz="1800" i="1" u="sng"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1350"/>
              </a:spcBef>
              <a:spcAft>
                <a:spcPts val="1350"/>
              </a:spcAft>
              <a:buFont typeface="Arial" panose="020B0604020202020204" pitchFamily="34" charset="0"/>
              <a:buChar char="•"/>
            </a:pPr>
            <a:r>
              <a:rPr lang="el-GR" sz="1800" u="sng" dirty="0">
                <a:effectLst/>
                <a:latin typeface="Arial" panose="020B0604020202020204" pitchFamily="34" charset="0"/>
                <a:ea typeface="Times New Roman" panose="02020603050405020304" pitchFamily="18" charset="0"/>
                <a:cs typeface="Arial" panose="020B0604020202020204" pitchFamily="34" charset="0"/>
              </a:rPr>
              <a:t>Εδραιώνει την αρχή του μερισμού σε αντίθεση με τον  εγωισμό και την απληστία</a:t>
            </a:r>
            <a:r>
              <a:rPr lang="el-GR" sz="1800" dirty="0">
                <a:effectLst/>
                <a:latin typeface="Arial" panose="020B0604020202020204" pitchFamily="34" charset="0"/>
                <a:ea typeface="Times New Roman" panose="02020603050405020304" pitchFamily="18" charset="0"/>
                <a:cs typeface="Arial" panose="020B0604020202020204" pitchFamily="34" charset="0"/>
              </a:rPr>
              <a:t>. Πρόκειται για την αναδιανομή του πλούτου και για τον έλεγχο των πόρων της Γης. Παράλληλα, αυτό θα συνεπαγόταν μια σημαντική αλλαγή στον τρόπο λειτουργίας του καπιταλισμού μέσω των ανθρώπων και των κυβερνήσεων.</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Στον σημερινό κόσμο, βλέπουμε ήδη αυτό να συμβαίνει μέσω ορισμένων κυβερνήσεων και πολυάριθμων οργανώσεων αρωγής (ΜΚΟ) για ανθρωπιστική βοήθεια, όπως η παροχή βοήθειας στα δεινά των προσφύγων ή  η εκπαίδευση για γυναίκες/παιδιά.</a:t>
            </a:r>
          </a:p>
          <a:p>
            <a:pPr marL="914400" marR="0" lvl="2" indent="0" algn="l" defTabSz="914400" rtl="0" eaLnBrk="1" fontAlgn="auto" latinLnBrk="0" hangingPunct="1">
              <a:lnSpc>
                <a:spcPct val="120000"/>
              </a:lnSpc>
              <a:spcBef>
                <a:spcPts val="0"/>
              </a:spcBef>
              <a:spcAft>
                <a:spcPts val="1000"/>
              </a:spcAft>
              <a:buClrTx/>
              <a:buSzTx/>
              <a:buFont typeface="Courier New" panose="02070309020205020404" pitchFamily="49" charset="0"/>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Στο  εσωτερικό πεδίο, βλέπουμε δραστηριότητες, που συνήθως συνδέονται με την απληστία και την φιλαργυρία, δηλαδή ενέργειες των κατώτερων 18 υποπεδίων, να μεταφέρονται από το κέντρο του ηλιακού πλέγματος προς την καρδιά και το λαιμό.</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10</a:t>
            </a:fld>
            <a:endParaRPr lang="en-US"/>
          </a:p>
        </p:txBody>
      </p:sp>
    </p:spTree>
    <p:extLst>
      <p:ext uri="{BB962C8B-B14F-4D97-AF65-F5344CB8AC3E}">
        <p14:creationId xmlns:p14="http://schemas.microsoft.com/office/powerpoint/2010/main" val="255429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20000"/>
              </a:lnSpc>
              <a:spcBef>
                <a:spcPts val="1200"/>
              </a:spcBef>
              <a:spcAft>
                <a:spcPts val="600"/>
              </a:spcAft>
              <a:buClrTx/>
              <a:buSzTx/>
              <a:buFontTx/>
              <a:buNone/>
              <a:tabLst/>
              <a:defRPr/>
            </a:pPr>
            <a:r>
              <a:rPr lang="el-G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Η Επανεμφάνιση του Χριστού</a:t>
            </a:r>
            <a:endParaRPr lang="en-US" altLang="en-US" sz="1800" b="1" u="sng" dirty="0">
              <a:solidFill>
                <a:schemeClr val="bg1"/>
              </a:solidFill>
              <a:latin typeface="Arial" panose="020B0604020202020204" pitchFamily="34" charset="0"/>
              <a:cs typeface="Arial" panose="020B0604020202020204" pitchFamily="34" charset="0"/>
            </a:endParaRPr>
          </a:p>
          <a:p>
            <a:pPr marL="0" marR="0" algn="l">
              <a:lnSpc>
                <a:spcPct val="120000"/>
              </a:lnSpc>
              <a:spcBef>
                <a:spcPts val="12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r>
              <a:rPr lang="el-GR" sz="1800" dirty="0">
                <a:effectLst/>
                <a:latin typeface="Arial" panose="020B0604020202020204" pitchFamily="34" charset="0"/>
                <a:ea typeface="Calibri" panose="020F0502020204030204" pitchFamily="34" charset="0"/>
                <a:cs typeface="Arial" panose="020B0604020202020204" pitchFamily="34" charset="0"/>
              </a:rPr>
              <a:t>Σε πολλά από τα βιβλία της η Α. </a:t>
            </a:r>
            <a:r>
              <a:rPr lang="el-GR" sz="1800" dirty="0" err="1">
                <a:effectLst/>
                <a:latin typeface="Arial" panose="020B0604020202020204" pitchFamily="34" charset="0"/>
                <a:ea typeface="Calibri" panose="020F0502020204030204" pitchFamily="34" charset="0"/>
                <a:cs typeface="Arial" panose="020B0604020202020204" pitchFamily="34" charset="0"/>
              </a:rPr>
              <a:t>Μπέιλη</a:t>
            </a:r>
            <a:r>
              <a:rPr lang="el-GR" sz="1800" dirty="0">
                <a:effectLst/>
                <a:latin typeface="Arial" panose="020B0604020202020204" pitchFamily="34" charset="0"/>
                <a:ea typeface="Calibri" panose="020F0502020204030204" pitchFamily="34" charset="0"/>
                <a:cs typeface="Arial" panose="020B0604020202020204" pitchFamily="34" charset="0"/>
              </a:rPr>
              <a:t>, μίλησε για την Επανεμφάνιση του Χριστού.</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Arial" panose="020B0604020202020204" pitchFamily="34" charset="0"/>
              </a:rPr>
              <a:t>Αυτό  συνιστά </a:t>
            </a:r>
            <a:r>
              <a:rPr lang="el-GR" sz="1800" b="0" dirty="0">
                <a:effectLst/>
                <a:latin typeface="Arial" panose="020B0604020202020204" pitchFamily="34" charset="0"/>
                <a:ea typeface="Calibri" panose="020F0502020204030204" pitchFamily="34" charset="0"/>
                <a:cs typeface="Arial" panose="020B0604020202020204" pitchFamily="34" charset="0"/>
              </a:rPr>
              <a:t>μια ουσιώδη κινητοποιούσα δύναμη </a:t>
            </a:r>
            <a:r>
              <a:rPr lang="el-GR" sz="1800" dirty="0">
                <a:effectLst/>
                <a:latin typeface="Arial" panose="020B0604020202020204" pitchFamily="34" charset="0"/>
                <a:ea typeface="Calibri" panose="020F0502020204030204" pitchFamily="34" charset="0"/>
                <a:cs typeface="Arial" panose="020B0604020202020204" pitchFamily="34" charset="0"/>
              </a:rPr>
              <a:t>για τον Νέο Όμιλο Εξυπηρετητών του Κόσμου και για πολλές θρησκευτικές ομάδες που βοηθούν στην ευαισθητοποίηση της επικείμενης επιστροφής Του και στην διευκόλυνση της εξέλιξης του Σχεδίου.</a:t>
            </a:r>
          </a:p>
          <a:p>
            <a:pPr marL="742950" marR="0" lvl="1" indent="-285750" algn="l">
              <a:lnSpc>
                <a:spcPct val="120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r>
              <a:rPr lang="el-GR" sz="1800" b="0" dirty="0">
                <a:effectLst/>
                <a:latin typeface="Arial" panose="020B0604020202020204" pitchFamily="34" charset="0"/>
                <a:ea typeface="Calibri" panose="020F0502020204030204" pitchFamily="34" charset="0"/>
                <a:cs typeface="Arial" panose="020B0604020202020204" pitchFamily="34" charset="0"/>
              </a:rPr>
              <a:t>Η  </a:t>
            </a:r>
            <a:r>
              <a:rPr lang="el-GR" sz="18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Επανεμφάνιση του Χριστού </a:t>
            </a:r>
            <a:r>
              <a:rPr lang="el-GR" sz="1800" b="0" dirty="0">
                <a:effectLst/>
                <a:latin typeface="Arial" panose="020B0604020202020204" pitchFamily="34" charset="0"/>
                <a:ea typeface="Calibri" panose="020F0502020204030204" pitchFamily="34" charset="0"/>
                <a:cs typeface="Arial" panose="020B0604020202020204" pitchFamily="34" charset="0"/>
              </a:rPr>
              <a:t>είναι μια δοξασία για την Συνέχεια της Αποκάλυψης της Θειότητας στην ανθρωπότητα.</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0000"/>
              </a:lnSpc>
              <a:spcBef>
                <a:spcPts val="0"/>
              </a:spcBef>
              <a:spcAft>
                <a:spcPts val="720"/>
              </a:spcAft>
            </a:pPr>
            <a:r>
              <a:rPr lang="el-G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Οι Παγκόσμιοι Εξυπηρετητές έχουν δημιουργήσει το σκηνικό για ίσως την πιο ισχυρή υποκειμενική επιρροή, που προέρχεται από τον ερχομό του «Παγκοσμίου Διδασκάλου», ή όπως σε πολλές από τις μεγάλες θρησκείες αναφέρεται  του «Ερχόμενου». Όποιο κι αν είναι το όνομα του, αυτό είναι το ίδιο μεγάλο Ον που κατέχει το αξίωμα του Χριστού. Σε διαφορετικούς πολιτισμούς και θρησκείες, αναφέρεται  με διαφορετικά ονόματα όπως: ο  Ιμάμ Μάντι, ο Διδάσκαλος </a:t>
            </a:r>
            <a:r>
              <a:rPr lang="el-GR"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Μαϊτρέγια</a:t>
            </a:r>
            <a:r>
              <a:rPr lang="el-G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ο Μεσσίας ή ο «Παγκόσμιος Διδάσκαλος».</a:t>
            </a:r>
            <a:endPar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0"/>
              </a:spcBef>
              <a:spcAft>
                <a:spcPts val="720"/>
              </a:spcAft>
            </a:pPr>
            <a:endPar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dirty="0">
                <a:effectLst/>
                <a:latin typeface="Arial" panose="020B0604020202020204" pitchFamily="34" charset="0"/>
                <a:ea typeface="Arial" panose="020B0604020202020204" pitchFamily="34" charset="0"/>
                <a:cs typeface="Arial" panose="020B0604020202020204" pitchFamily="34" charset="0"/>
              </a:rPr>
              <a:t>Στα θεοσοφικά γραπτά, ο Διδάσκαλός </a:t>
            </a:r>
            <a:r>
              <a:rPr lang="el-GR" sz="1800" dirty="0" err="1">
                <a:effectLst/>
                <a:latin typeface="Arial" panose="020B0604020202020204" pitchFamily="34" charset="0"/>
                <a:ea typeface="Arial" panose="020B0604020202020204" pitchFamily="34" charset="0"/>
                <a:cs typeface="Arial" panose="020B0604020202020204" pitchFamily="34" charset="0"/>
              </a:rPr>
              <a:t>Μαϊτρέγια</a:t>
            </a:r>
            <a:r>
              <a:rPr lang="el-GR" sz="1800" dirty="0">
                <a:effectLst/>
                <a:latin typeface="Arial" panose="020B0604020202020204" pitchFamily="34" charset="0"/>
                <a:ea typeface="Arial" panose="020B0604020202020204" pitchFamily="34" charset="0"/>
                <a:cs typeface="Arial" panose="020B0604020202020204" pitchFamily="34" charset="0"/>
              </a:rPr>
              <a:t> είναι ένα προηγμένο και υψηλόβαθμο μέλος της Πνευματικής Ιεραρχίας. Αυτό το μεγάλο Ον επιβλέπει την εξέλιξη της ανθρωπότητας και αντιπροσωπεύει έναν συνεχή κύκλο μεταφοράς γνώσης σχετικά με την φύση της σύστασης του ανθρώπου και τον τρόπο με τον οποίο οφείλει να ζει ορθά στον κόσμο. Με την εμφάνισή Του στον φυσικό κόσμο και την λήψη ενός σώματος, εκπληρώνει τον ρόλο του Παγκόσμιου Διδασκάλου. Αυτό το μεγάλο Όν θα επανεμφανιστεί μαζί με την Ιεραρχία των Διδασκάλων, οι οποίοι επίσης πρόκειται να εξωτερικευθούν και να βοηθήσουν στην προετοιμασία της Ανθρωπότητας για την μετάβαση από μίαν εποχή εγωισμού και φόβου σε μια εποχή συνεργασίας και καλής θέλησης.</a:t>
            </a:r>
          </a:p>
          <a:p>
            <a:pPr marL="0" marR="0" algn="l">
              <a:lnSpc>
                <a:spcPct val="120000"/>
              </a:lnSpc>
              <a:spcBef>
                <a:spcPts val="720"/>
              </a:spcBef>
              <a:spcAft>
                <a:spcPts val="720"/>
              </a:spcAft>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Ο Θιβετανός είπε ότι ο Χριστός θα είναι προάγγελος της Εποχής του Υδροχόου και θα σταθεί ενώπιον της Ανθρωπότητας ως  ένα Μεγάλο Πρότυπο του τι μπορεί να γίνει ένα ανθρώπινο ον και ο μεγαλύτερος όμιλος που ονομάζεται ανθρωπότητα. Οι διδασκαλίες της Προαιώνιας Σοφίας μας λένε ότι ο Χριστός δεν έφυγε ποτέ από το γήινο πεδίο, αλλά ήταν μαζί μας, για να επιστρέψει όταν έρθει η ώρα και σύμφωνα με την επιλογή Του.</a:t>
            </a:r>
          </a:p>
          <a:p>
            <a:pPr marL="0" marR="0" algn="l">
              <a:lnSpc>
                <a:spcPct val="120000"/>
              </a:lnSpc>
              <a:spcBef>
                <a:spcPts val="720"/>
              </a:spcBef>
              <a:spcAft>
                <a:spcPts val="720"/>
              </a:spcAft>
            </a:pPr>
            <a:endPar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a:lnSpc>
                <a:spcPct val="120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Times New Roman" panose="02020603050405020304" pitchFamily="18" charset="0"/>
              </a:rPr>
              <a:t>Οι μαθητές των διδασκαλιών της Προαιώνιας Σοφίας αποδέχονται το γεγονός της επιστροφής Του και ότι είναι μια αναγνώριση της </a:t>
            </a:r>
            <a:r>
              <a:rPr lang="el-GR" sz="1800" i="1" dirty="0">
                <a:effectLst/>
                <a:latin typeface="Arial" panose="020B0604020202020204" pitchFamily="34" charset="0"/>
                <a:ea typeface="Arial" panose="020B0604020202020204" pitchFamily="34" charset="0"/>
                <a:cs typeface="Times New Roman" panose="02020603050405020304" pitchFamily="18" charset="0"/>
              </a:rPr>
              <a:t>Συνέχειας της Αποκάλυψης</a:t>
            </a:r>
            <a:r>
              <a:rPr lang="el-GR" sz="1800" dirty="0">
                <a:effectLst/>
                <a:latin typeface="Arial" panose="020B0604020202020204" pitchFamily="34" charset="0"/>
                <a:ea typeface="Arial" panose="020B0604020202020204" pitchFamily="34" charset="0"/>
                <a:cs typeface="Times New Roman" panose="02020603050405020304" pitchFamily="18" charset="0"/>
              </a:rPr>
              <a:t>, ότι δηλαδή με τον ερχομό κάθε Νέας Εποχής, εμφανίζεται ο Μεγάλος Διδάσκαλος.</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0000"/>
              </a:lnSpc>
              <a:spcBef>
                <a:spcPts val="720"/>
              </a:spcBef>
              <a:spcAft>
                <a:spcPts val="0"/>
              </a:spcAft>
            </a:pPr>
            <a:endPar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kern="1200" dirty="0">
                <a:solidFill>
                  <a:srgbClr val="000000"/>
                </a:solidFill>
                <a:effectLst/>
                <a:latin typeface="Arial" panose="020B0604020202020204" pitchFamily="34" charset="0"/>
                <a:ea typeface="Times New Roman" panose="02020603050405020304" pitchFamily="18" charset="0"/>
              </a:rPr>
              <a:t>Η Ιεραρχία και οι Παγκόσμιοι Εξυπηρετητές  της ανά τους αιώνες, εργάζονται  γι` αυτό που με εσωτερικούς όρους ονομάζεται </a:t>
            </a:r>
            <a:r>
              <a:rPr lang="el-GR" sz="1800" i="1" kern="1200" dirty="0">
                <a:solidFill>
                  <a:srgbClr val="000000"/>
                </a:solidFill>
                <a:effectLst/>
                <a:latin typeface="Arial" panose="020B0604020202020204" pitchFamily="34" charset="0"/>
                <a:ea typeface="Times New Roman" panose="02020603050405020304" pitchFamily="18" charset="0"/>
              </a:rPr>
              <a:t>«απομονωμένη ενότητα» </a:t>
            </a:r>
            <a:r>
              <a:rPr lang="el-GR" sz="1800" kern="1200" dirty="0">
                <a:solidFill>
                  <a:srgbClr val="000000"/>
                </a:solidFill>
                <a:effectLst/>
                <a:latin typeface="Arial" panose="020B0604020202020204" pitchFamily="34" charset="0"/>
                <a:ea typeface="Times New Roman" panose="02020603050405020304" pitchFamily="18" charset="0"/>
              </a:rPr>
              <a:t>στα εσωτερικά πεδία της Γης. Αυτό υποδηλώνεται στην φράση ότι  «</a:t>
            </a:r>
            <a:r>
              <a:rPr lang="el-GR" sz="2800" b="0" i="1" dirty="0">
                <a:solidFill>
                  <a:srgbClr val="000000"/>
                </a:solidFill>
                <a:effectLst/>
                <a:latin typeface="Open Sans" panose="020B0606030504020204" pitchFamily="34" charset="0"/>
              </a:rPr>
              <a:t>είναι εν τω κόσμω, αλλά δεν είναι εκ του κόσμου τούτου.</a:t>
            </a:r>
            <a:r>
              <a:rPr lang="el-GR" sz="1800" i="1" kern="1200" dirty="0">
                <a:solidFill>
                  <a:srgbClr val="000000"/>
                </a:solidFill>
                <a:effectLst/>
                <a:latin typeface="Arial" panose="020B0604020202020204" pitchFamily="34" charset="0"/>
                <a:ea typeface="Times New Roman" panose="02020603050405020304" pitchFamily="18" charset="0"/>
              </a:rPr>
              <a:t>»</a:t>
            </a:r>
            <a:r>
              <a:rPr lang="el-GR" sz="1800" kern="1200" dirty="0">
                <a:solidFill>
                  <a:srgbClr val="000000"/>
                </a:solidFill>
                <a:effectLst/>
                <a:latin typeface="Arial" panose="020B0604020202020204" pitchFamily="34" charset="0"/>
                <a:ea typeface="Times New Roman" panose="02020603050405020304" pitchFamily="18" charset="0"/>
              </a:rPr>
              <a:t>. Τώρα εργάζονται στο νοητικό πεδίο της μέσης ανθρωπότητας με σκοπό να διαλύσουν κάθε μορφή θυμαπάτης, ψευδαίσθησης ή παραμόρφωσης της πραγματικότητας, μέσω εντύπωσης.</a:t>
            </a:r>
          </a:p>
          <a:p>
            <a:pPr marL="0" marR="0" algn="l">
              <a:lnSpc>
                <a:spcPct val="120000"/>
              </a:lnSpc>
              <a:spcBef>
                <a:spcPts val="720"/>
              </a:spcBef>
              <a:spcAft>
                <a:spcPts val="72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lgn="l">
              <a:lnSpc>
                <a:spcPct val="120000"/>
              </a:lnSpc>
              <a:spcBef>
                <a:spcPts val="720"/>
              </a:spcBef>
              <a:spcAft>
                <a:spcPts val="72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720"/>
              </a:spcBef>
              <a:spcAft>
                <a:spcPts val="720"/>
              </a:spcAft>
            </a:pPr>
            <a:r>
              <a:rPr lang="el-GR" sz="1800" dirty="0">
                <a:effectLst/>
                <a:latin typeface="Arial" panose="020B0604020202020204" pitchFamily="34" charset="0"/>
                <a:ea typeface="Calibri" panose="020F0502020204030204" pitchFamily="34" charset="0"/>
                <a:cs typeface="Arial" panose="020B0604020202020204" pitchFamily="34" charset="0"/>
              </a:rPr>
              <a:t>Ωστόσο, το έργο του Χριστού θα είναι πρωτίστως στο αστρικό πεδίο, όπου Εκείνος θα σχηματίσει ενεργές ομάδες που εργάζονται για ενότητα, συνεργασία και αδελφοσύνη σε όλα τα τμήματα της ζωής, σε όλες τις χώρες. Εδώ η ενέργεια της ανθρώπινης επιθυμίας θα αναπροσανατολιστεί προς την καλή θέληση και την συνεργασία και την εφαρμογή των ορθών ανθρώπινων σχέσεων. Στο νοητικό πεδίο, θα επισκιάσει –για να επιτύχει κάποιαν ανταπόκριση- όσους με οποιονδήποτε τρόπο αφυπνίζονται πνευματικά και επικοινωνούν τηλεπαθητικά με όλους τους μαθητές και τους μυημένους που εργάζονται στις παγκόσμιες υποθέσεις. Μέσω αυτών των εργατών, θα έχει φυλάκια της συνείδησής Του σε όλα τα έθνη. Είναι η μάζα των ανθρώπων σε κάθε χώρα που αποτελεί την βάση στην οποία στηρίζεται η σωτηρία του κόσμου, και  με αυτήν βρίσκεται ήδη σε εξέλιξη η προπαρασκευαστική εργασία.</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0000"/>
              </a:lnSpc>
              <a:spcBef>
                <a:spcPts val="720"/>
              </a:spcBef>
              <a:spcAft>
                <a:spcPts val="720"/>
              </a:spcAft>
            </a:pPr>
            <a:r>
              <a:rPr lang="el-GR" sz="1800" dirty="0">
                <a:effectLst/>
                <a:latin typeface="Arial" panose="020B0604020202020204" pitchFamily="34" charset="0"/>
                <a:ea typeface="Arial" panose="020B0604020202020204" pitchFamily="34" charset="0"/>
                <a:cs typeface="Arial" panose="020B0604020202020204" pitchFamily="34" charset="0"/>
              </a:rPr>
              <a:t>Για να ξεδιπλωθεί το Σχέδιο και να επέλθει η Επανεμφάνιση του Χριστού, οι καρδιές και ο νους του μέσου ανθρώπου πρέπει να έχουν ένα ορισμένο ποσό πνευματικής ανάπτυξης, ώστε να κατανοήσουν την νοημοσύνη του Σχεδίου. Πρέπει να γίνει κατανοητό ότι η επιστροφή του Χριστού δεν βασίζεται στο να κάνει θαύματα και να είναι ο </a:t>
            </a:r>
            <a:r>
              <a:rPr lang="el-GR" sz="1800" i="1" dirty="0">
                <a:effectLst/>
                <a:latin typeface="Arial" panose="020B0604020202020204" pitchFamily="34" charset="0"/>
                <a:ea typeface="Arial" panose="020B0604020202020204" pitchFamily="34" charset="0"/>
                <a:cs typeface="Arial" panose="020B0604020202020204" pitchFamily="34" charset="0"/>
              </a:rPr>
              <a:t>«Ηγέτης ή ο οραματιστής»</a:t>
            </a:r>
            <a:r>
              <a:rPr lang="el-GR" sz="1800" dirty="0">
                <a:effectLst/>
                <a:latin typeface="Arial" panose="020B0604020202020204" pitchFamily="34" charset="0"/>
                <a:ea typeface="Arial" panose="020B0604020202020204" pitchFamily="34" charset="0"/>
                <a:cs typeface="Arial" panose="020B0604020202020204" pitchFamily="34" charset="0"/>
              </a:rPr>
              <a:t>. </a:t>
            </a:r>
            <a:r>
              <a:rPr lang="el-GR" sz="1800" u="sng" dirty="0">
                <a:effectLst/>
                <a:latin typeface="Arial" panose="020B0604020202020204" pitchFamily="34" charset="0"/>
                <a:ea typeface="Arial" panose="020B0604020202020204" pitchFamily="34" charset="0"/>
                <a:cs typeface="Arial" panose="020B0604020202020204" pitchFamily="34" charset="0"/>
              </a:rPr>
              <a:t>Η Ανθρωπότητα είναι αυτή που πρέπει να γίνει σωτήρας του εαυτού της</a:t>
            </a:r>
            <a:r>
              <a:rPr lang="el-GR" sz="1800" dirty="0">
                <a:effectLst/>
                <a:latin typeface="Arial" panose="020B0604020202020204" pitchFamily="34" charset="0"/>
                <a:ea typeface="Arial" panose="020B0604020202020204" pitchFamily="34" charset="0"/>
                <a:cs typeface="Arial" panose="020B0604020202020204" pitchFamily="34" charset="0"/>
              </a:rPr>
              <a:t>, πραγματοποιώντας τις δικές της πράξεις ανθρωπισμού, αλτρουισμού, μοιράσματος, και αξιώσεων για εντιμότητα, ειλικρίνεια και ανάληψη ευθυνών, στις κυβερνήσεις και σε όλες τις πτυχές του πολιτισμού. Τώρα, στον σημερινό κόσμο, είναι  καθήκον των μαθητών να βοηθήσουν την Ανθρωπότητα να συντονίσει και να δεσμεύσει την νοημοσύνη και την ελεύθερη βούληση του ανθρώπου για να επιφέρει θετικές αλλαγές.</a:t>
            </a:r>
          </a:p>
          <a:p>
            <a:pPr marL="0" marR="0" algn="l">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dirty="0">
                <a:effectLst/>
                <a:latin typeface="Arial" panose="020B0604020202020204" pitchFamily="34" charset="0"/>
                <a:ea typeface="Arial" panose="020B0604020202020204" pitchFamily="34" charset="0"/>
                <a:cs typeface="Times New Roman" panose="02020603050405020304" pitchFamily="18" charset="0"/>
              </a:rPr>
              <a:t>Ο Ντ.Κ. μας λέει ότι πρέπει να υπάρξουν ορισμένες προϋποθέσεις και να γίνουν κάποια επιτυχημένα βήματα στους τομείς της θρησκείας και της πολιτικής για την βελτίωση των ορθών ανθρώπινων σχέσεων και ότι οι θρησκευτικοί και οι πολιτικοί ηγέτες πρέπει να λογοδοτούν για τις πράξεις και την ρητορική τους.</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0000"/>
              </a:lnSpc>
              <a:spcBef>
                <a:spcPts val="720"/>
              </a:spcBef>
              <a:spcAft>
                <a:spcPts val="720"/>
              </a:spcAft>
            </a:pPr>
            <a:r>
              <a:rPr lang="el-GR" sz="1800" dirty="0">
                <a:effectLst/>
                <a:latin typeface="Arial" panose="020B0604020202020204" pitchFamily="34" charset="0"/>
                <a:ea typeface="Arial" panose="020B0604020202020204" pitchFamily="34" charset="0"/>
                <a:cs typeface="Arial" panose="020B0604020202020204" pitchFamily="34" charset="0"/>
              </a:rPr>
              <a:t>Ο Θιβετανός έχει υποδείξει  ότι τα ακόλουθα πρέπει να γίνουν πριν από την επανεμφάνιση του Χριστού:</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800100" marR="0" lvl="1" indent="-342900" algn="l">
              <a:lnSpc>
                <a:spcPct val="120000"/>
              </a:lnSpc>
              <a:spcBef>
                <a:spcPts val="720"/>
              </a:spcBef>
              <a:spcAft>
                <a:spcPts val="720"/>
              </a:spcAft>
              <a:buFont typeface="Symbol" panose="05050102010706020507" pitchFamily="18" charset="2"/>
              <a:buChar char=""/>
            </a:pPr>
            <a:r>
              <a:rPr lang="el-GR" sz="1800" u="sng" dirty="0">
                <a:effectLst/>
                <a:latin typeface="Arial" panose="020B0604020202020204" pitchFamily="34" charset="0"/>
                <a:ea typeface="Arial" panose="020B0604020202020204" pitchFamily="34" charset="0"/>
                <a:cs typeface="Times New Roman" panose="02020603050405020304" pitchFamily="18" charset="0"/>
              </a:rPr>
              <a:t>Η Αρχή της Κοινής Χρήσης/ Μερισμού</a:t>
            </a:r>
            <a:r>
              <a:rPr lang="el-GR" sz="1800" dirty="0">
                <a:effectLst/>
                <a:latin typeface="Arial" panose="020B0604020202020204" pitchFamily="34" charset="0"/>
                <a:ea typeface="Arial" panose="020B0604020202020204" pitchFamily="34" charset="0"/>
                <a:cs typeface="Times New Roman" panose="02020603050405020304" pitchFamily="18" charset="0"/>
              </a:rPr>
              <a:t> πρέπει να θεσπιστεί παγκοσμίως. Πρέπει να υπάρξει ανακατανομή του πλούτου των ατόμων, των ομάδων και των πόρων των εθνών προς όφελος όλης της Ανθρωπότητας. Αυτό θα οδηγήσει σε αναδιοργάνωση του παγκόσμιου οικονομικού συστήματος.</a:t>
            </a:r>
          </a:p>
          <a:p>
            <a:pPr marL="800100" marR="0" lvl="1" indent="-342900" algn="l">
              <a:lnSpc>
                <a:spcPct val="120000"/>
              </a:lnSpc>
              <a:spcBef>
                <a:spcPts val="720"/>
              </a:spcBef>
              <a:spcAft>
                <a:spcPts val="72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800100" marR="0" lvl="1" indent="-342900" algn="l">
              <a:lnSpc>
                <a:spcPct val="120000"/>
              </a:lnSpc>
              <a:spcBef>
                <a:spcPts val="720"/>
              </a:spcBef>
              <a:spcAft>
                <a:spcPts val="720"/>
              </a:spcAft>
              <a:buFont typeface="Symbol" panose="05050102010706020507" pitchFamily="18" charset="2"/>
              <a:buChar char=""/>
            </a:pPr>
            <a:r>
              <a:rPr lang="el-GR" sz="1800" u="sng" dirty="0">
                <a:effectLst/>
                <a:latin typeface="Arial" panose="020B0604020202020204" pitchFamily="34" charset="0"/>
                <a:ea typeface="Arial" panose="020B0604020202020204" pitchFamily="34" charset="0"/>
                <a:cs typeface="Arial" panose="020B0604020202020204" pitchFamily="34" charset="0"/>
              </a:rPr>
              <a:t>Παύση του πολέμου </a:t>
            </a:r>
            <a:r>
              <a:rPr lang="el-GR" sz="1800" dirty="0">
                <a:effectLst/>
                <a:latin typeface="Arial" panose="020B0604020202020204" pitchFamily="34" charset="0"/>
                <a:ea typeface="Arial" panose="020B0604020202020204" pitchFamily="34" charset="0"/>
                <a:cs typeface="Arial" panose="020B0604020202020204" pitchFamily="34" charset="0"/>
              </a:rPr>
              <a:t>και δημιουργία ενός μέτρου διαρκούς ειρήνης. Οι συγκρούσεις σε όλο τον κόσμο, π.χ. στην Βόρεια Κορέα, στον συνεχιζόμενο εμφύλιο πόλεμο της Συρίας, στα προβλήματα στην Ουκρανία και στα ριζοσπαστικά θρησκευτικά ζητήματα στην Μέση Ανατολή, στην Αφρική και στην Ασία πρέπει να επιλυθούν. Επιπλέον, το παγκόσμιο εμπόριο όπλων και η παράνομη πώληση όπλων στην μαύρη αγορά πρέπει να τεθούν υπό έλεγχο. </a:t>
            </a:r>
          </a:p>
          <a:p>
            <a:pPr marL="800100" marR="0" lvl="1" indent="-342900" algn="l">
              <a:lnSpc>
                <a:spcPct val="120000"/>
              </a:lnSpc>
              <a:spcBef>
                <a:spcPts val="720"/>
              </a:spcBef>
              <a:spcAft>
                <a:spcPts val="720"/>
              </a:spcAft>
              <a:buFont typeface="Symbol" panose="05050102010706020507" pitchFamily="18" charset="2"/>
              <a:buChar char=""/>
            </a:pPr>
            <a:endParaRPr lang="el-GR" sz="1800" u="none"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720"/>
              </a:spcBef>
              <a:spcAft>
                <a:spcPts val="720"/>
              </a:spcAft>
              <a:buFont typeface="Symbol" panose="05050102010706020507" pitchFamily="18" charset="2"/>
              <a:buChar char=""/>
            </a:pPr>
            <a:r>
              <a:rPr lang="el-GR" sz="1800" u="sng" dirty="0">
                <a:effectLst/>
                <a:latin typeface="Arial" panose="020B0604020202020204" pitchFamily="34" charset="0"/>
                <a:ea typeface="Arial" panose="020B0604020202020204" pitchFamily="34" charset="0"/>
              </a:rPr>
              <a:t>Αναδιοργάνωση των μεγάλων θρησκειών</a:t>
            </a:r>
            <a:r>
              <a:rPr lang="el-GR" sz="1800" dirty="0">
                <a:effectLst/>
                <a:latin typeface="Arial" panose="020B0604020202020204" pitchFamily="34" charset="0"/>
                <a:ea typeface="Arial" panose="020B0604020202020204" pitchFamily="34" charset="0"/>
              </a:rPr>
              <a:t>. Αυτό θα απαιτήσει για παράδειγμα:</a:t>
            </a:r>
          </a:p>
          <a:p>
            <a:pPr marL="800100" marR="0" lvl="1" indent="-342900" algn="l">
              <a:lnSpc>
                <a:spcPct val="120000"/>
              </a:lnSpc>
              <a:spcBef>
                <a:spcPts val="720"/>
              </a:spcBef>
              <a:spcAft>
                <a:spcPts val="72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1257300" marR="0" lvl="2" indent="-342900" algn="l">
              <a:lnSpc>
                <a:spcPct val="120000"/>
              </a:lnSpc>
              <a:spcBef>
                <a:spcPts val="720"/>
              </a:spcBef>
              <a:spcAft>
                <a:spcPts val="720"/>
              </a:spcAft>
              <a:buFont typeface="Courier New" panose="02070309020205020404" pitchFamily="49" charset="0"/>
              <a:buChar char="o"/>
            </a:pPr>
            <a:r>
              <a:rPr lang="el-GR" dirty="0"/>
              <a:t>Ο Χριστιανισμός να  αντιμετωπίσει τα σκάνδαλα και όλες τις έννοιες της χωριστικότητας, της κατάχρησης και του διχασμού στις εκκλησίες του.</a:t>
            </a:r>
          </a:p>
          <a:p>
            <a:pPr marL="1257300" marR="0" lvl="2" indent="-342900" algn="l">
              <a:lnSpc>
                <a:spcPct val="120000"/>
              </a:lnSpc>
              <a:spcBef>
                <a:spcPts val="720"/>
              </a:spcBef>
              <a:spcAft>
                <a:spcPts val="720"/>
              </a:spcAft>
              <a:buFont typeface="Courier New" panose="02070309020205020404" pitchFamily="49" charset="0"/>
              <a:buChar char="o"/>
            </a:pPr>
            <a:r>
              <a:rPr lang="el-GR" dirty="0"/>
              <a:t>Ο Ισλαμισμός πρέπει να αναλάβει την ευθύνη και να κυριαρχήσει πλήρως σε εκείνα τα ριζοσπαστικά στοιχεία που καταλήγουν στην κακοποίηση των γυναικών και στην διάπραξη δράσεων μίσους και βίας σε πολλά μέρη του κόσμου. </a:t>
            </a:r>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11</a:t>
            </a:fld>
            <a:endParaRPr lang="en-US"/>
          </a:p>
        </p:txBody>
      </p:sp>
    </p:spTree>
    <p:extLst>
      <p:ext uri="{BB962C8B-B14F-4D97-AF65-F5344CB8AC3E}">
        <p14:creationId xmlns:p14="http://schemas.microsoft.com/office/powerpoint/2010/main" val="414196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l-GR" b="1" dirty="0"/>
              <a:t>Επιστήμη και Θρησκεία</a:t>
            </a:r>
            <a:endParaRPr lang="en-US" b="1" dirty="0"/>
          </a:p>
          <a:p>
            <a:endParaRPr lang="en-US" b="1" dirty="0"/>
          </a:p>
          <a:p>
            <a:pPr marL="0" marR="0">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Όπως αναφέρθηκε προηγουμένως στο EΨ I, σελ. 28-29,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Ντ.Κ</a:t>
            </a:r>
            <a:r>
              <a:rPr lang="el-GR" sz="1800" dirty="0">
                <a:effectLst/>
                <a:latin typeface="Arial" panose="020B0604020202020204" pitchFamily="34" charset="0"/>
                <a:ea typeface="Calibri" panose="020F0502020204030204" pitchFamily="34" charset="0"/>
                <a:cs typeface="Times New Roman" panose="02020603050405020304" pitchFamily="18" charset="0"/>
              </a:rPr>
              <a:t>. αναφέρει:</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i="1" dirty="0">
                <a:effectLst/>
                <a:latin typeface="Arial" panose="020B0604020202020204" pitchFamily="34" charset="0"/>
                <a:ea typeface="Calibri" panose="020F0502020204030204" pitchFamily="34" charset="0"/>
                <a:cs typeface="Times New Roman" panose="02020603050405020304" pitchFamily="18" charset="0"/>
              </a:rPr>
              <a:t>«Ο Χριστιανισμός (και άλλες μεγάλες θρησκείες) είναι πρωτίστως μια θρησκεία διάσπασης, που δείχνει στον άνθρωπο την δυαδικότητα του και έτσι βάζει τα θεμέλια για την μελλοντική ενότητα».....μέσω του φακού του φωτισμένου νου (δηλαδή των επιστημόνων), ο άνθρωπος θα .. .δείτε άγνωστες μέχρι τώρα πτυχές της θεότητας».</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nSpc>
                <a:spcPct val="115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Αυτή η δήλωση θα μπορούσε επίσης να ισχύει για όλες τις μεγάλες θρησκείες στην προσπάθειά τους να δημιουργήσουν ενότητα και αδελφοσύνη.</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b="0" dirty="0"/>
          </a:p>
          <a:p>
            <a:r>
              <a:rPr lang="el-GR" b="0" dirty="0"/>
              <a:t>Σχετικά με τη σύνδεση επιστήμης και θρησκείας, θα σας παραθέσω  τα ακόλουθα αποσπάσματα από την Α. </a:t>
            </a:r>
            <a:r>
              <a:rPr lang="el-GR" b="0" dirty="0" err="1"/>
              <a:t>Μπ</a:t>
            </a:r>
            <a:r>
              <a:rPr lang="el-GR" b="0" dirty="0"/>
              <a:t>/</a:t>
            </a:r>
            <a:r>
              <a:rPr lang="el-GR" b="0" dirty="0" err="1"/>
              <a:t>Ντ</a:t>
            </a:r>
            <a:r>
              <a:rPr lang="el-GR" b="0" dirty="0"/>
              <a:t>. Κ. και εσείς βρείτε την σχέση.</a:t>
            </a:r>
            <a:endParaRPr lang="en-US" b="0" dirty="0"/>
          </a:p>
          <a:p>
            <a:endParaRPr lang="en-US" b="0" dirty="0"/>
          </a:p>
          <a:p>
            <a:r>
              <a:rPr lang="el-GR" b="0" i="0" dirty="0"/>
              <a:t>Από την </a:t>
            </a:r>
            <a:r>
              <a:rPr lang="el-GR" b="0" i="1" dirty="0"/>
              <a:t>Μαθητεία στην Νέα Εποχή, σελ. 113</a:t>
            </a:r>
          </a:p>
          <a:p>
            <a:r>
              <a:rPr lang="el-GR" b="0" i="1" dirty="0"/>
              <a:t>«Η παρόρμηση να ανακαλύψει κανείς και να διεισδύσει στα μυστικά του Θεού και της φύσης...παρήγαγε τον επιστήμονα και τον θρησκευόμενο άνθρωπο».</a:t>
            </a:r>
            <a:endParaRPr lang="en-US" b="0" i="1" dirty="0"/>
          </a:p>
          <a:p>
            <a:endParaRPr lang="en-US" b="0" dirty="0"/>
          </a:p>
          <a:p>
            <a:r>
              <a:rPr lang="el-GR" sz="1800" i="0" dirty="0">
                <a:effectLst/>
                <a:latin typeface="Arial" panose="020B0604020202020204" pitchFamily="34" charset="0"/>
                <a:ea typeface="Times New Roman" panose="02020603050405020304" pitchFamily="18" charset="0"/>
              </a:rPr>
              <a:t>Από την </a:t>
            </a:r>
            <a:r>
              <a:rPr lang="el-GR" sz="1800" i="1" dirty="0">
                <a:effectLst/>
                <a:latin typeface="Arial" panose="020B0604020202020204" pitchFamily="34" charset="0"/>
                <a:ea typeface="Times New Roman" panose="02020603050405020304" pitchFamily="18" charset="0"/>
              </a:rPr>
              <a:t>Θυμαπάτη Ένα Παγκόσμιο Πρόβλημα</a:t>
            </a:r>
            <a:r>
              <a:rPr lang="el-GR" sz="1800" i="0" dirty="0">
                <a:effectLst/>
                <a:latin typeface="Arial" panose="020B0604020202020204" pitchFamily="34" charset="0"/>
                <a:ea typeface="Times New Roman" panose="02020603050405020304" pitchFamily="18" charset="0"/>
              </a:rPr>
              <a:t>, σελ. 187</a:t>
            </a:r>
          </a:p>
          <a:p>
            <a:r>
              <a:rPr lang="el-GR" sz="1800" i="1" dirty="0">
                <a:effectLst/>
                <a:latin typeface="Arial" panose="020B0604020202020204" pitchFamily="34" charset="0"/>
                <a:ea typeface="Times New Roman" panose="02020603050405020304" pitchFamily="18" charset="0"/>
              </a:rPr>
              <a:t>Μεγάλο μέρος της αληθινής αποκάλυψης από την εποχή του Χριστού έχει έρθει στον κόσμο κατά μήκος της γραμμής της επιστήμης. Η παρουσίαση, για παράδειγμα, της υλικής ουσίας (επιστημονικά αποδεδειγμένης) ως ουσιαστικά μόνο μιας μορφής ενέργειας ήταν τόσο μεγάλη αποκάλυψη όσο οποιαδήποτε άλλη από τον Χριστό ή τον Βούδα. Συνέδεσε την ενέργεια με την δύναμη, την μορφή με την ζωή και τον άνθρωπο με τον Θεό και φύλαξε το μυστικό της μεταμόρφωσης, της μεταστοιχείωσης</a:t>
            </a:r>
            <a:r>
              <a:rPr lang="en-GB" sz="1800" i="1" dirty="0">
                <a:effectLst/>
                <a:latin typeface="Arial" panose="020B0604020202020204" pitchFamily="34" charset="0"/>
                <a:ea typeface="Times New Roman" panose="02020603050405020304" pitchFamily="18" charset="0"/>
              </a:rPr>
              <a:t>,</a:t>
            </a:r>
            <a:r>
              <a:rPr lang="el-GR" sz="1800" i="1" dirty="0">
                <a:effectLst/>
                <a:latin typeface="Arial" panose="020B0604020202020204" pitchFamily="34" charset="0"/>
                <a:ea typeface="Times New Roman" panose="02020603050405020304" pitchFamily="18" charset="0"/>
              </a:rPr>
              <a:t> και της μετουσίωσης. Οι αποκαλύψεις της επιστήμης, όταν είναι βασικές και θεμελιώδεις, είναι τόσο θείες όσο αυτές της θρησκείας, αλλά και οι δύο έχουν εκπορνευτεί για να καλύψουν τις ανθρώπινες απαιτήσεις».</a:t>
            </a:r>
            <a:endParaRPr lang="en-US" sz="1800" i="1" dirty="0">
              <a:effectLst/>
              <a:latin typeface="Arial" panose="020B0604020202020204" pitchFamily="34" charset="0"/>
              <a:ea typeface="Times New Roman" panose="02020603050405020304" pitchFamily="18" charset="0"/>
            </a:endParaRPr>
          </a:p>
          <a:p>
            <a:endParaRPr lang="en-US" sz="1800" b="0" dirty="0">
              <a:effectLst/>
              <a:latin typeface="Arial" panose="020B0604020202020204" pitchFamily="34"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Από το </a:t>
            </a:r>
            <a:r>
              <a:rPr lang="el-GR" sz="1800" i="1" dirty="0">
                <a:effectLst/>
                <a:latin typeface="Times New Roman" panose="02020603050405020304" pitchFamily="18" charset="0"/>
                <a:ea typeface="Times New Roman" panose="02020603050405020304" pitchFamily="18" charset="0"/>
              </a:rPr>
              <a:t>Πεπρωμένο των Εθνών</a:t>
            </a:r>
            <a:r>
              <a:rPr lang="el-GR" sz="1800" dirty="0">
                <a:effectLst/>
                <a:latin typeface="Times New Roman" panose="02020603050405020304" pitchFamily="18" charset="0"/>
                <a:ea typeface="Times New Roman" panose="02020603050405020304" pitchFamily="18" charset="0"/>
              </a:rPr>
              <a:t>, σελ.127 </a:t>
            </a:r>
          </a:p>
          <a:p>
            <a:pPr marL="0" marR="0">
              <a:spcBef>
                <a:spcPts val="0"/>
              </a:spcBef>
              <a:spcAft>
                <a:spcPts val="0"/>
              </a:spcAft>
            </a:pPr>
            <a:r>
              <a:rPr lang="el-GR" sz="1800" i="1" dirty="0">
                <a:effectLst/>
                <a:latin typeface="Times New Roman" panose="02020603050405020304" pitchFamily="18" charset="0"/>
                <a:ea typeface="Times New Roman" panose="02020603050405020304" pitchFamily="18" charset="0"/>
              </a:rPr>
              <a:t>«Η Ορθόδοξη θρησκεία έχει διαχωρίσει προσωρινά τις δύο μεγάλες έννοιες του πνεύματος και της ύλης (δημιουργώντας ένα χάσμα ) στην σκέψη και την διδασκαλία τους, απομακρύνοντας έτσι μεταξύ τους την θρησκεία και την επιστήμη. Το καθήκον των εργατών της νέας εποχής είναι να συνδυάσουν αυτά τα δύο φαινομενικά αντίθετα, να καταδείξουν ότι το πνεύμα και η ύλη δεν είναι ανταγωνιστικά μεταξύ τους και ότι σε όλο το σύμπαν υπάρχει μόνο πνευματική ουσία, που εργάζεται και παράγει τις εξωτερικές απτές μορφές».</a:t>
            </a:r>
            <a:endParaRPr lang="en-US" sz="1800" i="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b="0" dirty="0">
              <a:effectLst/>
              <a:latin typeface="Times New Roman" panose="02020603050405020304" pitchFamily="18" charset="0"/>
            </a:endParaRPr>
          </a:p>
          <a:p>
            <a:pPr marL="0" marR="0">
              <a:spcBef>
                <a:spcPts val="0"/>
              </a:spcBef>
              <a:spcAft>
                <a:spcPts val="0"/>
              </a:spcAft>
            </a:pPr>
            <a:r>
              <a:rPr lang="el-GR" sz="1800" b="0" i="0" u="none" dirty="0">
                <a:effectLst/>
                <a:latin typeface="Arial" panose="020B0604020202020204" pitchFamily="34" charset="0"/>
                <a:ea typeface="Times New Roman" panose="02020603050405020304" pitchFamily="18" charset="0"/>
              </a:rPr>
              <a:t>Από την </a:t>
            </a:r>
            <a:r>
              <a:rPr lang="el-GR" sz="1800" b="0" i="1" u="none" dirty="0">
                <a:effectLst/>
                <a:latin typeface="Arial" panose="020B0604020202020204" pitchFamily="34" charset="0"/>
                <a:ea typeface="Times New Roman" panose="02020603050405020304" pitchFamily="18" charset="0"/>
              </a:rPr>
              <a:t>Πραγματεία επί της Λευκής Μαγείας, σελ.449</a:t>
            </a:r>
          </a:p>
          <a:p>
            <a:pPr marL="0" marR="0">
              <a:spcBef>
                <a:spcPts val="0"/>
              </a:spcBef>
              <a:spcAft>
                <a:spcPts val="0"/>
              </a:spcAft>
            </a:pPr>
            <a:r>
              <a:rPr lang="el-GR" sz="1800" b="0" i="1" u="none" dirty="0">
                <a:effectLst/>
                <a:latin typeface="Arial" panose="020B0604020202020204" pitchFamily="34" charset="0"/>
                <a:ea typeface="Times New Roman" panose="02020603050405020304" pitchFamily="18" charset="0"/>
              </a:rPr>
              <a:t>«…το γεγονός ότι πνεύμα και ενέργεια είναι συνώνυμοι όροι και είναι εναλλάξιμοι. Μόνο με την συνειδητοποίηση αυτού μπορούμε να φτάσουμε στη συμφιλίωση της επιστήμης και της θρησκείας και σε μια αληθινή κατανόηση του κόσμου των ενεργών φαινομένων από τα οποία περιτριγυριζόμαστε και μέσα στα οποία κινούμαστε».</a:t>
            </a:r>
            <a:endParaRPr lang="en-GB" sz="1800" b="0" i="1" u="none"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l-GR" sz="1800" b="0" i="0" u="none" dirty="0">
              <a:effectLst/>
              <a:latin typeface="Arial" panose="020B0604020202020204" pitchFamily="34"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Από την </a:t>
            </a:r>
            <a:r>
              <a:rPr lang="el-GR" sz="1800" i="1" dirty="0">
                <a:effectLst/>
                <a:latin typeface="Times New Roman" panose="02020603050405020304" pitchFamily="18" charset="0"/>
                <a:ea typeface="Times New Roman" panose="02020603050405020304" pitchFamily="18" charset="0"/>
              </a:rPr>
              <a:t>Πραγματεία επί του Κοσμικού Πυρός</a:t>
            </a:r>
            <a:r>
              <a:rPr lang="el-GR" sz="1800" dirty="0">
                <a:effectLst/>
                <a:latin typeface="Times New Roman" panose="02020603050405020304" pitchFamily="18" charset="0"/>
                <a:ea typeface="Times New Roman" panose="02020603050405020304" pitchFamily="18" charset="0"/>
              </a:rPr>
              <a:t>, σελ. 1136</a:t>
            </a:r>
          </a:p>
          <a:p>
            <a:pPr marL="0" marR="0">
              <a:spcBef>
                <a:spcPts val="0"/>
              </a:spcBef>
              <a:spcAft>
                <a:spcPts val="0"/>
              </a:spcAft>
            </a:pPr>
            <a:r>
              <a:rPr lang="el-GR" sz="1800" i="1" dirty="0">
                <a:effectLst/>
                <a:latin typeface="Times New Roman" panose="02020603050405020304" pitchFamily="18" charset="0"/>
                <a:ea typeface="Times New Roman" panose="02020603050405020304" pitchFamily="18" charset="0"/>
              </a:rPr>
              <a:t>«......όλα τα πεδία του ηλιακού μας συστήματος δεν είναι παρά τα επτά υποπεδία του κοσμικού φυσικού πεδίου. Είναι η συνειδητοποίηση αυτού που τελικά θα ενώσει την επιστήμη και την θρησκεία, γιατί αυτό που ο επιστήμονας αποκαλεί ενέργεια, ο θρησκευόμενος αποκαλεί Θεό, και όμως τα δύο είναι ένα, δεν είναι τίποτα άλλο  παρά ο εκδηλωμένος σκοπός, στην φυσική ύλη, μιας  μεγάλης έξω-συστημικής Οντότητας".</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r>
              <a:rPr lang="en-US" b="0" dirty="0"/>
              <a:t>Από τ</a:t>
            </a:r>
            <a:r>
              <a:rPr lang="el-GR" b="0" dirty="0"/>
              <a:t>ή</a:t>
            </a:r>
            <a:r>
              <a:rPr lang="en-US" b="0" dirty="0"/>
              <a:t> </a:t>
            </a:r>
            <a:r>
              <a:rPr lang="el-GR" b="0" dirty="0"/>
              <a:t>Μαίρη  Μπέϊκερ (</a:t>
            </a:r>
            <a:r>
              <a:rPr lang="en-US" b="0" dirty="0"/>
              <a:t>Mary Baker Eddy</a:t>
            </a:r>
            <a:r>
              <a:rPr lang="el-GR" b="0" dirty="0"/>
              <a:t>)</a:t>
            </a:r>
            <a:r>
              <a:rPr lang="en-US" b="0" dirty="0"/>
              <a:t>, </a:t>
            </a:r>
            <a:r>
              <a:rPr lang="el-GR" b="0" dirty="0"/>
              <a:t>ιδρύτρια </a:t>
            </a:r>
            <a:r>
              <a:rPr lang="en-US" b="0" dirty="0"/>
              <a:t> της </a:t>
            </a:r>
            <a:r>
              <a:rPr lang="el-GR" b="0" dirty="0"/>
              <a:t>Χριστιανικής Επιστήμης (</a:t>
            </a:r>
            <a:r>
              <a:rPr lang="en-US" b="0" dirty="0"/>
              <a:t>Christian Science</a:t>
            </a:r>
            <a:r>
              <a:rPr lang="el-GR" b="0" dirty="0"/>
              <a:t>)</a:t>
            </a:r>
          </a:p>
          <a:p>
            <a:r>
              <a:rPr lang="el-GR" b="0" dirty="0"/>
              <a:t>«Ο Ιησούς από τη Ναζαρέτ ήταν ο πιο επιστημονικός άνθρωπος που πάτησε ποτέ τον κόσμο. Βυθίστηκε υπό την υλική επιφάνεια του πράγματος και βρήκε την πνευματική αιτία».</a:t>
            </a:r>
            <a:endParaRPr lang="en-US" b="0" dirty="0"/>
          </a:p>
          <a:p>
            <a:pPr marL="0" marR="0">
              <a:spcBef>
                <a:spcPts val="0"/>
              </a:spcBef>
              <a:spcAft>
                <a:spcPts val="0"/>
              </a:spcAft>
            </a:pPr>
            <a:endParaRPr lang="en-US" b="0" i="0" u="none" dirty="0"/>
          </a:p>
          <a:p>
            <a:endParaRPr lang="en-US" b="0"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12</a:t>
            </a:fld>
            <a:endParaRPr lang="en-US"/>
          </a:p>
        </p:txBody>
      </p:sp>
    </p:spTree>
    <p:extLst>
      <p:ext uri="{BB962C8B-B14F-4D97-AF65-F5344CB8AC3E}">
        <p14:creationId xmlns:p14="http://schemas.microsoft.com/office/powerpoint/2010/main" val="345565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l-G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Επιστήμη της  Επίκλησης / Εφέλκυσης</a:t>
            </a:r>
            <a:endPar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Θα χρησιμοποιήσουμε την έννοια της προσευχής για να δείξουμε πώς χρησιμοποιείται η επίκληση.</a:t>
            </a: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b="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«Προσευχόμαστε για ειρήνη στον Κύριο:  Θεέ της Αγάπης, έστειλες τον μοναχογιό σου για να μας δείξει πώς να ζούμε μια ζωή αγάπης και συμπόνιας».</a:t>
            </a:r>
            <a:endParaRPr lang="en-US" sz="1800" b="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Εδώ, το άτομο «ζητά κάτι...από κάποιον». Το κάτι ονομάζεται πάντα και η επίκληση απευθύνεται συνήθως στον Θεό, ή σε ένα ανώτερο πνευματικό Όν που μπορεί να μεσολαβήσει για λογαριασμό τους. Μια επίκληση μπορεί να έχει διαφορετικές ιδιότητες:</a:t>
            </a:r>
          </a:p>
          <a:p>
            <a:pPr marL="0" marR="0">
              <a:lnSpc>
                <a:spcPct val="115000"/>
              </a:lnSpc>
              <a:spcBef>
                <a:spcPts val="0"/>
              </a:spcBef>
              <a:spcAft>
                <a:spcPts val="1000"/>
              </a:spcAft>
            </a:pP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b="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επίκληση από το άτομο μπορεί να έχει την ποιότητα «Ξέρω τι θέλω να συμβεί», αλλά λείπει ο τρόπος επίλυσης του προβλήματος.</a:t>
            </a:r>
          </a:p>
          <a:p>
            <a:pPr marL="742950" marR="0" lvl="1" indent="-285750">
              <a:lnSpc>
                <a:spcPct val="115000"/>
              </a:lnSpc>
              <a:spcBef>
                <a:spcPts val="0"/>
              </a:spcBef>
              <a:spcAft>
                <a:spcPts val="1000"/>
              </a:spcAft>
              <a:buFont typeface="Arial" panose="020B0604020202020204" pitchFamily="34" charset="0"/>
              <a:buChar char="•"/>
            </a:pPr>
            <a:r>
              <a:rPr lang="el-GR" sz="1800" b="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επίκληση μπορεί να είναι χρωματισμένη από συναισθήματα, όπως μια έκκληση με κλάματα ή μια παράκληση. "Ζητώ απεγνωσμένα το Χ"</a:t>
            </a:r>
          </a:p>
          <a:p>
            <a:pPr marL="742950" marR="0" lvl="1" indent="-285750">
              <a:lnSpc>
                <a:spcPct val="115000"/>
              </a:lnSpc>
              <a:spcBef>
                <a:spcPts val="0"/>
              </a:spcBef>
              <a:spcAft>
                <a:spcPts val="1000"/>
              </a:spcAft>
              <a:buFont typeface="Arial" panose="020B0604020202020204" pitchFamily="34" charset="0"/>
              <a:buChar char="•"/>
            </a:pPr>
            <a:r>
              <a:rPr lang="el-GR" sz="1800" b="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Ή, η επίκληση θα μπορούσε επίσης να είναι αυτό που αποκαλώ "αίτημα ηρεμίας". Αυτό μπορεί να ζητά να συμβεί κάτι με την επίγνωση του «τι θέλω, αλλά θέλω (το ανώτερο ον) να βοηθήσει στην διαδικασία».</a:t>
            </a:r>
            <a:endParaRPr lang="en-US" sz="1800" b="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b="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Για τον μαθητή-εσωτεριστή: Όσοι ασκούν την επιστήμη της Επίκλησης και της Εφέλκυσης  αναφέρονται στο ότι «</a:t>
            </a:r>
            <a:r>
              <a:rPr lang="el-GR" sz="1800" b="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επίγνωση του τι χρειάζεται και τι επιθυμείται είναι μια κινητήρια κατανόηση στο επίπεδο της «γνώσης».</a:t>
            </a:r>
            <a:endParaRPr lang="en-US" sz="1800" b="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dirty="0">
                <a:effectLst/>
                <a:latin typeface="Arial" panose="020B0604020202020204" pitchFamily="34" charset="0"/>
                <a:ea typeface="Times New Roman" panose="02020603050405020304" pitchFamily="18" charset="0"/>
              </a:rPr>
              <a:t>Εάν κάποιος έχει επίγνωση της εσωτερικής σημασίας της δυναμικής της επίκλησης/εφέλκυσης, μπορεί να είναι πιο αποτελεσματικός στις δραστηριότητες παροχής υπηρεσιών του, καθώς ενοράται την ιδέα και στη συνέχεια εργάζεται για να την συγκεκριμενοποιήσει στο φυσικό πεδίο.</a:t>
            </a:r>
          </a:p>
          <a:p>
            <a:pPr marL="0" marR="0">
              <a:lnSpc>
                <a:spcPct val="115000"/>
              </a:lnSpc>
              <a:spcBef>
                <a:spcPts val="0"/>
              </a:spcBef>
              <a:spcAft>
                <a:spcPts val="1000"/>
              </a:spcAft>
            </a:pPr>
            <a:endParaRPr lang="en-US"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i="0" dirty="0">
                <a:effectLst/>
                <a:latin typeface="Arial" panose="020B0604020202020204" pitchFamily="34" charset="0"/>
                <a:ea typeface="Times New Roman" panose="02020603050405020304" pitchFamily="18" charset="0"/>
              </a:rPr>
              <a:t>Ουσιαστικά, μαθαίνει να μετατρέπει αυτή την διαδικασία σε επιστήμη, όπου επικαλείται συνειδητά και γνωρίζει ότι μια απάντηση είναι επικείμενη. Σημειώνουμε ότι «</a:t>
            </a:r>
            <a:r>
              <a:rPr lang="el-GR" sz="1800" i="1" dirty="0">
                <a:effectLst/>
                <a:latin typeface="Arial" panose="020B0604020202020204" pitchFamily="34" charset="0"/>
                <a:ea typeface="Times New Roman" panose="02020603050405020304" pitchFamily="18" charset="0"/>
              </a:rPr>
              <a:t>είναι στην πραγματικότητα η ευφυής οργάνωση της πνευματικής ενέργειας και των δυνάμεων της αγάπης.....που θα προκαλέσει την ανταπόκριση των πνευματικών όντων ....που μπορούν να δημιουργήσουν μια στενή ....επικοινωνία μεταξύ της Ανθρωπότητας και της πνευματικής Ιεραρχίας».</a:t>
            </a:r>
          </a:p>
          <a:p>
            <a:pPr marL="742950" marR="0" lvl="1" indent="-285750">
              <a:lnSpc>
                <a:spcPct val="115000"/>
              </a:lnSpc>
              <a:spcBef>
                <a:spcPts val="0"/>
              </a:spcBef>
              <a:spcAft>
                <a:spcPts val="1000"/>
              </a:spcAft>
              <a:buFont typeface="Arial" panose="020B0604020202020204" pitchFamily="34" charset="0"/>
              <a:buChar char="•"/>
            </a:pPr>
            <a:endParaRPr lang="en-US" sz="1800" i="1"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i="0" dirty="0">
                <a:effectLst/>
                <a:latin typeface="Arial" panose="020B0604020202020204" pitchFamily="34" charset="0"/>
                <a:ea typeface="Times New Roman" panose="02020603050405020304" pitchFamily="18" charset="0"/>
              </a:rPr>
              <a:t>Με την επιστημονική προσέγγιση της Επίκλησης /Εφέλκυσης, εκπαιδευμένοι μαθητές και υποψήφιοι ζηλωτές μαθαίνουν να χρησιμοποιούν συγκεκριμένες λέξεις, μάντραμ και τύπους ως σημεία εστίασης, και έτσι δίνουν σωστή κατεύθυνση και δύναμη στην επίκλησή τους.</a:t>
            </a:r>
          </a:p>
          <a:p>
            <a:pPr marL="742950" marR="0" lvl="1" indent="-285750">
              <a:lnSpc>
                <a:spcPct val="115000"/>
              </a:lnSpc>
              <a:spcBef>
                <a:spcPts val="0"/>
              </a:spcBef>
              <a:spcAft>
                <a:spcPts val="1000"/>
              </a:spcAft>
              <a:buFont typeface="Arial" panose="020B0604020202020204" pitchFamily="34" charset="0"/>
              <a:buChar char="•"/>
            </a:pPr>
            <a:endParaRPr lang="en-US" sz="1800" i="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i="0" dirty="0">
                <a:effectLst/>
                <a:latin typeface="Arial" panose="020B0604020202020204" pitchFamily="34" charset="0"/>
                <a:ea typeface="Times New Roman" panose="02020603050405020304" pitchFamily="18" charset="0"/>
              </a:rPr>
              <a:t>Το επικλητικό έργο θα είναι η βασική νότα της επερχόμενης παγκόσμιας θρησκείας, όπου εκπαιδευμένοι  πνευματικά  άνθρωποι θα  αποδέχονται το γεγονός της προσέγγισης ενεργειών, εστιασμένων από τις Ανώτερες πνευματικές οντότητες.</a:t>
            </a:r>
            <a:endParaRPr lang="en-US" sz="1800" i="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1000"/>
              </a:spcAft>
            </a:pP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Όσοι χρησιμοποιούν την Μεγάλη Επίκληση ή είναι μέρος των Τριγώνων, χρησιμοποιούν – επιδεικνύουν  τις ενέργειες της Επίκλησης/Εφέλκυσης.</a:t>
            </a: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Χρήση της Μεγάλης Επίκλησης</a:t>
            </a:r>
            <a:endParaRPr lang="el-GR"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Από την Μεγάλη Επίκληση, η λέξη «είθε» ως </a:t>
            </a:r>
            <a:r>
              <a:rPr lang="el-GR" sz="18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επικλητικό</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μέσο  σημαίνει την ανάδυση των ενεργειών του Φωτός, της Αγάπης και της Θέλησης για Καλό. Εδώ το άτομο «επικαλείται» αυτές τις σκεπτομορφές μέσω της συνείδησής του, τις ενέργειες του φωτός, της αγάπης</a:t>
            </a: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και της θέλησης για καλό στον κόσμο.</a:t>
            </a: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Στη συνέχεια, ενεργώντας ως αγωγός για αυτές τις ενέργειες, «εφελκύει» τις ίδιες σκεπτομορφές-ενέργειες στον κόσμο μέσω των εσωτερικών και των εξωτερικών πεδίων.</a:t>
            </a: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15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ΕΙΘΕ</a:t>
            </a:r>
            <a:r>
              <a:rPr lang="el-GR" sz="1800" dirty="0">
                <a:effectLst/>
                <a:latin typeface="Calibri" panose="020F0502020204030204" pitchFamily="34" charset="0"/>
                <a:ea typeface="Calibri" panose="020F0502020204030204" pitchFamily="34" charset="0"/>
                <a:cs typeface="Times New Roman" panose="02020603050405020304" pitchFamily="18" charset="0"/>
              </a:rPr>
              <a:t>  να διαχυθεί φως στις διάνοιες των ανθρώπων,</a:t>
            </a:r>
          </a:p>
          <a:p>
            <a:pPr marL="457200" marR="0" lvl="1">
              <a:lnSpc>
                <a:spcPct val="115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ΕΙΘΕ</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φως να κατέλθει στη Γη,</a:t>
            </a:r>
          </a:p>
          <a:p>
            <a:pPr marL="457200" marR="0" lvl="1">
              <a:lnSpc>
                <a:spcPct val="115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ΕΙΘΕ</a:t>
            </a:r>
            <a:r>
              <a:rPr lang="el-GR" sz="1800" dirty="0">
                <a:effectLst/>
                <a:latin typeface="Calibri" panose="020F0502020204030204" pitchFamily="34" charset="0"/>
                <a:ea typeface="Calibri" panose="020F0502020204030204" pitchFamily="34" charset="0"/>
                <a:cs typeface="Times New Roman" panose="02020603050405020304" pitchFamily="18" charset="0"/>
              </a:rPr>
              <a:t> να διαχυθεί αγάπη στις καρδιές των ανθρώπων,</a:t>
            </a:r>
          </a:p>
          <a:p>
            <a:pPr marL="457200" marR="0" lvl="1">
              <a:lnSpc>
                <a:spcPct val="115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ΕΙΘΕ</a:t>
            </a:r>
            <a:r>
              <a:rPr lang="el-GR" sz="1800" dirty="0">
                <a:effectLst/>
                <a:latin typeface="Calibri" panose="020F0502020204030204" pitchFamily="34" charset="0"/>
                <a:ea typeface="Calibri" panose="020F0502020204030204" pitchFamily="34" charset="0"/>
                <a:cs typeface="Times New Roman" panose="02020603050405020304" pitchFamily="18" charset="0"/>
              </a:rPr>
              <a:t> ο σκοπός να καθοδηγήσει τις μικρές θελήσεις των ανθρώπων,</a:t>
            </a:r>
          </a:p>
          <a:p>
            <a:pPr marL="457200" marR="0" lvl="1">
              <a:lnSpc>
                <a:spcPct val="115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ΕΙΘΕ</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Σχέδιο Αγάπης και Φωτός να πραγματοποιηθεί,</a:t>
            </a:r>
          </a:p>
          <a:p>
            <a:pPr marL="457200" marR="0" lvl="1">
              <a:lnSpc>
                <a:spcPct val="115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ΕΙΘΕ</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Φως η Αγάπη και τη Δύναμη να αποκαταστήσουν το Σχέδιο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πάνω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στη Γη.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Αυτές οι έξι </a:t>
            </a:r>
            <a:r>
              <a:rPr lang="el-GR"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«οδηγίες</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από την Μεγάλη Επίκληση καταδεικνύουν ότι αυτές οι ενέργειες επικαλούνται ενεργά ή μεταφέρονται στον κόσμο από τον ΝΟΕΚ.</a:t>
            </a: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kern="1200" dirty="0">
                <a:solidFill>
                  <a:srgbClr val="000000"/>
                </a:solidFill>
                <a:effectLst/>
                <a:latin typeface="Arial" panose="020B0604020202020204" pitchFamily="34" charset="0"/>
                <a:ea typeface="Calibri" panose="020F0502020204030204" pitchFamily="34" charset="0"/>
              </a:rPr>
              <a:t>Αυτό βοηθά άμεσα στην επίκληση του Σχεδίου σε εκδήλωση και επιτρέπει στην αφυπνιζόμενη συνείδηση του ανθρώπου και στον νου του  να επεκταθεί συνειδητά. Αυτή η διαδικασία επιτρέπει στο άτομο/ομάδα να κάνει επιλογές που επηρεάζουν ζωές μεγαλύτερες  από τη δική του και αρχίζουν να επηρεάζουν την ανθρωπότητα σε πλανητική κλίμακα.</a:t>
            </a:r>
          </a:p>
          <a:p>
            <a:pPr marL="742950" marR="0" lvl="1" indent="-285750">
              <a:lnSpc>
                <a:spcPct val="115000"/>
              </a:lnSpc>
              <a:spcBef>
                <a:spcPts val="0"/>
              </a:spcBef>
              <a:spcAft>
                <a:spcPts val="1000"/>
              </a:spcAft>
              <a:buFont typeface="Arial" panose="020B0604020202020204" pitchFamily="34" charset="0"/>
              <a:buChar char="•"/>
            </a:pPr>
            <a:endParaRPr lang="en-US" sz="1800" kern="1200" dirty="0">
              <a:solidFill>
                <a:srgbClr val="000000"/>
              </a:solidFill>
              <a:effectLst/>
              <a:latin typeface="Arial" panose="020B0604020202020204" pitchFamily="34" charset="0"/>
              <a:ea typeface="Calibri" panose="020F0502020204030204" pitchFamily="34" charset="0"/>
            </a:endParaRPr>
          </a:p>
          <a:p>
            <a:pPr marL="742950" marR="0" lvl="1" indent="-285750">
              <a:lnSpc>
                <a:spcPct val="115000"/>
              </a:lnSpc>
              <a:spcBef>
                <a:spcPts val="0"/>
              </a:spcBef>
              <a:spcAft>
                <a:spcPts val="1000"/>
              </a:spcAft>
              <a:buFont typeface="Arial" panose="020B0604020202020204" pitchFamily="34" charset="0"/>
              <a:buChar char="•"/>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Είναι μια μορφή πνευματικού ακτιβισμού, όπου το αφυπνισμένο άτομο ή/και ομάδα μπορεί τώρα να αντιληφθεί μέσω καθαρής θέασης στα εσωτερικά πεδία και με την διαίσθηση </a:t>
            </a:r>
            <a:r>
              <a:rPr lang="el-GR"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«τι πρέπει να γίνει για να προχωρήσει η ανθρωπότητα».</a:t>
            </a:r>
            <a:endPar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b="1" u="none" dirty="0">
                <a:effectLst/>
                <a:latin typeface="Arial" panose="020B0604020202020204" pitchFamily="34" charset="0"/>
                <a:ea typeface="Times New Roman" panose="02020603050405020304" pitchFamily="18" charset="0"/>
              </a:rPr>
              <a:t>Θείες Προσεγγίσεις</a:t>
            </a:r>
          </a:p>
          <a:p>
            <a:endParaRPr lang="en-US" sz="1800" b="1" u="none" dirty="0">
              <a:effectLst/>
              <a:latin typeface="Arial" panose="020B0604020202020204" pitchFamily="34" charset="0"/>
              <a:ea typeface="Times New Roman" panose="02020603050405020304" pitchFamily="18" charset="0"/>
            </a:endParaRPr>
          </a:p>
          <a:p>
            <a:r>
              <a:rPr lang="el-GR" sz="1800" dirty="0">
                <a:effectLst/>
                <a:latin typeface="Arial" panose="020B0604020202020204" pitchFamily="34" charset="0"/>
                <a:ea typeface="Times New Roman" panose="02020603050405020304" pitchFamily="18" charset="0"/>
              </a:rPr>
              <a:t>Μέσω της αναπτυσσόμενης επιστήμης της επίκλησης, ο άνθρωπος θα καλέσει ή θα επικαλεστεί τον </a:t>
            </a:r>
            <a:r>
              <a:rPr lang="el-GR" sz="1800" i="1" dirty="0">
                <a:effectLst/>
                <a:latin typeface="Arial" panose="020B0604020202020204" pitchFamily="34" charset="0"/>
                <a:ea typeface="Times New Roman" panose="02020603050405020304" pitchFamily="18" charset="0"/>
              </a:rPr>
              <a:t>ένδον</a:t>
            </a:r>
            <a:r>
              <a:rPr lang="el-GR" sz="1800" dirty="0">
                <a:effectLst/>
                <a:latin typeface="Arial" panose="020B0604020202020204" pitchFamily="34" charset="0"/>
                <a:ea typeface="Times New Roman" panose="02020603050405020304" pitchFamily="18" charset="0"/>
              </a:rPr>
              <a:t> Θεό. Θα προκύψει μια αμοιβαία απάντηση ή θα προκύψει η </a:t>
            </a:r>
            <a:r>
              <a:rPr lang="el-GR" sz="1800" dirty="0" err="1">
                <a:effectLst/>
                <a:latin typeface="Arial" panose="020B0604020202020204" pitchFamily="34" charset="0"/>
                <a:ea typeface="Times New Roman" panose="02020603050405020304" pitchFamily="18" charset="0"/>
              </a:rPr>
              <a:t>εφέλκυση</a:t>
            </a:r>
            <a:r>
              <a:rPr lang="el-GR" sz="1800" dirty="0">
                <a:effectLst/>
                <a:latin typeface="Arial" panose="020B0604020202020204" pitchFamily="34" charset="0"/>
                <a:ea typeface="Times New Roman" panose="02020603050405020304" pitchFamily="18" charset="0"/>
              </a:rPr>
              <a:t>. Το έργο της επίκλησης θα αυξήσει την δύναμη της ομαδικής εργασίας και τελικά θα οδηγήσει σε ιερές γιορτές και τελετές.</a:t>
            </a:r>
          </a:p>
          <a:p>
            <a:endParaRPr lang="en-US" sz="1800" dirty="0">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Παραδείγματα Θείων Προσεγγίσεων μπορεί να είναι  οι Πανσέληνοι και τα Εαρινά Πνευματικά Φεστιβάλ, κατά τα οποία αναγνωρίζεται πώς η Ιεραρχία έρχεται πιο κοντά στην Ανθρωπότητα.</a:t>
            </a: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l-GR" b="1" dirty="0"/>
              <a:t>Πνευματικά Φεστιβάλ</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Πριν από μια συζήτηση για τις Πνευματικές Γιορτές/ Φεστιβάλ, παραπέμπουμε σε προηγούμενες πληροφορίες για την Επιστήμη της Επίκλησης / Εφέλκυσης, την Επανεμφάνιση του Χριστού και την Εξωτερίκευση της Ιεραρχίας.</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 Ο Ντ. Κ. διευκρίνισε ότι ορισμένα μεγάλα φεστιβάλ θα καθιερωθούν </a:t>
            </a:r>
            <a:r>
              <a:rPr lang="el-GR" b="1" dirty="0"/>
              <a:t>γύρω από </a:t>
            </a:r>
            <a:r>
              <a:rPr lang="el-GR" b="0" dirty="0"/>
              <a:t>τη Σελήνη ενισχύοντας </a:t>
            </a:r>
            <a:r>
              <a:rPr lang="el-GR" b="1" dirty="0"/>
              <a:t>έτσι</a:t>
            </a:r>
            <a:r>
              <a:rPr lang="el-GR" b="0" dirty="0"/>
              <a:t> το πνεύμα της </a:t>
            </a:r>
            <a:r>
              <a:rPr lang="el-GR" b="0" dirty="0" err="1"/>
              <a:t>επίκλησης.Τότε</a:t>
            </a:r>
            <a:r>
              <a:rPr lang="el-GR" b="0" dirty="0"/>
              <a:t>, το επίκεντρο του πνευματικά σκεπτόμενου  ανθρώπου θα είναι  η κατεύθυνση της δύναμης της σκέψης του προς την δημιουργία μιας ενιαίας και τηλεπαθητικής αμφίδρομης σχέσης μεταξύ της ανθρωπότητας και της Ιεραρχίας. Η απάντηση της Ιεραρχίας θα έχει την μορφή της </a:t>
            </a:r>
            <a:r>
              <a:rPr lang="el-GR" b="0" dirty="0" err="1"/>
              <a:t>εφέλκυσης</a:t>
            </a:r>
            <a:r>
              <a:rPr lang="el-GR" b="0" dirty="0"/>
              <a:t> κάποιας </a:t>
            </a:r>
            <a:r>
              <a:rPr lang="el-GR" b="0" dirty="0" err="1"/>
              <a:t>σκεπτομορφής</a:t>
            </a:r>
            <a:r>
              <a:rPr lang="el-GR" b="0" dirty="0"/>
              <a:t>. Αυτή η σκεπτομορφή θα λειτουργεί ως «Κρούση» που μεταφέρει έμπνευση και αποκάλυψη στην συνείδηση.</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Ο </a:t>
            </a:r>
            <a:r>
              <a:rPr lang="el-GR" b="0" dirty="0" err="1"/>
              <a:t>Ντ.Κ</a:t>
            </a:r>
            <a:r>
              <a:rPr lang="el-GR" b="0" dirty="0"/>
              <a:t>. / η  </a:t>
            </a:r>
            <a:r>
              <a:rPr lang="el-GR" b="0" dirty="0" err="1"/>
              <a:t>A.Μπ</a:t>
            </a:r>
            <a:r>
              <a:rPr lang="el-GR" b="0" dirty="0"/>
              <a:t>. σημείωσαν στην  E.Ι., ότι τα μελλοντικά πνευματικά φεστιβάλ θα καθιερώσουν μια </a:t>
            </a:r>
            <a:r>
              <a:rPr lang="el-GR" b="0" dirty="0" err="1"/>
              <a:t>ομοιομορφιά</a:t>
            </a:r>
            <a:r>
              <a:rPr lang="el-GR" b="0" dirty="0"/>
              <a:t> μεταξύ των «ήδη υπαρχόντων» θρησκευτικών τελετουργιών, πνευματικών εκδηλώσεων και ιερών ημερών των Χριστιανών, των Βουδιστών και των Ινδουιστών.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Αυτό θα επιφέρει μια συγκέντρωση πνευματικών πόρων και μια ενιαία προσπάθεια για επίκληση σε παγκόσμια φεστιβάλ.</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Ο Ντ. Κ. υποδεικνύει ότι θα γίνονται τρία κύρια Φεστιβάλ.</a:t>
            </a: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Αυτά είναι:</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Η Γιορτή του Πάσχα</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Αυτή είναι η γιορτή του ζώντος και Αναστάντος Χριστού και Διδασκάλου. Θα εκφράζει και θα διδάσκει την «Αγάπη για τον Θεό», η οποία μεταδίδεται μέσω της Ιεραρχίας.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Η ώρα του Φεστιβάλ θα καθορίζεται από την ημερομηνία της Πανσελήνου των Ιχθύων ως αρχή της Άνοιξης.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Αυτό το φεστιβάλ θα καταδείξει την ύπαρξη της Ιεραρχίας ως το 2ο Πλανητικό Κέντρο που επικαλείται την όψη Αγάπης του Θεού κατά το Πάσχα.</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Το Φεστιβάλ του Βεσάκ</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Αυτό είναι γνωστό ως το Φεστιβάλ του Βούδα. Ο Βούδας είναι γνωστός ως ο πνευματικός ενδιάμεσος μεταξύ της Σαμπάλα και της Ιεραρχίας. Ο Βούδας εκφράζει την σοφία του Θεού και την Ενσάρκωση του Φωτός </a:t>
            </a:r>
            <a:r>
              <a:rPr lang="en-GB" b="0" dirty="0"/>
              <a:t>-</a:t>
            </a:r>
            <a:r>
              <a:rPr lang="el-GR" b="0" dirty="0"/>
              <a:t> Δείκτη του θείου Σκοπού.</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Η ώρα του Φεστιβάλ  του Βεσάκ (Wesak) θα καθορίζεται από την ημερομηνία της Πανσελήνου του Μαΐου ή του Ταύρου.</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Το Φεστιβάλ του Βεσάκ θα είναι η ώρα της αναγνώρισης της Σαμπάλλα ως το 1</a:t>
            </a:r>
            <a:r>
              <a:rPr lang="el-GR" b="0" baseline="30000" dirty="0"/>
              <a:t>ο</a:t>
            </a:r>
            <a:r>
              <a:rPr lang="el-GR" b="0" dirty="0"/>
              <a:t> Πλανητικό Κέντρο, όπου γίνεται η  επίκληση της ενέργειας της Θέλησης και «</a:t>
            </a:r>
            <a:r>
              <a:rPr lang="el-GR" b="0" i="1" dirty="0"/>
              <a:t>ο Σκοπός και η Θέληση του Θεού γίνεται γνωστή»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Το Φεστιβάλ της Καλής Θέλησης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i="1" dirty="0"/>
              <a:t>«Αυτό θα είναι το Φεστιβάλ του πνεύματος της ανθρωπότητας – που ανατείνει προς τον Θεό, επιδιώκει συμμόρφωση με το Θέλημα του Θεού, και είναι αφιερωμένο στην έκφραση των ορθών ανθρώπινων σχέσεων».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 time for humanity as the 3</a:t>
            </a:r>
            <a:r>
              <a:rPr lang="en-US" b="0" baseline="30000" dirty="0"/>
              <a:t>rd</a:t>
            </a:r>
            <a:r>
              <a:rPr lang="en-US" b="0" dirty="0"/>
              <a:t> Planetary Center to invoke and express Divine intelligence through the Will-to-Good.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time of this Festival will be fixed at the Full Moon of Gemini in June.</a:t>
            </a:r>
            <a:endParaRPr lang="el-GR"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Αυτό θα είναι ένα Φεστιβάλ βαθιάς επίκλησης και έφεσης, στροφής προς την αδελφότητα, την ανθρώπινη και πνευματική ενότητα, και θα κορυφώνεται με την κατάδειξη στην ανθρώπινη συνείδηση του συνδυασμένου έργου του Βούδα και του Χριστού.</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Είναι η στιγμή  για την ανθρωπότητα, ως το 3ο Πλανητικό Κέντρο, να επικαλείται και να εκφράζει την Θεία νοημοσύνη μέσω της Θέλησης-για-το</a:t>
            </a:r>
            <a:r>
              <a:rPr lang="en-GB" b="0" dirty="0"/>
              <a:t> </a:t>
            </a:r>
            <a:r>
              <a:rPr lang="el-GR" b="0" dirty="0"/>
              <a:t>Καλό.</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Η ώρα αυτού του Φεστιβάλ θα καθορίζεται  από την ημερομηνία της </a:t>
            </a:r>
            <a:r>
              <a:rPr lang="el-GR" b="0" dirty="0" err="1"/>
              <a:t>Πανσέληνου</a:t>
            </a:r>
            <a:r>
              <a:rPr lang="el-GR" b="0" dirty="0"/>
              <a:t> των Διδύμων, τον Ιούνιο.</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l-GR" b="0" dirty="0"/>
              <a:t>Σε συνδυασμό, αυτά τα Φεστιβάλ, αν και </a:t>
            </a:r>
            <a:r>
              <a:rPr lang="el-GR" b="0" u="sng" dirty="0"/>
              <a:t>δεν έχουν ακόμη </a:t>
            </a:r>
            <a:r>
              <a:rPr lang="el-GR" b="0" u="sng" strike="noStrike" dirty="0"/>
              <a:t>συσχετιστεί</a:t>
            </a:r>
            <a:r>
              <a:rPr lang="el-GR" b="0" u="none" strike="noStrike" dirty="0"/>
              <a:t>, </a:t>
            </a:r>
            <a:r>
              <a:rPr lang="el-GR" b="0" u="none" dirty="0"/>
              <a:t>θα γίνουν μέρος μιας ενοποιημένης Πνευματικής Προσέγγισης της ανθρωπότητας.</a:t>
            </a:r>
          </a:p>
          <a:p>
            <a:endParaRPr lang="en-US" b="0" u="none" dirty="0"/>
          </a:p>
          <a:p>
            <a:pPr marL="628650" lvl="1" indent="-171450">
              <a:buFont typeface="Arial" panose="020B0604020202020204" pitchFamily="34" charset="0"/>
              <a:buChar char="•"/>
            </a:pPr>
            <a:r>
              <a:rPr lang="en-GB" b="0" i="0" dirty="0"/>
              <a:t>O </a:t>
            </a:r>
            <a:r>
              <a:rPr lang="el-GR" b="0" i="0" dirty="0"/>
              <a:t>Ντ.Κ. σημειώνει ότι </a:t>
            </a:r>
            <a:r>
              <a:rPr lang="el-GR" b="0" i="1" dirty="0"/>
              <a:t>«οι εναπομείνασες Πανσέληνοι θα αποτελέσουν τα μικρότερα φεστιβάλ, αλλά αυτά θα αναγνωριστούν ως ζωτικής σημασίας».</a:t>
            </a:r>
          </a:p>
          <a:p>
            <a:pPr marL="628650" lvl="1" indent="-171450">
              <a:buFont typeface="Arial" panose="020B0604020202020204" pitchFamily="34" charset="0"/>
              <a:buChar char="•"/>
            </a:pPr>
            <a:r>
              <a:rPr lang="el-GR" b="0" i="0" dirty="0"/>
              <a:t>Θα καθιερώνουν τις θείες ιδιότητες και τα χαρακτηριστικά στον άνθρωπο, όπως οι μεγάλες γιορτές καθιερώνουν τις 3 θείες όψεις. Για παράδειγμα, η Πανσέληνος του Αιγόκερω (Δεκέμβριος) θα προκαλεί την προσοχή στην 1η μύηση ή στην γέννηση του πνεύματος του Χριστού στο σπήλαιο της καρδιάς.</a:t>
            </a:r>
          </a:p>
          <a:p>
            <a:pPr marL="628650" lvl="1" indent="-171450">
              <a:buFont typeface="Arial" panose="020B0604020202020204" pitchFamily="34" charset="0"/>
              <a:buChar char="•"/>
            </a:pPr>
            <a:r>
              <a:rPr lang="el-GR" b="0" i="0" dirty="0"/>
              <a:t>Μελετήστε τους Άθλους του Ηρακλή. Η Α. Α. </a:t>
            </a:r>
            <a:r>
              <a:rPr lang="el-GR" b="0" i="0" dirty="0" err="1"/>
              <a:t>Μπ</a:t>
            </a:r>
            <a:r>
              <a:rPr lang="el-GR" b="0" i="0" dirty="0"/>
              <a:t>. στο βιβλίο της, απεικονίζει τον Ηρακλή ως τον μαθητή που στον αντίστροφο τροχό του ζωδιακού κύκλου, πρέπει να ολοκληρώσει μια διαφορετική εργασία σε κάθε πανσέληνο και  η κορύφωση των άθλων του γίνεται στους </a:t>
            </a:r>
            <a:r>
              <a:rPr lang="el-GR" b="0" i="0" dirty="0" err="1"/>
              <a:t>Ιχθείς</a:t>
            </a:r>
            <a:r>
              <a:rPr lang="el-GR" b="0" i="0" dirty="0"/>
              <a:t>, στον «Ελευθερωμένο Μυημένο-Σωτήρα».</a:t>
            </a:r>
          </a:p>
          <a:p>
            <a:pPr marL="628650" lvl="1" indent="-171450">
              <a:buFont typeface="Arial" panose="020B0604020202020204" pitchFamily="34" charset="0"/>
              <a:buChar char="•"/>
            </a:pPr>
            <a:r>
              <a:rPr lang="el-GR" b="0" i="0" dirty="0"/>
              <a:t>Τα ελάσσονα μηνιαία φεστιβάλ θα δίνουν έμφαση στην  αλληλοσχέτιση του ανθρώπου με το Όλο, ανυψώνοντας έτσι την θεία παρουσίαση έξω από το άτομο και το προσωπικό σε εκείνο του παγκόσμιου θείου σκοπού.</a:t>
            </a:r>
            <a:endParaRPr lang="en-US" b="0" i="0" dirty="0"/>
          </a:p>
          <a:p>
            <a:endParaRPr lang="en-US" b="0" i="1"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a:p>
        </p:txBody>
      </p:sp>
    </p:spTree>
    <p:extLst>
      <p:ext uri="{BB962C8B-B14F-4D97-AF65-F5344CB8AC3E}">
        <p14:creationId xmlns:p14="http://schemas.microsoft.com/office/powerpoint/2010/main" val="304865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b="1" dirty="0">
                <a:solidFill>
                  <a:schemeClr val="bg1"/>
                </a:solidFill>
                <a:latin typeface="Arial" panose="020B0604020202020204" pitchFamily="34" charset="0"/>
                <a:cs typeface="Arial" panose="020B0604020202020204" pitchFamily="34" charset="0"/>
              </a:rPr>
              <a:t>Θρησκεία, Υπηρεσία και Χρήματα</a:t>
            </a:r>
            <a:endParaRPr lang="en-US" sz="1200" b="1" dirty="0">
              <a:solidFill>
                <a:schemeClr val="bg1"/>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endParaRPr lang="en-US" dirty="0"/>
          </a:p>
          <a:p>
            <a:pPr marL="0" lvl="0" indent="0" algn="l">
              <a:buFontTx/>
              <a:buNone/>
            </a:pPr>
            <a:r>
              <a:rPr lang="el-GR" sz="1800" dirty="0">
                <a:effectLst/>
                <a:latin typeface="Arial" panose="020B0604020202020204" pitchFamily="34" charset="0"/>
                <a:ea typeface="Arial" panose="020B0604020202020204" pitchFamily="34" charset="0"/>
                <a:cs typeface="Times New Roman" panose="02020603050405020304" pitchFamily="18" charset="0"/>
              </a:rPr>
              <a:t>Η ανάγκη για υπηρεσία είναι μια έννοια και μια παρόρμηση που έχει εξελιχθεί, ιδιαίτερα στους ανθρώπους της θρησκείας τα τελευταία 800 περίπου χρόνια και  οφείλεται κυρίως σε μια νέα εισροή </a:t>
            </a:r>
            <a:r>
              <a:rPr lang="el-GR" sz="1800" i="1" dirty="0">
                <a:effectLst/>
                <a:latin typeface="Arial" panose="020B0604020202020204" pitchFamily="34" charset="0"/>
                <a:ea typeface="Arial" panose="020B0604020202020204" pitchFamily="34" charset="0"/>
                <a:cs typeface="Times New Roman" panose="02020603050405020304" pitchFamily="18" charset="0"/>
              </a:rPr>
              <a:t>φωτός</a:t>
            </a:r>
            <a:r>
              <a:rPr lang="el-GR" sz="1800" dirty="0">
                <a:effectLst/>
                <a:latin typeface="Arial" panose="020B0604020202020204" pitchFamily="34" charset="0"/>
                <a:ea typeface="Arial" panose="020B0604020202020204" pitchFamily="34" charset="0"/>
                <a:cs typeface="Times New Roman" panose="02020603050405020304" pitchFamily="18" charset="0"/>
              </a:rPr>
              <a:t> από </a:t>
            </a:r>
            <a:r>
              <a:rPr lang="el-GR" sz="1800" i="1" dirty="0">
                <a:effectLst/>
                <a:latin typeface="Arial" panose="020B0604020202020204" pitchFamily="34" charset="0"/>
                <a:ea typeface="Arial" panose="020B0604020202020204" pitchFamily="34" charset="0"/>
                <a:cs typeface="Times New Roman" panose="02020603050405020304" pitchFamily="18" charset="0"/>
              </a:rPr>
              <a:t>υποκειμενικά</a:t>
            </a:r>
            <a:r>
              <a:rPr lang="el-GR" sz="1800" dirty="0">
                <a:effectLst/>
                <a:latin typeface="Arial" panose="020B0604020202020204" pitchFamily="34" charset="0"/>
                <a:ea typeface="Arial" panose="020B0604020202020204" pitchFamily="34" charset="0"/>
                <a:cs typeface="Times New Roman" panose="02020603050405020304" pitchFamily="18" charset="0"/>
              </a:rPr>
              <a:t> πεδία της συνείδησης. Αυτό το νέο φως τόνωσε την δημιουργικότητα του ανθρώπου και άνοιξε τον νου του μέσω της έρευνας για την έναρξη επαναστάσεων στον πολιτισμό, την επιστήμη, τις τέχνες και την πολιτική, και έφερε στην Ανθρωπότητα την Αναγέννηση και την Εποχή του Διαφωτισμού. Αν και ήταν μια εποχή μεγάλων ανοιγμάτων σε νέες εφευρέσεις και τρόπους ύπαρξης, ήταν ωστόσο μια εποχή του </a:t>
            </a:r>
            <a:r>
              <a:rPr lang="el-GR" sz="1800" i="1" dirty="0">
                <a:effectLst/>
                <a:latin typeface="Arial" panose="020B0604020202020204" pitchFamily="34" charset="0"/>
                <a:ea typeface="Arial" panose="020B0604020202020204" pitchFamily="34" charset="0"/>
                <a:cs typeface="Times New Roman" panose="02020603050405020304" pitchFamily="18" charset="0"/>
              </a:rPr>
              <a:t>ατόμου, όχι της ομάδας</a:t>
            </a:r>
            <a:r>
              <a:rPr lang="el-GR" sz="1800" dirty="0">
                <a:effectLst/>
                <a:latin typeface="Arial" panose="020B0604020202020204" pitchFamily="34" charset="0"/>
                <a:ea typeface="Arial" panose="020B0604020202020204" pitchFamily="34" charset="0"/>
                <a:cs typeface="Times New Roman" panose="02020603050405020304" pitchFamily="18" charset="0"/>
              </a:rPr>
              <a:t>.</a:t>
            </a:r>
          </a:p>
          <a:p>
            <a:pPr marL="0" lvl="0" indent="0" algn="l">
              <a:buFontTx/>
              <a:buNone/>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Αυτή η ιδέα της ανάγκης ή της παρόρμησης για υπηρεσία και βοήθεια σε άτομα που έχουν ανάγκη, ήταν μια πολύ ξένη έννοια για τους περισσότερους ανθρώπους μέχρι πρόσφατα.</a:t>
            </a:r>
          </a:p>
          <a:p>
            <a:pPr marL="742950" lvl="1" indent="-285750" algn="l">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Από τον περασμένο αιώνα εκδηλώνεται πια ως συνειδητή δραστηριότητα. Στις διδασκαλίες της Προαιώνιας Σοφίας, είναι γνωστή ως αγάπη-σοφία, ή νοήμονα αγάπη.</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a:buFontTx/>
              <a:buNone/>
            </a:pPr>
            <a:endParaRPr lang="en-US" sz="1800" dirty="0">
              <a:effectLst/>
              <a:latin typeface="Arial" panose="020B0604020202020204" pitchFamily="34" charset="0"/>
              <a:cs typeface="Times New Roman" panose="02020603050405020304" pitchFamily="18" charset="0"/>
            </a:endParaRPr>
          </a:p>
          <a:p>
            <a:pPr marL="0" marR="0" algn="l">
              <a:lnSpc>
                <a:spcPct val="120000"/>
              </a:lnSpc>
              <a:spcBef>
                <a:spcPts val="600"/>
              </a:spcBef>
              <a:spcAft>
                <a:spcPts val="600"/>
              </a:spcAft>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Ο Ντ. Κ. όρισε την υπηρεσία ως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το αυθόρμητο αποτέλεσμα της επαφής με την Ψυχή</a:t>
            </a:r>
            <a:r>
              <a:rPr lang="el-GR" sz="1800" i="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Με βάση το ποσοστό της ολοκλήρωσης και ευθυγράμμισης των τριών κατώτερων φορέων του, το φως και η αγάπη της Ψυχής θα διαχυθούν πιο εύκολα μέσα από τα οχήματα της προσωπικότητας και η υπηρεσία  θα γίνει πιο αποτελεσματική.</a:t>
            </a:r>
          </a:p>
          <a:p>
            <a:pPr marL="0" marR="0" algn="l">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Κατανοούμε ότι η υπηρεσία </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δεν είναι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μια δραστηριότητα, ούτε κάτι που </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πρέπει</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να κάνουν οι άνθρωποι. Η υπηρεσία είναι μια ποιότητα που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θεωρείται</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ότι είναι μια επίδειξη της ζωής της Ψυχής μέσω της ανθρώπινης προσωπικότητας στο φυσικό πεδίο</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Καθώς η Ψυχή έχει φυσικά ομαδική συνείδηση, εντυπώνει την προσωπικότητα με την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παρόρμηση</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να</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υπηρετήσει</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και η προσωπικότητα ανταποκρίνεται στην εσωτερική παρόρμηση για συνεργασία, εφαρμόζοντας δραστηριότητες για την υπηρεσία και για το καλό της ομάδας. Όταν συμβαίνει αυτό, το φως της Ψυχής διαχέεται μέσα από την προσωπικότητα και  έχει την ευκαιρία να εκφραστεί στον εξωτερικό κόσμο.</a:t>
            </a:r>
          </a:p>
          <a:p>
            <a:pPr marL="742950" lvl="1" indent="-285750" algn="l">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Λόγω της επαφής του με την Ψυχή, παρακινείται από την παρόρμηση για ομαδικό καλό/υπηρεσία. Μέσω μιας αναπτυσσόμενης ολοκλήρωσης με την Ψυχή, θα αντικατοπτρίζει τις ανώτερες αξίες της, όπως η συνεργασία, η καλή θέληση και το αίσθημα της προσωπικής ευθύνης. Η πρόθεσή του, ιδανικά, δεν θα είναι να προσπαθήσει να σκεφτεί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τι πρέπει να γίνει</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αλλά να έχει επίγνωση </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ότι είναι σε υπηρεσία ανά πάσα στιγμή σε οτιδήποτε κάνει</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rPr>
              <a:t>Είναι πιθανό αυτός που υπηρετεί να παρέχει υπηρεσία για έναν οργανισμό παροχής υπηρεσιών, όπως ο Στρατός της Σωτηρίας, για  ένα καταφύγιο αστέγων, μια τοπική τράπεζα τροφίμων ή έναν οργανισμό προσέγγισης της κοινότητας. Αυτά είναι παραδείγματα μιας μορφής υπηρεσίας, αλλά ο στόχος αυτού που  υπηρετεί δεν είναι τόσο να δραστηριοποιηθεί σε φιλανθρωπικές ή υπηρεσιακές οργανώσεις, αλλά </a:t>
            </a:r>
            <a:r>
              <a:rPr lang="el-GR" sz="1800" u="sng" dirty="0">
                <a:effectLst/>
                <a:latin typeface="Arial" panose="020B0604020202020204" pitchFamily="34" charset="0"/>
                <a:ea typeface="Times New Roman" panose="02020603050405020304" pitchFamily="18" charset="0"/>
              </a:rPr>
              <a:t>να είναι παρών, και να έχει την ικανότητα να κρατά την «ακτινοβολία» της  Ψυχής « μαζί  με την επίγνωση της Ψυχής </a:t>
            </a:r>
            <a:r>
              <a:rPr lang="el-GR" sz="1800" dirty="0">
                <a:effectLst/>
                <a:latin typeface="Arial" panose="020B0604020202020204" pitchFamily="34" charset="0"/>
                <a:ea typeface="Times New Roman" panose="02020603050405020304" pitchFamily="18" charset="0"/>
              </a:rPr>
              <a:t>όσο πιο πολύ μπορεί, ανεξάρτητα από το πού βρίσκεται ή  και το τί κάνει.</a:t>
            </a:r>
          </a:p>
          <a:p>
            <a:pPr marL="742950" lvl="1" indent="-285750" algn="l">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a:p>
            <a:pPr marL="742950" lvl="1" indent="-285750" algn="l">
              <a:buFont typeface="Arial" panose="020B0604020202020204" pitchFamily="34" charset="0"/>
              <a:buChar char="•"/>
            </a:pPr>
            <a:r>
              <a:rPr lang="el-GR" sz="1800" dirty="0">
                <a:effectLst/>
                <a:latin typeface="Arial" panose="020B0604020202020204" pitchFamily="34" charset="0"/>
                <a:cs typeface="Times New Roman" panose="02020603050405020304" pitchFamily="18" charset="0"/>
              </a:rPr>
              <a:t>Στην ουσία, είναι η πρόθεση του ανθρώπου  που υπηρετεί να εκφράσει την συνεργασία και την καλή θέληση. Αυτό και μόνο θα βοηθήσει στην άρση των εντάσεων και των διαχωρισμών μεταξύ των ανθρώπων και κρύβει το μυστικό του τρόπου δημιουργίας ορθών σχέσεων μεταξύ των λαών. Με αυτή την μορφή υπηρεσίας, ο άνθρωπός που υπηρετεί, επιτρέπει στην «ζωτικότητα » της Ψυχής </a:t>
            </a:r>
            <a:r>
              <a:rPr lang="el-GR" sz="1800" u="sng" dirty="0">
                <a:effectLst/>
                <a:latin typeface="Arial" panose="020B0604020202020204" pitchFamily="34" charset="0"/>
                <a:cs typeface="Times New Roman" panose="02020603050405020304" pitchFamily="18" charset="0"/>
              </a:rPr>
              <a:t>να κινηθεί ελεύθερα στη συνείδησή του </a:t>
            </a:r>
            <a:r>
              <a:rPr lang="el-GR" sz="1800" dirty="0">
                <a:effectLst/>
                <a:latin typeface="Arial" panose="020B0604020202020204" pitchFamily="34" charset="0"/>
                <a:cs typeface="Times New Roman" panose="02020603050405020304" pitchFamily="18" charset="0"/>
              </a:rPr>
              <a:t>σε οποιαδήποτε δραστηριότητα εμπλέκεται.</a:t>
            </a:r>
            <a:endParaRPr lang="en-US" sz="1800" dirty="0">
              <a:effectLst/>
              <a:latin typeface="Arial" panose="020B0604020202020204" pitchFamily="34" charset="0"/>
              <a:cs typeface="Times New Roman" panose="02020603050405020304" pitchFamily="18" charset="0"/>
            </a:endParaRPr>
          </a:p>
          <a:p>
            <a:pPr marL="0" lvl="0" indent="0" algn="l">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200" b="1" dirty="0">
                <a:solidFill>
                  <a:schemeClr val="bg1"/>
                </a:solidFill>
                <a:latin typeface="Arial" panose="020B0604020202020204" pitchFamily="34" charset="0"/>
                <a:cs typeface="Arial" panose="020B0604020202020204" pitchFamily="34" charset="0"/>
              </a:rPr>
              <a:t>Τα Χρήματα στην Υπηρεσία</a:t>
            </a:r>
            <a:endParaRPr lang="en-US" altLang="en-US" sz="1200" b="1" dirty="0">
              <a:solidFill>
                <a:schemeClr val="bg1"/>
              </a:solidFill>
              <a:latin typeface="Arial" panose="020B0604020202020204" pitchFamily="34" charset="0"/>
              <a:cs typeface="Arial" panose="020B0604020202020204" pitchFamily="34" charset="0"/>
            </a:endParaRPr>
          </a:p>
          <a:p>
            <a:pPr algn="l"/>
            <a:endParaRPr lang="en-US" dirty="0"/>
          </a:p>
          <a:p>
            <a:pPr marL="630936" lvl="1" indent="-171450" algn="l">
              <a:spcBef>
                <a:spcPts val="0"/>
              </a:spcBef>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Οι εργαζόμενοι στον τομέα της Θρησκείας βλέπουν το χρήμα ως ενέργεια και πνευματικό αγαθό για την εκδήλωση πνευματικής, θρησκευτικής και Ιεραρχικής δραστηριότητας.</a:t>
            </a:r>
          </a:p>
          <a:p>
            <a:pPr marL="630936" lvl="1" indent="-171450" algn="l">
              <a:spcBef>
                <a:spcPts val="0"/>
              </a:spcBef>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Μέσω μιας νοήμονας και ισορροπημένης προσέγγισης, οι άνθρωποι που υπηρετούν αναγνωρίζουν την εσωτερική αξία των χρημάτων για τους σκοπούς της υπηρεσίας. Αναγνωρίζεται ότι τα χρήματα είναι ένας τύπος ενέργειας-</a:t>
            </a:r>
            <a:r>
              <a:rPr lang="el-GR" sz="1800" dirty="0" err="1">
                <a:effectLst/>
                <a:latin typeface="Arial" panose="020B0604020202020204" pitchFamily="34" charset="0"/>
                <a:ea typeface="Times New Roman" panose="02020603050405020304" pitchFamily="18" charset="0"/>
                <a:cs typeface="Arial" panose="020B0604020202020204" pitchFamily="34" charset="0"/>
              </a:rPr>
              <a:t>σκεπτομορφής</a:t>
            </a:r>
            <a:r>
              <a:rPr lang="el-GR" sz="1800" dirty="0">
                <a:effectLst/>
                <a:latin typeface="Arial" panose="020B0604020202020204" pitchFamily="34" charset="0"/>
                <a:ea typeface="Times New Roman" panose="02020603050405020304" pitchFamily="18" charset="0"/>
                <a:cs typeface="Arial" panose="020B0604020202020204" pitchFamily="34" charset="0"/>
              </a:rPr>
              <a:t>. Έχει σημασία πώς και πού κατευθύνεται.</a:t>
            </a:r>
          </a:p>
          <a:p>
            <a:pPr marL="630936" lvl="1" indent="-171450" algn="l">
              <a:spcBef>
                <a:spcPts val="0"/>
              </a:spcBef>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Το χρήμα είναι απρόσωπη ενέργεια ή μια τυφλή δύναμη που μπορεί να κατευθυνθεί </a:t>
            </a:r>
            <a:r>
              <a:rPr lang="el-GR" sz="1800" i="1" dirty="0">
                <a:effectLst/>
                <a:latin typeface="Arial" panose="020B0604020202020204" pitchFamily="34" charset="0"/>
                <a:ea typeface="Times New Roman" panose="02020603050405020304" pitchFamily="18" charset="0"/>
                <a:cs typeface="Arial" panose="020B0604020202020204" pitchFamily="34" charset="0"/>
              </a:rPr>
              <a:t>για να συμβεί κάτι</a:t>
            </a:r>
            <a:r>
              <a:rPr lang="el-GR" sz="1800" dirty="0">
                <a:effectLst/>
                <a:latin typeface="Arial" panose="020B0604020202020204" pitchFamily="34" charset="0"/>
                <a:ea typeface="Times New Roman" panose="02020603050405020304" pitchFamily="18" charset="0"/>
                <a:cs typeface="Arial" panose="020B0604020202020204" pitchFamily="34" charset="0"/>
              </a:rPr>
              <a:t>. Σε αυτό το πλαίσιο, αποτελεί «την</a:t>
            </a:r>
            <a:r>
              <a:rPr lang="el-GR" sz="1800" i="1" dirty="0">
                <a:effectLst/>
                <a:latin typeface="Arial" panose="020B0604020202020204" pitchFamily="34" charset="0"/>
                <a:ea typeface="Times New Roman" panose="02020603050405020304" pitchFamily="18" charset="0"/>
                <a:cs typeface="Arial" panose="020B0604020202020204" pitchFamily="34" charset="0"/>
              </a:rPr>
              <a:t> ορθή εφαρμογή πνευματικής έντασης</a:t>
            </a:r>
            <a:r>
              <a:rPr lang="el-GR" sz="1800" dirty="0">
                <a:effectLst/>
                <a:latin typeface="Arial" panose="020B0604020202020204" pitchFamily="34" charset="0"/>
                <a:ea typeface="Times New Roman" panose="02020603050405020304" pitchFamily="18" charset="0"/>
                <a:cs typeface="Arial" panose="020B0604020202020204" pitchFamily="34" charset="0"/>
              </a:rPr>
              <a:t>».</a:t>
            </a:r>
          </a:p>
          <a:p>
            <a:pPr marL="630936" lvl="1" indent="-171450" algn="l">
              <a:spcBef>
                <a:spcPts val="0"/>
              </a:spcBef>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Όταν τα χρήματα κατευθύνονται πέρα από εγωιστικές επιδιώξεις, π.χ. την επιθυμία και την απληστία, τότε τα χρήματα εξυπηρετούν πραγματικά τις ανάγκες του ανθρώπου και καθορίζουν εκείνες τις συνθήκες που είναι προς το πνευματικό και διαρκές όφελος του.</a:t>
            </a:r>
          </a:p>
          <a:p>
            <a:pPr marL="630936" lvl="1" indent="-171450" algn="l">
              <a:spcBef>
                <a:spcPts val="0"/>
              </a:spcBef>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Το χρήμα, πρέπει να μεταστοιχειωθεί σε πραγματικό πνευματικό στοιχείο και ευθύνη, και να  χρησιμοποιηθεί  με σκοπό την υπηρεσία της Ανθρωπότητας και κατ' επέκταση να χρησιμοποιηθεί για Ιεραρχικούς σκοπούς.</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en-US" sz="1800" dirty="0">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FA9564-7ACA-4779-B4DE-DB48D22ECA08}" type="slidenum">
              <a:rPr lang="en-US" smtClean="0"/>
              <a:pPr/>
              <a:t>15</a:t>
            </a:fld>
            <a:endParaRPr lang="en-US"/>
          </a:p>
        </p:txBody>
      </p:sp>
    </p:spTree>
    <p:extLst>
      <p:ext uri="{BB962C8B-B14F-4D97-AF65-F5344CB8AC3E}">
        <p14:creationId xmlns:p14="http://schemas.microsoft.com/office/powerpoint/2010/main" val="2707199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l-GR" altLang="en-US" sz="1200" b="1" dirty="0">
                <a:solidFill>
                  <a:schemeClr val="bg1"/>
                </a:solidFill>
                <a:latin typeface="Bookman Old Style" pitchFamily="18" charset="0"/>
                <a:cs typeface="Arial" pitchFamily="34" charset="0"/>
              </a:rPr>
              <a:t>Ποια είναι τα Επιτεύγματα των Θρησκευτικών Εργατών </a:t>
            </a:r>
            <a:endParaRPr lang="en-US" sz="1200" dirty="0">
              <a:solidFill>
                <a:schemeClr val="bg1"/>
              </a:solidFill>
              <a:latin typeface="Bookman Old Style" pitchFamily="18" charset="0"/>
              <a:cs typeface="Arial" pitchFamily="34" charset="0"/>
            </a:endParaRPr>
          </a:p>
          <a:p>
            <a:pPr marL="0" marR="0" algn="l">
              <a:lnSpc>
                <a:spcPct val="120000"/>
              </a:lnSpc>
              <a:spcBef>
                <a:spcPts val="600"/>
              </a:spcBef>
              <a:spcAft>
                <a:spcPts val="0"/>
              </a:spcAft>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0"/>
              </a:spcAft>
            </a:pPr>
            <a:r>
              <a:rPr lang="el-GR" sz="1200" dirty="0">
                <a:effectLst/>
                <a:latin typeface="Arial" panose="020B0604020202020204" pitchFamily="34" charset="0"/>
                <a:ea typeface="Times New Roman" panose="02020603050405020304" pitchFamily="18" charset="0"/>
                <a:cs typeface="Arial" panose="020B0604020202020204" pitchFamily="34" charset="0"/>
              </a:rPr>
              <a:t>Υπάρχουν μερικά σημαντικά επιτεύγματα στον τομέα της θρησκείας:</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l">
              <a:lnSpc>
                <a:spcPct val="120000"/>
              </a:lnSpc>
              <a:spcBef>
                <a:spcPts val="600"/>
              </a:spcBef>
              <a:spcAft>
                <a:spcPts val="0"/>
              </a:spcAft>
              <a:buFont typeface="Symbol" panose="05050102010706020507" pitchFamily="18" charset="2"/>
              <a:buChar char=""/>
            </a:pPr>
            <a:r>
              <a:rPr lang="el-GR" sz="1200" dirty="0">
                <a:effectLst/>
                <a:latin typeface="Arial" panose="020B0604020202020204" pitchFamily="34" charset="0"/>
                <a:ea typeface="Times New Roman" panose="02020603050405020304" pitchFamily="18" charset="0"/>
                <a:cs typeface="Arial" panose="020B0604020202020204" pitchFamily="34" charset="0"/>
              </a:rPr>
              <a:t>Με τις θρησκευτικές εντάσεις που εξακολουθούν να υπάρχουν σε διάφορα μέρη σε όλο τον κόσμο, υπάρχουν εκείνοι που επιδιώκουν να δημιουργήσουν μια δια-θρησκευτική και οικουμενική επικοινωνία μεταξύ των διαφόρων θρησκευτικών ομάδων και πράγματι δημιουργούν μια «ηθική και πνευματική» ραχοκοκαλιά στην κοινότητα. Αυτό χρειάζεται την συμμετοχή της κοινότητας στην γνωριμία της φύσης και του πολιτισμού των ανθρώπων από  «άλλες» θρησκείες. Επίσης βοηθά στο να  δει κανείς το ανθρώπινο πρόσωπο σε όλους τους ανθρώπους και σε εκείνους που έχουν διαφορετικές πεποιθήσεις και θέτει τέλος στην δαιμονοποίηση και την μισαλλοδοξία.</a:t>
            </a:r>
          </a:p>
          <a:p>
            <a:pPr marL="800100" marR="0" lvl="1" indent="-342900" algn="l">
              <a:lnSpc>
                <a:spcPct val="120000"/>
              </a:lnSpc>
              <a:spcBef>
                <a:spcPts val="600"/>
              </a:spcBef>
              <a:spcAft>
                <a:spcPts val="0"/>
              </a:spcAft>
              <a:buFont typeface="Symbol" panose="05050102010706020507" pitchFamily="18" charset="2"/>
              <a:buChar char=""/>
            </a:pPr>
            <a:endParaRPr lang="el-GR" sz="12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Arial" panose="020B0604020202020204" pitchFamily="34" charset="0"/>
              </a:rPr>
              <a:t>Στην περίπτωση των εντάσεων μεταξύ Χριστιανών, Εβραίων, Μουσουλμάνων και άλλων αιρέσεων ή θρησκειών στην Μέση Ανατολή, οι ειδικευμένοι διπλωμάτες χρησιμοποιούν τις μεθόδους της Επίλυσης Συγκρούσεων ως μέσο για να  καλέσουν όλα τα μέρη να συνυπάρξουν ειρηνικά. Από τον Β' Παγκόσμιο Πόλεμο και μετά καταγράφηκαν,  όμως καταδεικνύουν μέτρια και αμφισβητήσιμα αποτελέσματα.</a:t>
            </a:r>
          </a:p>
          <a:p>
            <a:pPr marL="1257300" marR="0" lvl="2" indent="-342900" algn="l">
              <a:lnSpc>
                <a:spcPct val="120000"/>
              </a:lnSpc>
              <a:spcBef>
                <a:spcPts val="600"/>
              </a:spcBef>
              <a:spcAft>
                <a:spcPts val="0"/>
              </a:spcAft>
              <a:buFont typeface="Courier New" panose="02070309020205020404" pitchFamily="49" charset="0"/>
              <a:buChar char="o"/>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a:lnSpc>
                <a:spcPct val="120000"/>
              </a:lnSpc>
              <a:spcBef>
                <a:spcPts val="600"/>
              </a:spcBef>
              <a:spcAft>
                <a:spcPts val="0"/>
              </a:spcAft>
              <a:buFont typeface="Symbol" panose="05050102010706020507" pitchFamily="18" charset="2"/>
              <a:buChar char=""/>
            </a:pPr>
            <a:r>
              <a:rPr lang="el-GR" sz="1200" dirty="0">
                <a:effectLst/>
                <a:latin typeface="Arial" panose="020B0604020202020204" pitchFamily="34" charset="0"/>
                <a:ea typeface="Times New Roman" panose="02020603050405020304" pitchFamily="18" charset="0"/>
                <a:cs typeface="Times New Roman" panose="02020603050405020304" pitchFamily="18" charset="0"/>
              </a:rPr>
              <a:t>Για περισσότερα από 100 χρόνια, άνθρωποι από όλους τους πολιτισμούς εμπνέονται από πολλές διαφορετικές θρησκευτικές και μυστικιστικές διδασκαλίες. Για τους περισσότερους ανθρώπους, ο στόχος τους είναι να δημιουργήσουν μια ένωση μεταξύ της Προσωπικότητάς τους και του Θεού, την οποία η οργανωμένη θρησκεία δεν ικανοποιεί. Σε αυτή την περίπτωση, πολλοί έχουν αναζητήσει άλλες μορφές μυστικισμού. Άλλες διδασκαλίες μπορεί να προέρχονται από μια βαθύτερη σχέση με μια οργανωμένη θρησκεία, όπως η μελέτη της Καμπάλα από τον Ιουδαϊσμό, ο Σουφισμός από το Μυστικιστικό Ισλαμισμό, οι διδασκαλίες του </a:t>
            </a:r>
            <a:r>
              <a:rPr lang="el-GR" sz="1200" dirty="0" err="1">
                <a:effectLst/>
                <a:latin typeface="Arial" panose="020B0604020202020204" pitchFamily="34" charset="0"/>
                <a:ea typeface="Times New Roman" panose="02020603050405020304" pitchFamily="18" charset="0"/>
                <a:cs typeface="Times New Roman" panose="02020603050405020304" pitchFamily="18" charset="0"/>
              </a:rPr>
              <a:t>Γκούρτζιεφ</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 ή του Γιογκανάντα, Τσι-γκονγκ, η Θεοσοφία, η Επιστήμη του Νου, μέχρι το Μάθημα των Θαυμάτων.</a:t>
            </a:r>
            <a:endParaRPr lang="el-GR" sz="12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a:lnSpc>
                <a:spcPct val="120000"/>
              </a:lnSpc>
              <a:spcBef>
                <a:spcPts val="600"/>
              </a:spcBef>
              <a:spcAft>
                <a:spcPts val="0"/>
              </a:spcAft>
              <a:buFont typeface="Symbol" panose="05050102010706020507" pitchFamily="18" charset="2"/>
              <a:buChar char=""/>
            </a:pPr>
            <a:endParaRPr lang="el-GR" sz="12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a:lnSpc>
                <a:spcPct val="120000"/>
              </a:lnSpc>
              <a:spcBef>
                <a:spcPts val="600"/>
              </a:spcBef>
              <a:spcAft>
                <a:spcPts val="0"/>
              </a:spcAft>
              <a:buFont typeface="Symbol" panose="05050102010706020507" pitchFamily="18" charset="2"/>
              <a:buChar cha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Arial" panose="020B0604020202020204" pitchFamily="34" charset="0"/>
              </a:rPr>
              <a:t>Μέσω της μελέτης, του διαλογισμού και της εσωτερικής καθοδήγησης, η πίστη των ανθρώπων στον Θεό κινείται σε ένα χώρο άμεσης αντίληψης  ή γνώσης. Αυτό για κάποιους δεν είναι απλώς μια εξέγερση  απέναντι στην εξουσία, αλλά προκαλεί ανανέωση της θρησκευτικής τους πίστη</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l-GR" sz="1200" dirty="0">
                <a:effectLst/>
                <a:latin typeface="Arial" panose="020B0604020202020204" pitchFamily="34" charset="0"/>
                <a:ea typeface="Times New Roman" panose="02020603050405020304" pitchFamily="18" charset="0"/>
                <a:cs typeface="Arial" panose="020B0604020202020204" pitchFamily="34" charset="0"/>
              </a:rPr>
              <a:t>Άλλοι  </a:t>
            </a:r>
            <a:r>
              <a:rPr lang="el-GR" sz="1200" i="1" dirty="0">
                <a:effectLst/>
                <a:latin typeface="Arial" panose="020B0604020202020204" pitchFamily="34" charset="0"/>
                <a:ea typeface="Times New Roman" panose="02020603050405020304" pitchFamily="18" charset="0"/>
                <a:cs typeface="Arial" panose="020B0604020202020204" pitchFamily="34" charset="0"/>
              </a:rPr>
              <a:t>«αναζητούν μια άλλη μορφή πνευματικής πίστης.» </a:t>
            </a:r>
          </a:p>
          <a:p>
            <a:pPr marL="1257300" marR="0" lvl="2" indent="-342900" algn="l">
              <a:lnSpc>
                <a:spcPct val="120000"/>
              </a:lnSpc>
              <a:spcBef>
                <a:spcPts val="600"/>
              </a:spcBef>
              <a:spcAft>
                <a:spcPts val="0"/>
              </a:spcAft>
              <a:buFont typeface="Courier New" panose="02070309020205020404" pitchFamily="49" charset="0"/>
              <a:buChar char="o"/>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600"/>
              </a:spcBef>
              <a:spcAft>
                <a:spcPts val="0"/>
              </a:spcAft>
              <a:buFont typeface="Courier New" panose="02070309020205020404" pitchFamily="49" charset="0"/>
              <a:buChar char="o"/>
            </a:pPr>
            <a:r>
              <a:rPr lang="el-GR" sz="1200" u="sng" dirty="0">
                <a:effectLst/>
                <a:latin typeface="Arial" panose="020B0604020202020204" pitchFamily="34" charset="0"/>
                <a:ea typeface="Times New Roman" panose="02020603050405020304" pitchFamily="18" charset="0"/>
                <a:cs typeface="Times New Roman" panose="02020603050405020304" pitchFamily="18" charset="0"/>
              </a:rPr>
              <a:t>Οικουμενική</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....αναφέρεται στις διάφορες χριστιανικές αιρέσεις που συνενώνονται. </a:t>
            </a:r>
            <a:r>
              <a:rPr lang="el-GR" sz="1200" u="sng" dirty="0">
                <a:effectLst/>
                <a:latin typeface="Arial" panose="020B0604020202020204" pitchFamily="34" charset="0"/>
                <a:ea typeface="Times New Roman" panose="02020603050405020304" pitchFamily="18" charset="0"/>
                <a:cs typeface="Times New Roman" panose="02020603050405020304" pitchFamily="18" charset="0"/>
              </a:rPr>
              <a:t>Δια-Θρησκευτικό</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...αναφέρεται στην προσέγγιση με άλλες θρησκείες, όπως μέσω του Κοινοβουλίου των Θρησκειών. Το </a:t>
            </a:r>
            <a:r>
              <a:rPr lang="el-GR" sz="1200" u="sng" dirty="0">
                <a:effectLst/>
                <a:latin typeface="Arial" panose="020B0604020202020204" pitchFamily="34" charset="0"/>
                <a:ea typeface="Times New Roman" panose="02020603050405020304" pitchFamily="18" charset="0"/>
                <a:cs typeface="Times New Roman" panose="02020603050405020304" pitchFamily="18" charset="0"/>
              </a:rPr>
              <a:t>Δια-Πνευματικό</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 είναι ένα Κίνημα που επιδιώκει να φέρει κοντά «Πνευματικούς, αλλά όχι Θρησκευτικούς» τύπους ανθρώπων για να διερευνήσει τις εσωτερικές συνδέσεις όλων των ατόμων και ομάδων με θρησκευτική τάση.</a:t>
            </a:r>
            <a:endParaRPr lang="el-GR" sz="12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600"/>
              </a:spcBef>
              <a:spcAft>
                <a:spcPts val="0"/>
              </a:spcAft>
              <a:buFont typeface="Courier New" panose="02070309020205020404" pitchFamily="49" charset="0"/>
              <a:buChar char="o"/>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Arial" panose="020B0604020202020204" pitchFamily="34" charset="0"/>
              </a:rPr>
              <a:t>Όλα τα παραπάνω σηματοδοτούν μια διαφορά από την καθιερωμένη παράδοση, τ</a:t>
            </a:r>
            <a:r>
              <a:rPr lang="en-GB" sz="1200" dirty="0">
                <a:effectLst/>
                <a:latin typeface="Arial" panose="020B0604020202020204" pitchFamily="34" charset="0"/>
                <a:ea typeface="Times New Roman" panose="02020603050405020304" pitchFamily="18" charset="0"/>
                <a:cs typeface="Arial" panose="020B0604020202020204" pitchFamily="34" charset="0"/>
              </a:rPr>
              <a:t>o </a:t>
            </a:r>
            <a:r>
              <a:rPr lang="el-GR" sz="1200" dirty="0">
                <a:effectLst/>
                <a:latin typeface="Arial" panose="020B0604020202020204" pitchFamily="34" charset="0"/>
                <a:ea typeface="Times New Roman" panose="02020603050405020304" pitchFamily="18" charset="0"/>
                <a:cs typeface="Arial" panose="020B0604020202020204" pitchFamily="34" charset="0"/>
              </a:rPr>
              <a:t>Εκκλησιαστικό δόγμα, την δοξασία, την θεολογία και την τάση για αυτό-καθορισμό</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l-GR" sz="1200" dirty="0">
                <a:effectLst/>
                <a:latin typeface="Arial" panose="020B0604020202020204" pitchFamily="34" charset="0"/>
                <a:ea typeface="Times New Roman" panose="02020603050405020304" pitchFamily="18" charset="0"/>
                <a:cs typeface="Arial" panose="020B0604020202020204" pitchFamily="34" charset="0"/>
              </a:rPr>
              <a:t>μακριά από παλιά εμπόδια σκέψης και διαχωρισμούς μεταξύ φυλών και θρησκειών.</a:t>
            </a:r>
          </a:p>
          <a:p>
            <a:pPr marL="1257300" marR="0" lvl="2" indent="-342900" algn="l">
              <a:lnSpc>
                <a:spcPct val="120000"/>
              </a:lnSpc>
              <a:spcBef>
                <a:spcPts val="600"/>
              </a:spcBef>
              <a:spcAft>
                <a:spcPts val="0"/>
              </a:spcAft>
              <a:buFont typeface="Courier New" panose="02070309020205020404" pitchFamily="49" charset="0"/>
              <a:buChar char="o"/>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Arial" panose="020B0604020202020204" pitchFamily="34" charset="0"/>
              </a:rPr>
              <a:t>Πρόκειται για μια εμπειρία του ένδον Θεού. Επίσης, από αυτές τις διδασκαλίες, ένα άτομο μπορεί να γνωρίσει άμεσα τον Θεό ή τον Ανώτερο Εαυτό, καθώς αυτό  καταδεικνύει κατ` </a:t>
            </a:r>
            <a:r>
              <a:rPr lang="el-GR" sz="1200" dirty="0" err="1">
                <a:effectLst/>
                <a:latin typeface="Arial" panose="020B0604020202020204" pitchFamily="34" charset="0"/>
                <a:ea typeface="Times New Roman" panose="02020603050405020304" pitchFamily="18" charset="0"/>
                <a:cs typeface="Arial" panose="020B0604020202020204" pitchFamily="34" charset="0"/>
              </a:rPr>
              <a:t>ουσίαν</a:t>
            </a:r>
            <a:r>
              <a:rPr lang="el-GR" sz="1200" dirty="0">
                <a:effectLst/>
                <a:latin typeface="Arial" panose="020B0604020202020204" pitchFamily="34" charset="0"/>
                <a:ea typeface="Times New Roman" panose="02020603050405020304" pitchFamily="18" charset="0"/>
                <a:cs typeface="Arial" panose="020B0604020202020204" pitchFamily="34" charset="0"/>
              </a:rPr>
              <a:t> το γεγονός του Θεού.</a:t>
            </a:r>
          </a:p>
          <a:p>
            <a:pPr marL="914400" marR="0" lvl="2" indent="0" algn="l">
              <a:lnSpc>
                <a:spcPct val="120000"/>
              </a:lnSpc>
              <a:spcBef>
                <a:spcPts val="600"/>
              </a:spcBef>
              <a:spcAft>
                <a:spcPts val="0"/>
              </a:spcAft>
              <a:buFont typeface="Courier New" panose="02070309020205020404" pitchFamily="49" charset="0"/>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p>
          <a:p>
            <a:pPr marL="1257300" marR="0" lvl="2" indent="-342900" algn="l">
              <a:lnSpc>
                <a:spcPct val="120000"/>
              </a:lnSpc>
              <a:spcBef>
                <a:spcPts val="600"/>
              </a:spcBef>
              <a:spcAft>
                <a:spcPts val="0"/>
              </a:spcAft>
              <a:buFont typeface="Courier New" panose="02070309020205020404" pitchFamily="49" charset="0"/>
              <a:buChar char="o"/>
            </a:pPr>
            <a:r>
              <a:rPr lang="el-GR" sz="1200" b="0" dirty="0">
                <a:effectLst/>
                <a:latin typeface="Arial" panose="020B0604020202020204" pitchFamily="34" charset="0"/>
                <a:ea typeface="Times New Roman" panose="02020603050405020304" pitchFamily="18" charset="0"/>
                <a:cs typeface="Times New Roman" panose="02020603050405020304" pitchFamily="18" charset="0"/>
              </a:rPr>
              <a:t>Όλα αυτά συμβάλλουν στην τελική ίδρυση της επερχόμενης Νέας Παγκόσμιας Θρησκείας.</a:t>
            </a:r>
          </a:p>
          <a:p>
            <a:pPr marL="1257300" marR="0" lvl="2" indent="-342900" algn="l">
              <a:lnSpc>
                <a:spcPct val="120000"/>
              </a:lnSpc>
              <a:spcBef>
                <a:spcPts val="600"/>
              </a:spcBef>
              <a:spcAft>
                <a:spcPts val="0"/>
              </a:spcAft>
              <a:buFont typeface="Courier New" panose="02070309020205020404" pitchFamily="49" charset="0"/>
              <a:buChar char="o"/>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l">
              <a:lnSpc>
                <a:spcPct val="120000"/>
              </a:lnSpc>
              <a:spcBef>
                <a:spcPts val="600"/>
              </a:spcBef>
              <a:spcAft>
                <a:spcPts val="0"/>
              </a:spcAft>
              <a:buFont typeface="Symbol" panose="05050102010706020507" pitchFamily="18" charset="2"/>
              <a:buChar char=""/>
            </a:pPr>
            <a:r>
              <a:rPr lang="el-GR" sz="1200" dirty="0">
                <a:effectLst/>
                <a:latin typeface="Arial" panose="020B0604020202020204" pitchFamily="34" charset="0"/>
                <a:ea typeface="Times New Roman" panose="02020603050405020304" pitchFamily="18" charset="0"/>
                <a:cs typeface="Arial" panose="020B0604020202020204" pitchFamily="34" charset="0"/>
              </a:rPr>
              <a:t>Οι μαθητές της Προαιώνιας Σοφίας και των εσωτερικών διδασκαλιών, χρησιμοποιούν τεχνικές, όπως</a:t>
            </a:r>
            <a:r>
              <a:rPr lang="en-GB" sz="1200" dirty="0">
                <a:effectLst/>
                <a:latin typeface="Arial" panose="020B0604020202020204" pitchFamily="34" charset="0"/>
                <a:ea typeface="Times New Roman" panose="02020603050405020304" pitchFamily="18" charset="0"/>
                <a:cs typeface="Arial" panose="020B0604020202020204" pitchFamily="34" charset="0"/>
              </a:rPr>
              <a:t>:</a:t>
            </a:r>
            <a:r>
              <a:rPr lang="el-GR" sz="1200" dirty="0">
                <a:effectLst/>
                <a:latin typeface="Arial" panose="020B0604020202020204" pitchFamily="34" charset="0"/>
                <a:ea typeface="Times New Roman" panose="02020603050405020304" pitchFamily="18" charset="0"/>
                <a:cs typeface="Arial" panose="020B0604020202020204" pitchFamily="34" charset="0"/>
              </a:rPr>
              <a:t> ο διαλογισμός, η μελέτη</a:t>
            </a:r>
            <a:r>
              <a:rPr lang="en-GB" sz="1200" dirty="0">
                <a:effectLst/>
                <a:latin typeface="Arial" panose="020B0604020202020204" pitchFamily="34" charset="0"/>
                <a:ea typeface="Times New Roman" panose="02020603050405020304" pitchFamily="18" charset="0"/>
                <a:cs typeface="Arial" panose="020B0604020202020204" pitchFamily="34" charset="0"/>
              </a:rPr>
              <a:t>,</a:t>
            </a:r>
            <a:r>
              <a:rPr lang="el-GR" sz="1200" dirty="0">
                <a:effectLst/>
                <a:latin typeface="Arial" panose="020B0604020202020204" pitchFamily="34" charset="0"/>
                <a:ea typeface="Times New Roman" panose="02020603050405020304" pitchFamily="18" charset="0"/>
                <a:cs typeface="Arial" panose="020B0604020202020204" pitchFamily="34" charset="0"/>
              </a:rPr>
              <a:t> και η υπηρεσία</a:t>
            </a:r>
            <a:r>
              <a:rPr lang="en-GB" sz="1200" dirty="0">
                <a:effectLst/>
                <a:latin typeface="Arial" panose="020B0604020202020204" pitchFamily="34" charset="0"/>
                <a:ea typeface="Times New Roman" panose="02020603050405020304" pitchFamily="18" charset="0"/>
                <a:cs typeface="Arial" panose="020B0604020202020204" pitchFamily="34" charset="0"/>
              </a:rPr>
              <a:t>,</a:t>
            </a:r>
            <a:r>
              <a:rPr lang="el-GR" sz="1200" dirty="0">
                <a:effectLst/>
                <a:latin typeface="Arial" panose="020B0604020202020204" pitchFamily="34" charset="0"/>
                <a:ea typeface="Times New Roman" panose="02020603050405020304" pitchFamily="18" charset="0"/>
                <a:cs typeface="Arial" panose="020B0604020202020204" pitchFamily="34" charset="0"/>
              </a:rPr>
              <a:t> ως μέσο για να πλησιάσουν ο ένας τον άλλον μέσω της Ψυχής.</a:t>
            </a:r>
          </a:p>
          <a:p>
            <a:pPr marL="800100" marR="0" lvl="1" indent="-342900" algn="l">
              <a:lnSpc>
                <a:spcPct val="120000"/>
              </a:lnSpc>
              <a:spcBef>
                <a:spcPts val="600"/>
              </a:spcBef>
              <a:spcAft>
                <a:spcPts val="0"/>
              </a:spcAft>
              <a:buFont typeface="Symbol" panose="05050102010706020507" pitchFamily="18" charset="2"/>
              <a:buChar cha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600"/>
              </a:spcBef>
              <a:spcAft>
                <a:spcPts val="0"/>
              </a:spcAft>
              <a:buFont typeface="Courier New" panose="02070309020205020404" pitchFamily="49" charset="0"/>
              <a:buChar char="o"/>
            </a:pPr>
            <a:endParaRPr lang="el-GR" sz="12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Times New Roman" panose="02020603050405020304" pitchFamily="18" charset="0"/>
              </a:rPr>
              <a:t>Εργασία προς την 1η Μύηση – ατομικά και για την Ανθρωπότητα</a:t>
            </a: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Times New Roman" panose="02020603050405020304" pitchFamily="18" charset="0"/>
              </a:rPr>
              <a:t>Εφαρμόζουν την Επιστήμη της Επίκλησης/ </a:t>
            </a:r>
            <a:r>
              <a:rPr lang="el-GR" sz="1200" dirty="0" err="1">
                <a:effectLst/>
                <a:latin typeface="Arial" panose="020B0604020202020204" pitchFamily="34" charset="0"/>
                <a:ea typeface="Times New Roman" panose="02020603050405020304" pitchFamily="18" charset="0"/>
                <a:cs typeface="Times New Roman" panose="02020603050405020304" pitchFamily="18" charset="0"/>
              </a:rPr>
              <a:t>Εφέλκυσης</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 Χρησιμοποιούν την Μεγάλη Επίκληση</a:t>
            </a: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Times New Roman" panose="02020603050405020304" pitchFamily="18" charset="0"/>
              </a:rPr>
              <a:t>Οι μαθητές αφαιρούν τη γοητεία και ασκούν τη Λύτρωση των κατώτερων αστρικών και νοητικών σωμάτων</a:t>
            </a: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Times New Roman" panose="02020603050405020304" pitchFamily="18" charset="0"/>
              </a:rPr>
              <a:t>Χρησιμοποιώντας μεθόδους ορθής δόμησης </a:t>
            </a:r>
            <a:r>
              <a:rPr lang="el-GR" sz="1200" dirty="0" err="1">
                <a:effectLst/>
                <a:latin typeface="Arial" panose="020B0604020202020204" pitchFamily="34" charset="0"/>
                <a:ea typeface="Times New Roman" panose="02020603050405020304" pitchFamily="18" charset="0"/>
                <a:cs typeface="Times New Roman" panose="02020603050405020304" pitchFamily="18" charset="0"/>
              </a:rPr>
              <a:t>σκεπτομορφών</a:t>
            </a:r>
            <a:endParaRPr lang="el-GR"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gn="l">
              <a:lnSpc>
                <a:spcPct val="120000"/>
              </a:lnSpc>
              <a:spcBef>
                <a:spcPts val="600"/>
              </a:spcBef>
              <a:spcAft>
                <a:spcPts val="0"/>
              </a:spcAft>
              <a:buFont typeface="Courier New" panose="02070309020205020404" pitchFamily="49" charset="0"/>
              <a:buChar char="o"/>
            </a:pPr>
            <a:r>
              <a:rPr lang="el-GR" sz="1200" dirty="0">
                <a:effectLst/>
                <a:latin typeface="Arial" panose="020B0604020202020204" pitchFamily="34" charset="0"/>
                <a:ea typeface="Times New Roman" panose="02020603050405020304" pitchFamily="18" charset="0"/>
                <a:cs typeface="Times New Roman" panose="02020603050405020304" pitchFamily="18" charset="0"/>
              </a:rPr>
              <a:t>Εορτασμός των Πνευματικών Εορτών.</a:t>
            </a:r>
            <a:endParaRPr lang="el-GR" sz="1200" dirty="0"/>
          </a:p>
          <a:p>
            <a:pPr algn="l"/>
            <a:endParaRPr lang="en-US" sz="1200" dirty="0"/>
          </a:p>
          <a:p>
            <a:pPr algn="l"/>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16</a:t>
            </a:fld>
            <a:endParaRPr lang="en-US"/>
          </a:p>
        </p:txBody>
      </p:sp>
    </p:spTree>
    <p:extLst>
      <p:ext uri="{BB962C8B-B14F-4D97-AF65-F5344CB8AC3E}">
        <p14:creationId xmlns:p14="http://schemas.microsoft.com/office/powerpoint/2010/main" val="155351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l-GR" sz="1100" b="1" dirty="0">
                <a:solidFill>
                  <a:srgbClr val="7030A0"/>
                </a:solidFill>
                <a:latin typeface="Bookman Old Style" pitchFamily="18" charset="0"/>
                <a:cs typeface="Arial" pitchFamily="34" charset="0"/>
              </a:rPr>
              <a:t>Σπερματικός Όμιλος  6 - Επισκόπηση ......</a:t>
            </a:r>
            <a:r>
              <a:rPr lang="en-GB" sz="1100" b="1" dirty="0">
                <a:solidFill>
                  <a:srgbClr val="7030A0"/>
                </a:solidFill>
                <a:latin typeface="Bookman Old Style" pitchFamily="18" charset="0"/>
                <a:cs typeface="Arial" pitchFamily="34" charset="0"/>
              </a:rPr>
              <a:t> </a:t>
            </a:r>
            <a:r>
              <a:rPr lang="el-GR" sz="1100" b="1" dirty="0">
                <a:solidFill>
                  <a:srgbClr val="7030A0"/>
                </a:solidFill>
                <a:latin typeface="Bookman Old Style" pitchFamily="18" charset="0"/>
                <a:cs typeface="Arial" pitchFamily="34" charset="0"/>
              </a:rPr>
              <a:t>Εργάτες στο πεδίο της Θρησκείας</a:t>
            </a:r>
            <a:endParaRPr lang="en-US" sz="1100" b="1" dirty="0">
              <a:solidFill>
                <a:srgbClr val="7030A0"/>
              </a:solidFill>
              <a:latin typeface="Bookman Old Style" pitchFamily="18" charset="0"/>
              <a:cs typeface="Arial" pitchFamily="34" charset="0"/>
            </a:endParaRPr>
          </a:p>
          <a:p>
            <a:pPr marL="0" marR="0" algn="l">
              <a:lnSpc>
                <a:spcPct val="120000"/>
              </a:lnSpc>
              <a:spcBef>
                <a:spcPts val="600"/>
              </a:spcBef>
              <a:spcAft>
                <a:spcPts val="600"/>
              </a:spcAft>
            </a:pP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r>
              <a:rPr lang="el-GR" sz="1100" dirty="0">
                <a:effectLst/>
                <a:latin typeface="Arial" panose="020B0604020202020204" pitchFamily="34" charset="0"/>
                <a:ea typeface="Times New Roman" panose="02020603050405020304" pitchFamily="18" charset="0"/>
                <a:cs typeface="Arial" panose="020B0604020202020204" pitchFamily="34" charset="0"/>
              </a:rPr>
              <a:t>Οι κύριες θρησκείες του κόσμου ιδρύθηκαν πριν από αιώνες από μεγάλους Διδασκάλους που εμφανίστηκαν σε κάποια συγκεκριμένη κουλτούρα ή φυλή σε διάφορες περιοχές του κόσμου. Μεταξύ των μεγαλύτερων Διδασκάλων ήταν ο Χριστός και ο Βούδας και χιλιάδες άλλοι Μύστες, Σοφοί</a:t>
            </a:r>
            <a:r>
              <a:rPr lang="en-GB" sz="1100" dirty="0">
                <a:effectLst/>
                <a:latin typeface="Arial" panose="020B0604020202020204" pitchFamily="34" charset="0"/>
                <a:ea typeface="Times New Roman" panose="02020603050405020304" pitchFamily="18" charset="0"/>
                <a:cs typeface="Arial" panose="020B0604020202020204" pitchFamily="34" charset="0"/>
              </a:rPr>
              <a:t>,</a:t>
            </a:r>
            <a:r>
              <a:rPr lang="el-GR" sz="1100" dirty="0">
                <a:effectLst/>
                <a:latin typeface="Arial" panose="020B0604020202020204" pitchFamily="34" charset="0"/>
                <a:ea typeface="Times New Roman" panose="02020603050405020304" pitchFamily="18" charset="0"/>
                <a:cs typeface="Arial" panose="020B0604020202020204" pitchFamily="34" charset="0"/>
              </a:rPr>
              <a:t> και Μυημένοι όλων των δογμάτων.</a:t>
            </a:r>
          </a:p>
          <a:p>
            <a:pPr marL="0" marR="0" algn="l">
              <a:lnSpc>
                <a:spcPct val="120000"/>
              </a:lnSpc>
              <a:spcBef>
                <a:spcPts val="600"/>
              </a:spcBef>
              <a:spcAft>
                <a:spcPts val="600"/>
              </a:spcAft>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Arial" panose="020B0604020202020204" pitchFamily="34" charset="0"/>
              </a:rPr>
              <a:t>Εξετάζοντάς το αναδρομικά , βλέπουμε ότι οι διδασκαλίες τους έχουν εμπνεύσει όλα όσα είναι μεγάλα και σπουδαία στο ανθρώπινο πνεύμα που εκφράζεται μέσω της λογοτεχνίας, των τεχνών, της επιστήμης, των φιλοσοφιών, της πολιτικής, και της θεραπείας.</a:t>
            </a:r>
            <a:r>
              <a:rPr lang="en-GB" sz="1100" dirty="0">
                <a:effectLst/>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 Ε</a:t>
            </a:r>
            <a:r>
              <a:rPr lang="el-GR" sz="1100" b="0" dirty="0">
                <a:effectLst/>
                <a:latin typeface="Arial" panose="020B0604020202020204" pitchFamily="34" charset="0"/>
                <a:ea typeface="Times New Roman" panose="02020603050405020304" pitchFamily="18" charset="0"/>
                <a:cs typeface="Arial" panose="020B0604020202020204" pitchFamily="34" charset="0"/>
              </a:rPr>
              <a:t>ίχαν </a:t>
            </a:r>
            <a:r>
              <a:rPr lang="el-GR" sz="1100" dirty="0">
                <a:effectLst/>
                <a:latin typeface="Arial" panose="020B0604020202020204" pitchFamily="34" charset="0"/>
                <a:ea typeface="Times New Roman" panose="02020603050405020304" pitchFamily="18" charset="0"/>
                <a:cs typeface="Arial" panose="020B0604020202020204" pitchFamily="34" charset="0"/>
              </a:rPr>
              <a:t>ανείπωτη επιρροή σε όλα τα επίπεδα της ανθρώπινης δραστηριότητας.</a:t>
            </a:r>
          </a:p>
          <a:p>
            <a:pPr marL="457200" marR="0" lvl="1" indent="0" algn="l">
              <a:lnSpc>
                <a:spcPct val="120000"/>
              </a:lnSpc>
              <a:spcBef>
                <a:spcPts val="600"/>
              </a:spcBef>
              <a:spcAft>
                <a:spcPts val="600"/>
              </a:spcAft>
              <a:buFont typeface="Arial" panose="020B0604020202020204" pitchFamily="34" charset="0"/>
              <a:buNone/>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Arial" panose="020B0604020202020204" pitchFamily="34" charset="0"/>
              </a:rPr>
              <a:t>Από μια άλλη οπτική γωνία, λόγω της αλαζονείας, της στενοκεφαλιάς, του εγωισμού, της </a:t>
            </a:r>
            <a:r>
              <a:rPr lang="el-GR" sz="1100" b="0" dirty="0">
                <a:effectLst/>
                <a:latin typeface="Arial" panose="020B0604020202020204" pitchFamily="34" charset="0"/>
                <a:ea typeface="Times New Roman" panose="02020603050405020304" pitchFamily="18" charset="0"/>
                <a:cs typeface="Arial" panose="020B0604020202020204" pitchFamily="34" charset="0"/>
              </a:rPr>
              <a:t>πλάνης και της παρανόησης</a:t>
            </a:r>
            <a:r>
              <a:rPr lang="el-GR" sz="1100" dirty="0">
                <a:effectLst/>
                <a:latin typeface="Arial" panose="020B0604020202020204" pitchFamily="34" charset="0"/>
                <a:ea typeface="Times New Roman" panose="02020603050405020304" pitchFamily="18" charset="0"/>
                <a:cs typeface="Arial" panose="020B0604020202020204" pitchFamily="34" charset="0"/>
              </a:rPr>
              <a:t>, οι θρησκείες έχουν προκαλέσει μεγάλους πολέμους και </a:t>
            </a:r>
            <a:r>
              <a:rPr lang="el-GR" sz="1100" b="0" dirty="0">
                <a:effectLst/>
                <a:latin typeface="Arial" panose="020B0604020202020204" pitchFamily="34" charset="0"/>
                <a:ea typeface="Times New Roman" panose="02020603050405020304" pitchFamily="18" charset="0"/>
                <a:cs typeface="Arial" panose="020B0604020202020204" pitchFamily="34" charset="0"/>
              </a:rPr>
              <a:t>ενδοκοινοτικές συγκρούσεις</a:t>
            </a:r>
            <a:r>
              <a:rPr lang="en-GB" sz="1100" b="0" dirty="0">
                <a:effectLst/>
                <a:latin typeface="Arial" panose="020B0604020202020204" pitchFamily="34" charset="0"/>
                <a:ea typeface="Times New Roman" panose="02020603050405020304" pitchFamily="18" charset="0"/>
                <a:cs typeface="Arial" panose="020B0604020202020204" pitchFamily="34" charset="0"/>
              </a:rPr>
              <a:t>, </a:t>
            </a:r>
            <a:r>
              <a:rPr lang="el-GR" sz="1100" b="0" dirty="0">
                <a:effectLst/>
                <a:latin typeface="Arial" panose="020B0604020202020204" pitchFamily="34" charset="0"/>
                <a:ea typeface="Times New Roman" panose="02020603050405020304" pitchFamily="18" charset="0"/>
                <a:cs typeface="Arial" panose="020B0604020202020204" pitchFamily="34" charset="0"/>
              </a:rPr>
              <a:t>που οπωσδήποτε </a:t>
            </a:r>
            <a:r>
              <a:rPr lang="el-GR" sz="1100" dirty="0">
                <a:effectLst/>
                <a:latin typeface="Arial" panose="020B0604020202020204" pitchFamily="34" charset="0"/>
                <a:ea typeface="Times New Roman" panose="02020603050405020304" pitchFamily="18" charset="0"/>
                <a:cs typeface="Arial" panose="020B0604020202020204" pitchFamily="34" charset="0"/>
              </a:rPr>
              <a:t>αντιπροσωπεύουν  τον διχασμό και  την </a:t>
            </a:r>
            <a:r>
              <a:rPr lang="el-GR" sz="1100" dirty="0" err="1">
                <a:effectLst/>
                <a:latin typeface="Arial" panose="020B0604020202020204" pitchFamily="34" charset="0"/>
                <a:ea typeface="Times New Roman" panose="02020603050405020304" pitchFamily="18" charset="0"/>
                <a:cs typeface="Arial" panose="020B0604020202020204" pitchFamily="34" charset="0"/>
              </a:rPr>
              <a:t>χωριστικότητα</a:t>
            </a:r>
            <a:r>
              <a:rPr lang="el-GR" sz="1100" dirty="0">
                <a:effectLst/>
                <a:latin typeface="Arial" panose="020B0604020202020204" pitchFamily="34" charset="0"/>
                <a:ea typeface="Times New Roman" panose="02020603050405020304" pitchFamily="18" charset="0"/>
                <a:cs typeface="Arial" panose="020B0604020202020204" pitchFamily="34" charset="0"/>
              </a:rPr>
              <a:t>. Συνέβη ακριβώς το αντίθετο από αυτό που είχαν οραματιστεί οι αρχικοί ιδρυτές τους.</a:t>
            </a:r>
          </a:p>
          <a:p>
            <a:pPr marL="628650" marR="0" lvl="1" indent="-171450" algn="l">
              <a:lnSpc>
                <a:spcPct val="120000"/>
              </a:lnSpc>
              <a:spcBef>
                <a:spcPts val="60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Arial" panose="020B0604020202020204" pitchFamily="34" charset="0"/>
              </a:rPr>
              <a:t>Από  την εσωτερική σκοπιά:</a:t>
            </a:r>
          </a:p>
          <a:p>
            <a:pPr marL="457200" marR="0" lvl="1" indent="0" algn="l">
              <a:lnSpc>
                <a:spcPct val="120000"/>
              </a:lnSpc>
              <a:spcBef>
                <a:spcPts val="600"/>
              </a:spcBef>
              <a:spcAft>
                <a:spcPts val="600"/>
              </a:spcAft>
              <a:buFont typeface="Arial" panose="020B0604020202020204" pitchFamily="34" charset="0"/>
              <a:buNone/>
            </a:pPr>
            <a:r>
              <a:rPr lang="el-GR" sz="1100" dirty="0">
                <a:effectLst/>
                <a:latin typeface="Arial" panose="020B0604020202020204" pitchFamily="34" charset="0"/>
                <a:ea typeface="Times New Roman" panose="02020603050405020304" pitchFamily="18" charset="0"/>
                <a:cs typeface="Arial" panose="020B0604020202020204" pitchFamily="34" charset="0"/>
              </a:rPr>
              <a:t> </a:t>
            </a:r>
            <a:endParaRPr lang="el-GR" sz="1100" b="0" strike="noStrike" dirty="0">
              <a:effectLst/>
              <a:latin typeface="Arial" panose="020B0604020202020204" pitchFamily="34" charset="0"/>
              <a:ea typeface="Times New Roman" panose="02020603050405020304" pitchFamily="18" charset="0"/>
              <a:cs typeface="Arial" panose="020B0604020202020204" pitchFamily="34" charset="0"/>
            </a:endParaRPr>
          </a:p>
          <a:p>
            <a:pPr marL="1085850" marR="0" lvl="2" indent="-171450" algn="l">
              <a:lnSpc>
                <a:spcPct val="120000"/>
              </a:lnSpc>
              <a:spcBef>
                <a:spcPts val="600"/>
              </a:spcBef>
              <a:spcAft>
                <a:spcPts val="600"/>
              </a:spcAft>
              <a:buFont typeface="Arial" panose="020B0604020202020204" pitchFamily="34" charset="0"/>
              <a:buChar char="•"/>
            </a:pPr>
            <a:r>
              <a:rPr lang="el-GR" sz="1100" b="0" strike="noStrike" dirty="0">
                <a:effectLst/>
                <a:latin typeface="Arial" panose="020B0604020202020204" pitchFamily="34" charset="0"/>
                <a:ea typeface="Times New Roman" panose="02020603050405020304" pitchFamily="18" charset="0"/>
                <a:cs typeface="Arial" panose="020B0604020202020204" pitchFamily="34" charset="0"/>
              </a:rPr>
              <a:t>Η διδασκαλία του</a:t>
            </a:r>
            <a:r>
              <a:rPr lang="el-GR" sz="1100" b="0" dirty="0">
                <a:effectLst/>
                <a:latin typeface="Arial" panose="020B0604020202020204" pitchFamily="34" charset="0"/>
                <a:ea typeface="Times New Roman" panose="02020603050405020304" pitchFamily="18" charset="0"/>
                <a:cs typeface="Arial" panose="020B0604020202020204" pitchFamily="34" charset="0"/>
              </a:rPr>
              <a:t> </a:t>
            </a:r>
            <a:r>
              <a:rPr lang="el-GR" sz="1100" b="1" dirty="0">
                <a:effectLst/>
                <a:latin typeface="Arial" panose="020B0604020202020204" pitchFamily="34" charset="0"/>
                <a:ea typeface="Times New Roman" panose="02020603050405020304" pitchFamily="18" charset="0"/>
                <a:cs typeface="Arial" panose="020B0604020202020204" pitchFamily="34" charset="0"/>
              </a:rPr>
              <a:t>Βούδα</a:t>
            </a:r>
            <a:r>
              <a:rPr lang="el-GR" sz="1100" b="0" dirty="0">
                <a:effectLst/>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βασίστηκ</a:t>
            </a:r>
            <a:r>
              <a:rPr lang="el-GR" sz="1100" b="0" dirty="0">
                <a:effectLst/>
                <a:latin typeface="Arial" panose="020B0604020202020204" pitchFamily="34" charset="0"/>
                <a:ea typeface="Times New Roman" panose="02020603050405020304" pitchFamily="18" charset="0"/>
                <a:cs typeface="Arial" panose="020B0604020202020204" pitchFamily="34" charset="0"/>
              </a:rPr>
              <a:t>ε</a:t>
            </a:r>
            <a:r>
              <a:rPr lang="el-GR" sz="1100" dirty="0">
                <a:effectLst/>
                <a:latin typeface="Arial" panose="020B0604020202020204" pitchFamily="34" charset="0"/>
                <a:ea typeface="Times New Roman" panose="02020603050405020304" pitchFamily="18" charset="0"/>
                <a:cs typeface="Arial" panose="020B0604020202020204" pitchFamily="34" charset="0"/>
              </a:rPr>
              <a:t> στην αρχή του Φωτός (στο νου), στο θέμα της φώτισης, της αποκάλυψης και της διαύγειας του νου. Μπορεί να παρομοιαστεί με την αποκάλυψη του φωτός της Ψυχής.</a:t>
            </a:r>
          </a:p>
          <a:p>
            <a:pPr marL="1085850" marR="0" lvl="2" indent="-171450" algn="l">
              <a:lnSpc>
                <a:spcPct val="120000"/>
              </a:lnSpc>
              <a:spcBef>
                <a:spcPts val="60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1085850" marR="0" lvl="2"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Arial" panose="020B0604020202020204" pitchFamily="34" charset="0"/>
              </a:rPr>
              <a:t>Οι διδασκαλίες του </a:t>
            </a:r>
            <a:r>
              <a:rPr lang="el-GR" sz="1100" b="1" dirty="0">
                <a:effectLst/>
                <a:latin typeface="Arial" panose="020B0604020202020204" pitchFamily="34" charset="0"/>
                <a:ea typeface="Times New Roman" panose="02020603050405020304" pitchFamily="18" charset="0"/>
                <a:cs typeface="Arial" panose="020B0604020202020204" pitchFamily="34" charset="0"/>
              </a:rPr>
              <a:t>Χριστού</a:t>
            </a:r>
            <a:r>
              <a:rPr lang="el-GR" sz="1100" dirty="0">
                <a:effectLst/>
                <a:latin typeface="Arial" panose="020B0604020202020204" pitchFamily="34" charset="0"/>
                <a:ea typeface="Times New Roman" panose="02020603050405020304" pitchFamily="18" charset="0"/>
                <a:cs typeface="Arial" panose="020B0604020202020204" pitchFamily="34" charset="0"/>
              </a:rPr>
              <a:t> αγκυροβόλησαν την πνευματική ενέργεια της Θείας Αγάπης πιο σταθερά στη γη, ιδιαίτερα στην καρδιά και στο αστρικό πεδίο, η καρδιά και ο νους μπορούν να είναι συνειδητά ενεργοί στην εξωτερική έκφραση της υπηρεσίας. Αυτή είναι η αγάπη-σοφία. Αυτές τις διδασκαλίες ασπάζονται κυρίως στην Δύση, οι ανατολικές παραδόσεις αναγνωρίζουν τις διδασκαλίες της </a:t>
            </a:r>
            <a:r>
              <a:rPr lang="el-GR" sz="1100" dirty="0" err="1">
                <a:effectLst/>
                <a:latin typeface="Arial" panose="020B0604020202020204" pitchFamily="34" charset="0"/>
                <a:ea typeface="Times New Roman" panose="02020603050405020304" pitchFamily="18" charset="0"/>
                <a:cs typeface="Arial" panose="020B0604020202020204" pitchFamily="34" charset="0"/>
              </a:rPr>
              <a:t>Μαχαγιάνα</a:t>
            </a:r>
            <a:r>
              <a:rPr lang="el-GR" sz="1100" dirty="0">
                <a:effectLst/>
                <a:latin typeface="Arial" panose="020B0604020202020204" pitchFamily="34" charset="0"/>
                <a:ea typeface="Times New Roman" panose="02020603050405020304" pitchFamily="18" charset="0"/>
                <a:cs typeface="Arial" panose="020B0604020202020204" pitchFamily="34" charset="0"/>
              </a:rPr>
              <a:t>, του Βουδισμού με έμφαση στην ανάπτυξη του «νου της συμπόνιας».</a:t>
            </a:r>
          </a:p>
          <a:p>
            <a:pPr marL="1085850" marR="0" lvl="2" indent="-171450" algn="l">
              <a:lnSpc>
                <a:spcPct val="120000"/>
              </a:lnSpc>
              <a:spcBef>
                <a:spcPts val="60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1085850" marR="0" lvl="2"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Arial" panose="020B0604020202020204" pitchFamily="34" charset="0"/>
              </a:rPr>
              <a:t>Ο Χριστός αντιπροσωπεύει επίσης την ατραπό της μύησης και έδειξε στην ανθρωπότητα ότι η αρχή της θειότητας είναι έμφυτη σε κάθε άνθρωπο.</a:t>
            </a:r>
          </a:p>
          <a:p>
            <a:pPr marL="1085850" marR="0" lvl="2" indent="-171450" algn="l">
              <a:lnSpc>
                <a:spcPct val="120000"/>
              </a:lnSpc>
              <a:spcBef>
                <a:spcPts val="60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600"/>
              </a:spcBef>
              <a:spcAft>
                <a:spcPts val="600"/>
              </a:spcAft>
              <a:buClrTx/>
              <a:buSzTx/>
              <a:buFontTx/>
              <a:buNone/>
              <a:tabLst/>
              <a:defRP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Οι άνθρωποι που ανήκουν στις μεγάλες-κύριες θρησκείες αποτελούν πάνω από το 80% του παγκόσμιου πληθυσμού. Φέρουν μαζί τους όπου κι αν πάνε την σημαντική αυτήν επιρροή. Πολλοί θρησκευτικοί ηγέτες αυτών των θρησκειών αναζητούν να βρουν κοινό έδαφος και να ευθυγραμμιστούν με τις παγκόσμιες πνευματικές αξίες μέσω της εκπαίδευσης, του διαλόγου</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 και της υπηρεσίας.</a:t>
            </a:r>
          </a:p>
          <a:p>
            <a:pPr marL="0" marR="0" lvl="0" indent="0" algn="l" defTabSz="914400" rtl="0" eaLnBrk="1" fontAlgn="auto" latinLnBrk="0" hangingPunct="1">
              <a:lnSpc>
                <a:spcPct val="120000"/>
              </a:lnSpc>
              <a:spcBef>
                <a:spcPts val="600"/>
              </a:spcBef>
              <a:spcAft>
                <a:spcPts val="600"/>
              </a:spcAft>
              <a:buClrTx/>
              <a:buSzTx/>
              <a:buFontTx/>
              <a:buNone/>
              <a:tabLst/>
              <a:defRP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600"/>
              </a:spcAft>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r>
              <a:rPr lang="el-GR" sz="1100" dirty="0">
                <a:effectLst/>
                <a:latin typeface="Arial" panose="020B0604020202020204" pitchFamily="34" charset="0"/>
                <a:ea typeface="Times New Roman" panose="02020603050405020304" pitchFamily="18" charset="0"/>
                <a:cs typeface="Arial" panose="020B0604020202020204" pitchFamily="34" charset="0"/>
              </a:rPr>
              <a:t>Από μια εσωτερική σκοπιά, η συνείδηση του ανθρώπου  αναφορικά με την θρησκεία εκφράζεται μέσω της αφοσίωσης ή του ιδεαλισμού.....δύο βασικές κινητήριες δυνάμεις.</a:t>
            </a:r>
          </a:p>
          <a:p>
            <a:pPr marL="0" marR="0" algn="l">
              <a:lnSpc>
                <a:spcPct val="120000"/>
              </a:lnSpc>
              <a:spcBef>
                <a:spcPts val="600"/>
              </a:spcBef>
              <a:spcAft>
                <a:spcPts val="600"/>
              </a:spcAft>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Arial" panose="020B0604020202020204" pitchFamily="34" charset="0"/>
              </a:rPr>
              <a:t>Αφοσίωση σε ένα άτομο, σκοπό</a:t>
            </a:r>
            <a:r>
              <a:rPr lang="el-GR" sz="1100" b="1" dirty="0">
                <a:effectLst/>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ή υλοποίηση ενός ιδανικού</a:t>
            </a:r>
            <a:r>
              <a:rPr lang="en-GB" sz="1100" dirty="0">
                <a:effectLst/>
                <a:latin typeface="Arial" panose="020B0604020202020204" pitchFamily="34" charset="0"/>
                <a:ea typeface="Times New Roman" panose="02020603050405020304" pitchFamily="18" charset="0"/>
                <a:cs typeface="Arial" panose="020B0604020202020204" pitchFamily="34" charset="0"/>
              </a:rPr>
              <a:t>.</a:t>
            </a:r>
            <a:endParaRPr lang="el-GR" sz="11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Arial" panose="020B0604020202020204" pitchFamily="34" charset="0"/>
              </a:rPr>
              <a:t>Αυτές οι 2 δυνάμεις/ενέργειες συνετέλεσαν στην ανάπτυξη των νοητικών και αστρικών σωμάτων</a:t>
            </a:r>
            <a:r>
              <a:rPr lang="en-GB" sz="1100" dirty="0">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gn="l">
              <a:lnSpc>
                <a:spcPct val="120000"/>
              </a:lnSpc>
              <a:spcBef>
                <a:spcPts val="600"/>
              </a:spcBef>
              <a:spcAft>
                <a:spcPts val="600"/>
              </a:spcAft>
              <a:buFont typeface="Arial" panose="020B0604020202020204" pitchFamily="34" charset="0"/>
              <a:buNone/>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600"/>
              </a:spcAft>
            </a:pPr>
            <a:r>
              <a:rPr lang="el-GR" sz="1100" b="0" dirty="0">
                <a:effectLst/>
                <a:latin typeface="Arial" panose="020B0604020202020204" pitchFamily="34" charset="0"/>
                <a:ea typeface="Times New Roman" panose="02020603050405020304" pitchFamily="18" charset="0"/>
                <a:cs typeface="Arial" panose="020B0604020202020204" pitchFamily="34" charset="0"/>
              </a:rPr>
              <a:t>Παρόλο που υπάρχουν αξιοσημείωτες διαφορές μεταξύ των θρησκειών, πολλοί εργαζόμενοι σε αυτές τις θρησκευτικές ομάδες σήμερα επιλέγουν να τονίσουν την ενότητα και την κοινωνία/αδελφοσύνη του Πνεύματος που βρίσκει έκφραση στις τοπικές τους κοινότητες και στον κόσμο.</a:t>
            </a:r>
            <a:r>
              <a:rPr lang="el-GR" sz="1100" b="1" dirty="0">
                <a:effectLst/>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Το δικό τους έργο είναι ένα έργο που αγκαλιάζει την συνθετική αγάπη και την δυνατότητα πού έχει ο πολιτισμός ή η κοινωνία να υποστηρίξει και να εκφράσει την ζωή και το πνεύμα της. Τελικά, το έργο τους θα παρέχει μια παγκόσμια πλατφόρμα για την θεμελίωση </a:t>
            </a:r>
            <a:r>
              <a:rPr lang="el-GR" sz="1100" b="0" dirty="0">
                <a:effectLst/>
                <a:latin typeface="Arial" panose="020B0604020202020204" pitchFamily="34" charset="0"/>
                <a:ea typeface="Times New Roman" panose="02020603050405020304" pitchFamily="18" charset="0"/>
                <a:cs typeface="Arial" panose="020B0604020202020204" pitchFamily="34" charset="0"/>
              </a:rPr>
              <a:t>της</a:t>
            </a:r>
            <a:r>
              <a:rPr lang="el-GR" sz="1100" dirty="0">
                <a:effectLst/>
                <a:latin typeface="Arial" panose="020B0604020202020204" pitchFamily="34" charset="0"/>
                <a:ea typeface="Times New Roman" panose="02020603050405020304" pitchFamily="18" charset="0"/>
                <a:cs typeface="Arial" panose="020B0604020202020204" pitchFamily="34" charset="0"/>
              </a:rPr>
              <a:t> Νέας Παγκόσμιας Θρησκείας.</a:t>
            </a:r>
          </a:p>
          <a:p>
            <a:pPr marL="0" marR="0" algn="l">
              <a:lnSpc>
                <a:spcPct val="120000"/>
              </a:lnSpc>
              <a:spcBef>
                <a:spcPts val="0"/>
              </a:spcBef>
              <a:spcAft>
                <a:spcPts val="600"/>
              </a:spcAft>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0"/>
              </a:spcBef>
              <a:spcAft>
                <a:spcPts val="600"/>
              </a:spcAft>
              <a:buFont typeface="Arial" panose="020B0604020202020204" pitchFamily="34" charset="0"/>
              <a:buChar char="•"/>
            </a:pPr>
            <a:r>
              <a:rPr lang="el-GR" sz="1100" i="0" dirty="0">
                <a:effectLst/>
                <a:latin typeface="Arial" panose="020B0604020202020204" pitchFamily="34" charset="0"/>
                <a:ea typeface="Times New Roman" panose="02020603050405020304" pitchFamily="18" charset="0"/>
                <a:cs typeface="Arial" panose="020B0604020202020204" pitchFamily="34" charset="0"/>
              </a:rPr>
              <a:t>Ίσως αυτή η </a:t>
            </a:r>
            <a:r>
              <a:rPr lang="el-GR" sz="1100" i="1" dirty="0">
                <a:effectLst/>
                <a:latin typeface="Arial" panose="020B0604020202020204" pitchFamily="34" charset="0"/>
                <a:ea typeface="Times New Roman" panose="02020603050405020304" pitchFamily="18" charset="0"/>
                <a:cs typeface="Arial" panose="020B0604020202020204" pitchFamily="34" charset="0"/>
              </a:rPr>
              <a:t>«νέα θρησκεία» </a:t>
            </a:r>
            <a:r>
              <a:rPr lang="el-GR" sz="1100" i="0" dirty="0">
                <a:effectLst/>
                <a:latin typeface="Arial" panose="020B0604020202020204" pitchFamily="34" charset="0"/>
                <a:ea typeface="Times New Roman" panose="02020603050405020304" pitchFamily="18" charset="0"/>
                <a:cs typeface="Arial" panose="020B0604020202020204" pitchFamily="34" charset="0"/>
              </a:rPr>
              <a:t>να δείξει τις κοινές ρίζες </a:t>
            </a:r>
            <a:r>
              <a:rPr lang="el-GR" sz="1100" b="0" i="0" dirty="0">
                <a:effectLst/>
                <a:latin typeface="Arial" panose="020B0604020202020204" pitchFamily="34" charset="0"/>
                <a:ea typeface="Times New Roman" panose="02020603050405020304" pitchFamily="18" charset="0"/>
                <a:cs typeface="Arial" panose="020B0604020202020204" pitchFamily="34" charset="0"/>
              </a:rPr>
              <a:t>από τις κύριες θρησκείες του σήμερα</a:t>
            </a:r>
            <a:r>
              <a:rPr lang="en-GB" sz="1100" b="0" i="0" dirty="0">
                <a:effectLst/>
                <a:latin typeface="Arial" panose="020B0604020202020204" pitchFamily="34" charset="0"/>
                <a:ea typeface="Times New Roman" panose="02020603050405020304" pitchFamily="18" charset="0"/>
                <a:cs typeface="Arial" panose="020B0604020202020204" pitchFamily="34" charset="0"/>
              </a:rPr>
              <a:t>;</a:t>
            </a:r>
            <a:endParaRPr lang="el-GR" sz="1100" b="0" i="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0"/>
              </a:spcBef>
              <a:spcAft>
                <a:spcPts val="600"/>
              </a:spcAft>
              <a:buFont typeface="Arial" panose="020B0604020202020204" pitchFamily="34" charset="0"/>
              <a:buChar char="•"/>
            </a:pPr>
            <a:r>
              <a:rPr lang="el-GR" sz="1100" i="0" dirty="0">
                <a:effectLst/>
                <a:latin typeface="Arial" panose="020B0604020202020204" pitchFamily="34" charset="0"/>
                <a:ea typeface="Times New Roman" panose="02020603050405020304" pitchFamily="18" charset="0"/>
                <a:cs typeface="Arial" panose="020B0604020202020204" pitchFamily="34" charset="0"/>
              </a:rPr>
              <a:t>Η Προαιώνια Σοφία την αποκαλεί «Νέα Παγκόσμια Θρησκεία», αλλά στην πραγματικότητα αντιπροσωπεύει την ορθή πνευματική ζωή, καθοδηγούμενη από Ψυχική επίγνωση μέσω </a:t>
            </a:r>
            <a:r>
              <a:rPr lang="el-GR" sz="1100" b="0" i="0" dirty="0">
                <a:effectLst/>
                <a:latin typeface="Arial" panose="020B0604020202020204" pitchFamily="34" charset="0"/>
                <a:ea typeface="Times New Roman" panose="02020603050405020304" pitchFamily="18" charset="0"/>
                <a:cs typeface="Arial" panose="020B0604020202020204" pitchFamily="34" charset="0"/>
              </a:rPr>
              <a:t>μιας</a:t>
            </a:r>
            <a:r>
              <a:rPr lang="el-GR" sz="1100" i="0" dirty="0">
                <a:effectLst/>
                <a:latin typeface="Arial" panose="020B0604020202020204" pitchFamily="34" charset="0"/>
                <a:ea typeface="Times New Roman" panose="02020603050405020304" pitchFamily="18" charset="0"/>
                <a:cs typeface="Arial" panose="020B0604020202020204" pitchFamily="34" charset="0"/>
              </a:rPr>
              <a:t> ασκούμενης αγάπης-σοφίας, καλής θέλησης και αβλάβειας σε όλες τις δραστηριότητες της ζωής.</a:t>
            </a:r>
            <a:endParaRPr lang="en-US" sz="1100" i="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gn="l">
              <a:lnSpc>
                <a:spcPct val="120000"/>
              </a:lnSpc>
              <a:spcBef>
                <a:spcPts val="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0"/>
              </a:spcBef>
              <a:spcAft>
                <a:spcPts val="600"/>
              </a:spcAft>
            </a:pPr>
            <a:r>
              <a:rPr lang="el-GR" sz="1100" dirty="0">
                <a:effectLst/>
                <a:latin typeface="Arial" panose="020B0604020202020204" pitchFamily="34" charset="0"/>
                <a:ea typeface="Times New Roman" panose="02020603050405020304" pitchFamily="18" charset="0"/>
                <a:cs typeface="Arial" panose="020B0604020202020204" pitchFamily="34" charset="0"/>
              </a:rPr>
              <a:t>Οι δραστηριότητες των εργατών  σε αυτόν τον τομέα της υπηρεσίας, δημιουργούν μεγάλη συνοχή εντός της κοινότητας και συμβάλλουν στην οικοδόμηση γεφυρών κατανόησης και προώθησης του αμοιβαίου σεβασμού, τώρα και στο μέλλον. Τα μέλη αυτής της ομάδας συγκεντρώνουν τις ενέργειες της αγάπης και της σοφίας στην έκφρασή τους </a:t>
            </a:r>
            <a:r>
              <a:rPr lang="el-GR" sz="1100" b="0" dirty="0">
                <a:effectLst/>
                <a:latin typeface="Arial" panose="020B0604020202020204" pitchFamily="34" charset="0"/>
                <a:ea typeface="Times New Roman" panose="02020603050405020304" pitchFamily="18" charset="0"/>
                <a:cs typeface="Arial" panose="020B0604020202020204" pitchFamily="34" charset="0"/>
              </a:rPr>
              <a:t>καθώς εργάζονται </a:t>
            </a:r>
            <a:r>
              <a:rPr lang="el-GR" sz="1100" dirty="0">
                <a:effectLst/>
                <a:latin typeface="Arial" panose="020B0604020202020204" pitchFamily="34" charset="0"/>
                <a:ea typeface="Times New Roman" panose="02020603050405020304" pitchFamily="18" charset="0"/>
                <a:cs typeface="Arial" panose="020B0604020202020204" pitchFamily="34" charset="0"/>
              </a:rPr>
              <a:t>με τους ακόλουθους τρόπους:</a:t>
            </a:r>
          </a:p>
          <a:p>
            <a:pPr marL="0" marR="0" algn="l">
              <a:lnSpc>
                <a:spcPct val="115000"/>
              </a:lnSpc>
              <a:spcBef>
                <a:spcPts val="0"/>
              </a:spcBef>
              <a:spcAft>
                <a:spcPts val="600"/>
              </a:spcAft>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Οι Οικουμενικές και δια-θρησκευτικές ομάδες αποτελούνται από μέλη Χριστιανών, Βουδιστών, </a:t>
            </a:r>
            <a:r>
              <a:rPr lang="el-GR" sz="1100" dirty="0" err="1">
                <a:effectLst/>
                <a:latin typeface="Arial" panose="020B0604020202020204" pitchFamily="34" charset="0"/>
                <a:ea typeface="Times New Roman" panose="02020603050405020304" pitchFamily="18" charset="0"/>
                <a:cs typeface="Times New Roman" panose="02020603050405020304" pitchFamily="18" charset="0"/>
              </a:rPr>
              <a:t>Εβραίών</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 Ισλαμιστών, Ινδουιστών και πολλών άλλων ομάδων</a:t>
            </a:r>
            <a:r>
              <a:rPr lang="el-GR" sz="1100" dirty="0">
                <a:effectLst/>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l">
              <a:lnSpc>
                <a:spcPct val="120000"/>
              </a:lnSpc>
              <a:spcBef>
                <a:spcPts val="60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085850" marR="0" lvl="2"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Για αυτό το δια-Πνευματικό έργο, αναγνωρίζουν τις κοινές ιδέες που όλοι τους μοιράζονται.</a:t>
            </a:r>
            <a:endParaRPr lang="el-GR" sz="1100" b="1" strike="sngStrike"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20000"/>
              </a:lnSpc>
              <a:spcBef>
                <a:spcPts val="600"/>
              </a:spcBef>
              <a:spcAft>
                <a:spcPts val="600"/>
              </a:spcAft>
              <a:buFont typeface="Courier New" panose="02070309020205020404" pitchFamily="49" charset="0"/>
              <a:buChar char="o"/>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085850" marR="0" lvl="2" indent="-171450" algn="l">
              <a:lnSpc>
                <a:spcPct val="120000"/>
              </a:lnSpc>
              <a:spcBef>
                <a:spcPts val="60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Το έργο τους είναι  η επίδειξη του γεγονότος και του Πνεύματος του Θεού, που υπάρχει τόσο ως  Υπερβατικός όσο και  ως Ενυπάρχων.</a:t>
            </a:r>
          </a:p>
          <a:p>
            <a:pPr marL="1085850" marR="0" lvl="2" indent="-171450" algn="l">
              <a:lnSpc>
                <a:spcPct val="120000"/>
              </a:lnSpc>
              <a:spcBef>
                <a:spcPts val="600"/>
              </a:spcBef>
              <a:spcAft>
                <a:spcPts val="600"/>
              </a:spcAft>
              <a:buFont typeface="Arial" panose="020B0604020202020204" pitchFamily="34" charset="0"/>
              <a:buChar char="•"/>
            </a:pP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lvl="2" indent="0" algn="l">
              <a:lnSpc>
                <a:spcPct val="120000"/>
              </a:lnSpc>
              <a:spcBef>
                <a:spcPts val="600"/>
              </a:spcBef>
              <a:spcAft>
                <a:spcPts val="600"/>
              </a:spcAft>
              <a:buFont typeface="Courier New" panose="02070309020205020404" pitchFamily="49" charset="0"/>
              <a:buNone/>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600"/>
              </a:spcBef>
              <a:spcAft>
                <a:spcPts val="600"/>
              </a:spcAft>
              <a:buFont typeface="Arial" panose="020B0604020202020204" pitchFamily="34" charset="0"/>
              <a:buChar char="•"/>
            </a:pPr>
            <a:r>
              <a:rPr lang="el-GR" sz="2400" b="1" dirty="0"/>
              <a:t>Κοινοβούλιο των Παγκόσμιων Θρησκειών</a:t>
            </a:r>
            <a:r>
              <a:rPr lang="en-GB" sz="2400" b="1" dirty="0"/>
              <a:t>:</a:t>
            </a:r>
            <a:r>
              <a:rPr lang="el-GR" sz="2400" dirty="0"/>
              <a:t> Η πρώτη του συνάντηση έγινε στο Σικάγο το 1893 στην έκθεση ‘Columbian’. Στόχος τους ήταν να δημιουργήσουν έναν παγκόσμιο διάλογο πίστεων. Έκτοτε όταν συγκεντρώνονται, </a:t>
            </a:r>
            <a:r>
              <a:rPr lang="el-GR" sz="2400" b="0" dirty="0"/>
              <a:t>συμμετέχουν</a:t>
            </a:r>
            <a:r>
              <a:rPr lang="el-GR" sz="2400" b="1" dirty="0"/>
              <a:t> </a:t>
            </a:r>
            <a:r>
              <a:rPr lang="el-GR" sz="2400" dirty="0"/>
              <a:t>μέλη από διαφορετικές θρησκευτικά ‘πιστεύω’, γιορτάζουν, συζητούν, και εξερευνούν το πώς οι θρησκευτικές παραδόσεις μπορούν να συνεργαστούν στα κρίσιμα ζητήματα που αντιμετωπίζει σήμερα η υφήλιος. Το 1993 δημιούργησαν μια διακήρυξη « Προς μια Παγκόσμια Ηθική- Μια Αρχική Διακήρυξη».  Καταγράφει τις ηθικές δεσμεύσεις που μοιράζονται πολλές από τις θρησκευτικές, πνευματικές και πολιτιστικές παραδόσεις του κόσμου σε όλη την υφήλιο. Αυτό το κείμενο τονίζει δύο αρχές:</a:t>
            </a:r>
          </a:p>
          <a:p>
            <a:pPr marL="457200" marR="0" lvl="1" indent="0" algn="l">
              <a:lnSpc>
                <a:spcPct val="120000"/>
              </a:lnSpc>
              <a:spcBef>
                <a:spcPts val="600"/>
              </a:spcBef>
              <a:spcAft>
                <a:spcPts val="600"/>
              </a:spcAft>
              <a:buFont typeface="Arial" panose="020B0604020202020204" pitchFamily="34" charset="0"/>
              <a:buNone/>
            </a:pPr>
            <a:endParaRPr lang="en-US" sz="2400" dirty="0"/>
          </a:p>
          <a:p>
            <a:pPr marL="1257300" marR="0" lvl="2" indent="-342900" algn="l" defTabSz="914400" rtl="0" eaLnBrk="1" fontAlgn="auto" latinLnBrk="0" hangingPunct="1">
              <a:lnSpc>
                <a:spcPct val="120000"/>
              </a:lnSpc>
              <a:spcBef>
                <a:spcPts val="0"/>
              </a:spcBef>
              <a:spcAft>
                <a:spcPts val="0"/>
              </a:spcAft>
              <a:buClrTx/>
              <a:buSzTx/>
              <a:buFont typeface="+mj-lt"/>
              <a:buAutoNum type="arabicPeriod"/>
              <a:tabLst/>
              <a:defRPr/>
            </a:pPr>
            <a:r>
              <a:rPr lang="el-GR" sz="1600" i="1" u="none" dirty="0"/>
              <a:t>Ό,τι επιθυμείς να συμβεί </a:t>
            </a:r>
            <a:r>
              <a:rPr lang="el-GR" sz="1600" b="0" i="1" u="none" dirty="0"/>
              <a:t>σε σένα</a:t>
            </a:r>
            <a:r>
              <a:rPr lang="el-GR" sz="1600" i="1" u="none" dirty="0"/>
              <a:t>, κάνε </a:t>
            </a:r>
            <a:r>
              <a:rPr lang="el-GR" sz="1600" b="0" i="1" u="none" dirty="0"/>
              <a:t>το</a:t>
            </a:r>
            <a:r>
              <a:rPr lang="el-GR" sz="1600" i="1" u="none" dirty="0"/>
              <a:t> στους άλλους</a:t>
            </a:r>
          </a:p>
          <a:p>
            <a:pPr marL="1257300" marR="0" lvl="2" indent="-342900" algn="l" defTabSz="914400" rtl="0" eaLnBrk="1" fontAlgn="auto" latinLnBrk="0" hangingPunct="1">
              <a:lnSpc>
                <a:spcPct val="120000"/>
              </a:lnSpc>
              <a:spcBef>
                <a:spcPts val="0"/>
              </a:spcBef>
              <a:spcAft>
                <a:spcPts val="0"/>
              </a:spcAft>
              <a:buClrTx/>
              <a:buSzTx/>
              <a:buFont typeface="+mj-lt"/>
              <a:buAutoNum type="arabicPeriod"/>
              <a:tabLst/>
              <a:defRPr/>
            </a:pPr>
            <a:r>
              <a:rPr lang="el-GR" sz="1600" i="1" u="none" dirty="0"/>
              <a:t>Κάθε άνθρωπος πρέπει να αντιμετωπίζεται </a:t>
            </a:r>
            <a:r>
              <a:rPr lang="el-GR" sz="1600" b="0" i="1" u="none" dirty="0"/>
              <a:t>ανθρώπινα</a:t>
            </a:r>
            <a:endParaRPr lang="en-US" sz="1600" b="0" i="1" u="none" strike="sngStrike" dirty="0"/>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0"/>
              </a:spcBef>
              <a:spcAft>
                <a:spcPts val="0"/>
              </a:spcAft>
            </a:pPr>
            <a:r>
              <a:rPr lang="el-GR" sz="1100" dirty="0">
                <a:effectLst/>
                <a:latin typeface="Arial" panose="020B0604020202020204" pitchFamily="34" charset="0"/>
                <a:ea typeface="Calibri" panose="020F0502020204030204" pitchFamily="34" charset="0"/>
                <a:cs typeface="Arial" panose="020B0604020202020204" pitchFamily="34" charset="0"/>
              </a:rPr>
              <a:t>Ένας υψηλότερος στόχος για τους </a:t>
            </a:r>
            <a:r>
              <a:rPr lang="el-GR" sz="1100" b="0" dirty="0">
                <a:effectLst/>
                <a:latin typeface="Arial" panose="020B0604020202020204" pitchFamily="34" charset="0"/>
                <a:ea typeface="Calibri" panose="020F0502020204030204" pitchFamily="34" charset="0"/>
                <a:cs typeface="Arial" panose="020B0604020202020204" pitchFamily="34" charset="0"/>
              </a:rPr>
              <a:t>Θρησκευτικούς</a:t>
            </a:r>
            <a:r>
              <a:rPr lang="el-GR" sz="1100" dirty="0">
                <a:effectLst/>
                <a:latin typeface="Arial" panose="020B0604020202020204" pitchFamily="34" charset="0"/>
                <a:ea typeface="Calibri" panose="020F0502020204030204" pitchFamily="34" charset="0"/>
                <a:cs typeface="Arial" panose="020B0604020202020204" pitchFamily="34" charset="0"/>
              </a:rPr>
              <a:t> Εργάτες</a:t>
            </a:r>
            <a:r>
              <a:rPr lang="el-GR" sz="1100" strike="noStrike" dirty="0">
                <a:effectLst/>
                <a:latin typeface="Arial" panose="020B0604020202020204" pitchFamily="34" charset="0"/>
                <a:ea typeface="Calibri" panose="020F0502020204030204" pitchFamily="34" charset="0"/>
                <a:cs typeface="Arial" panose="020B0604020202020204" pitchFamily="34" charset="0"/>
              </a:rPr>
              <a:t> </a:t>
            </a:r>
            <a:r>
              <a:rPr lang="el-GR" sz="1100" dirty="0">
                <a:effectLst/>
                <a:latin typeface="Arial" panose="020B0604020202020204" pitchFamily="34" charset="0"/>
                <a:ea typeface="Calibri" panose="020F0502020204030204" pitchFamily="34" charset="0"/>
                <a:cs typeface="Arial" panose="020B0604020202020204" pitchFamily="34" charset="0"/>
              </a:rPr>
              <a:t>θα ήταν να λειτουργήσουν μέσω ενός τρόπου ‘</a:t>
            </a:r>
            <a:r>
              <a:rPr lang="el-GR" sz="1100" i="1" dirty="0">
                <a:effectLst/>
                <a:latin typeface="Arial" panose="020B0604020202020204" pitchFamily="34" charset="0"/>
                <a:ea typeface="Calibri" panose="020F0502020204030204" pitchFamily="34" charset="0"/>
                <a:cs typeface="Arial" panose="020B0604020202020204" pitchFamily="34" charset="0"/>
              </a:rPr>
              <a:t>υπερβατικού αποκρυφισμού’.</a:t>
            </a:r>
            <a:r>
              <a:rPr lang="el-GR" sz="1100" dirty="0">
                <a:effectLst/>
                <a:latin typeface="Arial" panose="020B0604020202020204" pitchFamily="34" charset="0"/>
                <a:ea typeface="Calibri" panose="020F0502020204030204" pitchFamily="34" charset="0"/>
                <a:cs typeface="Arial" panose="020B0604020202020204" pitchFamily="34" charset="0"/>
              </a:rPr>
              <a:t> Αυτό θα καταδείξει την θεία ποιότητα των δυνάμεων στην φύση και την ανθρωπότητα, και τις ορθές  μεθόδους χρήσης αυτών των δυνάμεων από την ανθρωπότητα για συντονισμό με τον θείο σκοπό. Αυτοί οι εργάτες θα μπορούσαν να συνεργαστούν με το Σ.Ο.-7, τους Επιστημονικούς υπηρέτες/ εργάτες  και άλλες  σπερματικές ομάδες για να κατανοηθεί το πώς η ενέργεια και η δύναμη αλληλοεπιδρούν στον κόσμο μας μέσω των ανθρώπων και του περιβάλλοντος.</a:t>
            </a:r>
          </a:p>
          <a:p>
            <a:pPr marL="0" marR="0" algn="l">
              <a:lnSpc>
                <a:spcPct val="120000"/>
              </a:lnSpc>
              <a:spcBef>
                <a:spcPts val="0"/>
              </a:spcBef>
              <a:spcAft>
                <a:spcPts val="0"/>
              </a:spcAft>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0"/>
              </a:spcBef>
              <a:spcAft>
                <a:spcPts val="0"/>
              </a:spcAft>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gn="l">
              <a:lnSpc>
                <a:spcPct val="120000"/>
              </a:lnSpc>
              <a:spcBef>
                <a:spcPts val="0"/>
              </a:spcBef>
              <a:spcAft>
                <a:spcPts val="0"/>
              </a:spcAft>
              <a:buFont typeface="Arial" panose="020B0604020202020204" pitchFamily="34" charset="0"/>
              <a:buChar char="•"/>
            </a:pPr>
            <a:r>
              <a:rPr lang="el-GR" sz="1100" dirty="0">
                <a:effectLst/>
                <a:latin typeface="Arial" panose="020B0604020202020204" pitchFamily="34" charset="0"/>
                <a:ea typeface="Calibri" panose="020F0502020204030204" pitchFamily="34" charset="0"/>
                <a:cs typeface="Arial" panose="020B0604020202020204" pitchFamily="34" charset="0"/>
              </a:rPr>
              <a:t>Μια άλλη ομάδα εργαζομένων θα καταδείξει ότι η ανθρωπότητα στο σύνολό της, είναι μια πλήρης έκφραση της Θειότητας.</a:t>
            </a:r>
          </a:p>
          <a:p>
            <a:pPr marL="457200" marR="0" lvl="1" indent="0" algn="l">
              <a:lnSpc>
                <a:spcPct val="120000"/>
              </a:lnSpc>
              <a:spcBef>
                <a:spcPts val="0"/>
              </a:spcBef>
              <a:spcAft>
                <a:spcPts val="0"/>
              </a:spcAft>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gn="l">
              <a:lnSpc>
                <a:spcPct val="120000"/>
              </a:lnSpc>
              <a:spcBef>
                <a:spcPts val="0"/>
              </a:spcBef>
              <a:spcAft>
                <a:spcPts val="0"/>
              </a:spcAft>
              <a:buFont typeface="Arial" panose="020B0604020202020204" pitchFamily="34" charset="0"/>
              <a:buChar char="•"/>
            </a:pPr>
            <a:r>
              <a:rPr lang="el-GR" sz="1100" dirty="0">
                <a:effectLst/>
                <a:latin typeface="Arial" panose="020B0604020202020204" pitchFamily="34" charset="0"/>
                <a:ea typeface="Calibri" panose="020F0502020204030204" pitchFamily="34" charset="0"/>
                <a:cs typeface="Calibri" panose="020F0502020204030204" pitchFamily="34" charset="0"/>
              </a:rPr>
              <a:t>Όταν η θεία φύση, δηλ. ο «Ένδον Θεός» και ο «Υπερβατικός Θεός» γίνουν γνωστοί τόσο ατομικά όσο και σε ομαδικό επίπεδο, η προσέγγιση μεταξύ της Ανθρωπότητας και της πλανητικής Ιεραρχίας θα αποβεί ευκολότερη.</a:t>
            </a: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bg1"/>
                </a:solidFill>
                <a:latin typeface="Arial" panose="020B0604020202020204" pitchFamily="34" charset="0"/>
                <a:cs typeface="Arial" panose="020B0604020202020204" pitchFamily="34" charset="0"/>
              </a:rPr>
              <a:t>Οι Θρησκείες και τα Μυστήρια</a:t>
            </a:r>
            <a:endParaRPr lang="en-US" sz="1800" b="1" dirty="0">
              <a:solidFill>
                <a:schemeClr val="bg1"/>
              </a:solidFill>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r>
              <a:rPr lang="el-GR" sz="1800" b="0" dirty="0">
                <a:latin typeface="Arial" panose="020B0604020202020204" pitchFamily="34" charset="0"/>
                <a:cs typeface="Arial" panose="020B0604020202020204" pitchFamily="34" charset="0"/>
              </a:rPr>
              <a:t>Οι Σχολές των Μυστηρίων και οι κοινωνίες στην αρχαιότητα ήταν θρησκευτικοί και φιλοσοφικοί χώροι εκπαίδευσης για την προστασία και την  εκμάθηση της γνώσης των φυσικών και πνευματικών νόμων. Οι διδάσκαλοί τους, καταλάβαιναν ότι αυτή η γνώση ήταν τόσο ισχυρή που μπορούσε είτε να ωφελήσει είτε να βλάψει την ανθρωπότητα.</a:t>
            </a:r>
          </a:p>
          <a:p>
            <a:endParaRPr lang="en-US" sz="1800" b="0" dirty="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0" dirty="0">
                <a:latin typeface="Arial" panose="020B0604020202020204" pitchFamily="34" charset="0"/>
                <a:cs typeface="Arial" panose="020B0604020202020204" pitchFamily="34" charset="0"/>
              </a:rPr>
              <a:t>Σχολές Μυστηρίων υπήρχαν  τόσο στην Αρχαία Αίγυπτο, την Περσία, την Αρχαία Μεγάλη Βρετανία και</a:t>
            </a:r>
            <a:r>
              <a:rPr lang="en-US" sz="1800" b="1" dirty="0">
                <a:latin typeface="Arial" panose="020B0604020202020204" pitchFamily="34" charset="0"/>
                <a:cs typeface="Arial" panose="020B0604020202020204" pitchFamily="34" charset="0"/>
              </a:rPr>
              <a:t> </a:t>
            </a:r>
            <a:r>
              <a:rPr lang="el-GR" sz="1800" b="0" dirty="0" err="1">
                <a:latin typeface="Arial" panose="020B0604020202020204" pitchFamily="34" charset="0"/>
                <a:cs typeface="Arial" panose="020B0604020202020204" pitchFamily="34" charset="0"/>
              </a:rPr>
              <a:t>στ</a:t>
            </a:r>
            <a:r>
              <a:rPr kumimoji="0" lang="el-G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ους</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Εσσαίους</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l-GR" sz="1800" b="0" dirty="0">
                <a:latin typeface="Arial" panose="020B0604020202020204" pitchFamily="34" charset="0"/>
                <a:cs typeface="Arial" panose="020B0604020202020204" pitchFamily="34" charset="0"/>
              </a:rPr>
              <a:t>στην Παλαιστίνη. Αν και δεν υπάρχει αρχαιολογική απόδειξη, πολλοί εσωτεριστές πιστεύουν ότι οι αρχαίες «αλήθειες» στην πραγματικότητα προήλθαν από την Αρχαία Ατλαντίδα.</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Η πιο προηγμένη «γνώση» κρατήθηκε μυστική μέχρι να διασφαλιστεί ότι οι μαθητές θα χρησιμοποιούσαν την γνώση μόνο για το καλό της ανθρωπότητας.</a:t>
            </a: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Πρακτικά, μέχρι την δημοσίευση της Μυστικής Δοξασίας  το 1888, η γνώση των «Μυστηρίων» κρατήθηκε μυστική από την παγκόσμια κουλτούρα. Τώρα, με τη  επέκταση της γνώσης και της πληροφορίας παγκοσμίως, είναι πλέον σε μεγάλο βαθμό διαθέσιμη στο ευρύ κοινό.</a:t>
            </a: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Στο βιβλίο του Μάνλεϊ Χολ  « Μυστικές Διδασκαλίες όλων των Εποχών» , πολλά από τα Μυστήρια αναφέρονται λεπτομερώς. Όπως πολλοί από εσάς γνωρίζετε, ο Φράνσις Ντόναλντ παραδίδει μαθήματα για αυτό το βιβλίο. Μπορείτε να τα δείτε στον ιστότοπο Makara.</a:t>
            </a: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0" lvl="0" indent="0">
              <a:buFontTx/>
              <a:buNone/>
            </a:pPr>
            <a:r>
              <a:rPr lang="el-GR" sz="1800" b="1" dirty="0">
                <a:latin typeface="Arial" panose="020B0604020202020204" pitchFamily="34" charset="0"/>
                <a:cs typeface="Arial" panose="020B0604020202020204" pitchFamily="34" charset="0"/>
              </a:rPr>
              <a:t>Η Αρχαία Σοφία υπάρχει στις Μείζονες Θρησκείες:</a:t>
            </a:r>
          </a:p>
          <a:p>
            <a:pPr marL="0" lvl="0" indent="0">
              <a:buFontTx/>
              <a:buNone/>
            </a:pPr>
            <a:endParaRPr lang="en-US" sz="18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Ανατολικές Θρησκείες: Ινδουισμός και Βουδισμός</a:t>
            </a: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Και οι δύο θρησκείες δίνουν έμφαση στην έννοια της Ενότητας. Ο Θεός είναι σε όλα – παντού.  Ανευρίσκονται δόγματα της μετενσάρκωσης, του κάρμα, της πνευματική ανάπτυξης και της κάθαρσης του σώματος και του νου, της  επιστημονικής πρακτικής του διαλογισμού.</a:t>
            </a:r>
            <a:r>
              <a:rPr lang="en-GB" sz="1800" b="0" dirty="0">
                <a:latin typeface="Arial" panose="020B0604020202020204" pitchFamily="34" charset="0"/>
                <a:cs typeface="Arial" panose="020B0604020202020204" pitchFamily="34" charset="0"/>
              </a:rPr>
              <a:t> </a:t>
            </a:r>
            <a:endParaRPr lang="el-GR" sz="1800" b="0" dirty="0">
              <a:latin typeface="Arial" panose="020B0604020202020204" pitchFamily="34" charset="0"/>
              <a:cs typeface="Arial" panose="020B0604020202020204" pitchFamily="34" charset="0"/>
            </a:endParaRPr>
          </a:p>
          <a:p>
            <a:pPr marL="914400" lvl="2" indent="0">
              <a:buFont typeface="Courier New" panose="02070309020205020404" pitchFamily="49" charset="0"/>
              <a:buNone/>
            </a:pP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Ιουδαϊσμός και Ισλαμισμός</a:t>
            </a: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Δίνεται έμφαση στην αναγνώριση μόνο ενός Θεού και όχι των κατώτερων Θεών, δηλ. κανένα είδωλο δεν πρέπει να λατρεύεται.  Τήρηση  και εφαρμογή των νόμων του Θεού ως τρόπου ζωής.  Και οι δύο διδάσκουν την επαφή με «ουράνιες οντότητες». Αυτό αποτελεί την  αναγνώριση της Ιεραρχίας ως Οδηγούς.</a:t>
            </a:r>
            <a:endParaRPr lang="en-GB" sz="1800" b="0" dirty="0">
              <a:latin typeface="Arial" panose="020B0604020202020204" pitchFamily="34" charset="0"/>
              <a:cs typeface="Arial" panose="020B0604020202020204" pitchFamily="34" charset="0"/>
            </a:endParaRPr>
          </a:p>
          <a:p>
            <a:pPr marL="914400" lvl="2" indent="0">
              <a:buFont typeface="Courier New" panose="02070309020205020404" pitchFamily="49" charset="0"/>
              <a:buNone/>
            </a:pPr>
            <a:endParaRPr lang="en-US" sz="1800" b="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l-GR" sz="1800" b="0" dirty="0">
                <a:latin typeface="Arial" panose="020B0604020202020204" pitchFamily="34" charset="0"/>
                <a:cs typeface="Arial" panose="020B0604020202020204" pitchFamily="34" charset="0"/>
              </a:rPr>
              <a:t>Χριστιανισμός</a:t>
            </a: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Δόγματα ή διδασκαλίες για την μετενσάρκωση και την Ιεραρχία είναι επίσης μέρος του Χριστιανισμού, π.χ. στο Βιβλίο της Αποκάλυψης. Η έμφαση που δίνεται  είναι ότι ο Θεός είναι αγάπη και η Ψυχή του ανθρώπου έχει την δυνατότητα να εκφράσει Θείες ιδιότητες</a:t>
            </a:r>
            <a:r>
              <a:rPr lang="en-GB" sz="1800" b="0" dirty="0">
                <a:latin typeface="Arial" panose="020B0604020202020204" pitchFamily="34" charset="0"/>
                <a:cs typeface="Arial" panose="020B0604020202020204" pitchFamily="34" charset="0"/>
              </a:rPr>
              <a:t>.</a:t>
            </a:r>
          </a:p>
          <a:p>
            <a:pPr marL="1085850" lvl="2" indent="-171450">
              <a:buFont typeface="Courier New" panose="02070309020205020404" pitchFamily="49" charset="0"/>
              <a:buChar char="o"/>
            </a:pPr>
            <a:endParaRPr lang="en-US" sz="1800"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l-GR" sz="1800" b="1" dirty="0">
                <a:latin typeface="Arial" panose="020B0604020202020204" pitchFamily="34" charset="0"/>
                <a:cs typeface="Arial" panose="020B0604020202020204" pitchFamily="34" charset="0"/>
              </a:rPr>
              <a:t>Βασικές διδασκαλίες που είναι κοινές στις Σχολές  Μυστηρίων, ήταν η πηγή πληροφοριών για την ίδρυση των Μεγάλων Θρησκειών και της Προαιώνιας Σοφίας.</a:t>
            </a:r>
          </a:p>
          <a:p>
            <a:pPr marL="0" lvl="0" indent="0">
              <a:buFont typeface="Arial" panose="020B0604020202020204" pitchFamily="34" charset="0"/>
              <a:buNone/>
            </a:pPr>
            <a:endParaRPr lang="en-US" sz="18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Υπάρχει ένας Θεός, πανταχού παρών (δηλαδή παρών παντού… την ίδια στιγμή) και παντογνώστης (δηλαδή γνώστης των πάντων).</a:t>
            </a: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Η λατρεία γινόταν με τελετουργίες, χορούς, ψαλμωδίες και μουσική, συχνά γύρω από </a:t>
            </a:r>
            <a:r>
              <a:rPr lang="el-GR" sz="1800" b="0" strike="noStrike" dirty="0">
                <a:latin typeface="Arial" panose="020B0604020202020204" pitchFamily="34" charset="0"/>
                <a:cs typeface="Arial" panose="020B0604020202020204" pitchFamily="34" charset="0"/>
              </a:rPr>
              <a:t>τα </a:t>
            </a:r>
            <a:r>
              <a:rPr lang="el-GR" sz="1800" b="0" dirty="0">
                <a:latin typeface="Arial" panose="020B0604020202020204" pitchFamily="34" charset="0"/>
                <a:cs typeface="Arial" panose="020B0604020202020204" pitchFamily="34" charset="0"/>
              </a:rPr>
              <a:t>ετήσια φεστιβάλ του Καλοκαιριού και του Χειμώνα.</a:t>
            </a:r>
          </a:p>
          <a:p>
            <a:pPr marL="457200" lvl="1" indent="0">
              <a:buFont typeface="Arial" panose="020B0604020202020204" pitchFamily="34" charset="0"/>
              <a:buNone/>
            </a:pP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Τα Μεγαλύτερα Μυστήρια έδωσαν έμφαση σε μεθόδους και προηγμένες τεχνικές για την επίτευξη πνευματικής ανάπτυξης, την γνώση των πνευματικών νόμων και τον τρόπο εφαρμογής τους.</a:t>
            </a: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Ο άνθρωπος έχει Ψυχή και εκφράζεται μέσω του νου (νοητικό σώμα), των αισθημάτων (συγκινησιακό σώμα) και των αισθήσεων (φυσικό σώμα). Κάθε ένα από αυτά υπόκειται σε φυσικούς και πνευματικούς νόμους.</a:t>
            </a:r>
          </a:p>
          <a:p>
            <a:pPr marL="1085850" lvl="2" indent="-171450">
              <a:buFont typeface="Courier New" panose="02070309020205020404" pitchFamily="49" charset="0"/>
              <a:buChar char="o"/>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Έμφαση στην σύνδεση με την Ψυχή και στην εκπαίδευση για το πως να  ξεπερνάς / ελέγχεις την επιθυμία και να ζεις </a:t>
            </a:r>
            <a:r>
              <a:rPr lang="el-GR" sz="1800" b="0" dirty="0" err="1">
                <a:latin typeface="Arial" panose="020B0604020202020204" pitchFamily="34" charset="0"/>
                <a:cs typeface="Arial" panose="020B0604020202020204" pitchFamily="34" charset="0"/>
              </a:rPr>
              <a:t>μιαν</a:t>
            </a:r>
            <a:r>
              <a:rPr lang="el-GR" sz="1800" b="0" dirty="0">
                <a:latin typeface="Arial" panose="020B0604020202020204" pitchFamily="34" charset="0"/>
                <a:cs typeface="Arial" panose="020B0604020202020204" pitchFamily="34" charset="0"/>
              </a:rPr>
              <a:t> ηθική ζωή .</a:t>
            </a:r>
          </a:p>
          <a:p>
            <a:pPr marL="1085850" lvl="2" indent="-171450">
              <a:buFont typeface="Courier New" panose="02070309020205020404" pitchFamily="49" charset="0"/>
              <a:buChar char="o"/>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Μέσω ειδικών πρακτικών, τεχνικών και διαλογισμού, ο άνθρωπος θα βοηθηθεί να προχωρήσει στο πνευματικό μονοπάτι.</a:t>
            </a:r>
          </a:p>
          <a:p>
            <a:pPr marL="1085850" lvl="2" indent="-171450">
              <a:buFont typeface="Courier New" panose="02070309020205020404" pitchFamily="49" charset="0"/>
              <a:buChar char="o"/>
            </a:pPr>
            <a:endParaRPr lang="en-US" sz="18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Η Προαιώνια Σοφία είναι η γνώση και η σοφία που ενώνει τις διδασκαλίες των Μυστών , των  Παγκόσμιων Θρησκειών  και των Σχολών των Μυστηρίων.</a:t>
            </a:r>
          </a:p>
          <a:p>
            <a:pPr marL="628650" lvl="1" indent="-17145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Το καθένα από αυτά διατρέχει ένα νήμα κοινών διδασκαλιών ή αληθειών</a:t>
            </a:r>
            <a:r>
              <a:rPr lang="el-GR" sz="1800" b="0" strike="noStrike" dirty="0">
                <a:latin typeface="Arial" panose="020B0604020202020204" pitchFamily="34" charset="0"/>
                <a:cs typeface="Arial" panose="020B0604020202020204" pitchFamily="34" charset="0"/>
              </a:rPr>
              <a:t>.....</a:t>
            </a:r>
            <a:r>
              <a:rPr lang="el-GR" sz="1800" b="0" dirty="0">
                <a:latin typeface="Arial" panose="020B0604020202020204" pitchFamily="34" charset="0"/>
                <a:cs typeface="Arial" panose="020B0604020202020204" pitchFamily="34" charset="0"/>
              </a:rPr>
              <a:t>αν και πολλές από τις αλήθειες με την πάροδο του χρόνου έχουν συσκοτιστεί, παρεξηγηθεί και παρερμηνευτεί.</a:t>
            </a:r>
            <a:endParaRPr lang="en-US" sz="1800" b="0" dirty="0">
              <a:latin typeface="Arial" panose="020B0604020202020204" pitchFamily="34" charset="0"/>
              <a:cs typeface="Arial" panose="020B0604020202020204" pitchFamily="34" charset="0"/>
            </a:endParaRPr>
          </a:p>
          <a:p>
            <a:endParaRPr lang="en-US" sz="1800"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l-GR" sz="1800" b="1" dirty="0">
                <a:latin typeface="Arial" panose="020B0604020202020204" pitchFamily="34" charset="0"/>
                <a:cs typeface="Arial" panose="020B0604020202020204" pitchFamily="34" charset="0"/>
              </a:rPr>
              <a:t>Κάθε θρησκεία αντικατοπτρίζει μια  κάποια έμφαση στην Συναισθηματική ή την  Διανοητική ανάπτυξη</a:t>
            </a:r>
            <a:endParaRPr lang="en-US" sz="18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strike="noStrike" dirty="0">
                <a:latin typeface="Arial" panose="020B0604020202020204" pitchFamily="34" charset="0"/>
                <a:cs typeface="Arial" panose="020B0604020202020204" pitchFamily="34" charset="0"/>
              </a:rPr>
              <a:t>Συναντάται σε</a:t>
            </a:r>
            <a:r>
              <a:rPr lang="el-GR" sz="1800" b="0" dirty="0">
                <a:latin typeface="Arial" panose="020B0604020202020204" pitchFamily="34" charset="0"/>
                <a:cs typeface="Arial" panose="020B0604020202020204" pitchFamily="34" charset="0"/>
              </a:rPr>
              <a:t> καθημερινές ομιλίες, λατρευτικές υπηρεσίες, διδακτικό υλικό, και άλλες ομαδικές συναντήσεις.</a:t>
            </a:r>
          </a:p>
          <a:p>
            <a:pPr marL="457200" lvl="1" indent="0">
              <a:buFont typeface="Arial" panose="020B0604020202020204" pitchFamily="34" charset="0"/>
              <a:buNone/>
            </a:pPr>
            <a:endParaRPr lang="en-US" sz="1800" b="0" dirty="0">
              <a:latin typeface="Arial" panose="020B0604020202020204" pitchFamily="34" charset="0"/>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dirty="0">
                <a:latin typeface="Arial" panose="020B0604020202020204" pitchFamily="34" charset="0"/>
                <a:cs typeface="Arial" panose="020B0604020202020204" pitchFamily="34" charset="0"/>
              </a:rPr>
              <a:t>Μέσω των συναισθημάτων, γίνεται  δυνατός ένας λατρευτικός δρόμος προς τη σωτηρία.</a:t>
            </a:r>
          </a:p>
          <a:p>
            <a:pPr marL="914400" lvl="2" indent="0">
              <a:buFont typeface="Courier New" panose="02070309020205020404" pitchFamily="49" charset="0"/>
              <a:buNone/>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Μέσω της διανόησης, η απόκτηση γνώσης οδηγεί στην ένωση με τον Θεό.</a:t>
            </a:r>
            <a:endParaRPr lang="en-US" sz="1800" b="0" dirty="0">
              <a:latin typeface="Arial" panose="020B0604020202020204" pitchFamily="34" charset="0"/>
              <a:cs typeface="Arial" panose="020B0604020202020204" pitchFamily="34" charset="0"/>
            </a:endParaRPr>
          </a:p>
          <a:p>
            <a:endParaRPr lang="en-US" sz="1800" b="0" dirty="0">
              <a:latin typeface="Arial" panose="020B0604020202020204" pitchFamily="34" charset="0"/>
              <a:cs typeface="Arial" panose="020B0604020202020204" pitchFamily="34" charset="0"/>
            </a:endParaRPr>
          </a:p>
          <a:p>
            <a:pPr marL="0" lvl="0" indent="0">
              <a:buFontTx/>
              <a:buNone/>
            </a:pPr>
            <a:r>
              <a:rPr lang="el-GR" sz="1800" b="0" dirty="0">
                <a:latin typeface="Arial" panose="020B0604020202020204" pitchFamily="34" charset="0"/>
                <a:cs typeface="Arial" panose="020B0604020202020204" pitchFamily="34" charset="0"/>
              </a:rPr>
              <a:t>Πιθανώς μόνο τα τελευταία 150 χρόνια, έχουν καθοριστεί 3 μεγάλα πνευματικά μονοπάτια:</a:t>
            </a:r>
          </a:p>
          <a:p>
            <a:pPr marL="0" lvl="0" indent="0">
              <a:buFontTx/>
              <a:buNone/>
            </a:pPr>
            <a:endParaRPr lang="en-US" sz="1800" b="0" dirty="0">
              <a:latin typeface="Arial" panose="020B0604020202020204" pitchFamily="34" charset="0"/>
              <a:cs typeface="Arial" panose="020B0604020202020204" pitchFamily="34" charset="0"/>
            </a:endParaRPr>
          </a:p>
          <a:p>
            <a:pPr marL="1085850" lvl="2" indent="-171450">
              <a:buFont typeface="Courier New" panose="02070309020205020404" pitchFamily="49" charset="0"/>
              <a:buChar char="o"/>
            </a:pPr>
            <a:r>
              <a:rPr lang="el-GR" sz="1800" b="0" dirty="0">
                <a:latin typeface="Arial" panose="020B0604020202020204" pitchFamily="34" charset="0"/>
                <a:cs typeface="Arial" panose="020B0604020202020204" pitchFamily="34" charset="0"/>
              </a:rPr>
              <a:t>Η Ατραπός της Ευλάβειας, η Ατραπός της Γνώσης και ο Δρόμος της Υπηρεσίας</a:t>
            </a:r>
            <a:endParaRPr lang="en-US" sz="1800" b="0" dirty="0">
              <a:latin typeface="Arial" panose="020B0604020202020204" pitchFamily="34" charset="0"/>
              <a:cs typeface="Arial" panose="020B0604020202020204" pitchFamily="34" charset="0"/>
            </a:endParaRPr>
          </a:p>
          <a:p>
            <a:pPr marL="0" lvl="0" indent="0">
              <a:buFontTx/>
              <a:buNone/>
            </a:pPr>
            <a:endParaRPr lang="en-US" sz="1800" b="1" dirty="0">
              <a:latin typeface="Arial" panose="020B0604020202020204" pitchFamily="34" charset="0"/>
              <a:cs typeface="Arial" panose="020B0604020202020204" pitchFamily="34" charset="0"/>
            </a:endParaRPr>
          </a:p>
          <a:p>
            <a:pPr marL="0" lvl="0" indent="0">
              <a:buFontTx/>
              <a:buNone/>
            </a:pPr>
            <a:r>
              <a:rPr lang="el-GR" sz="1800" b="1" dirty="0">
                <a:latin typeface="Arial" panose="020B0604020202020204" pitchFamily="34" charset="0"/>
                <a:cs typeface="Arial" panose="020B0604020202020204" pitchFamily="34" charset="0"/>
              </a:rPr>
              <a:t>Οι Επερχόμενες Εσωτερικές Σχολές</a:t>
            </a:r>
            <a:endParaRPr lang="en-GB" sz="1800" b="1" dirty="0">
              <a:latin typeface="Arial" panose="020B0604020202020204" pitchFamily="34" charset="0"/>
              <a:cs typeface="Arial" panose="020B0604020202020204" pitchFamily="34" charset="0"/>
            </a:endParaRPr>
          </a:p>
          <a:p>
            <a:pPr marL="0" lvl="0" indent="0">
              <a:buFontTx/>
              <a:buNone/>
            </a:pPr>
            <a:endParaRPr lang="en-US" sz="18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l-GR" sz="1800" b="0" dirty="0">
                <a:latin typeface="Arial" panose="020B0604020202020204" pitchFamily="34" charset="0"/>
                <a:cs typeface="Arial" panose="020B0604020202020204" pitchFamily="34" charset="0"/>
              </a:rPr>
              <a:t>Τις βασικές διδασκαλίες που θα μπορούσε να διδάξει μια Εσωτερική Σχολή του μέλλοντος</a:t>
            </a:r>
            <a:r>
              <a:rPr lang="en-GB" sz="1800" b="0" dirty="0">
                <a:latin typeface="Arial" panose="020B0604020202020204" pitchFamily="34" charset="0"/>
                <a:cs typeface="Arial" panose="020B0604020202020204" pitchFamily="34" charset="0"/>
              </a:rPr>
              <a:t>,</a:t>
            </a:r>
            <a:r>
              <a:rPr lang="el-GR" sz="1800" b="0" dirty="0">
                <a:latin typeface="Arial" panose="020B0604020202020204" pitchFamily="34" charset="0"/>
                <a:cs typeface="Arial" panose="020B0604020202020204" pitchFamily="34" charset="0"/>
              </a:rPr>
              <a:t> τις περιέγραψα τον Δεκέμβριο με την διδασκαλία μου για τον Σ.Ο.-4 τους Εκπαιδευτές στη Νέα Εποχή. Λεπτομέρειες για  αυτό το PPT  θα βρείτε στο Makara.</a:t>
            </a:r>
            <a:endParaRPr lang="en-US" sz="18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FFA9564-7ACA-4779-B4DE-DB48D22ECA08}" type="slidenum">
              <a:rPr lang="en-US" smtClean="0"/>
              <a:pPr/>
              <a:t>3</a:t>
            </a:fld>
            <a:endParaRPr lang="en-US"/>
          </a:p>
        </p:txBody>
      </p:sp>
    </p:spTree>
    <p:extLst>
      <p:ext uri="{BB962C8B-B14F-4D97-AF65-F5344CB8AC3E}">
        <p14:creationId xmlns:p14="http://schemas.microsoft.com/office/powerpoint/2010/main" val="103443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85750" indent="-285750">
              <a:buSzPct val="60000"/>
            </a:pPr>
            <a:r>
              <a:rPr lang="el-GR" altLang="en-US" sz="1800" b="1" u="none" dirty="0">
                <a:solidFill>
                  <a:schemeClr val="bg1"/>
                </a:solidFill>
                <a:latin typeface="Arial" panose="020B0604020202020204" pitchFamily="34" charset="0"/>
                <a:cs typeface="Arial" panose="020B0604020202020204" pitchFamily="34" charset="0"/>
              </a:rPr>
              <a:t>Ενσαρκώνοντας Πνευματικές Αξίες</a:t>
            </a:r>
            <a:endParaRPr lang="en-US" altLang="en-US" sz="1800" b="1" u="none" dirty="0">
              <a:solidFill>
                <a:schemeClr val="bg1"/>
              </a:solidFill>
              <a:latin typeface="Arial" panose="020B0604020202020204" pitchFamily="34" charset="0"/>
              <a:cs typeface="Arial" panose="020B0604020202020204" pitchFamily="34" charset="0"/>
            </a:endParaRPr>
          </a:p>
          <a:p>
            <a:pPr marL="0" marR="0" algn="l">
              <a:lnSpc>
                <a:spcPct val="120000"/>
              </a:lnSpc>
              <a:spcBef>
                <a:spcPts val="500"/>
              </a:spcBef>
              <a:spcAft>
                <a:spcPts val="500"/>
              </a:spcAft>
            </a:pPr>
            <a:endParaRPr lang="en-US" sz="1800" dirty="0">
              <a:effectLst/>
              <a:latin typeface="Arial" panose="020B0604020202020204" pitchFamily="34" charset="0"/>
              <a:ea typeface="Arial Unicode MS" panose="020B0604020202020204" pitchFamily="34" charset="-128"/>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0"/>
              </a:spcAft>
              <a:buClrTx/>
              <a:buSzTx/>
              <a:buFontTx/>
              <a:buNone/>
              <a:tabLst/>
              <a:defRP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Εκείνοι που ενσαρκώνουν και εκφράζουν το φως της Ψυχής, μπορούν να ονομάζονται ή είναι γνωστοί ως "αγγελιοφόροι του Φωτός", </a:t>
            </a:r>
            <a:r>
              <a:rPr lang="el-GR" sz="1800" b="0" dirty="0">
                <a:effectLst/>
                <a:latin typeface="Arial" panose="020B0604020202020204" pitchFamily="34" charset="0"/>
                <a:ea typeface="Times New Roman" panose="02020603050405020304" pitchFamily="18" charset="0"/>
                <a:cs typeface="Times New Roman" panose="02020603050405020304" pitchFamily="18" charset="0"/>
              </a:rPr>
              <a:t>μέλη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του Νέου Ομίλου  Εξυπηρετητών  του Κόσμου, ή Παγκόσμιοι Εξυπηρετητές . Μέσω της έκφρασης </a:t>
            </a:r>
            <a:r>
              <a:rPr lang="el-GR" sz="1800" b="0" dirty="0">
                <a:effectLst/>
                <a:latin typeface="Arial" panose="020B0604020202020204" pitchFamily="34" charset="0"/>
                <a:ea typeface="Times New Roman" panose="02020603050405020304" pitchFamily="18" charset="0"/>
                <a:cs typeface="Times New Roman" panose="02020603050405020304" pitchFamily="18" charset="0"/>
              </a:rPr>
              <a:t>τους</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του φωτός, ακτινοβολούν την ανώτερη ουσία αυτού που έχει να προσφέρει μια πνευματικά επικεντρωμένη ζωή. Δισεκατομμύρια άνθρωποι βλέπουν και αναγνωρίζουν τον Χριστό και τον Βούδα ως τα κύρια πρότυπα για την επίδειξη </a:t>
            </a:r>
            <a:r>
              <a:rPr lang="el-GR" sz="1800" u="none" dirty="0">
                <a:effectLst/>
                <a:latin typeface="Arial" panose="020B0604020202020204" pitchFamily="34" charset="0"/>
                <a:ea typeface="Times New Roman" panose="02020603050405020304" pitchFamily="18" charset="0"/>
                <a:cs typeface="Times New Roman" panose="02020603050405020304" pitchFamily="18" charset="0"/>
              </a:rPr>
              <a:t>των</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 ανώτερων πνευματικών αξιών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που άτομα και ομάδες μπορούν να επιδιώκουν.</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l">
              <a:lnSpc>
                <a:spcPct val="115000"/>
              </a:lnSpc>
              <a:spcBef>
                <a:spcPts val="600"/>
              </a:spcBef>
              <a:spcAft>
                <a:spcPts val="0"/>
              </a:spcAft>
              <a:buFont typeface="Arial" panose="020B0604020202020204" pitchFamily="34" charset="0"/>
              <a:buNone/>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15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Πρέπει να ειπωθεί, ότι η σκληρή δουλειά για την καθιέρωση των ατραπών στην ανθρώπινη συνείδηση στα εσωτερικά πεδία έγινε εδώ και πολύ καιρό από τους Διδασκάλους, τους Μυημένους, τον Βούδα και τον Χριστό. Έτσι η Ατραπός για την επίτευξη της απελευθέρωσης έγινε πιο εύκολη .</a:t>
            </a:r>
          </a:p>
          <a:p>
            <a:pPr marL="742950" marR="0" lvl="1" indent="-285750" algn="l">
              <a:lnSpc>
                <a:spcPct val="115000"/>
              </a:lnSpc>
              <a:spcBef>
                <a:spcPts val="60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15000"/>
              </a:lnSpc>
              <a:spcBef>
                <a:spcPts val="60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Τα «Μεγάλα Όντα» έγιναν ο αληθινός και φωτισμένος Εαυτός τους</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l-GR" sz="1800" dirty="0">
                <a:effectLst/>
                <a:latin typeface="Arial" panose="020B0604020202020204" pitchFamily="34" charset="0"/>
                <a:ea typeface="Times New Roman" panose="02020603050405020304" pitchFamily="18" charset="0"/>
                <a:cs typeface="Arial" panose="020B0604020202020204" pitchFamily="34" charset="0"/>
              </a:rPr>
              <a:t> επειδή πέρασαν μέσα από τους περιορισμούς της δικής τους συνείδησης, που τους οδήγησε σε μεγαλύτερο όραμα για το τι είναι η Ατραπός και ποιοι πραγματικά είμαστε ως ανθρώπινα όντα.</a:t>
            </a:r>
          </a:p>
          <a:p>
            <a:pPr marL="457200" marR="0" lvl="1" indent="0" algn="l">
              <a:lnSpc>
                <a:spcPct val="115000"/>
              </a:lnSpc>
              <a:spcBef>
                <a:spcPts val="600"/>
              </a:spcBef>
              <a:spcAft>
                <a:spcPts val="0"/>
              </a:spcAft>
              <a:buFont typeface="Arial" panose="020B0604020202020204" pitchFamily="34" charset="0"/>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60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Λόγω των πνευματικών επιτευγμάτων τους, η κληρονομιά τους παραμένει μαζί μας μέσω των διδασκαλιών τους, της υποδειγματικής ζωής τους, και των ιστοριών της ζωής τους. Όταν μελετάμε την ζωή και τις διδασκαλίες τους, βλέπουμε πώς ξεπέρασαν τους περιορισμούς των κατώτερων πεδίων και ελευθερώθηκαν για να γίνουν, </a:t>
            </a:r>
            <a:r>
              <a:rPr lang="el-GR" sz="1800" b="0" dirty="0">
                <a:effectLst/>
                <a:latin typeface="Arial" panose="020B0604020202020204" pitchFamily="34" charset="0"/>
                <a:ea typeface="Times New Roman" panose="02020603050405020304" pitchFamily="18" charset="0"/>
                <a:cs typeface="Arial" panose="020B0604020202020204" pitchFamily="34" charset="0"/>
              </a:rPr>
              <a:t>τα</a:t>
            </a:r>
            <a:r>
              <a:rPr lang="el-GR" sz="1800" dirty="0">
                <a:effectLst/>
                <a:latin typeface="Arial" panose="020B0604020202020204" pitchFamily="34" charset="0"/>
                <a:ea typeface="Times New Roman" panose="02020603050405020304" pitchFamily="18" charset="0"/>
                <a:cs typeface="Arial" panose="020B0604020202020204" pitchFamily="34" charset="0"/>
              </a:rPr>
              <a:t> κατ' εξοχήν, </a:t>
            </a:r>
            <a:r>
              <a:rPr lang="el-GR" sz="1800" u="sng" dirty="0">
                <a:effectLst/>
                <a:latin typeface="Arial" panose="020B0604020202020204" pitchFamily="34" charset="0"/>
                <a:ea typeface="Times New Roman" panose="02020603050405020304" pitchFamily="18" charset="0"/>
                <a:cs typeface="Arial" panose="020B0604020202020204" pitchFamily="34" charset="0"/>
              </a:rPr>
              <a:t>πρότυπα ανθρώπινης συμπεριφοράς,.</a:t>
            </a:r>
            <a:endParaRPr lang="en-US" sz="1800" u="sng"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endParaRPr lang="en-US" sz="18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600"/>
              </a:spcBef>
              <a:spcAft>
                <a:spcPts val="0"/>
              </a:spcAft>
            </a:pPr>
            <a:r>
              <a:rPr lang="el-GR" sz="2800" dirty="0"/>
              <a:t>Από </a:t>
            </a:r>
            <a:r>
              <a:rPr lang="el-GR" sz="2800" b="0" dirty="0"/>
              <a:t>ηθικής</a:t>
            </a:r>
            <a:r>
              <a:rPr lang="el-GR" sz="2800" b="1" dirty="0"/>
              <a:t> </a:t>
            </a:r>
            <a:r>
              <a:rPr lang="el-GR" sz="2800" dirty="0"/>
              <a:t>άποψης, οι πνευματικές αξίες είναι οι πράξεις  κάποιου ατόμου ή μιας ομάδας που αποτελούν υπόδειγμα του καλύτερου τρόπου για να ζει κανείς και να συμπεριφέρεται ηθικά στη ζωή. Ως εσωτεριστές, βλέπουμε τις αξίες ως λεπτοφυείς ενέργειες που επηρεάζουν την συμπεριφορά ενός ατόμου.</a:t>
            </a:r>
            <a:endParaRPr lang="el-GR" sz="2800" kern="1200" dirty="0">
              <a:solidFill>
                <a:srgbClr val="000000"/>
              </a:solidFill>
              <a:effectLst/>
              <a:latin typeface="Arial" panose="020B0604020202020204" pitchFamily="34" charset="0"/>
              <a:cs typeface="Times New Roman" panose="02020603050405020304" pitchFamily="18" charset="0"/>
            </a:endParaRPr>
          </a:p>
          <a:p>
            <a:pPr marL="0" marR="0" algn="l">
              <a:lnSpc>
                <a:spcPct val="115000"/>
              </a:lnSpc>
              <a:spcBef>
                <a:spcPts val="600"/>
              </a:spcBef>
              <a:spcAft>
                <a:spcPts val="0"/>
              </a:spcAft>
            </a:pPr>
            <a:endParaRPr lang="en-US" sz="2800" dirty="0"/>
          </a:p>
          <a:p>
            <a:pPr marL="742950" marR="0" lvl="1" indent="-285750" algn="l">
              <a:lnSpc>
                <a:spcPct val="115000"/>
              </a:lnSpc>
              <a:spcBef>
                <a:spcPts val="600"/>
              </a:spcBef>
              <a:spcAft>
                <a:spcPts val="0"/>
              </a:spcAft>
              <a:buFont typeface="Arial" panose="020B0604020202020204" pitchFamily="34" charset="0"/>
              <a:buChar char="•"/>
            </a:pPr>
            <a:r>
              <a:rPr lang="el-GR" sz="1800" i="0" dirty="0">
                <a:effectLst/>
                <a:latin typeface="Arial" panose="020B0604020202020204" pitchFamily="34" charset="0"/>
                <a:ea typeface="Times New Roman" panose="02020603050405020304" pitchFamily="18" charset="0"/>
                <a:cs typeface="Times New Roman" panose="02020603050405020304" pitchFamily="18" charset="0"/>
              </a:rPr>
              <a:t>Σε κοσμικό ή εγκόσμιο επίπεδο, οι αξίες λειτουργούν ως δεοντολογικός  ή ηθικός κώδικας που υιοθετούνται και εφαρμόζονται από ανθρώπους και σε ποικίλες κοινωνικές περιστάσεις. Οι Παγκόσμιοι Εξυπηρετητές  που χρησιμοποιούν ανώτερες πνευματικές αξίες  παρακινούνται και καθοδηγούνται από:</a:t>
            </a:r>
          </a:p>
          <a:p>
            <a:pPr marL="742950" marR="0" lvl="1" indent="-285750" algn="l">
              <a:lnSpc>
                <a:spcPct val="115000"/>
              </a:lnSpc>
              <a:spcBef>
                <a:spcPts val="600"/>
              </a:spcBef>
              <a:spcAft>
                <a:spcPts val="0"/>
              </a:spcAft>
              <a:buFont typeface="Arial" panose="020B0604020202020204" pitchFamily="34" charset="0"/>
              <a:buChar char="•"/>
            </a:pPr>
            <a:endParaRPr lang="en-US" sz="1800" i="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15000"/>
              </a:lnSpc>
              <a:spcBef>
                <a:spcPts val="600"/>
              </a:spcBef>
              <a:spcAft>
                <a:spcPts val="0"/>
              </a:spcAft>
              <a:buFont typeface="Courier New" panose="02070309020205020404" pitchFamily="49" charset="0"/>
              <a:buChar char="o"/>
            </a:pPr>
            <a:r>
              <a:rPr lang="el-GR"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Συνεργασία, Καλή Θέληση, Συμπόνια, Ανεκτικότητα, Περιεκτικότητα, Αίσθημα Προσωπικής Ευθύνης, Αίσθημα Κοινωνικής Δικαιοσύνης, Απάθεια, Αβλάβεια, Ανιδιοτέλεια, Απροσωπία, Μερισμό και Προσφορά.</a:t>
            </a:r>
          </a:p>
          <a:p>
            <a:pPr marL="1200150" marR="0" lvl="2" indent="-285750" algn="l">
              <a:lnSpc>
                <a:spcPct val="115000"/>
              </a:lnSpc>
              <a:spcBef>
                <a:spcPts val="600"/>
              </a:spcBef>
              <a:spcAft>
                <a:spcPts val="0"/>
              </a:spcAft>
              <a:buFont typeface="Courier New" panose="02070309020205020404" pitchFamily="49" charset="0"/>
              <a:buChar char="o"/>
            </a:pPr>
            <a:endPar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60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Σημειώνουμε ότι οι Παγκόσμιοι Εξυπηρετητές  </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ποτέ</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δεν εξαναγκάζουν ούτε επιβάλλουν την θέληση ή τις αξίες τους σε κανένα άτομο  ή ομάδα. Δεδομένου ότι οι ανώτερες Πνευματικές Αξίες είναι μια φυσική έκφραση των ζώντων Ψυχών, οι άνθρωποι κατανοούν αυτή την ιδέα μέσω του παραδείγματός τους –  και κατ' επέκταση  με «την ακτινοβολία ή την ζωτικότητα  τους».</a:t>
            </a:r>
          </a:p>
          <a:p>
            <a:pPr marL="742950" marR="0" lvl="1" indent="-285750" algn="l">
              <a:lnSpc>
                <a:spcPct val="115000"/>
              </a:lnSpc>
              <a:spcBef>
                <a:spcPts val="60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600"/>
              </a:spcBef>
              <a:spcAft>
                <a:spcPts val="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Με την Εξωτερίκευση της Ιεραρχίας, θα ιδρυθούν νέες εσωτερικές σχολές. Με τον ερχομό αυτών των σχολών οι διδασκαλίες θα βοηθήσουν στην εκπαίδευση των μαθητών να ζουν μια ζωτική/</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αιθερική</a:t>
            </a:r>
            <a:r>
              <a:rPr lang="el-GR" sz="1800" dirty="0">
                <a:effectLst/>
                <a:latin typeface="Arial" panose="020B0604020202020204" pitchFamily="34" charset="0"/>
                <a:ea typeface="Times New Roman" panose="02020603050405020304" pitchFamily="18" charset="0"/>
                <a:cs typeface="Arial" panose="020B0604020202020204" pitchFamily="34" charset="0"/>
              </a:rPr>
              <a:t> ζωή, ενώ θα ενσωματώνουν τις πνευματικές αξίες. Οι μαθητές με τη σειρά τους θα εκπαιδεύσουν τους στοχαστές της φυλής, οι οποίοι με τη σειρά τους θα αναπτύξουν την νέα κουλτούρα με αυτές τις δεδηλωμένες αξίες  που βρίσκονται στον πυρήνα όλων των πνευματικών διδασκαλιών.</a:t>
            </a:r>
          </a:p>
          <a:p>
            <a:pPr marL="0" marR="0" algn="l">
              <a:lnSpc>
                <a:spcPct val="115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a:lnSpc>
                <a:spcPct val="115000"/>
              </a:lnSpc>
              <a:spcBef>
                <a:spcPts val="60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Για την μέση ανθρωπότητα, η νεολαία μας θα εκπαιδευτεί στην ορθή  ‘δόμηση σκεπτομορφών’, με την παράλληλη αναγνώριση ότι οι άνθρωποι  είναι Ψυχές και  μπορούν να χρησιμοποιούν το νου τους  αποτελεσματικά, ανιδιοτελώς και με αβλάβεια  για να οικοδομήσουν τον νέο πολιτισμό. Αυτό θα επιτρέψει σε όλους τους ανθρώπους να εκτεθούν σε ανώτερες πνευματικές αξίες και έτσι να γίνουν  ένα φυσικό και υγιές τμήμα του εκπαιδευτικού, πολιτικού</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l-GR" sz="1800" dirty="0">
                <a:effectLst/>
                <a:latin typeface="Arial" panose="020B0604020202020204" pitchFamily="34" charset="0"/>
                <a:ea typeface="Times New Roman" panose="02020603050405020304" pitchFamily="18" charset="0"/>
                <a:cs typeface="Arial" panose="020B0604020202020204" pitchFamily="34" charset="0"/>
              </a:rPr>
              <a:t> και κοινωνικού μας λόγου.</a:t>
            </a:r>
          </a:p>
          <a:p>
            <a:pPr marL="457200" marR="0" lvl="1" indent="0" algn="l">
              <a:lnSpc>
                <a:spcPct val="115000"/>
              </a:lnSpc>
              <a:spcBef>
                <a:spcPts val="600"/>
              </a:spcBef>
              <a:spcAft>
                <a:spcPts val="0"/>
              </a:spcAft>
              <a:buFont typeface="Arial" panose="020B0604020202020204" pitchFamily="34" charset="0"/>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a:lnSpc>
                <a:spcPct val="115000"/>
              </a:lnSpc>
              <a:spcBef>
                <a:spcPts val="60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Εξετάζοντας το από μια ευρεία προοπτική, αυτό προάγει την πρόοδο του πολιτισμού και τελικά εξαλείφει το έγκλημα, την βία, και την διαφθορά που είναι τόσο αχαλίνωτη στον κόσμο σήμερα.</a:t>
            </a:r>
          </a:p>
          <a:p>
            <a:pPr marL="1200150" marR="0" lvl="2" indent="-285750" algn="l">
              <a:lnSpc>
                <a:spcPct val="115000"/>
              </a:lnSpc>
              <a:spcBef>
                <a:spcPts val="60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a:lnSpc>
                <a:spcPct val="115000"/>
              </a:lnSpc>
              <a:spcBef>
                <a:spcPts val="60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Είναι αυτό που εμείς, ως Παγκόσμιοι Εξυπηρετητές, θα πρέπει πάντα να ασκούμε και να φιλοδοξούμε να γίνουμε, επειδή εμείς οι ίδιοι είμαστε παραδείγματα για τους άλλους, μέσω των  διδασκαλιών που ενστερνιζόμαστε και ενσωματώνουμε.</a:t>
            </a:r>
          </a:p>
          <a:p>
            <a:pPr marL="1200150" marR="0" lvl="2" indent="-285750" algn="l">
              <a:lnSpc>
                <a:spcPct val="115000"/>
              </a:lnSpc>
              <a:spcBef>
                <a:spcPts val="60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a:lnSpc>
                <a:spcPct val="115000"/>
              </a:lnSpc>
              <a:spcBef>
                <a:spcPts val="60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rPr>
              <a:t>Είναι ο Παγκόσμιος Εξυπηρετητής που πρέπει να ασκήσει την θέληση-για-το-καλό, και όντας το παράδειγμα, τελικά να </a:t>
            </a:r>
            <a:r>
              <a:rPr lang="en-GB" sz="1800" b="1" dirty="0">
                <a:effectLst/>
                <a:latin typeface="Arial" panose="020B0604020202020204" pitchFamily="34" charset="0"/>
                <a:ea typeface="Times New Roman" panose="02020603050405020304" pitchFamily="18" charset="0"/>
              </a:rPr>
              <a:t> </a:t>
            </a:r>
            <a:r>
              <a:rPr lang="el-GR" sz="1800" b="0" dirty="0">
                <a:effectLst/>
                <a:latin typeface="Arial" panose="020B0604020202020204" pitchFamily="34" charset="0"/>
                <a:ea typeface="Times New Roman" panose="02020603050405020304" pitchFamily="18" charset="0"/>
              </a:rPr>
              <a:t>ενθαρρύνει κι </a:t>
            </a:r>
            <a:r>
              <a:rPr lang="el-GR" sz="1800" dirty="0">
                <a:effectLst/>
                <a:latin typeface="Arial" panose="020B0604020202020204" pitchFamily="34" charset="0"/>
                <a:ea typeface="Times New Roman" panose="02020603050405020304" pitchFamily="18" charset="0"/>
              </a:rPr>
              <a:t>άλλα άτομα και τις μάζες να μάθουν να την ασκούν.</a:t>
            </a:r>
            <a:endParaRPr lang="en-US"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4</a:t>
            </a:fld>
            <a:endParaRPr lang="en-US"/>
          </a:p>
        </p:txBody>
      </p:sp>
    </p:spTree>
    <p:extLst>
      <p:ext uri="{BB962C8B-B14F-4D97-AF65-F5344CB8AC3E}">
        <p14:creationId xmlns:p14="http://schemas.microsoft.com/office/powerpoint/2010/main" val="365408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20000"/>
              </a:lnSpc>
              <a:spcBef>
                <a:spcPts val="0"/>
              </a:spcBef>
              <a:spcAft>
                <a:spcPts val="0"/>
              </a:spcAft>
            </a:pPr>
            <a:r>
              <a:rPr lang="el-GR" sz="1800" b="1" dirty="0">
                <a:effectLst/>
                <a:latin typeface="Arial" panose="020B0604020202020204" pitchFamily="34" charset="0"/>
                <a:ea typeface="Times New Roman" panose="02020603050405020304" pitchFamily="18" charset="0"/>
                <a:cs typeface="Arial" panose="020B0604020202020204" pitchFamily="34" charset="0"/>
              </a:rPr>
              <a:t>Πνευματικότητα και η επερχόμενη « Νέα Παγκόσμια Θρησκεία»</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Η πλειοψηφία των θρησκειών του κόσμου, ο Χριστιανισμός, ο Ισλαμισμός, ο Ιουδαϊσμός, ο Ινδουισμός και άλλε</a:t>
            </a:r>
            <a:r>
              <a:rPr lang="el-GR" sz="1800" b="0" dirty="0">
                <a:effectLst/>
                <a:latin typeface="Arial" panose="020B0604020202020204" pitchFamily="34" charset="0"/>
                <a:ea typeface="Times New Roman" panose="02020603050405020304" pitchFamily="18" charset="0"/>
                <a:cs typeface="Arial" panose="020B0604020202020204" pitchFamily="34" charset="0"/>
              </a:rPr>
              <a:t>ς, </a:t>
            </a:r>
            <a:r>
              <a:rPr lang="el-GR" sz="1800" dirty="0">
                <a:effectLst/>
                <a:latin typeface="Arial" panose="020B0604020202020204" pitchFamily="34" charset="0"/>
                <a:ea typeface="Times New Roman" panose="02020603050405020304" pitchFamily="18" charset="0"/>
                <a:cs typeface="Arial" panose="020B0604020202020204" pitchFamily="34" charset="0"/>
              </a:rPr>
              <a:t>έχουν ήδη μια κοινή πίστη σε ένα Υπέρτατο Όν. Αν και το επικαλούνται και το αποκαλούν με διαφορετικά ονόματα, οι λαοί όλων των εθνών μπορούν να αρχίσουν να αναγνωρίζουν την αφυπνιστική πραγματική συνειδητοποίηση της αδελφότητας των ανθρώπων και ότι ο καθένας αποτελεί μέρος της Μίας Ανθρωπότητας. Αυτή η επίγνωση θα επιτρέψει στους ανθρώπους να δουν το Θείο σε όλα τα πράγματα (και τους εαυτούς τους), θα προκαλέσει τη συνένωση των κοινοτήτων και τελικά θα τερματίσει τις συγκρούσεις. Μέσω αυτής της κατανόησης, η ανθρωπότητα στο σύνολό της θα γίνει αντιληπτή ως η πλήρης έκφραση της Θειότητας. Αυτό φυσικά είναι το ιδανικό και η πραγματικότητα προς την οποία πρέπει να εργαστούμε.</a:t>
            </a:r>
          </a:p>
          <a:p>
            <a:pPr marL="0" marR="0" algn="l">
              <a:lnSpc>
                <a:spcPct val="12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Μια νέα παρουσίαση της «αλήθειας» για το τι είναι η Θεότητα και τι σημαίνει για τους ανθρώπους, είναι η κατανόηση ότι ο Θεός είναι πάντα προσβάσιμος και </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δεν απαιτεί μεσάζοντες</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Αυτό υποδηλώνει την ιδέα ότι ο Θεός μπορεί να προσεγγιστεί με 2 τρόπους:</a:t>
            </a:r>
          </a:p>
          <a:p>
            <a:pPr marL="0" marR="0" algn="l">
              <a:lnSpc>
                <a:spcPct val="12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gn="l">
              <a:lnSpc>
                <a:spcPct val="120000"/>
              </a:lnSpc>
              <a:spcBef>
                <a:spcPts val="0"/>
              </a:spcBef>
              <a:spcAft>
                <a:spcPts val="0"/>
              </a:spcAft>
              <a:buFont typeface="Arial" panose="020B0604020202020204" pitchFamily="34" charset="0"/>
              <a:buChar char="•"/>
            </a:pP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Υπερβατικός</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για τις Δυτικές θρησκείες, ο Θεός εκλαμβάνεται ως </a:t>
            </a:r>
            <a:r>
              <a:rPr lang="el-GR" sz="1800" b="0" strike="noStrike" dirty="0">
                <a:effectLst/>
                <a:latin typeface="Arial" panose="020B0604020202020204" pitchFamily="34" charset="0"/>
                <a:ea typeface="Times New Roman" panose="02020603050405020304" pitchFamily="18" charset="0"/>
                <a:cs typeface="Times New Roman" panose="02020603050405020304" pitchFamily="18" charset="0"/>
              </a:rPr>
              <a:t>«εκεί έξω»</a:t>
            </a:r>
            <a:r>
              <a:rPr lang="en-GB" sz="1800" b="0" strike="noStrike"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και ως ο</a:t>
            </a: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θεατής «εκτελεί καλές πράξεις ή ενέργειες». Μέσω αυτής της ιδέας ο Θεός φανερώνεται στην φύση, ως η Ψυχή ενός ατόμου, μιας φυλής και ενός έθνους. Επίσης,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οράται</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μέσω της δράσης του τελειοποιημένου και θείου «Θεανθρώπου»... (δηλαδή μέσω της Υπέρβασης, το άτομο είναι ικανό να συνδεθεί με την Θεότητα μέσω των Ανώτερων Πεδίων)</a:t>
            </a:r>
          </a:p>
          <a:p>
            <a:pPr marL="630936" marR="0" lvl="1" indent="-173736" algn="l">
              <a:lnSpc>
                <a:spcPct val="120000"/>
              </a:lnSpc>
              <a:spcBef>
                <a:spcPts val="0"/>
              </a:spcBef>
              <a:spcAft>
                <a:spcPts val="0"/>
              </a:spcAft>
              <a:buFont typeface="Arial" panose="020B0604020202020204" pitchFamily="34" charset="0"/>
              <a:buChar char="•"/>
            </a:pPr>
            <a:r>
              <a:rPr lang="el-GR" sz="1800" b="0" u="sng" strike="noStrike" dirty="0">
                <a:effectLst/>
                <a:latin typeface="Arial" panose="020B0604020202020204" pitchFamily="34" charset="0"/>
                <a:ea typeface="Times New Roman" panose="02020603050405020304" pitchFamily="18" charset="0"/>
                <a:cs typeface="Times New Roman" panose="02020603050405020304" pitchFamily="18" charset="0"/>
              </a:rPr>
              <a:t>Ενυπάρχων</a:t>
            </a:r>
            <a:r>
              <a:rPr lang="el-GR" sz="1800" b="1" u="sng" strike="noStrike" dirty="0">
                <a:effectLst/>
                <a:latin typeface="Arial" panose="020B0604020202020204" pitchFamily="34" charset="0"/>
                <a:ea typeface="Times New Roman" panose="02020603050405020304" pitchFamily="18" charset="0"/>
                <a:cs typeface="Times New Roman" panose="02020603050405020304" pitchFamily="18" charset="0"/>
              </a:rPr>
              <a:t>:</a:t>
            </a:r>
            <a:r>
              <a:rPr lang="el-GR" sz="1800" b="1"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για τις Ανατολικές θρησκείες, είναι η αναγνώριση ότι το Πνεύμα του Θεού διαποτίζει όλους τους ανθρώπους και δημιουργεί μορφές..... (δηλαδή το Παρόν στην Επίγνωσή μας)</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Νέα Παγκόσμια Θρησκεία θα περιστρέφεται γύρω από την επιθυμία του ανθρώπου να κατανοήσει την Θεία Ζωή </a:t>
            </a:r>
            <a:r>
              <a:rPr lang="el-GR" sz="1800" b="0" dirty="0">
                <a:effectLst/>
                <a:latin typeface="Arial" panose="020B0604020202020204" pitchFamily="34" charset="0"/>
                <a:ea typeface="Times New Roman" panose="02020603050405020304" pitchFamily="18" charset="0"/>
                <a:cs typeface="Times New Roman" panose="02020603050405020304" pitchFamily="18" charset="0"/>
              </a:rPr>
              <a:t>υποκειμενικά</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προσεγγίζοντας και αναζητώντας την ενότητα  μαζί της</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Αυτό αναφέρεται σε μια υπάρχουσα σχέση με τα εσωτερικά πεδία όπου ο άνθρωπος, μέσα από τις επικλήσεις του αναζητά παρηγοριά, καθοδήγηση και κατανόηση για τα προβλήματα της ζωής. Αυτή η κατανόηση παρέχει περαιτέρω ευκαιρίες σε όσους αναζητούν ενεργά να καθιερώσουν μια καλύτερη κατανόηση της φύσης των υποκειμενικών πεδίων, της φύσης της συνείδησης, της αθανασίας της Ψυχής, της παρουσίας των Μεγάλων Όντων και της σχέσης μας με αυτά. Αυτές οι ιδέες θα γίνουν ένα σημαντικό μέρος της δημόσιας και πνευματικής εκπαίδευσης για να δείξουν με ποιο τρόπο είμαστε όλοι συνδεδεμένοι στα εσωτερικά και στα εξωτερικά πεδία.</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Η Νέα Παγκόσμια Θρησκεία</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l-GR" sz="1800" dirty="0">
                <a:effectLst/>
                <a:latin typeface="Arial" panose="020B0604020202020204" pitchFamily="34" charset="0"/>
                <a:ea typeface="Times New Roman" panose="02020603050405020304" pitchFamily="18" charset="0"/>
                <a:cs typeface="Arial" panose="020B0604020202020204" pitchFamily="34" charset="0"/>
              </a:rPr>
              <a:t> ή η Νέα Θεολογία</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l-GR" sz="1800" dirty="0">
                <a:effectLst/>
                <a:latin typeface="Arial" panose="020B0604020202020204" pitchFamily="34" charset="0"/>
                <a:ea typeface="Times New Roman" panose="02020603050405020304" pitchFamily="18" charset="0"/>
                <a:cs typeface="Arial" panose="020B0604020202020204" pitchFamily="34" charset="0"/>
              </a:rPr>
              <a:t> θα θεμελιωθεί  πάνω στις ακόλουθες βασικές αλήθειες: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Calibri" panose="020F0502020204030204" pitchFamily="34" charset="0"/>
              </a:rPr>
              <a:t>Πνευματική Ελευθερία</a:t>
            </a:r>
            <a:r>
              <a:rPr lang="el-GR" sz="1800" dirty="0">
                <a:effectLst/>
                <a:latin typeface="Arial" panose="020B0604020202020204" pitchFamily="34" charset="0"/>
                <a:ea typeface="Calibri" panose="020F0502020204030204" pitchFamily="34" charset="0"/>
                <a:cs typeface="Calibri" panose="020F0502020204030204" pitchFamily="34" charset="0"/>
              </a:rPr>
              <a:t>: που οδηγεί στην ελευθερία της σκέψης και επιτρέπει στον άνθρωπο να ανακαλύψει την καθοδήγηση από τη δική του Ψυχή. Ελευθερία να λατρεύει κανείς ή να μην λατρεύει, όπως  εκείνος επιλέγει.</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630936" marR="0" lvl="1" indent="-173736" algn="l">
              <a:lnSpc>
                <a:spcPct val="120000"/>
              </a:lnSpc>
              <a:spcBef>
                <a:spcPts val="600"/>
              </a:spcBef>
              <a:spcAft>
                <a:spcPts val="6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Calibri" panose="020F0502020204030204" pitchFamily="34" charset="0"/>
              </a:rPr>
              <a:t>Πνευματική Αγάπη</a:t>
            </a:r>
            <a:r>
              <a:rPr lang="el-GR" sz="1800" dirty="0">
                <a:effectLst/>
                <a:latin typeface="Arial" panose="020B0604020202020204" pitchFamily="34" charset="0"/>
                <a:ea typeface="Calibri" panose="020F0502020204030204" pitchFamily="34" charset="0"/>
                <a:cs typeface="Calibri" panose="020F0502020204030204" pitchFamily="34" charset="0"/>
              </a:rPr>
              <a:t>: που οδηγεί στην καλή θέληση, την  πραγμάτωση της αδελφοσύνης των ανθρώπων και των ορθών ανθρώπινων σχέσεων που εκφράζονται μέσω του μερισμού και της υπηρεσίας.</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630936" marR="0" lvl="1" indent="-173736" algn="l">
              <a:lnSpc>
                <a:spcPct val="120000"/>
              </a:lnSpc>
              <a:spcBef>
                <a:spcPts val="600"/>
              </a:spcBef>
              <a:spcAft>
                <a:spcPts val="6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Calibri" panose="020F0502020204030204" pitchFamily="34" charset="0"/>
              </a:rPr>
              <a:t>Ενότητα και  </a:t>
            </a:r>
            <a:r>
              <a:rPr lang="el-GR" sz="1800" b="0" u="sng" dirty="0">
                <a:effectLst/>
                <a:latin typeface="Arial" panose="020B0604020202020204" pitchFamily="34" charset="0"/>
                <a:ea typeface="Calibri" panose="020F0502020204030204" pitchFamily="34" charset="0"/>
                <a:cs typeface="Calibri" panose="020F0502020204030204" pitchFamily="34" charset="0"/>
              </a:rPr>
              <a:t>Συναδελφοσύνη</a:t>
            </a:r>
            <a:r>
              <a:rPr lang="el-GR" sz="1800" u="sng" dirty="0">
                <a:effectLst/>
                <a:latin typeface="Arial" panose="020B0604020202020204" pitchFamily="34" charset="0"/>
                <a:ea typeface="Calibri" panose="020F0502020204030204" pitchFamily="34" charset="0"/>
                <a:cs typeface="Calibri" panose="020F0502020204030204" pitchFamily="34" charset="0"/>
              </a:rPr>
              <a:t> Πνεύματος</a:t>
            </a:r>
            <a:r>
              <a:rPr lang="el-GR" sz="1800" dirty="0">
                <a:effectLst/>
                <a:latin typeface="Arial" panose="020B0604020202020204" pitchFamily="34" charset="0"/>
                <a:ea typeface="Calibri" panose="020F0502020204030204" pitchFamily="34" charset="0"/>
                <a:cs typeface="Calibri" panose="020F0502020204030204" pitchFamily="34" charset="0"/>
              </a:rPr>
              <a:t>: Στον κόσμο του Πνεύματος, είμαστε όλοι ίσοι, πανομοιότυποι και έχουμε έναν άρρηκτο δεσμό μεταξύ μας. Η Νέα Παγκόσμια Θρησκεία  θα </a:t>
            </a:r>
            <a:r>
              <a:rPr lang="el-GR" sz="1800" b="0" dirty="0">
                <a:effectLst/>
                <a:latin typeface="Arial" panose="020B0604020202020204" pitchFamily="34" charset="0"/>
                <a:ea typeface="Calibri" panose="020F0502020204030204" pitchFamily="34" charset="0"/>
                <a:cs typeface="Calibri" panose="020F0502020204030204" pitchFamily="34" charset="0"/>
              </a:rPr>
              <a:t>αναδείξει</a:t>
            </a:r>
            <a:r>
              <a:rPr lang="el-GR" sz="1800" dirty="0">
                <a:effectLst/>
                <a:latin typeface="Arial" panose="020B0604020202020204" pitchFamily="34" charset="0"/>
                <a:ea typeface="Calibri" panose="020F0502020204030204" pitchFamily="34" charset="0"/>
                <a:cs typeface="Calibri" panose="020F0502020204030204" pitchFamily="34" charset="0"/>
              </a:rPr>
              <a:t> αυτό το κοινό στοιχείο και θα ενώσει τους ανθρώπους πέρα από το σημείο της διαφοροποίησης.</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lgn="l">
              <a:lnSpc>
                <a:spcPct val="120000"/>
              </a:lnSpc>
              <a:spcBef>
                <a:spcPts val="600"/>
              </a:spcBef>
              <a:spcAft>
                <a:spcPts val="6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Arial" panose="020B0604020202020204" pitchFamily="34" charset="0"/>
              </a:rPr>
              <a:t>Το Γεγονός της Ατραπού του Θεού και της Πνευματικής Απελευθέρωσης</a:t>
            </a:r>
            <a:r>
              <a:rPr lang="el-GR" sz="1800" dirty="0">
                <a:effectLst/>
                <a:latin typeface="Arial" panose="020B0604020202020204" pitchFamily="34" charset="0"/>
                <a:ea typeface="Calibri" panose="020F0502020204030204" pitchFamily="34" charset="0"/>
                <a:cs typeface="Arial" panose="020B0604020202020204" pitchFamily="34" charset="0"/>
              </a:rPr>
              <a:t>: Οδηγεί τους ανθρώπους να συνειδητοποιήσουν ότι υπάρχει μια ατραπός και μια ενότητα με τον Θεό. Αυτή είναι η Ατραπός της Εξέλιξης, η οποία επιτυγχάνεται μέσω της </a:t>
            </a:r>
            <a:r>
              <a:rPr lang="el-GR" sz="1800" b="0" dirty="0">
                <a:effectLst/>
                <a:latin typeface="Arial" panose="020B0604020202020204" pitchFamily="34" charset="0"/>
                <a:ea typeface="Calibri" panose="020F0502020204030204" pitchFamily="34" charset="0"/>
                <a:cs typeface="Arial" panose="020B0604020202020204" pitchFamily="34" charset="0"/>
              </a:rPr>
              <a:t>προσδοκίας</a:t>
            </a:r>
            <a:r>
              <a:rPr lang="el-GR" sz="1800" b="1" dirty="0">
                <a:effectLst/>
                <a:latin typeface="Arial" panose="020B0604020202020204" pitchFamily="34" charset="0"/>
                <a:ea typeface="Calibri" panose="020F0502020204030204" pitchFamily="34" charset="0"/>
                <a:cs typeface="Arial" panose="020B0604020202020204" pitchFamily="34" charset="0"/>
              </a:rPr>
              <a:t> </a:t>
            </a:r>
            <a:r>
              <a:rPr lang="el-GR" sz="1800" dirty="0">
                <a:effectLst/>
                <a:latin typeface="Arial" panose="020B0604020202020204" pitchFamily="34" charset="0"/>
                <a:ea typeface="Calibri" panose="020F0502020204030204" pitchFamily="34" charset="0"/>
                <a:cs typeface="Arial" panose="020B0604020202020204" pitchFamily="34" charset="0"/>
              </a:rPr>
              <a:t>, και η ατραπός της Μαθητείας που κορυφώνεται με την Μύηση. Αυτή η ατραπός επιτρέπει στον άνθρωπο να εκπληρώσει τον πνευματικό του προορισμό.</a:t>
            </a:r>
          </a:p>
          <a:p>
            <a:pPr marL="630936" marR="0" lvl="1" indent="-173736" algn="l">
              <a:lnSpc>
                <a:spcPct val="120000"/>
              </a:lnSpc>
              <a:spcBef>
                <a:spcPts val="600"/>
              </a:spcBef>
              <a:spcAft>
                <a:spcPts val="6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Calibri" panose="020F0502020204030204" pitchFamily="34" charset="0"/>
              </a:rPr>
              <a:t>Το Γεγονός του </a:t>
            </a:r>
            <a:r>
              <a:rPr lang="el-GR" sz="1800" b="0" u="sng" dirty="0">
                <a:effectLst/>
                <a:latin typeface="Arial" panose="020B0604020202020204" pitchFamily="34" charset="0"/>
                <a:ea typeface="Calibri" panose="020F0502020204030204" pitchFamily="34" charset="0"/>
                <a:cs typeface="Calibri" panose="020F0502020204030204" pitchFamily="34" charset="0"/>
              </a:rPr>
              <a:t>Ενυπάρχοντος</a:t>
            </a:r>
            <a:r>
              <a:rPr lang="el-GR" sz="1800" u="sng" dirty="0">
                <a:effectLst/>
                <a:latin typeface="Arial" panose="020B0604020202020204" pitchFamily="34" charset="0"/>
                <a:ea typeface="Calibri" panose="020F0502020204030204" pitchFamily="34" charset="0"/>
                <a:cs typeface="Calibri" panose="020F0502020204030204" pitchFamily="34" charset="0"/>
              </a:rPr>
              <a:t> Θεού</a:t>
            </a:r>
            <a:r>
              <a:rPr lang="el-GR" sz="1800" dirty="0">
                <a:effectLst/>
                <a:latin typeface="Arial" panose="020B0604020202020204" pitchFamily="34" charset="0"/>
                <a:ea typeface="Calibri" panose="020F0502020204030204" pitchFamily="34" charset="0"/>
                <a:cs typeface="Calibri" panose="020F0502020204030204" pitchFamily="34" charset="0"/>
              </a:rPr>
              <a:t>. Για αιώνες ο Θεός διδάσκετε ως «υπερβατικός», αλλά τώρα αναγνωρίζεται ότι το Πνεύμα του Θεού διαποτίζει όλους τους ανθρώπους και </a:t>
            </a:r>
            <a:r>
              <a:rPr lang="el-GR" sz="1800" b="0" dirty="0">
                <a:effectLst/>
                <a:latin typeface="Arial" panose="020B0604020202020204" pitchFamily="34" charset="0"/>
                <a:ea typeface="Calibri" panose="020F0502020204030204" pitchFamily="34" charset="0"/>
                <a:cs typeface="Calibri" panose="020F0502020204030204" pitchFamily="34" charset="0"/>
              </a:rPr>
              <a:t>όλες τις μορφές που υπάρχουν</a:t>
            </a:r>
            <a:r>
              <a:rPr lang="el-GR" sz="1800" dirty="0">
                <a:effectLst/>
                <a:latin typeface="Arial" panose="020B0604020202020204" pitchFamily="34" charset="0"/>
                <a:ea typeface="Calibri" panose="020F0502020204030204" pitchFamily="34" charset="0"/>
                <a:cs typeface="Calibri" panose="020F0502020204030204" pitchFamily="34" charset="0"/>
              </a:rPr>
              <a:t>. Αυτό θα έχει ως αποτέλεσμα να αναγνωρίζουν οι πιστοί και οι αναζητητές ότι ο Θεός είναι και υπερβατικός και </a:t>
            </a:r>
            <a:r>
              <a:rPr lang="el-GR" sz="1800" strike="noStrike" dirty="0">
                <a:effectLst/>
                <a:latin typeface="Arial" panose="020B0604020202020204" pitchFamily="34" charset="0"/>
                <a:ea typeface="Calibri" panose="020F0502020204030204" pitchFamily="34" charset="0"/>
                <a:cs typeface="Calibri" panose="020F0502020204030204" pitchFamily="34" charset="0"/>
              </a:rPr>
              <a:t> </a:t>
            </a:r>
            <a:r>
              <a:rPr lang="el-GR" sz="1800" b="0" strike="noStrike" dirty="0">
                <a:effectLst/>
                <a:latin typeface="Arial" panose="020B0604020202020204" pitchFamily="34" charset="0"/>
                <a:ea typeface="Calibri" panose="020F0502020204030204" pitchFamily="34" charset="0"/>
                <a:cs typeface="Calibri" panose="020F0502020204030204" pitchFamily="34" charset="0"/>
              </a:rPr>
              <a:t>ενυπάρχων</a:t>
            </a:r>
            <a:r>
              <a:rPr lang="el-GR" sz="1800" strike="noStrike" dirty="0">
                <a:effectLst/>
                <a:latin typeface="Arial" panose="020B0604020202020204" pitchFamily="34" charset="0"/>
                <a:ea typeface="Calibri" panose="020F0502020204030204" pitchFamily="34" charset="0"/>
                <a:cs typeface="Calibri" panose="020F0502020204030204" pitchFamily="34" charset="0"/>
              </a:rPr>
              <a:t> </a:t>
            </a:r>
            <a:r>
              <a:rPr lang="el-GR" sz="1800" dirty="0">
                <a:effectLst/>
                <a:latin typeface="Arial" panose="020B0604020202020204" pitchFamily="34" charset="0"/>
                <a:ea typeface="Calibri" panose="020F0502020204030204" pitchFamily="34" charset="0"/>
                <a:cs typeface="Calibri" panose="020F0502020204030204" pitchFamily="34" charset="0"/>
              </a:rPr>
              <a:t>σε όλα τα πράγματα και τα ζώντα όντα.</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630936" marR="0" lvl="1" indent="-173736" algn="l">
              <a:lnSpc>
                <a:spcPct val="120000"/>
              </a:lnSpc>
              <a:spcBef>
                <a:spcPts val="600"/>
              </a:spcBef>
              <a:spcAft>
                <a:spcPts val="6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Calibri" panose="020F0502020204030204" pitchFamily="34" charset="0"/>
              </a:rPr>
              <a:t>Το Γεγονός Αθανασίας </a:t>
            </a:r>
            <a:r>
              <a:rPr lang="el-GR" sz="1800" dirty="0">
                <a:effectLst/>
                <a:latin typeface="Arial" panose="020B0604020202020204" pitchFamily="34" charset="0"/>
                <a:ea typeface="Calibri" panose="020F0502020204030204" pitchFamily="34" charset="0"/>
                <a:cs typeface="Calibri" panose="020F0502020204030204" pitchFamily="34" charset="0"/>
              </a:rPr>
              <a:t>και της Προαιώνιας ζωής της Ψυχής από εμπειρία σε εμπειρία, από ζωή σε ζωή πάνω στην ατραπό της Εξέλιξης </a:t>
            </a:r>
            <a:r>
              <a:rPr lang="el-GR" sz="1800" b="0" dirty="0">
                <a:effectLst/>
                <a:latin typeface="Arial" panose="020B0604020202020204" pitchFamily="34" charset="0"/>
                <a:ea typeface="Calibri" panose="020F0502020204030204" pitchFamily="34" charset="0"/>
                <a:cs typeface="Calibri" panose="020F0502020204030204" pitchFamily="34" charset="0"/>
              </a:rPr>
              <a:t>που προοδευτικά ενσωματώνει </a:t>
            </a:r>
            <a:r>
              <a:rPr lang="el-GR" sz="1800" dirty="0">
                <a:effectLst/>
                <a:latin typeface="Arial" panose="020B0604020202020204" pitchFamily="34" charset="0"/>
                <a:ea typeface="Calibri" panose="020F0502020204030204" pitchFamily="34" charset="0"/>
                <a:cs typeface="Calibri" panose="020F0502020204030204" pitchFamily="34" charset="0"/>
              </a:rPr>
              <a:t>τις</a:t>
            </a:r>
            <a:r>
              <a:rPr lang="el-GR" sz="1800" strike="sngStrike" dirty="0">
                <a:effectLst/>
                <a:latin typeface="Arial" panose="020B0604020202020204" pitchFamily="34" charset="0"/>
                <a:ea typeface="Calibri" panose="020F0502020204030204" pitchFamily="34" charset="0"/>
                <a:cs typeface="Calibri" panose="020F0502020204030204" pitchFamily="34" charset="0"/>
              </a:rPr>
              <a:t> </a:t>
            </a:r>
            <a:r>
              <a:rPr lang="el-GR" sz="1800" strike="noStrike" dirty="0">
                <a:effectLst/>
                <a:latin typeface="Arial" panose="020B0604020202020204" pitchFamily="34" charset="0"/>
                <a:ea typeface="Calibri" panose="020F0502020204030204" pitchFamily="34" charset="0"/>
                <a:cs typeface="Calibri" panose="020F0502020204030204" pitchFamily="34" charset="0"/>
              </a:rPr>
              <a:t> </a:t>
            </a:r>
            <a:r>
              <a:rPr lang="el-GR" sz="1800" b="0" strike="noStrike" dirty="0">
                <a:effectLst/>
                <a:latin typeface="Arial" panose="020B0604020202020204" pitchFamily="34" charset="0"/>
                <a:ea typeface="Calibri" panose="020F0502020204030204" pitchFamily="34" charset="0"/>
                <a:cs typeface="Calibri" panose="020F0502020204030204" pitchFamily="34" charset="0"/>
              </a:rPr>
              <a:t>επιτευχθείσες</a:t>
            </a:r>
            <a:r>
              <a:rPr lang="el-GR" sz="1800" strike="noStrike" dirty="0">
                <a:effectLst/>
                <a:latin typeface="Arial" panose="020B0604020202020204" pitchFamily="34" charset="0"/>
                <a:ea typeface="Calibri" panose="020F0502020204030204" pitchFamily="34" charset="0"/>
                <a:cs typeface="Calibri" panose="020F0502020204030204" pitchFamily="34" charset="0"/>
              </a:rPr>
              <a:t> </a:t>
            </a:r>
            <a:r>
              <a:rPr lang="el-GR" sz="1800" dirty="0">
                <a:effectLst/>
                <a:latin typeface="Arial" panose="020B0604020202020204" pitchFamily="34" charset="0"/>
                <a:ea typeface="Calibri" panose="020F0502020204030204" pitchFamily="34" charset="0"/>
                <a:cs typeface="Calibri" panose="020F0502020204030204" pitchFamily="34" charset="0"/>
              </a:rPr>
              <a:t>Θείες ιδιότητες. Η διαδικασία της Μύησης θα αναγνωριστεί ως διαδικασία της ανθρώπινης πνευματικής εξέλιξης.</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630936" marR="0" lvl="1" indent="-173736" algn="l">
              <a:lnSpc>
                <a:spcPct val="120000"/>
              </a:lnSpc>
              <a:spcBef>
                <a:spcPts val="600"/>
              </a:spcBef>
              <a:spcAft>
                <a:spcPts val="6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Calibri" panose="020F0502020204030204" pitchFamily="34" charset="0"/>
              </a:rPr>
              <a:t>Ο Χριστός</a:t>
            </a:r>
            <a:r>
              <a:rPr lang="el-GR" sz="1800" dirty="0">
                <a:effectLst/>
                <a:latin typeface="Arial" panose="020B0604020202020204" pitchFamily="34" charset="0"/>
                <a:ea typeface="Calibri" panose="020F0502020204030204" pitchFamily="34" charset="0"/>
                <a:cs typeface="Calibri" panose="020F0502020204030204" pitchFamily="34" charset="0"/>
              </a:rPr>
              <a:t>, η Ιεραρχία των Διδασκάλων και οι Μυημένοι θα αναγνωριστούν ως </a:t>
            </a:r>
            <a:r>
              <a:rPr lang="el-GR" sz="1800" b="0" dirty="0">
                <a:effectLst/>
                <a:latin typeface="Arial" panose="020B0604020202020204" pitchFamily="34" charset="0"/>
                <a:ea typeface="Calibri" panose="020F0502020204030204" pitchFamily="34" charset="0"/>
                <a:cs typeface="Calibri" panose="020F0502020204030204" pitchFamily="34" charset="0"/>
              </a:rPr>
              <a:t>οι μεγάλοι </a:t>
            </a:r>
            <a:r>
              <a:rPr lang="el-GR" sz="1800" dirty="0">
                <a:effectLst/>
                <a:latin typeface="Arial" panose="020B0604020202020204" pitchFamily="34" charset="0"/>
                <a:ea typeface="Calibri" panose="020F0502020204030204" pitchFamily="34" charset="0"/>
                <a:cs typeface="Calibri" panose="020F0502020204030204" pitchFamily="34" charset="0"/>
              </a:rPr>
              <a:t>μέντορες και οδηγοί </a:t>
            </a:r>
            <a:r>
              <a:rPr lang="el-GR" sz="1800" b="0" strike="noStrike" dirty="0">
                <a:effectLst/>
                <a:latin typeface="Arial" panose="020B0604020202020204" pitchFamily="34" charset="0"/>
                <a:ea typeface="Calibri" panose="020F0502020204030204" pitchFamily="34" charset="0"/>
                <a:cs typeface="Calibri" panose="020F0502020204030204" pitchFamily="34" charset="0"/>
              </a:rPr>
              <a:t>της</a:t>
            </a:r>
            <a:r>
              <a:rPr lang="el-GR" sz="1800" b="1" strike="noStrike" dirty="0">
                <a:effectLst/>
                <a:latin typeface="Arial" panose="020B0604020202020204" pitchFamily="34" charset="0"/>
                <a:ea typeface="Calibri" panose="020F0502020204030204" pitchFamily="34" charset="0"/>
                <a:cs typeface="Calibri" panose="020F0502020204030204" pitchFamily="34" charset="0"/>
              </a:rPr>
              <a:t> </a:t>
            </a:r>
            <a:r>
              <a:rPr lang="el-GR" sz="1800" strike="noStrike" dirty="0">
                <a:effectLst/>
                <a:latin typeface="Arial" panose="020B0604020202020204" pitchFamily="34" charset="0"/>
                <a:ea typeface="Calibri" panose="020F0502020204030204" pitchFamily="34" charset="0"/>
                <a:cs typeface="Calibri" panose="020F0502020204030204" pitchFamily="34" charset="0"/>
              </a:rPr>
              <a:t>Ανθρωπότητας</a:t>
            </a:r>
            <a:r>
              <a:rPr lang="el-GR" sz="1800" dirty="0">
                <a:effectLst/>
                <a:latin typeface="Arial" panose="020B0604020202020204" pitchFamily="34" charset="0"/>
                <a:ea typeface="Calibri" panose="020F0502020204030204" pitchFamily="34" charset="0"/>
                <a:cs typeface="Calibri" panose="020F0502020204030204" pitchFamily="34" charset="0"/>
              </a:rPr>
              <a:t>. Μια αναγνώριση ότι είναι ενυπάρχοντες και μέσω της διαίσθησης, είναι πάντα παρόντες στα εσωτερικά πεδία για υποστήριξη.</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630936" marR="0" lvl="1" indent="-173736" algn="l">
              <a:lnSpc>
                <a:spcPct val="120000"/>
              </a:lnSpc>
              <a:spcBef>
                <a:spcPts val="600"/>
              </a:spcBef>
              <a:spcAft>
                <a:spcPts val="6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630936" marR="0" lvl="1" indent="-173736" algn="l" defTabSz="914400" rtl="0" eaLnBrk="1" fontAlgn="auto" latinLnBrk="0" hangingPunct="1">
              <a:lnSpc>
                <a:spcPct val="120000"/>
              </a:lnSpc>
              <a:spcBef>
                <a:spcPts val="600"/>
              </a:spcBef>
              <a:spcAft>
                <a:spcPts val="600"/>
              </a:spcAft>
              <a:buClrTx/>
              <a:buSzTx/>
              <a:buFont typeface="Symbol" panose="05050102010706020507" pitchFamily="18" charset="2"/>
              <a:buChar char=""/>
              <a:tabLst/>
              <a:defRPr/>
            </a:pPr>
            <a:r>
              <a:rPr lang="el-GR" sz="1800" u="sng" dirty="0">
                <a:effectLst/>
                <a:latin typeface="Arial" panose="020B0604020202020204" pitchFamily="34" charset="0"/>
                <a:ea typeface="Calibri" panose="020F0502020204030204" pitchFamily="34" charset="0"/>
                <a:cs typeface="Calibri" panose="020F0502020204030204" pitchFamily="34" charset="0"/>
              </a:rPr>
              <a:t>Η ‘Έμπρακτη Αναγνώριση της Αδελφότητας</a:t>
            </a:r>
            <a:r>
              <a:rPr lang="el-GR" sz="1800" dirty="0">
                <a:effectLst/>
                <a:latin typeface="Arial" panose="020B0604020202020204" pitchFamily="34" charset="0"/>
                <a:ea typeface="Calibri" panose="020F0502020204030204" pitchFamily="34" charset="0"/>
                <a:cs typeface="Calibri" panose="020F0502020204030204" pitchFamily="34" charset="0"/>
              </a:rPr>
              <a:t>: Οι ορθές ανθρώπινες σχέσεις θα αναγνωριστούν από την Ανθρωπότητα ως ένα σημαντικό βήμα προς την εκδήλωση και την πραγμάτωση της αδελφοσύνης. Οι ορθές  ανθρώπινες σχέσεις, η στοργική κατανόηση και η ενεργά εκφρασμένη Αγάπη θα αποτελέσουν μια φυσική έκφραση της εσωτερικής ενότητας.</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630936" marR="0" lvl="1" indent="-173736" algn="l" defTabSz="914400" rtl="0" eaLnBrk="1" fontAlgn="auto" latinLnBrk="0" hangingPunct="1">
              <a:lnSpc>
                <a:spcPct val="120000"/>
              </a:lnSpc>
              <a:spcBef>
                <a:spcPts val="600"/>
              </a:spcBef>
              <a:spcAft>
                <a:spcPts val="600"/>
              </a:spcAft>
              <a:buClrTx/>
              <a:buSzTx/>
              <a:buFont typeface="Symbol" panose="05050102010706020507" pitchFamily="18" charset="2"/>
              <a:buChar char=""/>
              <a:tabLst/>
              <a:defRPr/>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630936" marR="0" lvl="1" indent="-173736" algn="l">
              <a:lnSpc>
                <a:spcPct val="120000"/>
              </a:lnSpc>
              <a:spcBef>
                <a:spcPts val="600"/>
              </a:spcBef>
              <a:spcAft>
                <a:spcPts val="600"/>
              </a:spcAft>
              <a:buFont typeface="Symbol" panose="05050102010706020507" pitchFamily="18" charset="2"/>
              <a:buChar char=""/>
            </a:pPr>
            <a:r>
              <a:rPr lang="el-GR" sz="1800" u="sng" dirty="0">
                <a:effectLst/>
                <a:latin typeface="Arial" panose="020B0604020202020204" pitchFamily="34" charset="0"/>
                <a:ea typeface="Calibri" panose="020F0502020204030204" pitchFamily="34" charset="0"/>
                <a:cs typeface="Arial" panose="020B0604020202020204" pitchFamily="34" charset="0"/>
              </a:rPr>
              <a:t>Θείες Προσεγγίσεις </a:t>
            </a:r>
            <a:r>
              <a:rPr lang="el-GR" sz="1800" dirty="0">
                <a:effectLst/>
                <a:latin typeface="Arial" panose="020B0604020202020204" pitchFamily="34" charset="0"/>
                <a:ea typeface="Calibri" panose="020F0502020204030204" pitchFamily="34" charset="0"/>
                <a:cs typeface="Arial" panose="020B0604020202020204" pitchFamily="34" charset="0"/>
              </a:rPr>
              <a:t>Αυτή είναι η συνέχεια της Αποκάλυψης. Η ιστορία της ανθρωπότητας είναι, στην πραγματικότητα, η ιστορία της απαίτησης του ανθρώπου για φως και για επαφή του Θεού με τον άνθρωπο.</a:t>
            </a:r>
          </a:p>
          <a:p>
            <a:pPr marL="630936" marR="0" lvl="1" indent="-173736" algn="l">
              <a:lnSpc>
                <a:spcPct val="120000"/>
              </a:lnSpc>
              <a:spcBef>
                <a:spcPts val="600"/>
              </a:spcBef>
              <a:spcAft>
                <a:spcPts val="6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200150" marR="0" lvl="2" indent="-285750" algn="l">
              <a:lnSpc>
                <a:spcPct val="120000"/>
              </a:lnSpc>
              <a:spcBef>
                <a:spcPts val="600"/>
              </a:spcBef>
              <a:spcAft>
                <a:spcPts val="6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Arial" panose="020B0604020202020204" pitchFamily="34" charset="0"/>
              </a:rPr>
              <a:t>Η Θεία Προσέγγιση θα γίνει μέσω της αναπτυσσόμενης επιστήμης της επίκλησης. Αυτό θα επιτευχθεί μέσω προσευχής και λατρείας. Ο άνθρωπος συνειδητά θα καλέσει ή θα επικαλεστεί έναν </a:t>
            </a:r>
            <a:r>
              <a:rPr lang="el-GR" sz="1800" b="0" dirty="0">
                <a:effectLst/>
                <a:latin typeface="Arial" panose="020B0604020202020204" pitchFamily="34" charset="0"/>
                <a:ea typeface="Calibri" panose="020F0502020204030204" pitchFamily="34" charset="0"/>
                <a:cs typeface="Arial" panose="020B0604020202020204" pitchFamily="34" charset="0"/>
              </a:rPr>
              <a:t>ενυπάρχοντα</a:t>
            </a:r>
            <a:r>
              <a:rPr lang="el-GR" sz="1800" dirty="0">
                <a:effectLst/>
                <a:latin typeface="Arial" panose="020B0604020202020204" pitchFamily="34" charset="0"/>
                <a:ea typeface="Calibri" panose="020F0502020204030204" pitchFamily="34" charset="0"/>
                <a:cs typeface="Arial" panose="020B0604020202020204" pitchFamily="34" charset="0"/>
              </a:rPr>
              <a:t> Θεό και θα προκύψει μια αμοιβαία απάντηση ή επίκληση. Η εργασία της επίκλησης θα αυξήσει την δύναμη της ομαδικής εργασίας. Αυτό θα οδηγήσει σε ιερές γιορτές και τελετές που θα τηρούνται σε όλο τον κόσμο.</a:t>
            </a:r>
          </a:p>
          <a:p>
            <a:pPr marL="1200150" marR="0" lvl="2" indent="-285750" algn="l">
              <a:lnSpc>
                <a:spcPct val="120000"/>
              </a:lnSpc>
              <a:spcBef>
                <a:spcPts val="600"/>
              </a:spcBef>
              <a:spcAft>
                <a:spcPts val="6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200150" marR="0" lvl="2" indent="-285750" algn="l">
              <a:lnSpc>
                <a:spcPct val="120000"/>
              </a:lnSpc>
              <a:spcBef>
                <a:spcPts val="600"/>
              </a:spcBef>
              <a:spcAft>
                <a:spcPts val="6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Arial" panose="020B0604020202020204" pitchFamily="34" charset="0"/>
              </a:rPr>
              <a:t>Παραδείγματα Θεϊκών Προσεγγίσεων μπορεί να είναι οι Πανσέληνοι και τα Εαρινά Πνευματικά Φεστιβάλ, όπου αναγνωρίζεται πώς η Ιεραρχία έρχεται πιο κοντά στην Ανθρωπότητα.</a:t>
            </a:r>
          </a:p>
          <a:p>
            <a:pPr marL="1200150" marR="0" lvl="2" indent="-285750" algn="l">
              <a:lnSpc>
                <a:spcPct val="120000"/>
              </a:lnSpc>
              <a:spcBef>
                <a:spcPts val="600"/>
              </a:spcBef>
              <a:spcAft>
                <a:spcPts val="6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200150" marR="0" lvl="2" indent="-285750" algn="l">
              <a:lnSpc>
                <a:spcPct val="120000"/>
              </a:lnSpc>
              <a:spcBef>
                <a:spcPts val="600"/>
              </a:spcBef>
              <a:spcAft>
                <a:spcPts val="6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Calibri" panose="020F0502020204030204" pitchFamily="34" charset="0"/>
              </a:rPr>
              <a:t>Αυτές οι Προσεγγίσεις είναι μεταξύ της ανθρωπότητας και των μεγάλων Πνευματικών Κέντρων, δηλαδή της Σαμπάλα και της Ιεραρχίας που πραγματοποιούνται από τον ΝΟΕΚ  στους  κόσμους της ανθρώπινης εξέλιξης, ο οποίος λειτουργεί ως ενδιάμεσος μεταξύ της Ιεραρχίας των Άσραμ και των υποκειμενικών πεδίων.</a:t>
            </a: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algn="l"/>
            <a:endParaRPr lang="en-US" sz="1800" dirty="0">
              <a:effectLst/>
              <a:latin typeface="Arial" panose="020B0604020202020204" pitchFamily="34" charset="0"/>
              <a:ea typeface="Times New Roman" panose="02020603050405020304" pitchFamily="18" charset="0"/>
            </a:endParaRPr>
          </a:p>
          <a:p>
            <a:pPr marL="0" marR="0" algn="l">
              <a:lnSpc>
                <a:spcPct val="120000"/>
              </a:lnSpc>
              <a:spcBef>
                <a:spcPts val="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Επίσης, η Νέα Παγκόσμια Θρησκεία  θα δομηθεί από πολλές ομάδες που θα συνεργάζονται σε θρησκευτικές κοινότητες που βλέπουν κοινά σημεία και αρχές, τα οποία καταδεικνύουν την αρμονία τους. Μέσω του Νόμου της Σύνθεσης δημιουργούνται νέες κοινωνικές τάξεις, δίκτυα και σχέσεις στον οικονομικό, πολιτικό, επιστημονικό και θρησκευτικό τομέα. Αυτό επηρεάζει τον τρόπο με τον οποίο οι άνθρωποι σχετίζονται μεταξύ τους και παρέχει ευκαιρίες για την άσκηση των ορθών ανθρώπινων σχέσεων, μια θεμελιώδη αλήθεια της Νέας Παγκόσμιας Θρησκείας (ΝΠΘ). Σε όλες αυτές τις συνδέσεις, οι εργάτες αυτών των σπερματικών ομίλων  παρέχουν συνοχή και κατανόηση τόσο στην καρδιά όσο και στον νου.</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gn="l">
              <a:lnSpc>
                <a:spcPct val="120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Θρησκευτικά Δίκτυα....που ήδη βασίζονται στο όραμα, τις αξίες και την δικαιοσύνη.</a:t>
            </a:r>
          </a:p>
          <a:p>
            <a:pPr marL="285750" marR="0" indent="-285750" algn="l">
              <a:lnSpc>
                <a:spcPct val="120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Οι μέσοι άνθρωποι συγκεντρώνονται για να συζητήσουν τα κοινά στοιχεία αντί για αυτά που τους χωρίζουν. Αυτό συμβαίνει από τη δεκαετία του 1950 μέσω του έργου του «Διπλωμάτη Πολίτη»  ή της «Διαπολιτισμικής Επικοινωνίας». Πρόκειται για προγράμματα ανθρώπων που στοχεύουν στη οικοδόμηση μιας δια-συνοριακής κατανόησης.</a:t>
            </a:r>
          </a:p>
          <a:p>
            <a:pPr marL="285750" marR="0" indent="-285750" algn="l">
              <a:lnSpc>
                <a:spcPct val="120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Το ιδανικό λέει  ότι οι ορθές σχέσεις ενυπάρχουν  μέσα σε κάθε άτομο, σε κάθε επίπεδο  του σώματος, νου και του  πνεύματος. Εδώ, η ενέργεια της Σύνθεσης αφορά την προώθηση της αμοιβαίας κατανόησης υποκειμενικά και χωρίς προκαταλήψεις προς όλες τις φυλές / εθνοτικές ομάδες…..</a:t>
            </a:r>
          </a:p>
          <a:p>
            <a:pPr marL="285750" marR="0" indent="-285750" algn="l">
              <a:lnSpc>
                <a:spcPct val="120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Εσωτερικά, μπορούμε να το επιχειρήσουμε αυτό φέρνοντας τα ζεύγη των αντιθέτων σε μια συνθετική σχέση.</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endParaRPr lang="en-US"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5</a:t>
            </a:fld>
            <a:endParaRPr lang="en-US"/>
          </a:p>
        </p:txBody>
      </p:sp>
    </p:spTree>
    <p:extLst>
      <p:ext uri="{BB962C8B-B14F-4D97-AF65-F5344CB8AC3E}">
        <p14:creationId xmlns:p14="http://schemas.microsoft.com/office/powerpoint/2010/main" val="248867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85750" indent="-285750" algn="l">
              <a:buSzPct val="60000"/>
            </a:pPr>
            <a:r>
              <a:rPr lang="el-GR" sz="1200" b="1" dirty="0">
                <a:solidFill>
                  <a:schemeClr val="bg1"/>
                </a:solidFill>
                <a:latin typeface="Arial" panose="020B0604020202020204" pitchFamily="34" charset="0"/>
                <a:ea typeface="Arial Unicode MS" panose="020B0604020202020204" pitchFamily="34" charset="-128"/>
                <a:cs typeface="Arial" panose="020B0604020202020204" pitchFamily="34" charset="0"/>
              </a:rPr>
              <a:t>Πώς η 6η Ακτίνα επηρεάζει τη θρησκεία</a:t>
            </a:r>
            <a:endParaRPr lang="en-GB" sz="1200" b="1"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pPr marL="285750" indent="-285750" algn="l">
              <a:buSzPct val="60000"/>
            </a:pPr>
            <a:endParaRPr lang="en-US" sz="1200" b="1"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pPr marL="0" marR="0" algn="l">
              <a:lnSpc>
                <a:spcPct val="115000"/>
              </a:lnSpc>
              <a:spcBef>
                <a:spcPts val="0"/>
              </a:spcBef>
              <a:spcAft>
                <a:spcPts val="720"/>
              </a:spcAft>
            </a:pPr>
            <a:r>
              <a:rPr lang="el-GR" sz="1400" b="1" i="1" u="none" baseline="0" dirty="0">
                <a:cs typeface="Arial" pitchFamily="34" charset="0"/>
              </a:rPr>
              <a:t>Ποια είναι η φύση της 6ης ακτίνας;</a:t>
            </a:r>
            <a:endParaRPr lang="en-US" sz="1400" b="1" i="1" u="none" baseline="0" dirty="0">
              <a:cs typeface="Arial" pitchFamily="34" charset="0"/>
            </a:endParaRPr>
          </a:p>
          <a:p>
            <a:pPr marL="0" marR="0" algn="l">
              <a:lnSpc>
                <a:spcPct val="115000"/>
              </a:lnSpc>
              <a:spcBef>
                <a:spcPts val="0"/>
              </a:spcBef>
              <a:spcAft>
                <a:spcPts val="720"/>
              </a:spcAft>
            </a:pPr>
            <a:endParaRPr lang="en-US" sz="1400" b="0" i="0" u="none" baseline="0" dirty="0">
              <a:cs typeface="Arial" pitchFamily="34" charset="0"/>
            </a:endParaRPr>
          </a:p>
          <a:p>
            <a:pPr marL="0" marR="0" lvl="0" indent="0" algn="l" defTabSz="914400" rtl="0" eaLnBrk="1" fontAlgn="auto" latinLnBrk="0" hangingPunct="1">
              <a:lnSpc>
                <a:spcPct val="115000"/>
              </a:lnSpc>
              <a:spcBef>
                <a:spcPts val="0"/>
              </a:spcBef>
              <a:spcAft>
                <a:spcPts val="720"/>
              </a:spcAft>
              <a:buClrTx/>
              <a:buSzTx/>
              <a:buFontTx/>
              <a:buNone/>
              <a:tabLst/>
              <a:defRPr/>
            </a:pPr>
            <a:r>
              <a:rPr lang="el-GR" sz="1400" dirty="0">
                <a:effectLst/>
                <a:latin typeface="Times New Roman" panose="02020603050405020304" pitchFamily="18" charset="0"/>
                <a:ea typeface="Times New Roman" panose="02020603050405020304" pitchFamily="18" charset="0"/>
              </a:rPr>
              <a:t>Η 6η ακτίνα  επηρεάζει την ανθρωπότητα για πάνω από 2000 χρόνια και θα είναι μαζί μας για 100 χρόνια ακόμα. Έχει την δυνατότητα να διεγείρει την πνευματική φιλοδοξία στην ανθρωπότητα και να φέρει ένα όραμα Θειότητας. Η ακτινοβολία αυτής της Ακτίνας έχει επηρεάσει την ανθρώπινη συνείδηση ως λαχτάρα για σύνδεση με την ανώτερη πνευματική μας φύση και αγκαλιά με το μεγαλύτερο φως μέσα μας. Οι ψυχές που υποκινούνται από αυτή την Ακτίνα, τείνουν προς τις ενέργειες της αφοσίωσης και του ιδεαλισμού και αναγνωρίζουν ότι αυτές μπορούν να οδηγήσουν την ανθρωπότητα σε μια ανώτερη πνευματική συνειδητοποίηση. Για αυτούς, </a:t>
            </a:r>
            <a:r>
              <a:rPr lang="el-GR" sz="1400" u="sng" dirty="0">
                <a:effectLst/>
                <a:latin typeface="Times New Roman" panose="02020603050405020304" pitchFamily="18" charset="0"/>
                <a:ea typeface="Times New Roman" panose="02020603050405020304" pitchFamily="18" charset="0"/>
              </a:rPr>
              <a:t>ο δρόμος προς τη φώτιση είναι επίσης ένας δρόμος αφοσίωσης και ιδεαλισμού και  εγκατάλειψης της ανθρώπινης επιθυμίας</a:t>
            </a:r>
            <a:r>
              <a:rPr lang="el-GR"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720"/>
              </a:spcAft>
              <a:buClrTx/>
              <a:buSzTx/>
              <a:buFontTx/>
              <a:buNone/>
              <a:tabLst/>
              <a:defRPr/>
            </a:pPr>
            <a:r>
              <a:rPr lang="en-US" sz="1400" dirty="0">
                <a:effectLst/>
                <a:latin typeface="Times New Roman" panose="02020603050405020304" pitchFamily="18" charset="0"/>
                <a:ea typeface="Times New Roman" panose="02020603050405020304" pitchFamily="18" charset="0"/>
              </a:rPr>
              <a:t> </a:t>
            </a:r>
          </a:p>
          <a:p>
            <a:pPr marL="742950" marR="0" lvl="1" indent="-285750" algn="l" defTabSz="914400" rtl="0" eaLnBrk="1" fontAlgn="auto" latinLnBrk="0" hangingPunct="1">
              <a:lnSpc>
                <a:spcPct val="115000"/>
              </a:lnSpc>
              <a:spcBef>
                <a:spcPts val="0"/>
              </a:spcBef>
              <a:spcAft>
                <a:spcPts val="720"/>
              </a:spcAft>
              <a:buClrTx/>
              <a:buSzTx/>
              <a:buFont typeface="Arial" panose="020B0604020202020204" pitchFamily="34" charset="0"/>
              <a:buChar char="•"/>
              <a:tabLst/>
              <a:defRPr/>
            </a:pPr>
            <a:r>
              <a:rPr lang="el-GR" sz="1100" b="0" u="none" baseline="0" dirty="0">
                <a:cs typeface="Arial" pitchFamily="34" charset="0"/>
              </a:rPr>
              <a:t>Εδώ, η ενέργεια της επιθυμίας αναγνωρίζεται ως εμπόδιο ή θυμαπάτη που </a:t>
            </a:r>
            <a:r>
              <a:rPr lang="el-GR" sz="1100" b="0" u="sng" baseline="0" dirty="0">
                <a:cs typeface="Arial" pitchFamily="34" charset="0"/>
              </a:rPr>
              <a:t>εμποδίζει κάποιον να αποκτήσει ανώτερη κατανόηση και έκφραση της σοφίας της Ψυχής</a:t>
            </a:r>
            <a:r>
              <a:rPr lang="el-GR" sz="1100" b="0" u="none" baseline="0" dirty="0">
                <a:cs typeface="Arial" pitchFamily="34" charset="0"/>
              </a:rPr>
              <a:t>.</a:t>
            </a:r>
            <a:endParaRPr lang="en-US" sz="1100" b="0" u="none" baseline="0" dirty="0">
              <a:cs typeface="Arial" pitchFamily="34" charset="0"/>
            </a:endParaRPr>
          </a:p>
          <a:p>
            <a:pPr marL="0" marR="0" algn="l">
              <a:lnSpc>
                <a:spcPct val="115000"/>
              </a:lnSpc>
              <a:spcBef>
                <a:spcPts val="0"/>
              </a:spcBef>
              <a:spcAft>
                <a:spcPts val="720"/>
              </a:spcAft>
            </a:pPr>
            <a:endParaRPr lang="en-US" sz="1400" b="0" i="0" u="none" baseline="0" dirty="0">
              <a:cs typeface="Arial" pitchFamily="34" charset="0"/>
            </a:endParaRPr>
          </a:p>
          <a:p>
            <a:pPr marL="0" marR="0" lvl="0" indent="0" algn="l" defTabSz="914400" rtl="0" eaLnBrk="1" fontAlgn="auto" latinLnBrk="0" hangingPunct="1">
              <a:lnSpc>
                <a:spcPct val="115000"/>
              </a:lnSpc>
              <a:spcBef>
                <a:spcPts val="0"/>
              </a:spcBef>
              <a:spcAft>
                <a:spcPts val="720"/>
              </a:spcAft>
              <a:buClrTx/>
              <a:buSzTx/>
              <a:buFontTx/>
              <a:buNone/>
              <a:tabLst/>
              <a:defRPr/>
            </a:pPr>
            <a:r>
              <a:rPr lang="el-GR" sz="1400" b="0" i="0" u="none" baseline="0" dirty="0">
                <a:cs typeface="Arial" pitchFamily="34" charset="0"/>
              </a:rPr>
              <a:t>Η 6η Ακτίνα καθορίζει και επηρεάζει τη συνείδηση ​​του ανθρώπου, βασικά μέσω δύο ιδιοτήτων έκφρασης: της Αφοσίωσης και του Παγκόσμιου Ιδεαλισμού</a:t>
            </a:r>
            <a:endParaRPr lang="en-US" sz="1400" b="0" i="0" u="none" baseline="0" dirty="0">
              <a:cs typeface="Arial" pitchFamily="34" charset="0"/>
            </a:endParaRPr>
          </a:p>
          <a:p>
            <a:pPr marL="0" marR="0" algn="l">
              <a:lnSpc>
                <a:spcPct val="115000"/>
              </a:lnSpc>
              <a:spcBef>
                <a:spcPts val="0"/>
              </a:spcBef>
              <a:spcAft>
                <a:spcPts val="720"/>
              </a:spcAft>
            </a:pPr>
            <a:endParaRPr lang="en-US" sz="1400" b="0" u="none" baseline="0" dirty="0">
              <a:cs typeface="Arial" pitchFamily="34" charset="0"/>
            </a:endParaRPr>
          </a:p>
          <a:p>
            <a:pPr marL="0" marR="0" lvl="0" indent="0" algn="l" defTabSz="914400" rtl="0" eaLnBrk="1" fontAlgn="auto" latinLnBrk="0" hangingPunct="1">
              <a:lnSpc>
                <a:spcPct val="115000"/>
              </a:lnSpc>
              <a:spcBef>
                <a:spcPts val="0"/>
              </a:spcBef>
              <a:spcAft>
                <a:spcPts val="720"/>
              </a:spcAft>
              <a:buClrTx/>
              <a:buSzTx/>
              <a:buFontTx/>
              <a:buNone/>
              <a:tabLst/>
              <a:defRPr/>
            </a:pPr>
            <a:r>
              <a:rPr lang="el-GR" sz="1400" b="1" u="none" baseline="0" dirty="0">
                <a:cs typeface="Arial" pitchFamily="34" charset="0"/>
              </a:rPr>
              <a:t>Ευλάβεια</a:t>
            </a:r>
            <a:endParaRPr lang="en-US" sz="1400" b="1" u="none" baseline="0" dirty="0">
              <a:cs typeface="Arial" pitchFamily="34" charset="0"/>
            </a:endParaRPr>
          </a:p>
          <a:p>
            <a:pPr marL="742950" marR="0" lvl="1" indent="-285750" algn="l">
              <a:lnSpc>
                <a:spcPct val="115000"/>
              </a:lnSpc>
              <a:spcBef>
                <a:spcPts val="0"/>
              </a:spcBef>
              <a:spcAft>
                <a:spcPts val="1000"/>
              </a:spcAft>
              <a:buFont typeface="Arial" panose="020B0604020202020204" pitchFamily="34" charset="0"/>
              <a:buChar char="•"/>
            </a:pPr>
            <a:r>
              <a:rPr lang="el-GR" sz="1100" i="0" u="sng" dirty="0">
                <a:effectLst/>
                <a:latin typeface="Calibri" panose="020F0502020204030204" pitchFamily="34" charset="0"/>
                <a:ea typeface="Calibri" panose="020F0502020204030204" pitchFamily="34" charset="0"/>
                <a:cs typeface="Times New Roman" panose="02020603050405020304" pitchFamily="18" charset="0"/>
              </a:rPr>
              <a:t>Ορισμός της αφοσίωσης</a:t>
            </a:r>
            <a:r>
              <a:rPr lang="el-GR" sz="1100" i="0" u="none" dirty="0">
                <a:effectLst/>
                <a:latin typeface="Calibri" panose="020F0502020204030204" pitchFamily="34" charset="0"/>
                <a:ea typeface="Calibri" panose="020F0502020204030204" pitchFamily="34" charset="0"/>
                <a:cs typeface="Times New Roman" panose="02020603050405020304" pitchFamily="18" charset="0"/>
              </a:rPr>
              <a:t>:</a:t>
            </a:r>
            <a:r>
              <a:rPr lang="el-GR" sz="1100" i="0" dirty="0">
                <a:effectLst/>
                <a:latin typeface="Calibri" panose="020F0502020204030204" pitchFamily="34" charset="0"/>
                <a:ea typeface="Calibri" panose="020F0502020204030204" pitchFamily="34" charset="0"/>
                <a:cs typeface="Times New Roman" panose="02020603050405020304" pitchFamily="18" charset="0"/>
              </a:rPr>
              <a:t> Είναι μια σταθερή εστίαση, στοργή ή θαυμασμός που επικεντρώνεται σε ένα άτομο για την πραγματοποίηση ενός ιδανικού</a:t>
            </a:r>
            <a:r>
              <a:rPr lang="el-GR" sz="1100" i="1" dirty="0">
                <a:effectLst/>
                <a:latin typeface="Calibri" panose="020F0502020204030204" pitchFamily="34" charset="0"/>
                <a:ea typeface="Calibri" panose="020F0502020204030204" pitchFamily="34" charset="0"/>
                <a:cs typeface="Times New Roman" panose="02020603050405020304" pitchFamily="18" charset="0"/>
              </a:rPr>
              <a:t>. Το ερώτημα που τίθεται είναι εάν η συνείδηση ​​του ατόμου χάνεται σε αυτή την ενέργεια ή όχι; Αυτό είναι ένα θέμα θυμαπάτης , το οποίο θα ερευνήσουμε σύντομα.</a:t>
            </a:r>
            <a:endParaRPr lang="el-GR" sz="1600" i="1"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720"/>
              </a:spcBef>
              <a:spcAft>
                <a:spcPts val="72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Στις διδασκαλίες της Προαιώνιας Σοφίας, ένας Μύστης είναι ένα άτομο που βρίσκεται σε κάποιο ορισμένο στάδιο εξελικτικής ανάπτυξης, ανατείνει και αισθάνεται τις  θείες πραγματικότητες μέσω της προσδοκίας ή της αφοσίωσης στο συναισθηματικό πεδίο. Η ζωή του/της χαρακτηρίζεται από ειλικρινή αφοσίωση μέσω της προσευχής και της λατρείας.</a:t>
            </a:r>
          </a:p>
          <a:p>
            <a:pPr marL="742950" marR="0" lvl="1" indent="-285750" algn="l">
              <a:lnSpc>
                <a:spcPct val="120000"/>
              </a:lnSpc>
              <a:spcBef>
                <a:spcPts val="720"/>
              </a:spcBef>
              <a:spcAft>
                <a:spcPts val="72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lvl="0" indent="-171450" algn="l"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Ο Μύστης είναι σε θέση να αισθάνεται τις ανώτερες «αλήθειες», μέσω της διαίσθησης ή του διαλογισμού, αλλά </a:t>
            </a:r>
            <a:r>
              <a:rPr lang="el-GR" sz="1100" u="sng" dirty="0">
                <a:effectLst/>
                <a:latin typeface="Calibri" panose="020F0502020204030204" pitchFamily="34" charset="0"/>
                <a:ea typeface="Calibri" panose="020F0502020204030204" pitchFamily="34" charset="0"/>
                <a:cs typeface="Times New Roman" panose="02020603050405020304" pitchFamily="18" charset="0"/>
              </a:rPr>
              <a:t>δεν ξέρει απαραίτητα ή κατανοεί πώς να επιστρέψει και να επανασυνδεθεί με την ανώτερη ενέργεια</a:t>
            </a:r>
            <a:r>
              <a:rPr lang="el-GR" sz="1100" dirty="0">
                <a:effectLst/>
                <a:latin typeface="Calibri" panose="020F0502020204030204" pitchFamily="34" charset="0"/>
                <a:ea typeface="Calibri" panose="020F0502020204030204" pitchFamily="34" charset="0"/>
                <a:cs typeface="Times New Roman" panose="02020603050405020304" pitchFamily="18" charset="0"/>
              </a:rPr>
              <a:t>. Η ατραπός του Μύστη είναι διαφορετική από αυτήν του Εσωτεριστή, που έχει συνειδητά επίγνωση του κόσμου των ενεργειών και των δυνάμεων που συνθέτουν την υποκειμενική πραγματικότητα.</a:t>
            </a:r>
          </a:p>
          <a:p>
            <a:pPr marL="1085850" marR="0" indent="-171450" algn="l">
              <a:lnSpc>
                <a:spcPct val="120000"/>
              </a:lnSpc>
              <a:spcBef>
                <a:spcPts val="720"/>
              </a:spcBef>
              <a:spcAft>
                <a:spcPts val="720"/>
              </a:spcAft>
              <a:buFont typeface="Courier New" panose="02070309020205020404" pitchFamily="49" charset="0"/>
              <a:buChar char="o"/>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173736" algn="l">
              <a:lnSpc>
                <a:spcPct val="120000"/>
              </a:lnSpc>
              <a:spcBef>
                <a:spcPts val="720"/>
              </a:spcBef>
              <a:spcAft>
                <a:spcPts val="72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Η Ατραπός του </a:t>
            </a:r>
            <a:r>
              <a:rPr lang="en-GB" sz="1100" dirty="0">
                <a:effectLst/>
                <a:latin typeface="Calibri" panose="020F0502020204030204" pitchFamily="34" charset="0"/>
                <a:ea typeface="Calibri" panose="020F0502020204030204" pitchFamily="34" charset="0"/>
                <a:cs typeface="Times New Roman" panose="02020603050405020304" pitchFamily="18" charset="0"/>
              </a:rPr>
              <a:t>M</a:t>
            </a:r>
            <a:r>
              <a:rPr lang="el-GR" sz="1100" dirty="0">
                <a:effectLst/>
                <a:latin typeface="Calibri" panose="020F0502020204030204" pitchFamily="34" charset="0"/>
                <a:ea typeface="Calibri" panose="020F0502020204030204" pitchFamily="34" charset="0"/>
                <a:cs typeface="Times New Roman" panose="02020603050405020304" pitchFamily="18" charset="0"/>
              </a:rPr>
              <a:t>υστικιστή προηγείται της ατραπού του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Εσωτεριστή</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μπορεί να οδηγήσει τον ζηλωτή στην επίτευξη της 1ης Μύησης. Προς το τέλος της ατραπού του Μυστικιστή , θα αρχίσει να λαχταρά για γνώση </a:t>
            </a:r>
            <a:r>
              <a:rPr lang="el-GR" sz="1100" b="0" dirty="0">
                <a:effectLst/>
                <a:latin typeface="Calibri" panose="020F0502020204030204" pitchFamily="34" charset="0"/>
                <a:ea typeface="Calibri" panose="020F0502020204030204" pitchFamily="34" charset="0"/>
                <a:cs typeface="Times New Roman" panose="02020603050405020304" pitchFamily="18" charset="0"/>
              </a:rPr>
              <a:t>σχετικά</a:t>
            </a:r>
            <a:r>
              <a:rPr lang="el-GR" sz="1100" dirty="0">
                <a:effectLst/>
                <a:latin typeface="Calibri" panose="020F0502020204030204" pitchFamily="34" charset="0"/>
                <a:ea typeface="Calibri" panose="020F0502020204030204" pitchFamily="34" charset="0"/>
                <a:cs typeface="Times New Roman" panose="02020603050405020304" pitchFamily="18" charset="0"/>
              </a:rPr>
              <a:t> με τις δυνάμεις και τις ενέργειες που τον επηρεάζουν. Η Δοκιμαστική Ατραπός θα τον έλξει και μετά από ένα μέτρο κάθαρσης, θα πάρει την Πρώτη Μύηση. .....η πλειοψηφία της Ανθρωπότητας βρίσκεται σήμερα σε αυτό το σημείο  εξέλιξης.</a:t>
            </a:r>
          </a:p>
          <a:p>
            <a:pPr marL="1088136" marR="0" lvl="2" indent="-173736" algn="l">
              <a:lnSpc>
                <a:spcPct val="120000"/>
              </a:lnSpc>
              <a:spcBef>
                <a:spcPts val="720"/>
              </a:spcBef>
              <a:spcAft>
                <a:spcPts val="720"/>
              </a:spcAft>
              <a:buFont typeface="Courier New" panose="02070309020205020404" pitchFamily="49" charset="0"/>
              <a:buChar char="o"/>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1088136" marR="0" lvl="2" indent="-173736" algn="l">
              <a:lnSpc>
                <a:spcPct val="120000"/>
              </a:lnSpc>
              <a:spcBef>
                <a:spcPts val="720"/>
              </a:spcBef>
              <a:spcAft>
                <a:spcPts val="72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Η ανώτερη έκφραση της αφοσίωσης είναι η </a:t>
            </a:r>
            <a:r>
              <a:rPr lang="el-GR" sz="1100" b="0" dirty="0">
                <a:effectLst/>
                <a:latin typeface="Calibri" panose="020F0502020204030204" pitchFamily="34" charset="0"/>
                <a:ea typeface="Calibri" panose="020F0502020204030204" pitchFamily="34" charset="0"/>
                <a:cs typeface="Times New Roman" panose="02020603050405020304" pitchFamily="18" charset="0"/>
              </a:rPr>
              <a:t>προσδοκία</a:t>
            </a:r>
            <a:r>
              <a:rPr lang="el-GR" sz="1100" b="1"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της Προσωπικότητας να συνδεθεί συνειδητά με την Ψυχή.</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171450" algn="l">
              <a:lnSpc>
                <a:spcPct val="120000"/>
              </a:lnSpc>
              <a:spcBef>
                <a:spcPts val="720"/>
              </a:spcBef>
              <a:spcAft>
                <a:spcPts val="72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720"/>
              </a:spcAft>
            </a:pPr>
            <a:r>
              <a:rPr lang="el-GR" sz="1400" b="1" u="none" baseline="0" dirty="0">
                <a:cs typeface="Arial" pitchFamily="34" charset="0"/>
              </a:rPr>
              <a:t>Παγκόσμιος Ιδεαλισμός της Ψυχής και του Πνεύματος</a:t>
            </a:r>
            <a:r>
              <a:rPr lang="en-US" sz="1400" b="1" u="none" baseline="0" dirty="0">
                <a:cs typeface="Arial" pitchFamily="34" charset="0"/>
              </a:rPr>
              <a:t>....βλ</a:t>
            </a:r>
            <a:r>
              <a:rPr lang="el-GR" sz="1400" b="1" u="none" baseline="0" dirty="0">
                <a:cs typeface="Arial" pitchFamily="34" charset="0"/>
              </a:rPr>
              <a:t>έ</a:t>
            </a:r>
            <a:r>
              <a:rPr lang="en-US" sz="1400" b="1" u="none" baseline="0" dirty="0">
                <a:cs typeface="Arial" pitchFamily="34" charset="0"/>
              </a:rPr>
              <a:t>πε </a:t>
            </a:r>
            <a:r>
              <a:rPr lang="en-US" sz="1400" b="1" i="1" u="none" baseline="0" dirty="0">
                <a:cs typeface="Arial" pitchFamily="34" charset="0"/>
              </a:rPr>
              <a:t>Tapestry of Gods</a:t>
            </a:r>
            <a:r>
              <a:rPr lang="el-GR" sz="1400" b="1" i="1" u="none" baseline="0" dirty="0">
                <a:cs typeface="Arial" pitchFamily="34" charset="0"/>
              </a:rPr>
              <a:t>, </a:t>
            </a:r>
            <a:r>
              <a:rPr lang="el-GR" sz="1400" b="1" u="none" baseline="0" dirty="0">
                <a:cs typeface="Arial" pitchFamily="34" charset="0"/>
              </a:rPr>
              <a:t>Τόμος Ι,</a:t>
            </a:r>
            <a:r>
              <a:rPr lang="en-US" sz="1400" b="1" u="none" baseline="0" dirty="0">
                <a:cs typeface="Arial" pitchFamily="34" charset="0"/>
              </a:rPr>
              <a:t> </a:t>
            </a:r>
            <a:r>
              <a:rPr lang="el-GR" sz="1400" b="1" u="none" baseline="0" dirty="0">
                <a:cs typeface="Arial" pitchFamily="34" charset="0"/>
              </a:rPr>
              <a:t>Σελ.</a:t>
            </a:r>
            <a:r>
              <a:rPr lang="en-US" sz="1400" b="1" u="none" baseline="0" dirty="0">
                <a:cs typeface="Arial" pitchFamily="34" charset="0"/>
              </a:rPr>
              <a:t> 188-195</a:t>
            </a:r>
            <a:endParaRPr lang="el-GR" sz="16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endParaRPr lang="el-GR" sz="16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r>
              <a:rPr lang="el-GR" sz="1600" dirty="0">
                <a:effectLst/>
                <a:latin typeface="Arial" panose="020B0604020202020204" pitchFamily="34" charset="0"/>
                <a:ea typeface="Calibri" panose="020F0502020204030204" pitchFamily="34" charset="0"/>
                <a:cs typeface="Times New Roman" panose="02020603050405020304" pitchFamily="18" charset="0"/>
              </a:rPr>
              <a:t>Ο παγκόσμιος ιδεαλισμός υπάρχει από τότε που η 6η Ακτίνα άρχισε να επηρεάζει την ανθρωπότητα.</a:t>
            </a:r>
          </a:p>
          <a:p>
            <a:pPr marL="742950" marR="0" lvl="1" indent="-285750" algn="just">
              <a:lnSpc>
                <a:spcPct val="120000"/>
              </a:lnSpc>
              <a:spcBef>
                <a:spcPts val="720"/>
              </a:spcBef>
              <a:spcAft>
                <a:spcPts val="720"/>
              </a:spcAft>
              <a:buFont typeface="Arial" panose="020B0604020202020204" pitchFamily="34" charset="0"/>
              <a:buChar char="•"/>
            </a:pPr>
            <a:r>
              <a:rPr lang="el-GR" sz="1600" dirty="0">
                <a:effectLst/>
                <a:latin typeface="Arial" panose="020B0604020202020204" pitchFamily="34" charset="0"/>
                <a:ea typeface="Calibri" panose="020F0502020204030204" pitchFamily="34" charset="0"/>
                <a:cs typeface="Times New Roman" panose="02020603050405020304" pitchFamily="18" charset="0"/>
              </a:rPr>
              <a:t>Ο ιδεαλισμός είναι η πρόσληψη μιας ιδέας από τα ανώτερα πεδία, η οποία όταν καταγράφεται μέσω της εντύπωσης, συγκεκριμενοποιείται σε ένα ιδανικό, δηλαδή σε μια σκεπτομορφή.</a:t>
            </a:r>
          </a:p>
          <a:p>
            <a:pPr marL="742950" marR="0" lvl="1" indent="-285750" algn="just">
              <a:lnSpc>
                <a:spcPct val="120000"/>
              </a:lnSpc>
              <a:spcBef>
                <a:spcPts val="720"/>
              </a:spcBef>
              <a:spcAft>
                <a:spcPts val="720"/>
              </a:spcAft>
              <a:buFont typeface="Arial" panose="020B0604020202020204" pitchFamily="34" charset="0"/>
              <a:buChar char="•"/>
            </a:pPr>
            <a:r>
              <a:rPr lang="el-GR" sz="1600" dirty="0">
                <a:effectLst/>
                <a:latin typeface="Arial" panose="020B0604020202020204" pitchFamily="34" charset="0"/>
                <a:ea typeface="Calibri" panose="020F0502020204030204" pitchFamily="34" charset="0"/>
                <a:cs typeface="Times New Roman" panose="02020603050405020304" pitchFamily="18" charset="0"/>
              </a:rPr>
              <a:t>Είναι η εκδήλωση των θυμαπατών που κρύβουν και εμποδίζουν την πλήρη εμπειρία και υλοποίηση ενός ιδανικού μέσω «ανώτερης ενόρασης».</a:t>
            </a:r>
          </a:p>
          <a:p>
            <a:pPr marL="742950" marR="0" lvl="1" indent="-285750" algn="just">
              <a:lnSpc>
                <a:spcPct val="120000"/>
              </a:lnSpc>
              <a:spcBef>
                <a:spcPts val="720"/>
              </a:spcBef>
              <a:spcAft>
                <a:spcPts val="720"/>
              </a:spcAft>
              <a:buFont typeface="Arial" panose="020B0604020202020204" pitchFamily="34" charset="0"/>
              <a:buChar char="•"/>
            </a:pPr>
            <a:r>
              <a:rPr lang="el-GR" sz="1600" dirty="0">
                <a:effectLst/>
                <a:latin typeface="Arial" panose="020B0604020202020204" pitchFamily="34" charset="0"/>
                <a:ea typeface="Calibri" panose="020F0502020204030204" pitchFamily="34" charset="0"/>
                <a:cs typeface="Times New Roman" panose="02020603050405020304" pitchFamily="18" charset="0"/>
              </a:rPr>
              <a:t>Δημιουργείται σε επίπεδο Ψυχής ως Ομαδική επίγνωση και με την αδελφοσύνη ως το ιδανικό. Μέσω της ανάτασης  από την Ψυχή, η Προσωπικότητα μέσω πολλαπλών ενσαρκώσεων διαισθάνεται αμυδρά την έλξη της Ψυχής και εξελίσσεται. Αυτή η ενόραση επιτρέπει στον ζηλωτή-Προσωπικότητα να εξελιχθεί τελικά στον μαθητή και τον Μυημένο να φτάσει τελικά να συνδεθεί με τη Μονάδα.</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just">
              <a:lnSpc>
                <a:spcPct val="120000"/>
              </a:lnSpc>
              <a:spcBef>
                <a:spcPts val="720"/>
              </a:spcBef>
              <a:spcAft>
                <a:spcPts val="720"/>
              </a:spcAft>
              <a:buFont typeface="Courier New" panose="02070309020205020404" pitchFamily="49" charset="0"/>
              <a:buNone/>
            </a:pPr>
            <a:endParaRPr lang="en-US" sz="1600" b="1" u="none" baseline="0" dirty="0">
              <a:solidFill>
                <a:schemeClr val="tx1"/>
              </a:solidFill>
              <a:effectLst/>
              <a:latin typeface="Arial" panose="020B0604020202020204" pitchFamily="34" charset="0"/>
              <a:cs typeface="Times New Roman" panose="02020603050405020304" pitchFamily="18" charset="0"/>
            </a:endParaRPr>
          </a:p>
          <a:p>
            <a:pPr marL="742950" marR="0" lvl="1" indent="-285750" algn="l" defTabSz="914400" rtl="0" eaLnBrk="1" fontAlgn="auto" latinLnBrk="0" hangingPunct="1">
              <a:lnSpc>
                <a:spcPct val="120000"/>
              </a:lnSpc>
              <a:spcBef>
                <a:spcPts val="0"/>
              </a:spcBef>
              <a:spcAft>
                <a:spcPts val="720"/>
              </a:spcAft>
              <a:buClrTx/>
              <a:buSzTx/>
              <a:buFont typeface="Arial" panose="020B0604020202020204" pitchFamily="34" charset="0"/>
              <a:buChar char="•"/>
              <a:tabLst/>
              <a:defRPr/>
            </a:pPr>
            <a:r>
              <a:rPr lang="el-GR" sz="1800" b="0" u="none" baseline="0" dirty="0">
                <a:cs typeface="Arial" pitchFamily="34" charset="0"/>
              </a:rPr>
              <a:t>Ένα καλό παράδειγμα πολιτικού ιδεαλιστή από την ιστορία θα ήταν ο </a:t>
            </a:r>
            <a:r>
              <a:rPr lang="el-GR" sz="1800" b="0" u="none" baseline="0" dirty="0" err="1">
                <a:cs typeface="Arial" pitchFamily="34" charset="0"/>
              </a:rPr>
              <a:t>Woodrow</a:t>
            </a:r>
            <a:r>
              <a:rPr lang="el-GR" sz="1800" b="0" u="none" baseline="0" dirty="0">
                <a:cs typeface="Arial" pitchFamily="34" charset="0"/>
              </a:rPr>
              <a:t> </a:t>
            </a:r>
            <a:r>
              <a:rPr lang="el-GR" sz="1800" b="0" u="none" baseline="0" dirty="0" err="1">
                <a:cs typeface="Arial" pitchFamily="34" charset="0"/>
              </a:rPr>
              <a:t>Wilson</a:t>
            </a:r>
            <a:r>
              <a:rPr lang="el-GR" sz="1800" b="0" u="none" baseline="0" dirty="0">
                <a:cs typeface="Arial" pitchFamily="34" charset="0"/>
              </a:rPr>
              <a:t> κατά τον Α' Παγκόσμιο Πόλεμο. Η αίσθηση του </a:t>
            </a:r>
            <a:r>
              <a:rPr lang="el-GR" sz="1800" b="0" u="sng" baseline="0" dirty="0">
                <a:cs typeface="Arial" pitchFamily="34" charset="0"/>
              </a:rPr>
              <a:t>πολιτικού ιδεαλισμού </a:t>
            </a:r>
            <a:r>
              <a:rPr lang="el-GR" sz="1800" b="0" u="none" baseline="0" dirty="0">
                <a:cs typeface="Arial" pitchFamily="34" charset="0"/>
              </a:rPr>
              <a:t>του ήταν να προβάλλει ένα σύνολο ιδανικών, αρχών, αξιών και στόχων, που δεν βασίζονταν απαραίτητα σε συγκεκριμένες πραγματικότητες. Ο ιδεαλισμός του αντιπροσώπευε τον κόσμο όπως θα τον ήθελε, αντί για την παρούσα τότε κατάσταση του κόσμου.</a:t>
            </a:r>
          </a:p>
          <a:p>
            <a:pPr marL="742950" marR="0" lvl="1" indent="-285750">
              <a:lnSpc>
                <a:spcPct val="120000"/>
              </a:lnSpc>
              <a:spcBef>
                <a:spcPts val="0"/>
              </a:spcBef>
              <a:spcAft>
                <a:spcPts val="720"/>
              </a:spcAft>
              <a:buFont typeface="Arial" panose="020B0604020202020204" pitchFamily="34" charset="0"/>
              <a:buChar char="•"/>
            </a:pPr>
            <a:endParaRPr lang="el-GR" sz="1800" u="none"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just">
              <a:lnSpc>
                <a:spcPct val="120000"/>
              </a:lnSpc>
              <a:spcBef>
                <a:spcPts val="720"/>
              </a:spcBef>
              <a:spcAft>
                <a:spcPts val="720"/>
              </a:spcAft>
              <a:buFont typeface="Arial" panose="020B0604020202020204" pitchFamily="34" charset="0"/>
              <a:buChar char="•"/>
            </a:pPr>
            <a:r>
              <a:rPr lang="el-GR" sz="2000" b="0" u="none" baseline="0" dirty="0">
                <a:cs typeface="Arial" pitchFamily="34" charset="0"/>
              </a:rPr>
              <a:t>Στις Τέχνες, ομοίως, ο ιδεαλισμός επιβεβαιώνει την φαντασία και επιχειρεί να  αδράξει μια διανοητική αντίληψη της ομορφιάς, ένα πρότυπο τελειότητας, σε σύγκριση με τον αισθητικό </a:t>
            </a:r>
            <a:r>
              <a:rPr lang="el-GR" sz="2000" b="0" u="sng" baseline="0" dirty="0">
                <a:cs typeface="Arial" pitchFamily="34" charset="0"/>
              </a:rPr>
              <a:t>νατουραλισμό</a:t>
            </a:r>
            <a:r>
              <a:rPr lang="el-GR" sz="2000" b="0" u="none" baseline="0" dirty="0">
                <a:cs typeface="Arial" pitchFamily="34" charset="0"/>
              </a:rPr>
              <a:t> και τον </a:t>
            </a:r>
            <a:r>
              <a:rPr lang="el-GR" sz="2000" b="0" u="sng" baseline="0" dirty="0">
                <a:cs typeface="Arial" pitchFamily="34" charset="0"/>
              </a:rPr>
              <a:t>ρεαλισμό</a:t>
            </a:r>
            <a:r>
              <a:rPr lang="el-GR" sz="2000" b="0" u="none" baseline="0" dirty="0">
                <a:cs typeface="Arial" pitchFamily="34" charset="0"/>
              </a:rPr>
              <a:t>.</a:t>
            </a:r>
            <a:endParaRPr lang="en-GB" sz="2000" b="0" u="none" baseline="0" dirty="0">
              <a:cs typeface="Arial" pitchFamily="34" charset="0"/>
            </a:endParaRPr>
          </a:p>
          <a:p>
            <a:pPr marL="457200" marR="0" lvl="1" indent="0" algn="just">
              <a:lnSpc>
                <a:spcPct val="120000"/>
              </a:lnSpc>
              <a:spcBef>
                <a:spcPts val="720"/>
              </a:spcBef>
              <a:spcAft>
                <a:spcPts val="720"/>
              </a:spcAft>
              <a:buFont typeface="Arial" panose="020B0604020202020204" pitchFamily="34" charset="0"/>
              <a:buNone/>
            </a:pPr>
            <a:endParaRPr lang="el-GR" sz="2000" b="0" u="none" baseline="0" dirty="0">
              <a:cs typeface="Arial" pitchFamily="34" charset="0"/>
            </a:endParaRPr>
          </a:p>
          <a:p>
            <a:pPr marL="800100" marR="0" lvl="1" indent="-342900" algn="just">
              <a:lnSpc>
                <a:spcPct val="120000"/>
              </a:lnSpc>
              <a:spcBef>
                <a:spcPts val="720"/>
              </a:spcBef>
              <a:spcAft>
                <a:spcPts val="720"/>
              </a:spcAft>
              <a:buFont typeface="Arial" panose="020B0604020202020204" pitchFamily="34" charset="0"/>
              <a:buChar char="•"/>
            </a:pPr>
            <a:r>
              <a:rPr lang="el-GR" sz="2000" b="0" u="none" baseline="0" dirty="0">
                <a:cs typeface="Arial" pitchFamily="34" charset="0"/>
              </a:rPr>
              <a:t>Έχει ενδιαφέρον ο ορισμός της Google για το πώς συνεργάζονται ο ιδεαλισμός και ο νους.</a:t>
            </a:r>
          </a:p>
          <a:p>
            <a:pPr marL="1371600" marR="0" lvl="3" indent="0" algn="just">
              <a:lnSpc>
                <a:spcPct val="120000"/>
              </a:lnSpc>
              <a:spcBef>
                <a:spcPts val="720"/>
              </a:spcBef>
              <a:spcAft>
                <a:spcPts val="720"/>
              </a:spcAft>
              <a:buFont typeface="Arial" panose="020B0604020202020204" pitchFamily="34" charset="0"/>
              <a:buNone/>
            </a:pPr>
            <a:r>
              <a:rPr lang="el-GR" sz="2000" b="0" u="none" baseline="0" dirty="0">
                <a:cs typeface="Arial" pitchFamily="34" charset="0"/>
              </a:rPr>
              <a:t>«Τα αντικείμενα δεν υπάρχουν εντελώς χωριστά από το μυαλό γιατί ο νους τα διαμορφώνει. Δεν είναι ο κόσμος που διαμορφώνει τον νου, αλλά ο νους που δίνει λόγο/λογική στον κόσμο. Έτσι ο νους είναι η πηγή όλης της λογικής, έχοντας ένα εσωτερικό φως, μίαν έμφυτη ηθική καλοσύνη και μίαν κατανόηση του τι είναι καλό».</a:t>
            </a:r>
          </a:p>
          <a:p>
            <a:pPr marL="800100" marR="0" lvl="1" indent="-342900" algn="just">
              <a:lnSpc>
                <a:spcPct val="120000"/>
              </a:lnSpc>
              <a:spcBef>
                <a:spcPts val="720"/>
              </a:spcBef>
              <a:spcAft>
                <a:spcPts val="720"/>
              </a:spcAft>
              <a:buFont typeface="Arial" panose="020B0604020202020204" pitchFamily="34" charset="0"/>
              <a:buChar char="•"/>
            </a:pPr>
            <a:endParaRPr lang="en-US" sz="2000" b="0" u="none" baseline="0" dirty="0">
              <a:cs typeface="Arial" pitchFamily="34" charset="0"/>
            </a:endParaRPr>
          </a:p>
          <a:p>
            <a:pPr marL="0" marR="0" lvl="0" indent="0" algn="just">
              <a:lnSpc>
                <a:spcPct val="120000"/>
              </a:lnSpc>
              <a:spcBef>
                <a:spcPts val="720"/>
              </a:spcBef>
              <a:spcAft>
                <a:spcPts val="720"/>
              </a:spcAft>
              <a:buFontTx/>
              <a:buNone/>
            </a:pPr>
            <a:endParaRPr lang="el-GR" sz="1800" b="0" i="0" u="none" strike="noStrike" baseline="30000" dirty="0">
              <a:solidFill>
                <a:srgbClr val="002060"/>
              </a:solidFill>
              <a:effectLst/>
              <a:latin typeface="Times New Roman" panose="02020603050405020304" pitchFamily="18" charset="0"/>
            </a:endParaRPr>
          </a:p>
          <a:p>
            <a:pPr marL="0" marR="0" lvl="0" indent="0" algn="just" defTabSz="914400" rtl="0" eaLnBrk="1" fontAlgn="auto" latinLnBrk="0" hangingPunct="1">
              <a:lnSpc>
                <a:spcPct val="120000"/>
              </a:lnSpc>
              <a:spcBef>
                <a:spcPts val="720"/>
              </a:spcBef>
              <a:spcAft>
                <a:spcPts val="720"/>
              </a:spcAft>
              <a:buClrTx/>
              <a:buSzTx/>
              <a:buFontTx/>
              <a:buNone/>
              <a:tabLst/>
              <a:defRPr/>
            </a:pPr>
            <a:r>
              <a:rPr lang="el-GR"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Στη Μαθητεία ΙΙ</a:t>
            </a:r>
            <a:r>
              <a:rPr lang="en-GB"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ο</a:t>
            </a:r>
            <a:r>
              <a:rPr lang="en-GB"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Ντ.Κ. σχολιάζει: Ένα σημαντικό βήμα για να βοηθήσουμε την ανθρωπότητα να επικεντρώσει τις ενέργειες της Αφοσίωσης και του Ιδεαλισμού της θα είναι η «</a:t>
            </a:r>
            <a:r>
              <a:rPr lang="el-GR" sz="1800" b="0" i="1"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επανεμφάνιση του  Μεγάλου Κυρίου, Ο οποίος θα λειτουργήσει ως ο φακός μέσω του οποίου το φως μπορεί να εστιαστεί και να προσαρμοστεί στις ανθρώπινες ανάγκες</a:t>
            </a:r>
            <a:r>
              <a:rPr lang="el-GR"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a:lnSpc>
                <a:spcPct val="120000"/>
              </a:lnSpc>
              <a:spcBef>
                <a:spcPts val="720"/>
              </a:spcBef>
              <a:spcAft>
                <a:spcPts val="720"/>
              </a:spcAft>
              <a:buFontTx/>
              <a:buNone/>
            </a:pPr>
            <a:endParaRPr lang="en-US" sz="1800" b="0" i="0" u="none" strike="noStrike" baseline="30000" dirty="0">
              <a:solidFill>
                <a:srgbClr val="002060"/>
              </a:solidFill>
              <a:effectLst/>
              <a:latin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r>
              <a:rPr lang="en-US" sz="1800" b="0" i="0" u="none" strike="noStrike" dirty="0">
                <a:solidFill>
                  <a:srgbClr val="002060"/>
                </a:solidFill>
                <a:effectLst/>
                <a:latin typeface="Times New Roman" panose="02020603050405020304" pitchFamily="18" charset="0"/>
              </a:rPr>
              <a:t>This vision is most notably flowing through those World servers who are working in the 6</a:t>
            </a:r>
            <a:r>
              <a:rPr lang="en-US" sz="1800" b="0" i="0" u="none" strike="noStrike" baseline="30000" dirty="0">
                <a:solidFill>
                  <a:srgbClr val="002060"/>
                </a:solidFill>
                <a:effectLst/>
                <a:latin typeface="Times New Roman" panose="02020603050405020304" pitchFamily="18" charset="0"/>
              </a:rPr>
              <a:t>th</a:t>
            </a:r>
            <a:r>
              <a:rPr lang="en-US" sz="1800" b="0" i="0" u="none" strike="noStrike" dirty="0">
                <a:solidFill>
                  <a:srgbClr val="002060"/>
                </a:solidFill>
                <a:effectLst/>
                <a:latin typeface="Times New Roman" panose="02020603050405020304" pitchFamily="18" charset="0"/>
              </a:rPr>
              <a:t> Seed Group - the field of religion</a:t>
            </a:r>
            <a:r>
              <a:rPr lang="el-GR" sz="1800" b="0" i="0" u="none" strike="noStrike" kern="1200" dirty="0">
                <a:solidFill>
                  <a:srgbClr val="002060"/>
                </a:solidFill>
                <a:effectLst/>
                <a:latin typeface="Times New Roman" panose="02020603050405020304" pitchFamily="18" charset="0"/>
                <a:ea typeface="+mn-ea"/>
                <a:cs typeface="+mn-cs"/>
              </a:rPr>
              <a:t>.</a:t>
            </a:r>
          </a:p>
          <a:p>
            <a:pPr marL="742950" marR="0" lvl="1" indent="-285750" algn="just">
              <a:lnSpc>
                <a:spcPct val="120000"/>
              </a:lnSpc>
              <a:spcBef>
                <a:spcPts val="720"/>
              </a:spcBef>
              <a:spcAft>
                <a:spcPts val="720"/>
              </a:spcAft>
              <a:buFont typeface="Arial" panose="020B0604020202020204" pitchFamily="34" charset="0"/>
              <a:buChar char="•"/>
            </a:pPr>
            <a:r>
              <a:rPr lang="el-GR"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Αυτό το όραμα ρέει κυρίως μέσω των Παγκόσμιων Εξυπηρετητών  που εργάζονται στον 6</a:t>
            </a:r>
            <a:r>
              <a:rPr lang="el-GR" sz="1800" b="0" i="0" u="none" strike="noStrike" kern="12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ο</a:t>
            </a:r>
            <a:r>
              <a:rPr lang="el-GR" sz="1800" b="0" i="0" u="none" strike="noStrike"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Σπερματικό Όμιλο- στο πεδίο της θρησκείας</a:t>
            </a:r>
          </a:p>
        </p:txBody>
      </p:sp>
      <p:sp>
        <p:nvSpPr>
          <p:cNvPr id="4" name="Slide Number Placeholder 3"/>
          <p:cNvSpPr>
            <a:spLocks noGrp="1"/>
          </p:cNvSpPr>
          <p:nvPr>
            <p:ph type="sldNum" sz="quarter" idx="5"/>
          </p:nvPr>
        </p:nvSpPr>
        <p:spPr/>
        <p:txBody>
          <a:bodyPr/>
          <a:lstStyle/>
          <a:p>
            <a:fld id="{7FFA9564-7ACA-4779-B4DE-DB48D22ECA08}" type="slidenum">
              <a:rPr lang="en-US" smtClean="0"/>
              <a:pPr/>
              <a:t>6</a:t>
            </a:fld>
            <a:endParaRPr lang="en-US"/>
          </a:p>
        </p:txBody>
      </p:sp>
    </p:spTree>
    <p:extLst>
      <p:ext uri="{BB962C8B-B14F-4D97-AF65-F5344CB8AC3E}">
        <p14:creationId xmlns:p14="http://schemas.microsoft.com/office/powerpoint/2010/main" val="24858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Η Θυμαπάτη που επηρεάζει τους Εργάτες στο πεδίο της Θρησκείας</a:t>
            </a:r>
            <a:endParaRPr lang="en-US" b="1" dirty="0"/>
          </a:p>
          <a:p>
            <a:endParaRPr lang="en-US" dirty="0"/>
          </a:p>
          <a:p>
            <a:pPr marL="0" marR="0">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Κοιτάζοντας πίσω στην παγκόσμια ιστορία των προηγούμενων αιώνων, δεν χρειάζεται να πάτε πολύ μακριά για να δείτε την επιρροή της ενέργειας της 6ης Ακτίνας στην «ανυποψίαστη ανθρωπότητα». Στον σημερινό κόσμο, οι θυμαπάτες της 6ης Ακτίνας αντιπροσωπεύονται μέσω του «ακραίου» ιδεαλισμού, του φανατισμού, της εκφρασμένης χωριστικότητας και αφοσίωσης. Όλα αυτά παίζονται στην παγκόσμια σκηνή μέσω πολιτικών, κοινωνικών και θρησκευτικών ομάδων.</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b="0" dirty="0">
                <a:effectLst/>
                <a:latin typeface="Arial" panose="020B0604020202020204" pitchFamily="34" charset="0"/>
                <a:ea typeface="Calibri" panose="020F0502020204030204" pitchFamily="34" charset="0"/>
                <a:cs typeface="Times New Roman" panose="02020603050405020304" pitchFamily="18" charset="0"/>
              </a:rPr>
              <a:t>Όταν χρησιμοποιούμε τον όρο της </a:t>
            </a:r>
            <a:r>
              <a:rPr lang="el-GR" sz="1800" b="0" dirty="0" err="1">
                <a:effectLst/>
                <a:latin typeface="Arial" panose="020B0604020202020204" pitchFamily="34" charset="0"/>
                <a:ea typeface="Calibri" panose="020F0502020204030204" pitchFamily="34" charset="0"/>
                <a:cs typeface="Times New Roman" panose="02020603050405020304" pitchFamily="18" charset="0"/>
              </a:rPr>
              <a:t>θυμαπάτης</a:t>
            </a:r>
            <a:r>
              <a:rPr lang="el-GR" sz="1800" b="0" dirty="0">
                <a:effectLst/>
                <a:latin typeface="Arial" panose="020B0604020202020204" pitchFamily="34" charset="0"/>
                <a:ea typeface="Calibri" panose="020F0502020204030204" pitchFamily="34" charset="0"/>
                <a:cs typeface="Times New Roman" panose="02020603050405020304" pitchFamily="18" charset="0"/>
              </a:rPr>
              <a:t>  σε εσωτερικό πλαίσιο, συνήθως καταλαβαίνουμε ότι είναι μια εξαπάτηση στο συναισθηματικό-αστρικό σώμα, ιδιαίτερα όταν συνδυάζεται με κάποια συγκεκριμένη σκεπτομορφή.</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Times New Roman" panose="02020603050405020304" pitchFamily="18" charset="0"/>
              </a:rPr>
              <a:t>Θα μπορούσε επίσης να επεκταθεί σε κάποιον που γοητεύεται με την υλιστική έννοια, από κάποιον που ψωνίζει υπερβολικά, υποκύπτει στην επιθυμία, στο φαγητό ή  στην αγορά κάποιου αντικειμένου που δεν χρειάζεται πραγματικά κ.λπ.</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Θιβετανός μας προειδοποίησε ότι δεν πρέπει να έχουμε θρησκευτικό πόλεμο ...αλλά από τον Β' Παγκόσμιο Πόλεμο και μετά, υπάρχουν ενδείξεις ότι έχουμε. Ανεξάρτητα από την πολιτική ή την θρησκευτική σας πεποίθηση, υπάρχει μια πολύ ισχυρή δόνηση φονταμενταλισμού και θρησκευτικής ζέσης στον κόσμο.</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τον Χριστιανισμό, πολλά άτομα και ομάδες οδηγούν την πολιτική στις ΗΠΑ με θρησκευτικές απόψεις π.χ. ότι η άμβλωση είναι ενάντια του «Νόμου του Θεού», ή ότι πρέπει να πολεμήσουμε και να  κηρύξουμε τον πόλεμο εναντίον των «Ισλαμιστών» εξτρεμιστών.</a:t>
            </a:r>
          </a:p>
          <a:p>
            <a:pPr marL="630936" marR="0" lvl="1" indent="-173736">
              <a:lnSpc>
                <a:spcPct val="115000"/>
              </a:lnSpc>
              <a:spcBef>
                <a:spcPts val="0"/>
              </a:spcBef>
              <a:spcAft>
                <a:spcPts val="100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τον Ισλαμισμό, οι φανατικά θρησκευόμενοι συνεχίζουν να οδηγούν τον Συριακό Εμφύλιο Πόλεμο… αντιτάσσοντας αιρέσεις του Ισλάμ μεταξύ τους.</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nSpc>
                <a:spcPct val="115000"/>
              </a:lnSpc>
              <a:spcBef>
                <a:spcPts val="0"/>
              </a:spcBef>
              <a:spcAft>
                <a:spcPts val="100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2800" dirty="0">
                <a:effectLst/>
                <a:latin typeface="Calibri" panose="020F0502020204030204" pitchFamily="34" charset="0"/>
                <a:ea typeface="Calibri" panose="020F0502020204030204" pitchFamily="34" charset="0"/>
                <a:cs typeface="Times New Roman" panose="02020603050405020304" pitchFamily="18" charset="0"/>
              </a:rPr>
              <a:t>Οι Κινέζοι ασκούν μια πολιτική καταναγκαστικής στείρωσης και εργασίας της Ισλαμικής μειονότητας των «Ουιγούρων».</a:t>
            </a:r>
          </a:p>
          <a:p>
            <a:pPr marL="630936" marR="0" lvl="1" indent="-173736">
              <a:lnSpc>
                <a:spcPct val="115000"/>
              </a:lnSpc>
              <a:spcBef>
                <a:spcPts val="0"/>
              </a:spcBef>
              <a:spcAft>
                <a:spcPts val="1000"/>
              </a:spcAft>
              <a:buFont typeface="Arial" panose="020B0604020202020204" pitchFamily="34" charset="0"/>
              <a:buChar char="•"/>
            </a:pPr>
            <a:endParaRPr lang="en-US" sz="2800" b="0" dirty="0"/>
          </a:p>
          <a:p>
            <a:pPr marL="630936" marR="0" lvl="1" indent="-173736"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Αντισημιτισμός και </a:t>
            </a:r>
            <a:r>
              <a:rPr lang="en-GB" sz="18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dirty="0">
                <a:effectLst/>
                <a:latin typeface="Calibri" panose="020F0502020204030204" pitchFamily="34" charset="0"/>
                <a:ea typeface="Calibri" panose="020F0502020204030204" pitchFamily="34" charset="0"/>
                <a:cs typeface="Times New Roman" panose="02020603050405020304" pitchFamily="18" charset="0"/>
              </a:rPr>
              <a:t>ντι-Μουσουλμανική συμπεριφορά σε όλο τον κόσμο... Εκμεταλλεύονται αυτές τις ομάδες σε μεγάλο βαθμό για πολιτικούς σκοπούς.</a:t>
            </a:r>
          </a:p>
          <a:p>
            <a:pPr marL="630936" marR="0" lvl="1" indent="-173736"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τελευταία 50+ χρόνια, έχουμε δει μια σημαντική άνοδο στην θρησκευτική ζέση να ξεσπά από ριζοσπαστικά στοιχεία της ισλαμικής πίστης που έχουν εμπλακεί σε πολέμους στο Αφγανιστάν, το Ιράκ, την Συρία και την Υεμένη.</a:t>
            </a:r>
          </a:p>
          <a:p>
            <a:pPr marL="630936" marR="0" lvl="1" indent="-173736">
              <a:lnSpc>
                <a:spcPct val="115000"/>
              </a:lnSpc>
              <a:spcBef>
                <a:spcPts val="0"/>
              </a:spcBef>
              <a:spcAft>
                <a:spcPts val="100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nSpc>
                <a:spcPct val="115000"/>
              </a:lnSpc>
              <a:spcBef>
                <a:spcPts val="0"/>
              </a:spcBef>
              <a:spcAft>
                <a:spcPts val="10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Εξετάζοντάς το από μια εσωτερική σκοπιά, πρόκειται για άτομα που έχουν έντονες ροπές προς τον ακραίο ιδεαλισμό και τον φανατισμό, δηλαδή την θυμαπάτη</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Η θυμαπάτη  του θρησκευτικού φανατισμού δίνει σε έναν ηγέτη μιας κοινότητας ή ενός έθνους το δικαίωμα να ενεργεί από μια «ηθική εξουσία», με βάση την δική του ερμηνεία του καλού εναντίον του κακού ως δικαιολογία για να πάει σε πόλεμο ή για να επιτεθεί σε άλλους ανθρώπους και καταστάσεις.</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Σημειώστε ότι το να «κηρύττεις τον πόλεμο» δεν είναι απλώς μια δραστηριότητα με την φυσική έννοια, αλλά συμβαίνει πρώτα σε υποκειμενικά πεδία  ως σκεπτομορφή.</a:t>
            </a:r>
          </a:p>
          <a:p>
            <a:pPr marL="742950" marR="0" lvl="1" indent="-285750">
              <a:lnSpc>
                <a:spcPct val="115000"/>
              </a:lnSpc>
              <a:spcBef>
                <a:spcPts val="0"/>
              </a:spcBef>
              <a:spcAft>
                <a:spcPts val="100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Times New Roman" panose="02020603050405020304" pitchFamily="18" charset="0"/>
              </a:rPr>
              <a:t>Για τους ανθρώπους που  προσχωρούν στον πόλεμο, ο κόσμος είναι άσπρος και μαύρος, καθώς τείνουν να χωρίζουν τον κόσμο σε «ξεχωριστά» στρατόπεδα, το ένα να αντιτάσσεται απέναντι στο άλλο, και ωθούνται από την ανάγκη να δαμάσουν εκείνη την οντότητα που δεν συμβαδίζει με την ιδέα τους για την «ηθική», να το πρόσχημα για πόλεμο.</a:t>
            </a:r>
          </a:p>
          <a:p>
            <a:pPr marL="1200150" marR="0" lvl="2" indent="-285750">
              <a:lnSpc>
                <a:spcPct val="115000"/>
              </a:lnSpc>
              <a:spcBef>
                <a:spcPts val="0"/>
              </a:spcBef>
              <a:spcAft>
                <a:spcPts val="10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b="0" dirty="0">
                <a:effectLst/>
                <a:latin typeface="Calibri" panose="020F0502020204030204" pitchFamily="34" charset="0"/>
                <a:ea typeface="Calibri" panose="020F0502020204030204" pitchFamily="34" charset="0"/>
                <a:cs typeface="Times New Roman" panose="02020603050405020304" pitchFamily="18" charset="0"/>
              </a:rPr>
              <a:t>Εκείνα τα άτομα, που οδηγούνται από τάσεις της προσωπικότητας  της 6ης ακτίνας και από κατώτερη επιθυμία, που προάγει τον θρησκευτικό φανατισμό στα άκρα. .....δηλ. μια θυμαπάτη αυτής της Ακτίνας</a:t>
            </a:r>
          </a:p>
          <a:p>
            <a:pPr marL="742950" marR="0" lvl="1"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b="0" dirty="0">
                <a:effectLst/>
                <a:latin typeface="Calibri" panose="020F0502020204030204" pitchFamily="34" charset="0"/>
                <a:ea typeface="Calibri" panose="020F0502020204030204" pitchFamily="34" charset="0"/>
                <a:cs typeface="Times New Roman" panose="02020603050405020304" pitchFamily="18" charset="0"/>
              </a:rPr>
              <a:t>Στην ουσία, αυτό σημαίνει ότι ακολουθείτε μια σκεπτομορφή και την χρησιμοποιείτε για εγωιστικούς σκοπούς. Θα συζητήσω αυτήν την ιδέα με περισσότερες λεπτομέρειες σύντομα.</a:t>
            </a:r>
          </a:p>
          <a:p>
            <a:pPr marL="742950" marR="0" lvl="1" indent="-285750">
              <a:lnSpc>
                <a:spcPct val="115000"/>
              </a:lnSpc>
              <a:spcBef>
                <a:spcPts val="0"/>
              </a:spcBef>
              <a:spcAft>
                <a:spcPts val="1000"/>
              </a:spcAft>
              <a:buFont typeface="Arial" panose="020B0604020202020204" pitchFamily="34" charset="0"/>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b="0" dirty="0">
                <a:effectLst/>
                <a:latin typeface="Calibri" panose="020F0502020204030204" pitchFamily="34" charset="0"/>
                <a:ea typeface="Calibri" panose="020F0502020204030204" pitchFamily="34" charset="0"/>
                <a:cs typeface="Times New Roman" panose="02020603050405020304" pitchFamily="18" charset="0"/>
              </a:rPr>
              <a:t>Ένα άλλο σημείο που πρέπει να τονιστεί, είναι ευθύνη της θρησκευτικής κοινότητας, σε συνδυασμό με τους Πολιτικούς (Σ.Ο.-5) να σταθούν ενωμένοι στην καταδίκη ενεργειών εξτρεμισμού, όπως η βία και το μίσος κατά μειονοτικών ομάδων - Εβραίοι + Μουσουλμάνοι</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Στην</a:t>
            </a:r>
            <a:r>
              <a:rPr lang="en-US" sz="1800" dirty="0">
                <a:effectLst/>
                <a:latin typeface="Arial" panose="020B0604020202020204" pitchFamily="34" charset="0"/>
                <a:ea typeface="Calibri" panose="020F0502020204030204" pitchFamily="34" charset="0"/>
                <a:cs typeface="Times New Roman" panose="02020603050405020304" pitchFamily="18" charset="0"/>
              </a:rPr>
              <a:t> E</a:t>
            </a:r>
            <a:r>
              <a:rPr lang="el-GR" sz="1800" dirty="0">
                <a:effectLst/>
                <a:latin typeface="Arial" panose="020B0604020202020204" pitchFamily="34" charset="0"/>
                <a:ea typeface="Calibri" panose="020F0502020204030204" pitchFamily="34" charset="0"/>
                <a:cs typeface="Times New Roman" panose="02020603050405020304" pitchFamily="18" charset="0"/>
              </a:rPr>
              <a:t>Ψ</a:t>
            </a:r>
            <a:r>
              <a:rPr lang="en-US" sz="1800" dirty="0">
                <a:effectLst/>
                <a:latin typeface="Arial" panose="020B0604020202020204" pitchFamily="34" charset="0"/>
                <a:ea typeface="Calibri" panose="020F0502020204030204" pitchFamily="34" charset="0"/>
                <a:cs typeface="Times New Roman" panose="02020603050405020304" pitchFamily="18" charset="0"/>
              </a:rPr>
              <a:t> I, </a:t>
            </a:r>
            <a:r>
              <a:rPr lang="el-GR" sz="1800" dirty="0">
                <a:effectLst/>
                <a:latin typeface="Arial" panose="020B0604020202020204" pitchFamily="34" charset="0"/>
                <a:ea typeface="Calibri" panose="020F0502020204030204" pitchFamily="34" charset="0"/>
                <a:cs typeface="Times New Roman" panose="02020603050405020304" pitchFamily="18" charset="0"/>
              </a:rPr>
              <a:t>σ</a:t>
            </a:r>
            <a:r>
              <a:rPr lang="en-US" sz="1800" dirty="0">
                <a:effectLst/>
                <a:latin typeface="Arial" panose="020B0604020202020204" pitchFamily="34" charset="0"/>
                <a:ea typeface="Calibri" panose="020F0502020204030204" pitchFamily="34" charset="0"/>
                <a:cs typeface="Times New Roman" panose="02020603050405020304" pitchFamily="18" charset="0"/>
              </a:rPr>
              <a:t>. 28-29, </a:t>
            </a:r>
            <a:r>
              <a:rPr lang="el-GR" sz="1800" dirty="0">
                <a:effectLst/>
                <a:latin typeface="Arial" panose="020B0604020202020204" pitchFamily="34" charset="0"/>
                <a:ea typeface="Calibri" panose="020F0502020204030204" pitchFamily="34" charset="0"/>
                <a:cs typeface="Times New Roman" panose="02020603050405020304" pitchFamily="18" charset="0"/>
              </a:rPr>
              <a:t>Ντ.Κ.</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λέει</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a:lnSpc>
                <a:spcPct val="115000"/>
              </a:lnSpc>
              <a:spcBef>
                <a:spcPts val="0"/>
              </a:spcBef>
              <a:spcAft>
                <a:spcPts val="1000"/>
              </a:spcAft>
            </a:pPr>
            <a:r>
              <a:rPr lang="el-GR" sz="1800" i="1" dirty="0">
                <a:effectLst/>
                <a:latin typeface="Arial" panose="020B0604020202020204" pitchFamily="34" charset="0"/>
                <a:ea typeface="Calibri" panose="020F0502020204030204" pitchFamily="34" charset="0"/>
                <a:cs typeface="Times New Roman" panose="02020603050405020304" pitchFamily="18" charset="0"/>
              </a:rPr>
              <a:t>«Ο Χριστιανισμός είναι πρωτίστως μια θρησκεία διάσπασης/χασμάτων, που δείχνει στον άνθρωπο την δυαδικότητα του και θέτει έτσι τα θεμέλια για την μελλοντική ενότητα».....μέσα από τον φακό του φωτισμένου νου, ο άνθρωπος θα ...δει πτυχές της θεότητας άγνωστες μέχρι τώρα».</a:t>
            </a:r>
            <a:endParaRPr lang="en-US" sz="1800" i="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Αυτή η δήλωση θα μπορούσε επίσης να ισχύει για </a:t>
            </a:r>
            <a:r>
              <a:rPr lang="el-GR" sz="1800" u="sng" dirty="0">
                <a:effectLst/>
                <a:latin typeface="Arial" panose="020B0604020202020204" pitchFamily="34" charset="0"/>
                <a:ea typeface="Calibri" panose="020F0502020204030204" pitchFamily="34" charset="0"/>
                <a:cs typeface="Times New Roman" panose="02020603050405020304" pitchFamily="18" charset="0"/>
              </a:rPr>
              <a:t>όλες τις μεγάλες θρησκείες </a:t>
            </a:r>
            <a:r>
              <a:rPr lang="el-GR" sz="1800" dirty="0">
                <a:effectLst/>
                <a:latin typeface="Arial" panose="020B0604020202020204" pitchFamily="34" charset="0"/>
                <a:ea typeface="Calibri" panose="020F0502020204030204" pitchFamily="34" charset="0"/>
                <a:cs typeface="Times New Roman" panose="02020603050405020304" pitchFamily="18" charset="0"/>
              </a:rPr>
              <a:t>στην προσπάθειά τους να δημιουργήσουν ενότητα και αδελφοσύνη.</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Στενός Ιδεαλισμός/ Στενοκέφαλος Ιδεαλισμός</a:t>
            </a:r>
          </a:p>
          <a:p>
            <a:pPr marL="0" marR="0">
              <a:lnSpc>
                <a:spcPct val="115000"/>
              </a:lnSpc>
              <a:spcBef>
                <a:spcPts val="0"/>
              </a:spcBef>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630936" marR="0" lvl="1" indent="-173736">
              <a:lnSpc>
                <a:spcPct val="115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Arial" panose="020B0604020202020204" pitchFamily="34" charset="0"/>
              </a:rPr>
              <a:t>Η θυμαπάτη του Στενοκέφαλου Ιδεαλισμού προκύπτει όταν μια περιορισμένη εκδοχή του ιδεαλισμού περιορίζεται ή παραμορφώνεται για εγωιστικούς σκοπούς. Αυτή η στενόμυαλη εστίαση, μπλοκάρει ανώτερες ιδέες και εντυπώσεις από την Ψυχή, ή τους Διδασκάλους.....αυτή η θυμαπάτη μπλοκάρει την ιδέα έτσι, ώστε να μην μπορεί να γίνει αντιληπτή και ως αποτέλεσμα να ανθίζει η </a:t>
            </a:r>
            <a:r>
              <a:rPr lang="el-GR" sz="1800" dirty="0" err="1">
                <a:effectLst/>
                <a:latin typeface="Arial" panose="020B0604020202020204" pitchFamily="34" charset="0"/>
                <a:ea typeface="Calibri" panose="020F0502020204030204" pitchFamily="34" charset="0"/>
                <a:cs typeface="Arial" panose="020B0604020202020204" pitchFamily="34" charset="0"/>
              </a:rPr>
              <a:t>θυμαπάτη</a:t>
            </a:r>
            <a:r>
              <a:rPr lang="el-GR" sz="1800" dirty="0">
                <a:effectLst/>
                <a:latin typeface="Arial" panose="020B0604020202020204" pitchFamily="34" charset="0"/>
                <a:ea typeface="Calibri" panose="020F0502020204030204" pitchFamily="34" charset="0"/>
                <a:cs typeface="Arial" panose="020B0604020202020204" pitchFamily="34" charset="0"/>
              </a:rPr>
              <a:t>, η εξαπάτηση, η γοητεία και ψευδαίσθηση.</a:t>
            </a:r>
          </a:p>
          <a:p>
            <a:pPr marL="630936" marR="0" lvl="1" indent="-173736">
              <a:lnSpc>
                <a:spcPct val="115000"/>
              </a:lnSpc>
              <a:spcBef>
                <a:spcPts val="0"/>
              </a:spcBef>
              <a:spcAft>
                <a:spcPts val="100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088136" marR="0" lvl="2" indent="-173736" algn="just">
              <a:lnSpc>
                <a:spcPct val="120000"/>
              </a:lnSpc>
              <a:spcBef>
                <a:spcPts val="720"/>
              </a:spcBef>
              <a:spcAft>
                <a:spcPts val="720"/>
              </a:spcAft>
              <a:buFont typeface="Courier New" panose="02070309020205020404" pitchFamily="49" charset="0"/>
              <a:buChar char="o"/>
            </a:pPr>
            <a:r>
              <a:rPr lang="el-GR" sz="1600" dirty="0">
                <a:effectLst/>
                <a:latin typeface="Arial" panose="020B0604020202020204" pitchFamily="34" charset="0"/>
                <a:ea typeface="Calibri" panose="020F0502020204030204" pitchFamily="34" charset="0"/>
                <a:cs typeface="Times New Roman" panose="02020603050405020304" pitchFamily="18" charset="0"/>
              </a:rPr>
              <a:t>Ένα κυρίαρχο δόγμα και θυμαπάτη της Χριστιανικής, Εβραϊκής και Ισλαμικής πίστης είναι η πατριαρχική αντίληψη ότι οι άνδρες πρέπει να κυριαρχούν και να ελέγχουν όλη την θρησκευτική διδασκαλία και ότι οι γυναίκες πρέπει να έχουν υποτελείς ρόλους. Παρόλο που αυτή η νοοτροπία κυριαρχεί εδώ και αιώνες, υπάρχουν ενδείξεις ότι η δύναμη που κατέχουν αυτά τα άτομα χαλαρώνει και γίνονται πιο ανεκτικοί...αν και χρειάζεται πολλή δουλειά για την αποδοχή των γυναικών ως ίσων στην θρησκευτική καθοδήγηση και διδασκαλία.</a:t>
            </a:r>
          </a:p>
          <a:p>
            <a:pPr marL="1088136" marR="0" lvl="2" indent="-173736" algn="just">
              <a:lnSpc>
                <a:spcPct val="120000"/>
              </a:lnSpc>
              <a:spcBef>
                <a:spcPts val="720"/>
              </a:spcBef>
              <a:spcAft>
                <a:spcPts val="720"/>
              </a:spcAft>
              <a:buFont typeface="Courier New" panose="02070309020205020404" pitchFamily="49" charset="0"/>
              <a:buChar char="o"/>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just"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l-GR" sz="1600" dirty="0">
                <a:effectLst/>
                <a:latin typeface="Arial" panose="020B0604020202020204" pitchFamily="34" charset="0"/>
                <a:ea typeface="Calibri" panose="020F0502020204030204" pitchFamily="34" charset="0"/>
                <a:cs typeface="Arial" panose="020B0604020202020204" pitchFamily="34" charset="0"/>
              </a:rPr>
              <a:t>Στον κόσμο, υπάρχουν ιστορικά παραδείγματα ατόμων που οδηγούνται  από στενοκέφαλο ιδεαλισμό, κατάχρηση εξουσίας (πολιτική / θρησκευτική) και θυμαπάτη, όπως:</a:t>
            </a:r>
          </a:p>
          <a:p>
            <a:pPr marL="742950" marR="0" lvl="1" indent="-285750" algn="just"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088136" marR="0" lvl="2" indent="-173736" algn="just">
              <a:lnSpc>
                <a:spcPct val="120000"/>
              </a:lnSpc>
              <a:spcBef>
                <a:spcPts val="720"/>
              </a:spcBef>
              <a:spcAft>
                <a:spcPts val="720"/>
              </a:spcAft>
              <a:buFont typeface="Courier New" panose="02070309020205020404" pitchFamily="49" charset="0"/>
              <a:buChar char="o"/>
            </a:pPr>
            <a:r>
              <a:rPr lang="el-GR" sz="1600" dirty="0">
                <a:effectLst/>
                <a:latin typeface="Arial" panose="020B0604020202020204" pitchFamily="34" charset="0"/>
                <a:ea typeface="Calibri" panose="020F0502020204030204" pitchFamily="34" charset="0"/>
                <a:cs typeface="Times New Roman" panose="02020603050405020304" pitchFamily="18" charset="0"/>
              </a:rPr>
              <a:t>Στην ιστορία, πολλοί Πάπες και Ισλαμικοί κληρικοί έλαβαν αποφάσεις για την έναρξη «Ιερών Πολέμων», Σταυροφοριών και Τζιχάντ εναντίον των εχθρών τους. Αυτό εξακολουθεί να συμβαίνει κατ` υπερβολή στον σημερινό κόσμο. Για παράδειγμα, ο πόλεμος στο Ιράκ του 2003. Εβραίοι με Παλαιστίνιους. Ριζοσπαστικά ισλαμικά στοιχεία κατά των Εβραίων / Ισραήλ.</a:t>
            </a:r>
          </a:p>
          <a:p>
            <a:pPr marL="1088136" marR="0" lvl="2" indent="-173736" algn="just">
              <a:lnSpc>
                <a:spcPct val="120000"/>
              </a:lnSpc>
              <a:spcBef>
                <a:spcPts val="720"/>
              </a:spcBef>
              <a:spcAft>
                <a:spcPts val="720"/>
              </a:spcAft>
              <a:buFont typeface="Courier New" panose="02070309020205020404" pitchFamily="49" charset="0"/>
              <a:buChar char="o"/>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173736" algn="just"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100" dirty="0"/>
              <a:t>Η διακήρυξη του </a:t>
            </a:r>
            <a:r>
              <a:rPr lang="en-GB" sz="1100" dirty="0"/>
              <a:t>‘</a:t>
            </a:r>
            <a:r>
              <a:rPr lang="el-GR" sz="1100" dirty="0"/>
              <a:t>Chamberlain</a:t>
            </a:r>
            <a:r>
              <a:rPr lang="en-GB" sz="1100" dirty="0"/>
              <a:t>’</a:t>
            </a:r>
            <a:r>
              <a:rPr lang="el-GR" sz="1100" dirty="0"/>
              <a:t> «Ειρήνη στην εποχή μας» το 1938 αποδείχθηκε μια θυμαπάτη και  μια εξαπάτηση.</a:t>
            </a:r>
          </a:p>
          <a:p>
            <a:pPr marL="1088136" marR="0" lvl="2" indent="-173736" algn="just">
              <a:lnSpc>
                <a:spcPct val="120000"/>
              </a:lnSpc>
              <a:spcBef>
                <a:spcPts val="720"/>
              </a:spcBef>
              <a:spcAft>
                <a:spcPts val="72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8136" marR="0" lvl="2" indent="-173736" algn="just"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100" dirty="0"/>
              <a:t>Επί του παρόντος στις ΗΠΑ, οι τύποι ....6</a:t>
            </a:r>
            <a:r>
              <a:rPr lang="el-GR" sz="1100" baseline="30000" dirty="0"/>
              <a:t>ης</a:t>
            </a:r>
            <a:r>
              <a:rPr lang="el-GR" sz="1100" dirty="0"/>
              <a:t> ακτίνας υπονομεύουν την δημοκρατία μετά την εξέγερση της 6ης Ιανουαρίου 2021 στο κτίριο του Καπιτωλίου των ΗΠΑ. Αυτοί οι εξεγερμένοι έχουν μια στενή και διαστρεβλωμένη άποψη για το τι πρέπει να είναι η δημοκρατία.</a:t>
            </a:r>
          </a:p>
          <a:p>
            <a:pPr marL="1088136" marR="0" lvl="2" indent="-173736" algn="just">
              <a:lnSpc>
                <a:spcPct val="120000"/>
              </a:lnSpc>
              <a:spcBef>
                <a:spcPts val="720"/>
              </a:spcBef>
              <a:spcAft>
                <a:spcPts val="72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8136" marR="0" lvl="2" indent="-173736" algn="just"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100" dirty="0"/>
              <a:t>Πολιτικός Σεχταρισμός....αντίθεση στις ιδέες του άλλου σε σημείο αδιεξόδου, όπως στην κυβέρνηση.</a:t>
            </a:r>
          </a:p>
          <a:p>
            <a:pPr marL="1088136" marR="0" lvl="2" indent="-173736" algn="just">
              <a:lnSpc>
                <a:spcPct val="120000"/>
              </a:lnSpc>
              <a:spcBef>
                <a:spcPts val="720"/>
              </a:spcBef>
              <a:spcAft>
                <a:spcPts val="72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8136" marR="0" lvl="2" indent="-173736" algn="just">
              <a:lnSpc>
                <a:spcPct val="120000"/>
              </a:lnSpc>
              <a:spcBef>
                <a:spcPts val="720"/>
              </a:spcBef>
              <a:spcAft>
                <a:spcPts val="720"/>
              </a:spcAft>
              <a:buFont typeface="Courier New" panose="02070309020205020404" pitchFamily="49" charset="0"/>
              <a:buChar char="o"/>
            </a:pPr>
            <a:r>
              <a:rPr lang="el-GR" dirty="0"/>
              <a:t>Κοινωνικός ιστός (FB με το ιδανικό να κερδίζεις χρήματα σε βάρος της αλήθειας και του καλύτερου για το κοινό)..... οι ανεξέλεγκτες απόψεις εκείνων που ΔΕΝ καταγγέλλουν την βία, την τρομοκρατία και την εξαπάτηση</a:t>
            </a:r>
            <a:r>
              <a:rPr lang="en-GB" dirty="0"/>
              <a:t>,</a:t>
            </a:r>
            <a:r>
              <a:rPr lang="el-GR" dirty="0"/>
              <a:t> αποδυναμώνουν τον ιστό της δημοκρατίας.</a:t>
            </a:r>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7</a:t>
            </a:fld>
            <a:endParaRPr lang="en-US"/>
          </a:p>
        </p:txBody>
      </p:sp>
    </p:spTree>
    <p:extLst>
      <p:ext uri="{BB962C8B-B14F-4D97-AF65-F5344CB8AC3E}">
        <p14:creationId xmlns:p14="http://schemas.microsoft.com/office/powerpoint/2010/main" val="49728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20000"/>
              </a:lnSpc>
              <a:spcBef>
                <a:spcPts val="720"/>
              </a:spcBef>
              <a:spcAft>
                <a:spcPts val="720"/>
              </a:spcAft>
              <a:buClrTx/>
              <a:buSzTx/>
              <a:buFontTx/>
              <a:buNone/>
              <a:tabLst/>
              <a:defRPr/>
            </a:pPr>
            <a:r>
              <a:rPr lang="el-GR" sz="1800" b="1" dirty="0">
                <a:solidFill>
                  <a:schemeClr val="bg1"/>
                </a:solidFill>
                <a:latin typeface="Arial" panose="020B0604020202020204" pitchFamily="34" charset="0"/>
                <a:cs typeface="Arial" panose="020B0604020202020204" pitchFamily="34" charset="0"/>
              </a:rPr>
              <a:t>Ορθή Δόμηση Σκεπτομορφών</a:t>
            </a:r>
            <a:endParaRPr lang="en-US" altLang="en-US" sz="1800" b="1" u="sng" dirty="0">
              <a:solidFill>
                <a:schemeClr val="bg1"/>
              </a:solidFill>
              <a:latin typeface="Arial" panose="020B0604020202020204" pitchFamily="34" charset="0"/>
              <a:cs typeface="Arial" panose="020B0604020202020204" pitchFamily="34" charset="0"/>
            </a:endParaRPr>
          </a:p>
          <a:p>
            <a:pPr marL="0" marR="0" algn="l">
              <a:lnSpc>
                <a:spcPct val="120000"/>
              </a:lnSpc>
              <a:spcBef>
                <a:spcPts val="720"/>
              </a:spcBef>
              <a:spcAft>
                <a:spcPts val="0"/>
              </a:spcAf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0"/>
              </a:spcAft>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Το Ψυχικά εμποτισμένο άτομο, καθορίζει ποιες σκέψεις είναι κατάλληλες για την κατάσταση ή την περίσταση και ξέρει πώς να επιβάλει έναν ανώτερο ρυθμό για να καταγράψει καθαρές και ακριβείς σκέψεις. Διατηρώντας και </a:t>
            </a:r>
            <a:r>
              <a:rPr lang="el-GR" sz="1800" kern="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ζωτικοποιώντας</a:t>
            </a: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την σκεπτομορφή, επιτυγχάνει τον ανώτερο πνευματικό του στόχο και έτσι μεταμορφώνει ή επηρεάζει τις συνθήκες στο φυσικό πεδίο.</a:t>
            </a: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0"/>
              </a:spcAf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720"/>
              </a:spcAft>
              <a:buClrTx/>
              <a:buSzTx/>
              <a:buFont typeface="Symbol" panose="05050102010706020507" pitchFamily="18" charset="2"/>
              <a:buChar char=""/>
              <a:tabLst>
                <a:tab pos="457200" algn="l"/>
              </a:tabLst>
              <a:defRPr/>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Οι υποψήφιοι πριν από τη Δοκιμαστική Ατραπό δημιουργούν σκέψεις βασισμένες στις δικές τους επιθυμίες και συναισθηματικές ανάγκες.</a:t>
            </a: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720"/>
              </a:spcAft>
              <a:buClrTx/>
              <a:buSzTx/>
              <a:buFont typeface="Symbol" panose="05050102010706020507" pitchFamily="18" charset="2"/>
              <a:buChar char=""/>
              <a:tabLst>
                <a:tab pos="457200" algn="l"/>
              </a:tabLst>
              <a:defRPr/>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Αργότερα, αφού ο μαθητής μάθει για το τι μπορεί να κάνει ο υπεύθυνος λόγος και η δράση, μαθαίνει να ευθυγραμμίζει τον νου και τις σκέψεις του με την Ψυχή, καθώς διεγείρεται από εντυπώσεις και παρορμήσεις από αυτήν. Αυτό επιτρέπει στο κατώτερο νου του να οδηγείται από την Ψυχή καθώς μαθαίνει να ανταποκρίνεται νοητικά και να μην αντιδρά συναισθηματικά σε ανθρώπους και καταστάσεις.</a:t>
            </a: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720"/>
              </a:spcAft>
              <a:buClrTx/>
              <a:buSzTx/>
              <a:buFont typeface="Symbol" panose="05050102010706020507" pitchFamily="18" charset="2"/>
              <a:buChar char=""/>
              <a:tabLst>
                <a:tab pos="457200" algn="l"/>
              </a:tabLst>
              <a:defRPr/>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Ο μαθητής ξέρει ότι πρέπει να δημιουργήσει μια σχέση μεταξύ του κατώτερου νου και του ανώτερου νου. Το κάνει αυτό με το να γίνεται ευαίσθητος στην εντύπωση από την Ψυχή και να συγκεντρώνεται στην ορθή δόμηση της σκεπτομορφής. Αφού δημιουργηθεί η σκεπτομορφή, θα χρειαστεί να ξέρει πώς να τη στείλει προς τα έξω, ίσως μέσω της «σωστής επικοινωνίας και του λόγου».</a:t>
            </a: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200150" marR="0" lvl="2" indent="-285750" algn="l" defTabSz="914400" rtl="0" eaLnBrk="1" fontAlgn="auto" latinLnBrk="0" hangingPunct="1">
              <a:lnSpc>
                <a:spcPct val="120000"/>
              </a:lnSpc>
              <a:spcBef>
                <a:spcPts val="0"/>
              </a:spcBef>
              <a:spcAft>
                <a:spcPts val="720"/>
              </a:spcAft>
              <a:buClrTx/>
              <a:buSzTx/>
              <a:buFont typeface="Courier New" panose="02070309020205020404" pitchFamily="49" charset="0"/>
              <a:buChar char="o"/>
              <a:tabLst>
                <a:tab pos="457200" algn="l"/>
              </a:tabLst>
              <a:defRPr/>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Αυτό το άτομο στη συνέχεια γίνεται ένας «λευκός μάγος» στην δόμηση σκεπτομορφών , καθώς οι σκέψεις του </a:t>
            </a:r>
            <a:r>
              <a:rPr lang="el-GR" sz="1800" i="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κατευθύνονται συνειδητά</a:t>
            </a: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p>
          <a:p>
            <a:pPr marL="1200150" marR="0" lvl="2" indent="-285750">
              <a:lnSpc>
                <a:spcPct val="120000"/>
              </a:lnSpc>
              <a:spcBef>
                <a:spcPts val="0"/>
              </a:spcBef>
              <a:spcAft>
                <a:spcPts val="720"/>
              </a:spcAft>
              <a:buFont typeface="Courier New" panose="02070309020205020404" pitchFamily="49" charset="0"/>
              <a:buChar char="o"/>
              <a:tabLst>
                <a:tab pos="457200" algn="l"/>
              </a:tabLs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20000"/>
              </a:lnSpc>
              <a:spcBef>
                <a:spcPts val="0"/>
              </a:spcBef>
              <a:spcAft>
                <a:spcPts val="720"/>
              </a:spcAft>
              <a:buFont typeface="Arial" panose="020B0604020202020204" pitchFamily="34" charset="0"/>
              <a:buChar char="•"/>
              <a:tabLst>
                <a:tab pos="457200" algn="l"/>
              </a:tabLst>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Οι ζηλωτές και οι μαθητές θα πρέπει να εργάζονται για την αφαίρεση οποιασδήποτε </a:t>
            </a:r>
            <a:r>
              <a:rPr lang="el-GR" sz="1800" kern="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θυμαπάτης</a:t>
            </a: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που εμποδίζει την καθαρή επαφή με την Ψυχή.</a:t>
            </a: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eaLnBrk="0" fontAlgn="base" hangingPunct="0">
              <a:lnSpc>
                <a:spcPct val="115000"/>
              </a:lnSpc>
              <a:spcBef>
                <a:spcPts val="0"/>
              </a:spcBef>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Μεταμόρφωση της Σκέψης</a:t>
            </a:r>
          </a:p>
          <a:p>
            <a:pPr marL="0" marR="0" eaLnBrk="0" fontAlgn="base" hangingPunct="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Υπάρχει ένα παλιό  εσωτερικό αξίωμα: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Η ενέργεια ακολουθεί τη σκέψη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 σημαίνει ότι σε ό,τι εστιάζεις ή σε όποια κατεύθυνση πηγαίνει ο νους σου, αυτή θα είναι και η κατεύθυνση της σκέψης σου. Εάν σκέφτεστε ότι «θέλω να πάρω το ‘Χ’ για τον εαυτό μου», τότε αυτές οι σκέψεις, σε συνδυασμό με την Θέληση και την επιθυμία, θα σας οδηγήσουν να φέρετε εις πέρας την επιθυμία σας, ανεξάρτητα από το αν δημιουργείτε κάρμα για τον εαυτό σας. Με λίγα λόγια, </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δίνετε ζωή και ζωντάνια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στις σκέψεις σας.</a:t>
            </a:r>
          </a:p>
          <a:p>
            <a:pPr marL="0" marR="0" eaLnBrk="0" fontAlgn="base" hangingPunct="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eaLnBrk="0" fontAlgn="base" hangingPunct="0">
              <a:lnSpc>
                <a:spcPct val="115000"/>
              </a:lnSpc>
              <a:spcBef>
                <a:spcPts val="0"/>
              </a:spcBef>
              <a:spcAft>
                <a:spcPts val="1000"/>
              </a:spcAft>
              <a:buFont typeface="Symbol" panose="05050102010706020507" pitchFamily="18" charset="2"/>
              <a:buChar char=""/>
            </a:pPr>
            <a:r>
              <a:rPr lang="el-GR" sz="1800" b="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Όταν ευθυγραμμίζετε τον νου σας με την Ψυχή, τελικά ο κατώτερος νους  θα εμποτιστεί περισσότερο με την Ψυχή. Εδώ, το φως της Ψυχής ως ενέργεια μεταμορφώνει τις σκέψεις σας, ώστε να γίνετε ένας συνειδητός δημιουργός στη δόμηση σκεπτομορφών. </a:t>
            </a:r>
            <a:r>
              <a:rPr lang="el-GR" sz="18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Αναρωτηθείτε συχνά: Ποιο είναι το κίνητρό μου όταν δημιουργώ σκέψεις σε κάθε δραστηριότητά μου</a:t>
            </a:r>
            <a:r>
              <a:rPr lang="el-GR" sz="1800" b="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800" b="0" i="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eaLnBrk="0" fontAlgn="base" hangingPunct="0">
              <a:lnSpc>
                <a:spcPct val="115000"/>
              </a:lnSpc>
              <a:spcBef>
                <a:spcPts val="0"/>
              </a:spcBef>
              <a:spcAft>
                <a:spcPts val="1000"/>
              </a:spcAft>
              <a:buFont typeface="Symbol" panose="05050102010706020507" pitchFamily="18" charset="2"/>
              <a:buChar char=""/>
            </a:pPr>
            <a:endParaRPr lang="en-US" sz="1800" b="1"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eaLnBrk="0" fontAlgn="base" hangingPunct="0">
              <a:lnSpc>
                <a:spcPct val="115000"/>
              </a:lnSpc>
              <a:spcBef>
                <a:spcPts val="0"/>
              </a:spcBef>
              <a:spcAft>
                <a:spcPts val="1000"/>
              </a:spcAft>
              <a:buFont typeface="Symbol" panose="05050102010706020507" pitchFamily="18" charset="2"/>
              <a:buChar char=""/>
            </a:pP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Ο εσωτεριστής ή αυτός που έχει επίγνωση της επίδρασης των δυνάμεων και των ενεργειών στο περιβάλλον, γνωρίζει και κατανοεί την κατάλληλη χρήση του νου για τη δημιουργία σκεπτομορφών, για την πραγματοποίηση του σκοπού της Ψυχής και όχι για τις εγωιστικές ανάγκες της χωριστικής  Προσωπικότητας. Αυτή η νοοτροπία που καθοδηγείται από την Ψυχή σας επιτρέπει να γνωρίζετε ότι δεν πρέπει </a:t>
            </a:r>
            <a:r>
              <a:rPr lang="el-GR" sz="1800" b="0" u="sng"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ποτέ να επιβάλετε τον εαυτό σας </a:t>
            </a: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σε άλλους, ενώ συμμετέχετε σε οποιαδήποτε δραστηριότητα.</a:t>
            </a:r>
            <a:endParaRPr lang="en-US"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endParaRPr lang="en-US" sz="1800" b="1"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Η Επιστήμη της Επαφής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720"/>
              </a:spcBef>
              <a:spcAft>
                <a:spcPts val="720"/>
              </a:spcAft>
            </a:pPr>
            <a:endParaRPr lang="en-US" sz="1800" b="1"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Υπάρχουν τρείς  επιστήμες που είναι εξίσου </a:t>
            </a:r>
            <a:r>
              <a:rPr lang="el-GR" sz="1800" b="0" kern="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αλληλο</a:t>
            </a: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-εξαρτώμενες και σχετίζονται με την τέχνη της ανταπόκρισης και της οικοδόμησης σκεπτομορφών. Αυτές είναι:</a:t>
            </a:r>
          </a:p>
          <a:p>
            <a:pPr marL="0" marR="0" algn="l">
              <a:lnSpc>
                <a:spcPct val="120000"/>
              </a:lnSpc>
              <a:spcBef>
                <a:spcPts val="720"/>
              </a:spcBef>
              <a:spcAft>
                <a:spcPts val="720"/>
              </a:spcAft>
            </a:pPr>
            <a:endParaRPr lang="en-US"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57200" marR="0" lvl="1" indent="0" algn="l">
              <a:lnSpc>
                <a:spcPct val="120000"/>
              </a:lnSpc>
              <a:spcBef>
                <a:spcPts val="720"/>
              </a:spcBef>
              <a:spcAft>
                <a:spcPts val="720"/>
              </a:spcAft>
              <a:buFont typeface="+mj-lt"/>
              <a:buNone/>
            </a:pPr>
            <a:r>
              <a:rPr lang="el-GR" sz="1800" b="0" u="non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 </a:t>
            </a:r>
            <a:r>
              <a:rPr lang="el-GR" sz="1800" b="0" u="sng"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Η Επιστήμη της Εντύπωσης</a:t>
            </a: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Οι μαθητές σχετίζονται με την Πνευματική Τριάδα μέσω του Αφηρημένου Νου.....όταν οι μαθητές απομακρύνουν τις θυμαπάτες / την ψευδαίσθηση, και  συνδέονται με την Πνευματική Τριάδα θα ενεργοποιήσουν τον εξαγνισμό των κατώτερων οχημάτων και θα επιτρέψουν την καθαρή όραση και την ορθή επαφή.</a:t>
            </a:r>
          </a:p>
          <a:p>
            <a:pPr marL="800100" marR="0" lvl="1" indent="-342900" algn="l">
              <a:lnSpc>
                <a:spcPct val="120000"/>
              </a:lnSpc>
              <a:spcBef>
                <a:spcPts val="720"/>
              </a:spcBef>
              <a:spcAft>
                <a:spcPts val="720"/>
              </a:spcAft>
              <a:buFont typeface="+mj-lt"/>
              <a:buAutoNum type="arabicPeriod"/>
            </a:pPr>
            <a:endParaRPr lang="en-US"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57200" marR="0" lvl="1" indent="0" algn="l">
              <a:lnSpc>
                <a:spcPct val="120000"/>
              </a:lnSpc>
              <a:spcBef>
                <a:spcPts val="720"/>
              </a:spcBef>
              <a:spcAft>
                <a:spcPts val="720"/>
              </a:spcAft>
              <a:buFont typeface="+mj-lt"/>
              <a:buNone/>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l-GR"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Επιστήμη της Επίκλησης / </a:t>
            </a:r>
            <a:r>
              <a:rPr lang="el-GR" sz="1800" u="sng"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Εφέλκισης</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Ενσυνείδητη επίκληση ενεργειών της σκέψης </a:t>
            </a:r>
            <a:r>
              <a:rPr lang="el-GR"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στον κόσμο </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μέσω των εσωτερικών και εξωτερικών πεδίων.</a:t>
            </a:r>
          </a:p>
          <a:p>
            <a:pPr marL="457200" marR="0" lvl="1" indent="0" algn="l">
              <a:lnSpc>
                <a:spcPct val="120000"/>
              </a:lnSpc>
              <a:spcBef>
                <a:spcPts val="720"/>
              </a:spcBef>
              <a:spcAft>
                <a:spcPts val="720"/>
              </a:spcAft>
              <a:buFont typeface="+mj-lt"/>
              <a:buNone/>
            </a:pPr>
            <a:endParaRPr lang="en-US"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57200" marR="0" lvl="1" indent="0" algn="l">
              <a:lnSpc>
                <a:spcPct val="120000"/>
              </a:lnSpc>
              <a:spcBef>
                <a:spcPts val="720"/>
              </a:spcBef>
              <a:spcAft>
                <a:spcPts val="720"/>
              </a:spcAft>
              <a:buFont typeface="+mj-lt"/>
              <a:buNone/>
            </a:pP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3. </a:t>
            </a:r>
            <a:r>
              <a:rPr lang="el-GR" sz="1800" b="0" u="sng"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Επιστήμη της Τηλεπάθειας</a:t>
            </a: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Συνειδητή επαφή μεταξύ Διδασκάλων και μαθητών, στο νου της Προσωπικότητας, μέσω του αφηρημένου νου.</a:t>
            </a:r>
            <a:endParaRPr lang="en-US"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a:lnSpc>
                <a:spcPct val="120000"/>
              </a:lnSpc>
              <a:spcBef>
                <a:spcPts val="720"/>
              </a:spcBef>
              <a:spcAft>
                <a:spcPts val="720"/>
              </a:spcAft>
              <a:buFontTx/>
              <a:buNone/>
            </a:pPr>
            <a:endPar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a:lnSpc>
                <a:spcPct val="120000"/>
              </a:lnSpc>
              <a:spcBef>
                <a:spcPts val="720"/>
              </a:spcBef>
              <a:spcAft>
                <a:spcPts val="720"/>
              </a:spcAft>
              <a:buFontTx/>
              <a:buNone/>
            </a:pP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Αυτά όλα μαζί, λειτουργούν ως πομποί της ομαδικής αλληλεπίδρασης και της κυκλοφορίας των σκέψεων και των ενεργειών δύναμης.</a:t>
            </a:r>
            <a:endParaRPr lang="en-US"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nSpc>
                <a:spcPct val="120000"/>
              </a:lnSpc>
              <a:spcBef>
                <a:spcPts val="0"/>
              </a:spcBef>
              <a:spcAft>
                <a:spcPts val="720"/>
              </a:spcAft>
              <a:buFont typeface="Arial" panose="020B0604020202020204" pitchFamily="34" charset="0"/>
              <a:buNone/>
              <a:tabLst>
                <a:tab pos="457200" algn="l"/>
              </a:tabLst>
            </a:pPr>
            <a:endPar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20000"/>
              </a:lnSpc>
              <a:spcBef>
                <a:spcPts val="720"/>
              </a:spcBef>
              <a:spcAft>
                <a:spcPts val="720"/>
              </a:spcAft>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Για να εξασκήσουν την «δόμηση ορθών σκεπτομορφών», οι ηγέτες -μαθητές πρέπει να εξαγνίσουν ή να παραμερίσουν τις κατώτερες  επιθυμίες σε σημείο που να μην εμποδίζουν την καθαρή όραση.</a:t>
            </a:r>
          </a:p>
          <a:p>
            <a:pPr marL="0" marR="0" algn="l">
              <a:lnSpc>
                <a:spcPct val="120000"/>
              </a:lnSpc>
              <a:spcBef>
                <a:spcPts val="720"/>
              </a:spcBef>
              <a:spcAft>
                <a:spcPts val="720"/>
              </a:spcAf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l-GR" sz="1800" dirty="0">
                <a:effectLst/>
                <a:latin typeface="Arial" panose="020B0604020202020204" pitchFamily="34" charset="0"/>
                <a:ea typeface="Calibri" panose="020F0502020204030204" pitchFamily="34" charset="0"/>
                <a:cs typeface="Arial" panose="020B0604020202020204" pitchFamily="34" charset="0"/>
              </a:rPr>
              <a:t>Εσωτερικά, αυτό περιλαμβάνει τη μετακίνηση της ενέργειας του 2ου και 4ου τσάκρα </a:t>
            </a:r>
            <a:r>
              <a:rPr lang="el-GR" sz="1800" b="1" dirty="0">
                <a:effectLst/>
                <a:latin typeface="Arial" panose="020B0604020202020204" pitchFamily="34" charset="0"/>
                <a:ea typeface="Calibri" panose="020F0502020204030204" pitchFamily="34" charset="0"/>
                <a:cs typeface="Arial" panose="020B0604020202020204" pitchFamily="34" charset="0"/>
              </a:rPr>
              <a:t>στο</a:t>
            </a:r>
            <a:r>
              <a:rPr lang="el-GR" sz="1800" dirty="0">
                <a:effectLst/>
                <a:latin typeface="Arial" panose="020B0604020202020204" pitchFamily="34" charset="0"/>
                <a:ea typeface="Calibri" panose="020F0502020204030204" pitchFamily="34" charset="0"/>
                <a:cs typeface="Arial" panose="020B0604020202020204" pitchFamily="34" charset="0"/>
              </a:rPr>
              <a:t> 5ο τσάκρα, όπου το αποτέλεσμα θα είναι «ο ορθός λόγος».</a:t>
            </a:r>
          </a:p>
          <a:p>
            <a:pPr marL="457200" marR="0" lvl="1" indent="0" algn="l">
              <a:lnSpc>
                <a:spcPct val="120000"/>
              </a:lnSpc>
              <a:spcBef>
                <a:spcPts val="720"/>
              </a:spcBef>
              <a:spcAft>
                <a:spcPts val="720"/>
              </a:spcAft>
              <a:buFont typeface="Arial" panose="020B0604020202020204" pitchFamily="34" charset="0"/>
              <a:buNone/>
            </a:pP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l-GR" sz="1800" dirty="0">
                <a:effectLst/>
                <a:latin typeface="Arial" panose="020B0604020202020204" pitchFamily="34" charset="0"/>
                <a:ea typeface="Calibri" panose="020F0502020204030204" pitchFamily="34" charset="0"/>
                <a:cs typeface="Arial" panose="020B0604020202020204" pitchFamily="34" charset="0"/>
              </a:rPr>
              <a:t>Επίσης, βλέποντας καθαρά με το άνοιγμα του Τρίτου Οφθαλμού (6ο τσάκρα), επιτρέπεται στον μαθητή να επιβεβαιώσει την ανώτερη όραση και τις ανώτερες ωθήσεις. Αυτές πηγάζουν από την Ψυχή ή το Βουδικό Πεδίο.</a:t>
            </a:r>
          </a:p>
          <a:p>
            <a:pPr marL="742950" marR="0" lvl="1" indent="-285750" algn="l">
              <a:lnSpc>
                <a:spcPct val="120000"/>
              </a:lnSpc>
              <a:spcBef>
                <a:spcPts val="720"/>
              </a:spcBef>
              <a:spcAft>
                <a:spcPts val="720"/>
              </a:spcAft>
              <a:buFont typeface="Arial" panose="020B0604020202020204" pitchFamily="34" charset="0"/>
              <a:buChar char="•"/>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a:lnSpc>
                <a:spcPct val="120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Arial" panose="020B0604020202020204" pitchFamily="34" charset="0"/>
              </a:rPr>
              <a:t>Οι σκέψεις μπορούν να εστιαστούν μέσω μάντραμ, φόρμουλες και λέξεις δύναμης στον διαλογισμό.</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lgn="l">
              <a:lnSpc>
                <a:spcPct val="120000"/>
              </a:lnSpc>
              <a:spcBef>
                <a:spcPts val="0"/>
              </a:spcBef>
              <a:spcAft>
                <a:spcPts val="720"/>
              </a:spcAft>
              <a:buFontTx/>
              <a:buNone/>
              <a:tabLst>
                <a:tab pos="457200" algn="l"/>
              </a:tabLst>
            </a:pPr>
            <a:endPar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nSpc>
                <a:spcPct val="120000"/>
              </a:lnSpc>
              <a:spcBef>
                <a:spcPts val="0"/>
              </a:spcBef>
              <a:spcAft>
                <a:spcPts val="720"/>
              </a:spcAft>
              <a:buFont typeface="Arial" panose="020B0604020202020204" pitchFamily="34" charset="0"/>
              <a:buNone/>
              <a:tabLst>
                <a:tab pos="457200" algn="l"/>
              </a:tabLst>
            </a:pPr>
            <a:r>
              <a:rPr lang="el-GR"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Σημειώστε</a:t>
            </a: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μια «σπερματική σκέψη ή ιδέα» μπορεί να βγει προς τα έξω από έναν φωτισμένο στοχαστή. Αυτή η σκέψη θα μπορούσε να συλληφθεί από τον Σ.Ο.-1, τους Τηλεπαθητικούς Επικοινωνούς, οι οποίοι θα την ερμήνευαν και θα τη διαμόρφωναν με ένα τέτοιο τρόπο,  ώστε να μπορεί να παρουσιαστεί στο κοινό ως νέος ή διαφορετικής προσέγγισης τρόπος σκέψης για κάποιο δεδομένο ζήτημα.</a:t>
            </a:r>
          </a:p>
          <a:p>
            <a:pPr marL="0" marR="0" lvl="0" indent="0">
              <a:lnSpc>
                <a:spcPct val="120000"/>
              </a:lnSpc>
              <a:spcBef>
                <a:spcPts val="0"/>
              </a:spcBef>
              <a:spcAft>
                <a:spcPts val="720"/>
              </a:spcAft>
              <a:buFont typeface="Arial" panose="020B0604020202020204" pitchFamily="34" charset="0"/>
              <a:buNone/>
              <a:tabLst>
                <a:tab pos="457200" algn="l"/>
              </a:tabLs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20000"/>
              </a:lnSpc>
              <a:spcBef>
                <a:spcPts val="0"/>
              </a:spcBef>
              <a:spcAft>
                <a:spcPts val="720"/>
              </a:spcAft>
              <a:buClrTx/>
              <a:buSzTx/>
              <a:buFont typeface="Arial" panose="020B0604020202020204" pitchFamily="34" charset="0"/>
              <a:buChar char="•"/>
              <a:tabLst>
                <a:tab pos="457200" algn="l"/>
              </a:tabLst>
              <a:defRPr/>
            </a:pP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Είδαμε παραδείγματα στις Η.Π.Α. , όπου  το κοινό συμμετέχει στην υποστήριξη της νομοθεσίας για την κλιματική αλλαγή ή ανταποκρίνεται θετικά στην κρίση του COVID-19 σε εθνικό και διεθνές επίπεδο.</a:t>
            </a:r>
          </a:p>
          <a:p>
            <a:pPr marL="742950" marR="0" lvl="1" indent="-285750">
              <a:lnSpc>
                <a:spcPct val="120000"/>
              </a:lnSpc>
              <a:spcBef>
                <a:spcPts val="0"/>
              </a:spcBef>
              <a:spcAft>
                <a:spcPts val="720"/>
              </a:spcAft>
              <a:buFont typeface="Arial" panose="020B0604020202020204" pitchFamily="34" charset="0"/>
              <a:buChar char="•"/>
              <a:tabLst>
                <a:tab pos="457200" algn="l"/>
              </a:tabLst>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20000"/>
              </a:lnSpc>
              <a:spcBef>
                <a:spcPts val="0"/>
              </a:spcBef>
              <a:spcAft>
                <a:spcPts val="720"/>
              </a:spcAft>
              <a:buFont typeface="Arial" panose="020B0604020202020204" pitchFamily="34" charset="0"/>
              <a:buChar char="•"/>
              <a:tabLst>
                <a:tab pos="457200" algn="l"/>
              </a:tabLs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20000"/>
              </a:lnSpc>
              <a:spcBef>
                <a:spcPts val="0"/>
              </a:spcBef>
              <a:spcAft>
                <a:spcPts val="720"/>
              </a:spcAft>
              <a:buClrTx/>
              <a:buSzTx/>
              <a:buFont typeface="Arial" panose="020B0604020202020204" pitchFamily="34" charset="0"/>
              <a:buChar char="•"/>
              <a:tabLst>
                <a:tab pos="457200" algn="l"/>
              </a:tabLst>
              <a:defRPr/>
            </a:pP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Από την αρνητική πλευρά, παρατηρήσαμε στο τέλος του Α' Παγκοσμίου Πολέμου – την  κακή στάση και τις διπλωματικές προσπάθειες του </a:t>
            </a:r>
            <a:r>
              <a:rPr lang="el-GR" sz="1800" b="0" kern="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Loyd</a:t>
            </a: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George και του </a:t>
            </a:r>
            <a:r>
              <a:rPr lang="el-GR" sz="1800" b="0" kern="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Clemenceau</a:t>
            </a: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που  τιμώρησαν την Γερμανία και συνέβαλαν σημαντικά στην άνοδο του Χίτλερ και τον ερχομό του Β 'Παγκοσμίου Πολέμου.</a:t>
            </a:r>
          </a:p>
          <a:p>
            <a:pPr marL="742950" marR="0" lvl="1" indent="-285750">
              <a:lnSpc>
                <a:spcPct val="120000"/>
              </a:lnSpc>
              <a:spcBef>
                <a:spcPts val="0"/>
              </a:spcBef>
              <a:spcAft>
                <a:spcPts val="720"/>
              </a:spcAft>
              <a:buFont typeface="Arial" panose="020B0604020202020204" pitchFamily="34" charset="0"/>
              <a:buChar char="•"/>
              <a:tabLst>
                <a:tab pos="457200" algn="l"/>
              </a:tabLst>
            </a:pPr>
            <a:endParaRPr lang="en-US" sz="1800" dirty="0"/>
          </a:p>
          <a:p>
            <a:pPr marL="742950" marR="0" lvl="1" indent="-285750">
              <a:lnSpc>
                <a:spcPct val="120000"/>
              </a:lnSpc>
              <a:spcBef>
                <a:spcPts val="0"/>
              </a:spcBef>
              <a:spcAft>
                <a:spcPts val="720"/>
              </a:spcAft>
              <a:buFont typeface="Arial" panose="020B0604020202020204" pitchFamily="34" charset="0"/>
              <a:buChar char="•"/>
              <a:tabLst>
                <a:tab pos="457200" algn="l"/>
              </a:tabLst>
            </a:pP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Στον σημερινό κόσμο, η Ρωσία και η Κίνα χρησιμοποιούν σωματικές και ψυχικές στρατηγικές για να εκφοβίσουν τα έθνη σε όλο τον κόσμο. Υπάρχει ένα επικίνδυνο παιχνίδι </a:t>
            </a:r>
            <a:r>
              <a:rPr lang="el-GR" sz="1800" b="0" i="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δημιουργίας και εφαρμογής λανθασμένων σκεπτομορφών</a:t>
            </a:r>
            <a:r>
              <a:rPr lang="el-GR"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1800" b="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20000"/>
              </a:lnSpc>
              <a:spcBef>
                <a:spcPts val="0"/>
              </a:spcBef>
              <a:spcAft>
                <a:spcPts val="720"/>
              </a:spcAft>
              <a:buFont typeface="Arial" panose="020B0604020202020204" pitchFamily="34" charset="0"/>
              <a:buChar char="•"/>
              <a:tabLst>
                <a:tab pos="457200" algn="l"/>
              </a:tabLs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8</a:t>
            </a:fld>
            <a:endParaRPr lang="en-US"/>
          </a:p>
        </p:txBody>
      </p:sp>
    </p:spTree>
    <p:extLst>
      <p:ext uri="{BB962C8B-B14F-4D97-AF65-F5344CB8AC3E}">
        <p14:creationId xmlns:p14="http://schemas.microsoft.com/office/powerpoint/2010/main" val="404362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20000"/>
              </a:lnSpc>
              <a:spcBef>
                <a:spcPts val="600"/>
              </a:spcBef>
              <a:spcAft>
                <a:spcPts val="600"/>
              </a:spcAft>
            </a:pPr>
            <a:r>
              <a:rPr lang="el-GR" sz="1800" b="1" dirty="0">
                <a:effectLst/>
                <a:latin typeface="Arial" panose="020B0604020202020204" pitchFamily="34" charset="0"/>
                <a:ea typeface="Times New Roman" panose="02020603050405020304" pitchFamily="18" charset="0"/>
                <a:cs typeface="Arial" panose="020B0604020202020204" pitchFamily="34" charset="0"/>
              </a:rPr>
              <a:t>Λύτρωση  και </a:t>
            </a:r>
            <a:r>
              <a:rPr lang="el-GR" sz="1800" b="1" dirty="0">
                <a:effectLst/>
                <a:latin typeface="Arial" panose="020B0604020202020204" pitchFamily="34" charset="0"/>
                <a:ea typeface="Arial" panose="020B0604020202020204" pitchFamily="34" charset="0"/>
                <a:cs typeface="Arial" panose="020B0604020202020204" pitchFamily="34" charset="0"/>
              </a:rPr>
              <a:t>Αναπροσανατολισμός</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r>
              <a:rPr lang="el-GR" sz="1800" b="0" dirty="0">
                <a:effectLst/>
                <a:latin typeface="Arial" panose="020B0604020202020204" pitchFamily="34" charset="0"/>
                <a:ea typeface="Arial" panose="020B0604020202020204" pitchFamily="34" charset="0"/>
                <a:cs typeface="Arial" panose="020B0604020202020204" pitchFamily="34" charset="0"/>
              </a:rPr>
              <a:t>Η έννοια της Λύτρωσης  και του Αναπροσανατολισμού είναι στην πραγματικότητα πνευματική γνώση που θα μπορούσε να εφαρμοστεί σε οποιοδήποτε άτομο και ως μέρος οποιουδήποτε Σ.Ο. Το συμπεριλαμβάνω εδώ, καθώς οι Θρησκευτικοί Εργάτες φαίνονται πιο συνδεδεμένοι με την εξερεύνηση και την κατοχή ανωτέρων θέσεων/ τοποθετήσεων στην έκφραση της δουλειάς τους.</a:t>
            </a:r>
          </a:p>
          <a:p>
            <a:pPr marL="0" marR="0" algn="l">
              <a:lnSpc>
                <a:spcPct val="120000"/>
              </a:lnSpc>
              <a:spcBef>
                <a:spcPts val="0"/>
              </a:spcBef>
              <a:spcAft>
                <a:spcPts val="0"/>
              </a:spcAft>
            </a:pPr>
            <a:endParaRPr lang="en-US" sz="1800" b="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r>
              <a:rPr lang="el-GR" sz="1800" b="0" dirty="0">
                <a:effectLst/>
                <a:latin typeface="Arial" panose="020B0604020202020204" pitchFamily="34" charset="0"/>
                <a:ea typeface="Arial" panose="020B0604020202020204" pitchFamily="34" charset="0"/>
                <a:cs typeface="Arial" panose="020B0604020202020204" pitchFamily="34" charset="0"/>
              </a:rPr>
              <a:t>Κατανοούμε ότι οι εργαζόμενοι στο Σ.Ο.-6 Εργάτες στο πεδίο της Θρησκείας  εργάζονται όχι μόνο εντός της δικής τους κοινότητα, αλλά επηρεάζουν επίσης πολλούς ανθρώπους και ομάδες σε όλη την κοινωνία.</a:t>
            </a:r>
            <a:endParaRPr lang="en-US" sz="1800" b="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0"/>
              </a:spcBef>
              <a:spcAft>
                <a:spcPts val="0"/>
              </a:spcAft>
            </a:pPr>
            <a:endParaRPr lang="en-US" sz="1800" b="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600"/>
              </a:spcBef>
              <a:spcAft>
                <a:spcPts val="600"/>
              </a:spcAft>
              <a:buClrTx/>
              <a:buSzTx/>
              <a:buFontTx/>
              <a:buNone/>
              <a:tabLst/>
              <a:defRPr/>
            </a:pPr>
            <a:r>
              <a:rPr lang="el-GR" sz="1800" dirty="0">
                <a:effectLst/>
                <a:latin typeface="Arial" panose="020B0604020202020204" pitchFamily="34" charset="0"/>
                <a:ea typeface="Arial" panose="020B0604020202020204" pitchFamily="34" charset="0"/>
                <a:cs typeface="Arial" panose="020B0604020202020204" pitchFamily="34" charset="0"/>
              </a:rPr>
              <a:t>Στα πρώτα στάδια της Ατραπού της Απελευθέρωσης, η Ψυχή επιθυμεί να αναπτυχθεί η Προσωπικότητα . Λειτουργεί ως ενδιάμεσος για την </a:t>
            </a:r>
            <a:r>
              <a:rPr lang="el-GR" sz="1800" i="1" dirty="0">
                <a:effectLst/>
                <a:latin typeface="Arial" panose="020B0604020202020204" pitchFamily="34" charset="0"/>
                <a:ea typeface="Arial" panose="020B0604020202020204" pitchFamily="34" charset="0"/>
                <a:cs typeface="Arial" panose="020B0604020202020204" pitchFamily="34" charset="0"/>
              </a:rPr>
              <a:t>λύτρωση</a:t>
            </a:r>
            <a:r>
              <a:rPr lang="el-GR" sz="1800" dirty="0">
                <a:effectLst/>
                <a:latin typeface="Arial" panose="020B0604020202020204" pitchFamily="34" charset="0"/>
                <a:ea typeface="Arial" panose="020B0604020202020204" pitchFamily="34" charset="0"/>
                <a:cs typeface="Arial" panose="020B0604020202020204" pitchFamily="34" charset="0"/>
              </a:rPr>
              <a:t> ή τον εξαγνισμό της κατώτερης αστρικής και νοητικής ύλης των τριών οχημάτων της Προσωπικότητας.</a:t>
            </a:r>
          </a:p>
          <a:p>
            <a:pPr marL="0" marR="0" lvl="0" indent="0" algn="l" defTabSz="914400" rtl="0" eaLnBrk="1" fontAlgn="auto" latinLnBrk="0" hangingPunct="1">
              <a:lnSpc>
                <a:spcPct val="120000"/>
              </a:lnSpc>
              <a:spcBef>
                <a:spcPts val="600"/>
              </a:spcBef>
              <a:spcAft>
                <a:spcPts val="600"/>
              </a:spcAft>
              <a:buClrTx/>
              <a:buSzTx/>
              <a:buFontTx/>
              <a:buNone/>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lang="el-GR" sz="1800" dirty="0">
                <a:effectLst/>
                <a:latin typeface="Arial" panose="020B0604020202020204" pitchFamily="34" charset="0"/>
                <a:ea typeface="Arial" panose="020B0604020202020204" pitchFamily="34" charset="0"/>
                <a:cs typeface="Arial" panose="020B0604020202020204" pitchFamily="34" charset="0"/>
              </a:rPr>
              <a:t>Λόγω της παρότρυνσης της Ψυχής (δηλαδή της εντύπωσης), ο ζηλωτής θα μάθει τον αυτοέλεγχο στα συναισθήματα του και θα αντικαταστήσει τις κατώτερες αστρικές τάσεις με τις ανώτερες αντίστοιχες αρετές της Ψυχής. Αυτή η διαδικασία ξεκινά στη Δοκιμαστική Ατραπό, αρχικά μέσω εντυπώσεων από την Ψυχή.</a:t>
            </a:r>
          </a:p>
          <a:p>
            <a:pPr marL="742950" marR="0" lvl="1" indent="-28575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a:lnSpc>
                <a:spcPct val="120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Arial" panose="020B0604020202020204" pitchFamily="34" charset="0"/>
              </a:rPr>
              <a:t>Ενώ βρίσκεται βαθιά σε διαλογισμό, το άτομο μπορεί συνειδητά να συνδεθεί με την Ψυχή ή την Πνευματική Τριάδα. Με την σύνδεση ή την επίκληση αυτής της ανώτερης ενέργειας, η ίδια η σύνδεση  αντικαθιστά την αντίστοιχη ουσία κατώτερης ενέργειας, π.χ. αστρικές ενέργειες  από το ανώτερο αντίστοιχο </a:t>
            </a:r>
            <a:r>
              <a:rPr lang="el-GR" sz="1800" dirty="0" err="1">
                <a:effectLst/>
                <a:latin typeface="Arial" panose="020B0604020202020204" pitchFamily="34" charset="0"/>
                <a:ea typeface="Arial" panose="020B0604020202020204" pitchFamily="34" charset="0"/>
                <a:cs typeface="Arial" panose="020B0604020202020204" pitchFamily="34" charset="0"/>
              </a:rPr>
              <a:t>Βούδι</a:t>
            </a:r>
            <a:r>
              <a:rPr lang="el-GR" sz="1800" dirty="0">
                <a:effectLst/>
                <a:latin typeface="Arial" panose="020B0604020202020204" pitchFamily="34" charset="0"/>
                <a:ea typeface="Arial" panose="020B0604020202020204" pitchFamily="34" charset="0"/>
                <a:cs typeface="Arial" panose="020B0604020202020204" pitchFamily="34" charset="0"/>
              </a:rPr>
              <a:t>, από το επίπεδο της Διαίσθησης.</a:t>
            </a:r>
          </a:p>
          <a:p>
            <a:pPr marL="742950" marR="0" lvl="1" indent="-285750" algn="l">
              <a:lnSpc>
                <a:spcPct val="120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800" dirty="0">
                <a:effectLst/>
                <a:latin typeface="Arial" panose="020B0604020202020204" pitchFamily="34" charset="0"/>
                <a:ea typeface="Arial" panose="020B0604020202020204" pitchFamily="34" charset="0"/>
                <a:cs typeface="Times New Roman" panose="02020603050405020304" pitchFamily="18" charset="0"/>
              </a:rPr>
              <a:t>Το αστρικό σώμα αναβαθμίζεται με (ουσία του) Βουδικού (πεδίου ) και προκύπτει ο καθαρός λόγος.</a:t>
            </a:r>
          </a:p>
          <a:p>
            <a:pPr marL="1257300" marR="0" lvl="2" indent="-342900" algn="l">
              <a:lnSpc>
                <a:spcPct val="120000"/>
              </a:lnSpc>
              <a:spcBef>
                <a:spcPts val="720"/>
              </a:spcBef>
              <a:spcAft>
                <a:spcPts val="720"/>
              </a:spcAft>
              <a:buFont typeface="Courier New" panose="02070309020205020404" pitchFamily="49" charset="0"/>
              <a:buChar char="o"/>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800" dirty="0">
                <a:effectLst/>
                <a:latin typeface="Arial" panose="020B0604020202020204" pitchFamily="34" charset="0"/>
                <a:ea typeface="Arial" panose="020B0604020202020204" pitchFamily="34" charset="0"/>
                <a:cs typeface="Times New Roman" panose="02020603050405020304" pitchFamily="18" charset="0"/>
              </a:rPr>
              <a:t>Σκεφτείτε την λύτρωση ως μια διαδικασία, καθοδηγούμενη από την Ψυχή που «</a:t>
            </a:r>
            <a:r>
              <a:rPr lang="el-GR" sz="1800" dirty="0" err="1">
                <a:effectLst/>
                <a:latin typeface="Arial" panose="020B0604020202020204" pitchFamily="34" charset="0"/>
                <a:ea typeface="Arial" panose="020B0604020202020204" pitchFamily="34" charset="0"/>
                <a:cs typeface="Times New Roman" panose="02020603050405020304" pitchFamily="18" charset="0"/>
              </a:rPr>
              <a:t>επαναδιαμορφώνει</a:t>
            </a:r>
            <a:r>
              <a:rPr lang="el-GR" sz="1800" dirty="0">
                <a:effectLst/>
                <a:latin typeface="Arial" panose="020B0604020202020204" pitchFamily="34" charset="0"/>
                <a:ea typeface="Arial" panose="020B0604020202020204" pitchFamily="34" charset="0"/>
                <a:cs typeface="Times New Roman" panose="02020603050405020304" pitchFamily="18" charset="0"/>
              </a:rPr>
              <a:t>» την προσωπικότητα/ Δομεί νέες </a:t>
            </a:r>
            <a:r>
              <a:rPr lang="el-GR" sz="1800" dirty="0" err="1">
                <a:effectLst/>
                <a:latin typeface="Arial" panose="020B0604020202020204" pitchFamily="34" charset="0"/>
                <a:ea typeface="Arial" panose="020B0604020202020204" pitchFamily="34" charset="0"/>
                <a:cs typeface="Times New Roman" panose="02020603050405020304" pitchFamily="18" charset="0"/>
              </a:rPr>
              <a:t>κυανοτυπίες</a:t>
            </a:r>
            <a:r>
              <a:rPr lang="el-GR" sz="1800" dirty="0">
                <a:effectLst/>
                <a:latin typeface="Arial" panose="020B0604020202020204" pitchFamily="34" charset="0"/>
                <a:ea typeface="Arial" panose="020B0604020202020204" pitchFamily="34" charset="0"/>
                <a:cs typeface="Times New Roman" panose="02020603050405020304" pitchFamily="18" charset="0"/>
              </a:rPr>
              <a:t> για την προσωπικότητα</a:t>
            </a:r>
          </a:p>
          <a:p>
            <a:pPr marL="1257300" marR="0" lvl="2" indent="-342900" algn="l">
              <a:lnSpc>
                <a:spcPct val="120000"/>
              </a:lnSpc>
              <a:spcBef>
                <a:spcPts val="720"/>
              </a:spcBef>
              <a:spcAft>
                <a:spcPts val="720"/>
              </a:spcAft>
              <a:buFont typeface="Courier New" panose="02070309020205020404" pitchFamily="49" charset="0"/>
              <a:buChar char="o"/>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a:lnSpc>
                <a:spcPct val="120000"/>
              </a:lnSpc>
              <a:spcBef>
                <a:spcPts val="720"/>
              </a:spcBef>
              <a:spcAft>
                <a:spcPts val="720"/>
              </a:spcAft>
              <a:buFont typeface="Courier New" panose="02070309020205020404" pitchFamily="49" charset="0"/>
              <a:buChar char="o"/>
            </a:pPr>
            <a:r>
              <a:rPr lang="en-US" sz="1800" dirty="0">
                <a:effectLst/>
                <a:latin typeface="Arial" panose="020B0604020202020204" pitchFamily="34" charset="0"/>
                <a:ea typeface="Arial" panose="020B0604020202020204" pitchFamily="34" charset="0"/>
                <a:cs typeface="Arial" panose="020B0604020202020204" pitchFamily="34" charset="0"/>
              </a:rPr>
              <a:t>Through redemption, the general consciousness of the individual expands and harmony and stabilization are the result.</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800" dirty="0">
                <a:effectLst/>
                <a:latin typeface="Arial" panose="020B0604020202020204" pitchFamily="34" charset="0"/>
                <a:ea typeface="Arial" panose="020B0604020202020204" pitchFamily="34" charset="0"/>
                <a:cs typeface="Times New Roman" panose="02020603050405020304" pitchFamily="18" charset="0"/>
              </a:rPr>
              <a:t>Μέσα από της λύτρωσης διευρύνεται η γενική συνείδηση του ατόμου και το αποτέλεσμα είναι η αρμονία και η σταθεροποίηση.</a:t>
            </a:r>
          </a:p>
          <a:p>
            <a:pPr marL="1257300" marR="0" lvl="2" indent="-342900" algn="l">
              <a:lnSpc>
                <a:spcPct val="120000"/>
              </a:lnSpc>
              <a:spcBef>
                <a:spcPts val="720"/>
              </a:spcBef>
              <a:spcAft>
                <a:spcPts val="720"/>
              </a:spcAft>
              <a:buFont typeface="Courier New" panose="02070309020205020404" pitchFamily="49" charset="0"/>
              <a:buChar char="o"/>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800" dirty="0">
                <a:effectLst/>
                <a:latin typeface="Arial" panose="020B0604020202020204" pitchFamily="34" charset="0"/>
                <a:ea typeface="Arial" panose="020B0604020202020204" pitchFamily="34" charset="0"/>
                <a:cs typeface="Times New Roman" panose="02020603050405020304" pitchFamily="18" charset="0"/>
              </a:rPr>
              <a:t>Νοητικές και </a:t>
            </a:r>
            <a:r>
              <a:rPr lang="el-GR" sz="1800" dirty="0" err="1">
                <a:effectLst/>
                <a:latin typeface="Arial" panose="020B0604020202020204" pitchFamily="34" charset="0"/>
                <a:ea typeface="Arial" panose="020B0604020202020204" pitchFamily="34" charset="0"/>
                <a:cs typeface="Times New Roman" panose="02020603050405020304" pitchFamily="18" charset="0"/>
              </a:rPr>
              <a:t>φυσικέο</a:t>
            </a:r>
            <a:r>
              <a:rPr lang="el-GR" sz="1800" dirty="0">
                <a:effectLst/>
                <a:latin typeface="Arial" panose="020B0604020202020204" pitchFamily="34" charset="0"/>
                <a:ea typeface="Arial" panose="020B0604020202020204" pitchFamily="34" charset="0"/>
                <a:cs typeface="Times New Roman" panose="02020603050405020304" pitchFamily="18" charset="0"/>
              </a:rPr>
              <a:t> / αιθερικές μορφές, το σύστημα των τσάκρα και τα νάντι τρέφονται με το φως και την ουσία της Ψυχής.</a:t>
            </a:r>
          </a:p>
          <a:p>
            <a:pPr marL="1257300" marR="0" lvl="2" indent="-342900" algn="l">
              <a:lnSpc>
                <a:spcPct val="120000"/>
              </a:lnSpc>
              <a:spcBef>
                <a:spcPts val="720"/>
              </a:spcBef>
              <a:spcAft>
                <a:spcPts val="720"/>
              </a:spcAft>
              <a:buFont typeface="Courier New" panose="02070309020205020404" pitchFamily="49" charset="0"/>
              <a:buChar char="o"/>
            </a:pPr>
            <a:endParaRPr lang="el-GR" sz="1800" dirty="0">
              <a:effectLst/>
              <a:latin typeface="Arial" panose="020B0604020202020204" pitchFamily="34" charset="0"/>
              <a:ea typeface="Arial" panose="020B0604020202020204" pitchFamily="34" charset="0"/>
            </a:endParaRPr>
          </a:p>
          <a:p>
            <a:pPr marL="1257300" marR="0" lvl="2" indent="-342900" algn="l"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r>
              <a:rPr lang="el-GR" sz="1800" dirty="0">
                <a:effectLst/>
                <a:latin typeface="Arial" panose="020B0604020202020204" pitchFamily="34" charset="0"/>
                <a:ea typeface="Arial" panose="020B0604020202020204" pitchFamily="34" charset="0"/>
                <a:cs typeface="Times New Roman" panose="02020603050405020304" pitchFamily="18" charset="0"/>
              </a:rPr>
              <a:t>Ένα τέτοιο άτομο θα έχει φυσικά την τάση να ασκεί ηθική ζωή, αβλαβή και ορθές ανθρώπινες σχέσεις στην σκέψη και στην δράση του.</a:t>
            </a:r>
          </a:p>
          <a:p>
            <a:pPr marL="1257300" marR="0" lvl="2" indent="-342900" algn="l">
              <a:lnSpc>
                <a:spcPct val="120000"/>
              </a:lnSpc>
              <a:spcBef>
                <a:spcPts val="720"/>
              </a:spcBef>
              <a:spcAft>
                <a:spcPts val="72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20000"/>
              </a:lnSpc>
              <a:spcBef>
                <a:spcPts val="720"/>
              </a:spcBef>
              <a:spcAft>
                <a:spcPts val="720"/>
              </a:spcAft>
              <a:buFont typeface="Courier New" panose="02070309020205020404" pitchFamily="49" charset="0"/>
              <a:buChar char="o"/>
            </a:pPr>
            <a:r>
              <a:rPr lang="el-GR" sz="1800" dirty="0">
                <a:effectLst/>
                <a:latin typeface="Arial" panose="020B0604020202020204" pitchFamily="34" charset="0"/>
                <a:ea typeface="Arial" panose="020B0604020202020204" pitchFamily="34" charset="0"/>
                <a:cs typeface="Times New Roman" panose="02020603050405020304" pitchFamily="18" charset="0"/>
              </a:rPr>
              <a:t>Όσοι το καταφέρνουν αυτό, είναι πιο ανοιχτοί στη λήψη εντυπώσεων από τους Διδασκάλους, τους Μυημένους και τους Οδηγούς. Όταν το άτομο εξαγνίζει τον δρόμο  για τους άλλους, οι εντυπώσεις του ρόλου τους στην εκδήλωση του Σχεδίου μπορούν να συλληφθούν και να αναγνωριστούν με  έναν πιο καθαρό νου.</a:t>
            </a:r>
          </a:p>
          <a:p>
            <a:pPr marL="1200150" marR="0" lvl="2" indent="-285750" algn="l">
              <a:lnSpc>
                <a:spcPct val="120000"/>
              </a:lnSpc>
              <a:spcBef>
                <a:spcPts val="720"/>
              </a:spcBef>
              <a:spcAft>
                <a:spcPts val="720"/>
              </a:spcAft>
              <a:buFont typeface="Courier New" panose="02070309020205020404" pitchFamily="49" charset="0"/>
              <a:buChar char="o"/>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0000"/>
              </a:lnSpc>
              <a:spcBef>
                <a:spcPts val="600"/>
              </a:spcBef>
              <a:spcAft>
                <a:spcPts val="60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Με ένα πιο διαυγές αστρικό και νοητικό σώμα, άτομα και ομάδες, που αποτελούν όλους τους Σπερματικούς Ομίλους σε εθνικό και διεθνές επίπεδο, μπορούν να βοηθήσουν :</a:t>
            </a:r>
          </a:p>
          <a:p>
            <a:pPr marL="0" marR="0" algn="l">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Στην καλλιέργεια μεγαλύτερης ενότητας μεταξύ των κυβερνήσεων, των οικονομιών, των πολιτικών δομών και των Μη Κυβερνητικών Οργανώσεων (ΜΚΟ), δηλαδή μεταξύ όλων των πτυχών της ζωής.</a:t>
            </a:r>
          </a:p>
          <a:p>
            <a:pPr marL="800100" marR="0" lvl="1" indent="-342900" algn="l">
              <a:lnSpc>
                <a:spcPct val="120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Να θέσουν τις βάσεις για την ειρήνη και την επίλυση συγκρούσεων. Οι ενέργειές τους θα περιλαμβάνουν την εξουδετέρωση όλων των </a:t>
            </a:r>
            <a:r>
              <a:rPr lang="el-GR" sz="1800" dirty="0" err="1">
                <a:effectLst/>
                <a:latin typeface="Arial" panose="020B0604020202020204" pitchFamily="34" charset="0"/>
                <a:ea typeface="Times New Roman" panose="02020603050405020304" pitchFamily="18" charset="0"/>
                <a:cs typeface="Arial" panose="020B0604020202020204" pitchFamily="34" charset="0"/>
              </a:rPr>
              <a:t>σκεπτομορφών</a:t>
            </a:r>
            <a:r>
              <a:rPr lang="el-GR" sz="1800" dirty="0">
                <a:effectLst/>
                <a:latin typeface="Arial" panose="020B0604020202020204" pitchFamily="34" charset="0"/>
                <a:ea typeface="Times New Roman" panose="02020603050405020304" pitchFamily="18" charset="0"/>
                <a:cs typeface="Arial" panose="020B0604020202020204" pitchFamily="34" charset="0"/>
              </a:rPr>
              <a:t> άσκησης βίας, πόλεμου και πωλήσεων όπλων. Ουσιαστικά, και  εν ολίγοις  θα εξουδετερωνόταν  όλο το έγκλημα παγκοσμίως, - θα εγκαθιδρύονταν μια σταθερή ειρήνη.</a:t>
            </a:r>
          </a:p>
          <a:p>
            <a:pPr marL="800100" marR="0" lvl="1" indent="-342900" algn="l">
              <a:lnSpc>
                <a:spcPct val="120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Με μια διαρκή ειρήνη, το αρχικό αποτέλεσμα θα ήταν τα άτομα και οι κοινότητες να μπορούν να βοηθήσουν τους άλλους να δουν πώς τα τεράστια ποσά των χρημάτων μπορούν να διατεθούν από κυβερνήσεις, από πλούσιους δωρητές ή φιλάνθρωπους που ανταποκρίνονται, σε φυσικές καταστροφές ή στις άμεσες κοινοτικές ανάγκες ή στην αντιμετώπιση των δυσεπίλυτων προβλημάτων της ανθρωπότητας.</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endParaRPr lang="en-US" sz="1800" b="1"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b="1" dirty="0">
                <a:effectLst/>
                <a:latin typeface="Arial" panose="020B0604020202020204" pitchFamily="34" charset="0"/>
                <a:ea typeface="Arial" panose="020B0604020202020204" pitchFamily="34" charset="0"/>
                <a:cs typeface="Arial" panose="020B0604020202020204" pitchFamily="34" charset="0"/>
              </a:rPr>
              <a:t>Λύτρωση και Θυμαπάτη</a:t>
            </a:r>
          </a:p>
          <a:p>
            <a:pPr marL="0" marR="0" algn="l">
              <a:lnSpc>
                <a:spcPct val="120000"/>
              </a:lnSpc>
              <a:spcBef>
                <a:spcPts val="720"/>
              </a:spcBef>
              <a:spcAft>
                <a:spcPts val="720"/>
              </a:spcAft>
            </a:pPr>
            <a:endParaRPr lang="en-US" sz="1800" b="1"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a:lnSpc>
                <a:spcPct val="120000"/>
              </a:lnSpc>
              <a:spcBef>
                <a:spcPts val="600"/>
              </a:spcBef>
              <a:spcAft>
                <a:spcPts val="600"/>
              </a:spcAft>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Times New Roman" panose="02020603050405020304" pitchFamily="18" charset="0"/>
              </a:rPr>
              <a:t>Η λύτρωση μπορεί επίσης να θεωρηθεί ως μια διαδικασία που αφαιρεί τις θυμαπάτες ή τις ψευδαισθήσεις στο αστρικό σώμα. Φυσικά, εξαρτάται από το άτομο, πόσο αφοσιωμένο είναι στην πνευματική κάθαρση και στην «ανύψωση και μεταμόρφωση» της κατώτερης αστρικής και νοητικής ύλης.</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l">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gn="l">
              <a:lnSpc>
                <a:spcPct val="120000"/>
              </a:lnSpc>
              <a:spcBef>
                <a:spcPts val="0"/>
              </a:spcBef>
              <a:spcAft>
                <a:spcPts val="0"/>
              </a:spcAft>
              <a:buFont typeface="Symbol" panose="05050102010706020507" pitchFamily="18" charset="2"/>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67552-AEEF-4B16-B002-2E2556EA044B}"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7552-AEEF-4B16-B002-2E2556EA044B}"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67552-AEEF-4B16-B002-2E2556EA044B}" type="datetimeFigureOut">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67552-AEEF-4B16-B002-2E2556EA044B}" type="datetimeFigureOut">
              <a:rPr lang="en-US" smtClean="0"/>
              <a:pPr/>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F67552-AEEF-4B16-B002-2E2556EA044B}" type="datetimeFigureOut">
              <a:rPr lang="en-US" smtClean="0"/>
              <a:pPr/>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7552-AEEF-4B16-B002-2E2556EA044B}" type="datetimeFigureOut">
              <a:rPr lang="en-US" smtClean="0"/>
              <a:pPr/>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7552-AEEF-4B16-B002-2E2556EA044B}" type="datetimeFigureOut">
              <a:rPr lang="en-US" smtClean="0"/>
              <a:pPr/>
              <a:t>4/2/2022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CE59-6D6B-45CF-925B-D7C29A31D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0" y="4734342"/>
            <a:ext cx="9144000" cy="2000548"/>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Υποκειμενικές επιρροές μέσω</a:t>
            </a:r>
          </a:p>
          <a:p>
            <a:pPr algn="ctr"/>
            <a:r>
              <a:rPr lang="el-GR" sz="4400" b="1" dirty="0">
                <a:solidFill>
                  <a:schemeClr val="bg1"/>
                </a:solidFill>
                <a:latin typeface="Arial" panose="020B0604020202020204" pitchFamily="34" charset="0"/>
                <a:cs typeface="Arial" panose="020B0604020202020204" pitchFamily="34" charset="0"/>
              </a:rPr>
              <a:t>Των 10 Σπερματικών Ομίλων</a:t>
            </a:r>
          </a:p>
          <a:p>
            <a:pPr algn="ctr"/>
            <a:r>
              <a:rPr lang="el-GR" sz="3200" b="1" dirty="0">
                <a:solidFill>
                  <a:schemeClr val="bg1"/>
                </a:solidFill>
                <a:latin typeface="Arial" panose="020B0604020202020204" pitchFamily="34" charset="0"/>
                <a:cs typeface="Arial" panose="020B0604020202020204" pitchFamily="34" charset="0"/>
              </a:rPr>
              <a:t>Του </a:t>
            </a:r>
            <a:r>
              <a:rPr lang="el-GR" sz="3200" b="1" dirty="0" err="1">
                <a:solidFill>
                  <a:schemeClr val="bg1"/>
                </a:solidFill>
                <a:latin typeface="Arial" panose="020B0604020202020204" pitchFamily="34" charset="0"/>
                <a:cs typeface="Arial" panose="020B0604020202020204" pitchFamily="34" charset="0"/>
              </a:rPr>
              <a:t>David</a:t>
            </a:r>
            <a:r>
              <a:rPr lang="el-GR" sz="3200" b="1" dirty="0">
                <a:solidFill>
                  <a:schemeClr val="bg1"/>
                </a:solidFill>
                <a:latin typeface="Arial" panose="020B0604020202020204" pitchFamily="34" charset="0"/>
                <a:cs typeface="Arial" panose="020B0604020202020204" pitchFamily="34" charset="0"/>
              </a:rPr>
              <a:t> E. </a:t>
            </a:r>
            <a:r>
              <a:rPr lang="el-GR" sz="3200" b="1" dirty="0" err="1">
                <a:solidFill>
                  <a:schemeClr val="bg1"/>
                </a:solidFill>
                <a:latin typeface="Arial" panose="020B0604020202020204" pitchFamily="34" charset="0"/>
                <a:cs typeface="Arial" panose="020B0604020202020204" pitchFamily="34" charset="0"/>
              </a:rPr>
              <a:t>Hopper</a:t>
            </a:r>
            <a:endParaRPr lang="en-US" sz="3600" dirty="0">
              <a:solidFill>
                <a:schemeClr val="bg1"/>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78B5C-8232-4356-9B22-4DC9362AB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214" y="1143000"/>
            <a:ext cx="5370786" cy="5486400"/>
          </a:xfrm>
          <a:prstGeom prst="rect">
            <a:avLst/>
          </a:prstGeom>
          <a:solidFill>
            <a:srgbClr val="698487"/>
          </a:solidFill>
        </p:spPr>
      </p:pic>
      <p:sp>
        <p:nvSpPr>
          <p:cNvPr id="2" name="TextBox 1">
            <a:extLst>
              <a:ext uri="{FF2B5EF4-FFF2-40B4-BE49-F238E27FC236}">
                <a16:creationId xmlns:a16="http://schemas.microsoft.com/office/drawing/2014/main" id="{320E40FB-DFF0-4DEF-99EB-562036C38C7B}"/>
              </a:ext>
            </a:extLst>
          </p:cNvPr>
          <p:cNvSpPr txBox="1"/>
          <p:nvPr/>
        </p:nvSpPr>
        <p:spPr>
          <a:xfrm>
            <a:off x="3190875" y="1219200"/>
            <a:ext cx="2762250" cy="923330"/>
          </a:xfrm>
          <a:prstGeom prst="rect">
            <a:avLst/>
          </a:prstGeom>
          <a:solidFill>
            <a:srgbClr val="577577"/>
          </a:solidFill>
        </p:spPr>
        <p:txBody>
          <a:bodyPr wrap="square" rtlCol="0">
            <a:spAutoFit/>
          </a:bodyPr>
          <a:lstStyle/>
          <a:p>
            <a:pPr algn="ctr"/>
            <a:r>
              <a:rPr lang="el-GR" sz="5400" dirty="0">
                <a:solidFill>
                  <a:schemeClr val="bg1"/>
                </a:solidFill>
              </a:rPr>
              <a:t>Πνεύμα</a:t>
            </a:r>
            <a:r>
              <a:rPr lang="el-GR" sz="4000" dirty="0">
                <a:solidFill>
                  <a:schemeClr val="bg1"/>
                </a:solidFill>
              </a:rPr>
              <a:t> </a:t>
            </a:r>
            <a:endParaRPr lang="en-US" sz="4000" dirty="0">
              <a:solidFill>
                <a:schemeClr val="bg1"/>
              </a:solidFill>
            </a:endParaRPr>
          </a:p>
        </p:txBody>
      </p:sp>
      <p:sp>
        <p:nvSpPr>
          <p:cNvPr id="5" name="TextBox 4">
            <a:extLst>
              <a:ext uri="{FF2B5EF4-FFF2-40B4-BE49-F238E27FC236}">
                <a16:creationId xmlns:a16="http://schemas.microsoft.com/office/drawing/2014/main" id="{83337C7D-412B-4832-A78B-3ABAD4D37F9F}"/>
              </a:ext>
            </a:extLst>
          </p:cNvPr>
          <p:cNvSpPr txBox="1"/>
          <p:nvPr/>
        </p:nvSpPr>
        <p:spPr>
          <a:xfrm>
            <a:off x="1905000" y="5638800"/>
            <a:ext cx="2762250" cy="923330"/>
          </a:xfrm>
          <a:prstGeom prst="rect">
            <a:avLst/>
          </a:prstGeom>
          <a:solidFill>
            <a:srgbClr val="577577"/>
          </a:solidFill>
        </p:spPr>
        <p:txBody>
          <a:bodyPr wrap="square" rtlCol="0">
            <a:spAutoFit/>
          </a:bodyPr>
          <a:lstStyle/>
          <a:p>
            <a:pPr algn="ctr"/>
            <a:r>
              <a:rPr lang="el-GR" sz="5400" dirty="0">
                <a:solidFill>
                  <a:schemeClr val="bg1"/>
                </a:solidFill>
              </a:rPr>
              <a:t>Σώμα</a:t>
            </a:r>
            <a:r>
              <a:rPr lang="el-GR" sz="4000" dirty="0">
                <a:solidFill>
                  <a:schemeClr val="bg1"/>
                </a:solidFill>
              </a:rPr>
              <a:t>  </a:t>
            </a:r>
            <a:endParaRPr lang="en-US" sz="4000" dirty="0">
              <a:solidFill>
                <a:schemeClr val="bg1"/>
              </a:solidFill>
            </a:endParaRPr>
          </a:p>
        </p:txBody>
      </p:sp>
      <p:sp>
        <p:nvSpPr>
          <p:cNvPr id="6" name="TextBox 5">
            <a:extLst>
              <a:ext uri="{FF2B5EF4-FFF2-40B4-BE49-F238E27FC236}">
                <a16:creationId xmlns:a16="http://schemas.microsoft.com/office/drawing/2014/main" id="{2A1F635F-EF2C-499F-A3D9-242CD0B9BE79}"/>
              </a:ext>
            </a:extLst>
          </p:cNvPr>
          <p:cNvSpPr txBox="1"/>
          <p:nvPr/>
        </p:nvSpPr>
        <p:spPr>
          <a:xfrm>
            <a:off x="4419600" y="5707559"/>
            <a:ext cx="2762250" cy="923330"/>
          </a:xfrm>
          <a:prstGeom prst="rect">
            <a:avLst/>
          </a:prstGeom>
          <a:solidFill>
            <a:srgbClr val="577577"/>
          </a:solidFill>
        </p:spPr>
        <p:txBody>
          <a:bodyPr wrap="square" rtlCol="0">
            <a:spAutoFit/>
          </a:bodyPr>
          <a:lstStyle/>
          <a:p>
            <a:pPr algn="ctr"/>
            <a:r>
              <a:rPr lang="el-GR" sz="5400" dirty="0">
                <a:solidFill>
                  <a:schemeClr val="bg1"/>
                </a:solidFill>
              </a:rPr>
              <a:t>Νους</a:t>
            </a:r>
            <a:r>
              <a:rPr lang="el-GR" sz="4400" dirty="0">
                <a:solidFill>
                  <a:schemeClr val="bg1"/>
                </a:solidFill>
              </a:rPr>
              <a:t> </a:t>
            </a:r>
            <a:r>
              <a:rPr lang="el-GR" sz="4000" dirty="0">
                <a:solidFill>
                  <a:schemeClr val="bg1"/>
                </a:solidFill>
              </a:rPr>
              <a:t>  </a:t>
            </a:r>
            <a:endParaRPr lang="en-US" sz="4000" dirty="0">
              <a:solidFill>
                <a:schemeClr val="bg1"/>
              </a:solidFill>
            </a:endParaRPr>
          </a:p>
        </p:txBody>
      </p:sp>
      <p:sp>
        <p:nvSpPr>
          <p:cNvPr id="8" name="Text Box 4">
            <a:extLst>
              <a:ext uri="{FF2B5EF4-FFF2-40B4-BE49-F238E27FC236}">
                <a16:creationId xmlns:a16="http://schemas.microsoft.com/office/drawing/2014/main" id="{86C07F96-9FAF-4C3D-A709-40B9F4493381}"/>
              </a:ext>
            </a:extLst>
          </p:cNvPr>
          <p:cNvSpPr txBox="1">
            <a:spLocks noChangeArrowheads="1"/>
          </p:cNvSpPr>
          <p:nvPr/>
        </p:nvSpPr>
        <p:spPr bwMode="auto">
          <a:xfrm>
            <a:off x="0" y="227111"/>
            <a:ext cx="9810094" cy="769441"/>
          </a:xfrm>
          <a:prstGeom prst="rect">
            <a:avLst/>
          </a:prstGeom>
          <a:noFill/>
          <a:ln w="9525">
            <a:noFill/>
            <a:miter lim="800000"/>
            <a:headEnd/>
            <a:tailEnd/>
          </a:ln>
        </p:spPr>
        <p:txBody>
          <a:bodyPr wrap="square">
            <a:spAutoFit/>
          </a:bodyPr>
          <a:lstStyle/>
          <a:p>
            <a:pPr marL="285750" indent="-285750">
              <a:buSzPct val="60000"/>
            </a:pPr>
            <a:r>
              <a:rPr lang="el-GR" sz="4400" b="1" dirty="0">
                <a:solidFill>
                  <a:schemeClr val="bg1"/>
                </a:solidFill>
                <a:latin typeface="Arial" panose="020B0604020202020204" pitchFamily="34" charset="0"/>
                <a:cs typeface="Arial" panose="020B0604020202020204" pitchFamily="34" charset="0"/>
              </a:rPr>
              <a:t>Ενεργοποίηση της 1ης Μύησης</a:t>
            </a:r>
            <a:endParaRPr lang="en-US" altLang="en-US" sz="44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34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22E1DD0B-B6C8-4EC2-8582-8BDC06700408}"/>
              </a:ext>
            </a:extLst>
          </p:cNvPr>
          <p:cNvSpPr txBox="1">
            <a:spLocks noChangeArrowheads="1"/>
          </p:cNvSpPr>
          <p:nvPr/>
        </p:nvSpPr>
        <p:spPr bwMode="auto">
          <a:xfrm>
            <a:off x="0" y="4030496"/>
            <a:ext cx="6629400" cy="1323439"/>
          </a:xfrm>
          <a:prstGeom prst="rect">
            <a:avLst/>
          </a:prstGeom>
          <a:noFill/>
          <a:ln w="9525">
            <a:noFill/>
            <a:miter lim="800000"/>
            <a:headEnd/>
            <a:tailEnd/>
          </a:ln>
        </p:spPr>
        <p:txBody>
          <a:bodyPr wrap="square">
            <a:spAutoFit/>
          </a:bodyPr>
          <a:lstStyle/>
          <a:p>
            <a:pPr algn="ctr">
              <a:buSzPct val="85000"/>
            </a:pPr>
            <a:r>
              <a:rPr lang="el-GR" altLang="en-US" sz="4000" b="1" i="1" dirty="0">
                <a:solidFill>
                  <a:schemeClr val="bg1"/>
                </a:solidFill>
                <a:latin typeface="Arial" panose="020B0604020202020204" pitchFamily="34" charset="0"/>
                <a:cs typeface="Arial" panose="020B0604020202020204" pitchFamily="34" charset="0"/>
              </a:rPr>
              <a:t>Η ανθρωπότητα πρέπει </a:t>
            </a:r>
          </a:p>
          <a:p>
            <a:pPr algn="ctr">
              <a:buSzPct val="85000"/>
            </a:pPr>
            <a:r>
              <a:rPr lang="el-GR" altLang="en-US" sz="4000" b="1" i="1" dirty="0">
                <a:solidFill>
                  <a:schemeClr val="bg1"/>
                </a:solidFill>
                <a:latin typeface="Arial" panose="020B0604020202020204" pitchFamily="34" charset="0"/>
                <a:cs typeface="Arial" panose="020B0604020202020204" pitchFamily="34" charset="0"/>
              </a:rPr>
              <a:t>να πληροί προϋποθέσεις</a:t>
            </a:r>
            <a:endParaRPr lang="en-US" altLang="en-US" sz="4000" b="1" i="1" dirty="0">
              <a:solidFill>
                <a:schemeClr val="bg1"/>
              </a:solidFill>
              <a:latin typeface="Arial" panose="020B0604020202020204" pitchFamily="34" charset="0"/>
              <a:cs typeface="Arial" panose="020B0604020202020204" pitchFamily="34" charset="0"/>
            </a:endParaRPr>
          </a:p>
        </p:txBody>
      </p:sp>
      <p:sp>
        <p:nvSpPr>
          <p:cNvPr id="3" name="Text Box 4">
            <a:extLst>
              <a:ext uri="{FF2B5EF4-FFF2-40B4-BE49-F238E27FC236}">
                <a16:creationId xmlns:a16="http://schemas.microsoft.com/office/drawing/2014/main" id="{1706B510-A6C3-4AB3-BBF8-66E53C53B812}"/>
              </a:ext>
            </a:extLst>
          </p:cNvPr>
          <p:cNvSpPr txBox="1">
            <a:spLocks noChangeArrowheads="1"/>
          </p:cNvSpPr>
          <p:nvPr/>
        </p:nvSpPr>
        <p:spPr bwMode="auto">
          <a:xfrm>
            <a:off x="4043632" y="804208"/>
            <a:ext cx="5334000" cy="1446550"/>
          </a:xfrm>
          <a:prstGeom prst="rect">
            <a:avLst/>
          </a:prstGeom>
          <a:noFill/>
          <a:ln w="9525">
            <a:noFill/>
            <a:miter lim="800000"/>
            <a:headEnd/>
            <a:tailEnd/>
          </a:ln>
        </p:spPr>
        <p:txBody>
          <a:bodyPr wrap="square">
            <a:spAutoFit/>
          </a:bodyPr>
          <a:lstStyle/>
          <a:p>
            <a:pPr marL="285750" indent="-285750">
              <a:buSzPct val="60000"/>
            </a:pPr>
            <a:r>
              <a:rPr lang="el-GR"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Η Επανεμφάνιση του Χριστού</a:t>
            </a:r>
            <a:endParaRPr lang="en-US" altLang="en-US" sz="4400" b="1" u="sng"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BF871BF-F7E6-4DBE-8B6C-DDA7DE84F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400898"/>
            <a:ext cx="2514600" cy="3152302"/>
          </a:xfrm>
          <a:prstGeom prst="rect">
            <a:avLst/>
          </a:prstGeom>
        </p:spPr>
      </p:pic>
      <p:pic>
        <p:nvPicPr>
          <p:cNvPr id="9" name="Picture 8">
            <a:extLst>
              <a:ext uri="{FF2B5EF4-FFF2-40B4-BE49-F238E27FC236}">
                <a16:creationId xmlns:a16="http://schemas.microsoft.com/office/drawing/2014/main" id="{0C57EE14-1F80-43E5-A225-F9DCA5E5ACC2}"/>
              </a:ext>
            </a:extLst>
          </p:cNvPr>
          <p:cNvPicPr>
            <a:picLocks noChangeAspect="1"/>
          </p:cNvPicPr>
          <p:nvPr/>
        </p:nvPicPr>
        <p:blipFill>
          <a:blip r:embed="rId4"/>
          <a:stretch>
            <a:fillRect/>
          </a:stretch>
        </p:blipFill>
        <p:spPr>
          <a:xfrm>
            <a:off x="304800" y="152400"/>
            <a:ext cx="3819922" cy="3901198"/>
          </a:xfrm>
          <a:prstGeom prst="rect">
            <a:avLst/>
          </a:prstGeom>
        </p:spPr>
      </p:pic>
    </p:spTree>
    <p:extLst>
      <p:ext uri="{BB962C8B-B14F-4D97-AF65-F5344CB8AC3E}">
        <p14:creationId xmlns:p14="http://schemas.microsoft.com/office/powerpoint/2010/main" val="178508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58CCE8DF-C89A-4062-856C-787F8DFE202D}"/>
              </a:ext>
            </a:extLst>
          </p:cNvPr>
          <p:cNvSpPr txBox="1">
            <a:spLocks noChangeArrowheads="1"/>
          </p:cNvSpPr>
          <p:nvPr/>
        </p:nvSpPr>
        <p:spPr bwMode="auto">
          <a:xfrm>
            <a:off x="1752599" y="0"/>
            <a:ext cx="6972181" cy="769441"/>
          </a:xfrm>
          <a:prstGeom prst="rect">
            <a:avLst/>
          </a:prstGeom>
          <a:noFill/>
          <a:ln w="9525">
            <a:noFill/>
            <a:miter lim="800000"/>
            <a:headEnd/>
            <a:tailEnd/>
          </a:ln>
        </p:spPr>
        <p:txBody>
          <a:bodyPr wrap="square">
            <a:spAutoFit/>
          </a:bodyPr>
          <a:lstStyle/>
          <a:p>
            <a:pPr marL="285750" indent="-285750">
              <a:buSzPct val="60000"/>
            </a:pPr>
            <a:r>
              <a:rPr lang="el-GR"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Επιστήμη και Θρησκεία</a:t>
            </a:r>
            <a:endParaRPr lang="en-US" altLang="en-US" sz="4400" b="1" u="sng"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8915F00-8FC1-4381-A7BC-B62B82016112}"/>
              </a:ext>
            </a:extLst>
          </p:cNvPr>
          <p:cNvPicPr>
            <a:picLocks noChangeAspect="1"/>
          </p:cNvPicPr>
          <p:nvPr/>
        </p:nvPicPr>
        <p:blipFill>
          <a:blip r:embed="rId3"/>
          <a:stretch>
            <a:fillRect/>
          </a:stretch>
        </p:blipFill>
        <p:spPr>
          <a:xfrm>
            <a:off x="419219" y="762000"/>
            <a:ext cx="8419981" cy="5937336"/>
          </a:xfrm>
          <a:prstGeom prst="rect">
            <a:avLst/>
          </a:prstGeom>
        </p:spPr>
      </p:pic>
    </p:spTree>
    <p:extLst>
      <p:ext uri="{BB962C8B-B14F-4D97-AF65-F5344CB8AC3E}">
        <p14:creationId xmlns:p14="http://schemas.microsoft.com/office/powerpoint/2010/main" val="333585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A6E9CA-03E9-4FAF-865C-F88FF0B3788B}"/>
              </a:ext>
            </a:extLst>
          </p:cNvPr>
          <p:cNvSpPr/>
          <p:nvPr/>
        </p:nvSpPr>
        <p:spPr>
          <a:xfrm>
            <a:off x="1219200" y="76200"/>
            <a:ext cx="6781800" cy="1569660"/>
          </a:xfrm>
          <a:prstGeom prst="rect">
            <a:avLst/>
          </a:prstGeom>
        </p:spPr>
        <p:txBody>
          <a:bodyPr wrap="square">
            <a:spAutoFit/>
          </a:bodyPr>
          <a:lstStyle/>
          <a:p>
            <a:pPr algn="ctr"/>
            <a:r>
              <a:rPr lang="el-GR" altLang="en-US" sz="4800" b="1" dirty="0">
                <a:cs typeface="Arial" charset="0"/>
              </a:rPr>
              <a:t>Επιστήμη της</a:t>
            </a:r>
          </a:p>
          <a:p>
            <a:pPr algn="ctr"/>
            <a:r>
              <a:rPr lang="el-GR" altLang="en-US" sz="4800" b="1" dirty="0">
                <a:cs typeface="Arial" charset="0"/>
              </a:rPr>
              <a:t>Επίκλησης / Εφέλκυσης</a:t>
            </a:r>
            <a:endParaRPr lang="en-US" sz="4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8A0CBA0-DD7F-47F4-914C-7394800FAFF4}"/>
              </a:ext>
            </a:extLst>
          </p:cNvPr>
          <p:cNvPicPr>
            <a:picLocks noChangeAspect="1"/>
          </p:cNvPicPr>
          <p:nvPr/>
        </p:nvPicPr>
        <p:blipFill>
          <a:blip r:embed="rId3"/>
          <a:stretch>
            <a:fillRect/>
          </a:stretch>
        </p:blipFill>
        <p:spPr>
          <a:xfrm>
            <a:off x="1219200" y="1721410"/>
            <a:ext cx="6781800" cy="4603190"/>
          </a:xfrm>
          <a:prstGeom prst="rect">
            <a:avLst/>
          </a:prstGeom>
        </p:spPr>
      </p:pic>
    </p:spTree>
    <p:extLst>
      <p:ext uri="{BB962C8B-B14F-4D97-AF65-F5344CB8AC3E}">
        <p14:creationId xmlns:p14="http://schemas.microsoft.com/office/powerpoint/2010/main" val="407054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5562600" y="2590997"/>
            <a:ext cx="5078148" cy="2031325"/>
          </a:xfrm>
          <a:prstGeom prst="rect">
            <a:avLst/>
          </a:prstGeom>
          <a:noFill/>
          <a:ln w="9525">
            <a:noFill/>
            <a:miter lim="800000"/>
            <a:headEnd/>
            <a:tailEnd/>
          </a:ln>
        </p:spPr>
        <p:txBody>
          <a:bodyPr wrap="square">
            <a:spAutoFit/>
          </a:bodyPr>
          <a:lstStyle/>
          <a:p>
            <a:pPr marL="285750" indent="-285750">
              <a:spcAft>
                <a:spcPts val="1800"/>
              </a:spcAft>
              <a:buSzPct val="85000"/>
              <a:buFont typeface="Arial" pitchFamily="34" charset="0"/>
              <a:buChar char="•"/>
            </a:pPr>
            <a:r>
              <a:rPr lang="el-GR" altLang="en-US" sz="3200" b="1" dirty="0">
                <a:solidFill>
                  <a:schemeClr val="bg1"/>
                </a:solidFill>
                <a:latin typeface="Arial" panose="020B0604020202020204" pitchFamily="34" charset="0"/>
                <a:cs typeface="Arial" panose="020B0604020202020204" pitchFamily="34" charset="0"/>
              </a:rPr>
              <a:t>Πάσχα</a:t>
            </a:r>
            <a:endParaRPr lang="en-US" altLang="en-US" sz="3200" b="1" dirty="0">
              <a:solidFill>
                <a:schemeClr val="bg1"/>
              </a:solidFill>
              <a:latin typeface="Arial" panose="020B0604020202020204" pitchFamily="34" charset="0"/>
              <a:cs typeface="Arial" panose="020B0604020202020204" pitchFamily="34" charset="0"/>
            </a:endParaRPr>
          </a:p>
          <a:p>
            <a:pPr marL="285750" indent="-285750">
              <a:spcAft>
                <a:spcPts val="1800"/>
              </a:spcAft>
              <a:buSzPct val="85000"/>
              <a:buFont typeface="Arial" pitchFamily="34" charset="0"/>
              <a:buChar char="•"/>
            </a:pPr>
            <a:r>
              <a:rPr lang="el-GR" altLang="en-US" sz="3200" b="1" dirty="0" err="1">
                <a:solidFill>
                  <a:schemeClr val="bg1"/>
                </a:solidFill>
                <a:latin typeface="Arial" panose="020B0604020202020204" pitchFamily="34" charset="0"/>
                <a:cs typeface="Arial" panose="020B0604020202020204" pitchFamily="34" charset="0"/>
              </a:rPr>
              <a:t>Βεσάκ</a:t>
            </a:r>
            <a:endParaRPr lang="en-US" altLang="en-US" sz="3200" b="1" dirty="0">
              <a:solidFill>
                <a:schemeClr val="bg1"/>
              </a:solidFill>
              <a:latin typeface="Arial" panose="020B0604020202020204" pitchFamily="34" charset="0"/>
              <a:cs typeface="Arial" panose="020B0604020202020204" pitchFamily="34" charset="0"/>
            </a:endParaRPr>
          </a:p>
          <a:p>
            <a:pPr marL="285750" indent="-285750">
              <a:spcAft>
                <a:spcPts val="1800"/>
              </a:spcAft>
              <a:buSzPct val="85000"/>
              <a:buFont typeface="Arial" pitchFamily="34" charset="0"/>
              <a:buChar char="•"/>
            </a:pPr>
            <a:r>
              <a:rPr lang="el-GR" altLang="en-US" sz="3200" b="1" dirty="0">
                <a:solidFill>
                  <a:schemeClr val="bg1"/>
                </a:solidFill>
                <a:latin typeface="Arial" panose="020B0604020202020204" pitchFamily="34" charset="0"/>
                <a:cs typeface="Arial" panose="020B0604020202020204" pitchFamily="34" charset="0"/>
              </a:rPr>
              <a:t>Καλής Θέλησης</a:t>
            </a:r>
            <a:endParaRPr lang="en-US" altLang="en-US"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0" y="373559"/>
            <a:ext cx="9144000" cy="769441"/>
          </a:xfrm>
          <a:prstGeom prst="rect">
            <a:avLst/>
          </a:prstGeom>
          <a:noFill/>
          <a:ln w="9525">
            <a:noFill/>
            <a:miter lim="800000"/>
            <a:headEnd/>
            <a:tailEnd/>
          </a:ln>
        </p:spPr>
        <p:txBody>
          <a:bodyPr wrap="square">
            <a:spAutoFit/>
          </a:bodyPr>
          <a:lstStyle/>
          <a:p>
            <a:pPr marL="285750" indent="-285750" algn="ctr">
              <a:buSzPct val="60000"/>
            </a:pPr>
            <a:r>
              <a:rPr lang="el-GR" sz="4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Πνευματικά Φεστιβάλ</a:t>
            </a:r>
            <a:endParaRPr lang="en-US" altLang="en-US" sz="4400" b="1" u="sng"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570CB82-5700-4B8E-A50A-88A047B2B7F1}"/>
              </a:ext>
            </a:extLst>
          </p:cNvPr>
          <p:cNvPicPr>
            <a:picLocks noChangeAspect="1"/>
          </p:cNvPicPr>
          <p:nvPr/>
        </p:nvPicPr>
        <p:blipFill rotWithShape="1">
          <a:blip r:embed="rId3"/>
          <a:srcRect r="2537"/>
          <a:stretch/>
        </p:blipFill>
        <p:spPr>
          <a:xfrm>
            <a:off x="228601" y="2231838"/>
            <a:ext cx="5666052" cy="3330762"/>
          </a:xfrm>
          <a:prstGeom prst="rect">
            <a:avLst/>
          </a:prstGeom>
        </p:spPr>
      </p:pic>
    </p:spTree>
    <p:extLst>
      <p:ext uri="{BB962C8B-B14F-4D97-AF65-F5344CB8AC3E}">
        <p14:creationId xmlns:p14="http://schemas.microsoft.com/office/powerpoint/2010/main" val="377812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0BEFDE3-019B-4CCC-88F8-113991B5498D}"/>
              </a:ext>
            </a:extLst>
          </p:cNvPr>
          <p:cNvSpPr txBox="1">
            <a:spLocks noChangeArrowheads="1"/>
          </p:cNvSpPr>
          <p:nvPr/>
        </p:nvSpPr>
        <p:spPr bwMode="auto">
          <a:xfrm>
            <a:off x="666750" y="5415052"/>
            <a:ext cx="7810500" cy="769441"/>
          </a:xfrm>
          <a:prstGeom prst="rect">
            <a:avLst/>
          </a:prstGeom>
          <a:noFill/>
          <a:ln w="9525">
            <a:noFill/>
            <a:miter lim="800000"/>
            <a:headEnd/>
            <a:tailEnd/>
          </a:ln>
        </p:spPr>
        <p:txBody>
          <a:bodyPr wrap="square">
            <a:spAutoFit/>
          </a:bodyPr>
          <a:lstStyle/>
          <a:p>
            <a:pPr>
              <a:buSzPct val="85000"/>
            </a:pPr>
            <a:r>
              <a:rPr lang="el-GR" altLang="en-US" sz="4400" b="1" dirty="0">
                <a:solidFill>
                  <a:schemeClr val="bg1"/>
                </a:solidFill>
                <a:latin typeface="Arial" panose="020B0604020202020204" pitchFamily="34" charset="0"/>
                <a:cs typeface="Arial" panose="020B0604020202020204" pitchFamily="34" charset="0"/>
              </a:rPr>
              <a:t>Τα Χρήματα στην Υπηρεσία</a:t>
            </a:r>
            <a:endParaRPr lang="en-US" altLang="en-US" sz="44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7DA66C-6A96-477A-858A-5B837A9AA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611" y="1442948"/>
            <a:ext cx="5748589" cy="3891052"/>
          </a:xfrm>
          <a:prstGeom prst="rect">
            <a:avLst/>
          </a:prstGeom>
        </p:spPr>
      </p:pic>
      <p:sp>
        <p:nvSpPr>
          <p:cNvPr id="6" name="Text Box 4">
            <a:extLst>
              <a:ext uri="{FF2B5EF4-FFF2-40B4-BE49-F238E27FC236}">
                <a16:creationId xmlns:a16="http://schemas.microsoft.com/office/drawing/2014/main" id="{1EC346EF-11C6-425D-9E00-B0F2D7969727}"/>
              </a:ext>
            </a:extLst>
          </p:cNvPr>
          <p:cNvSpPr txBox="1">
            <a:spLocks noChangeArrowheads="1"/>
          </p:cNvSpPr>
          <p:nvPr/>
        </p:nvSpPr>
        <p:spPr bwMode="auto">
          <a:xfrm>
            <a:off x="-131095" y="225850"/>
            <a:ext cx="9144000" cy="769441"/>
          </a:xfrm>
          <a:prstGeom prst="rect">
            <a:avLst/>
          </a:prstGeom>
          <a:noFill/>
          <a:ln w="9525">
            <a:noFill/>
            <a:miter lim="800000"/>
            <a:headEnd/>
            <a:tailEnd/>
          </a:ln>
        </p:spPr>
        <p:txBody>
          <a:bodyPr wrap="square">
            <a:spAutoFit/>
          </a:bodyPr>
          <a:lstStyle/>
          <a:p>
            <a:pPr algn="ctr"/>
            <a:r>
              <a:rPr lang="el-GR" sz="4400" b="1" dirty="0">
                <a:solidFill>
                  <a:schemeClr val="bg1"/>
                </a:solidFill>
                <a:latin typeface="Arial" panose="020B0604020202020204" pitchFamily="34" charset="0"/>
                <a:cs typeface="Arial" panose="020B0604020202020204" pitchFamily="34" charset="0"/>
              </a:rPr>
              <a:t>Θρησκεία και Υπηρεσία</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66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169C6B-BDC3-4CDD-AAEA-79566A6B1242}"/>
              </a:ext>
            </a:extLst>
          </p:cNvPr>
          <p:cNvSpPr txBox="1">
            <a:spLocks noChangeArrowheads="1"/>
          </p:cNvSpPr>
          <p:nvPr/>
        </p:nvSpPr>
        <p:spPr bwMode="auto">
          <a:xfrm>
            <a:off x="5181600" y="2849467"/>
            <a:ext cx="3962400" cy="2215991"/>
          </a:xfrm>
          <a:prstGeom prst="rect">
            <a:avLst/>
          </a:prstGeom>
          <a:noFill/>
          <a:ln w="9525">
            <a:noFill/>
            <a:miter lim="800000"/>
            <a:headEnd/>
            <a:tailEnd/>
          </a:ln>
        </p:spPr>
        <p:txBody>
          <a:bodyPr wrap="square">
            <a:spAutoFit/>
          </a:bodyPr>
          <a:lstStyle/>
          <a:p>
            <a:pPr marL="60325" algn="ctr">
              <a:spcBef>
                <a:spcPts val="600"/>
              </a:spcBef>
              <a:spcAft>
                <a:spcPts val="1200"/>
              </a:spcAft>
              <a:defRPr/>
            </a:pPr>
            <a:r>
              <a:rPr lang="el-GR" altLang="en-US" sz="3600" b="1" dirty="0">
                <a:solidFill>
                  <a:schemeClr val="bg1"/>
                </a:solidFill>
                <a:latin typeface="Arial" panose="020B0604020202020204" pitchFamily="34" charset="0"/>
                <a:cs typeface="Arial" panose="020B0604020202020204" pitchFamily="34" charset="0"/>
              </a:rPr>
              <a:t>Δραστηριότητες </a:t>
            </a:r>
          </a:p>
          <a:p>
            <a:pPr marL="60325" algn="ctr">
              <a:spcBef>
                <a:spcPts val="600"/>
              </a:spcBef>
              <a:spcAft>
                <a:spcPts val="1200"/>
              </a:spcAft>
              <a:defRPr/>
            </a:pPr>
            <a:r>
              <a:rPr lang="el-GR" altLang="en-US" sz="3600" b="1" dirty="0">
                <a:solidFill>
                  <a:schemeClr val="bg1"/>
                </a:solidFill>
                <a:latin typeface="Arial" panose="020B0604020202020204" pitchFamily="34" charset="0"/>
                <a:cs typeface="Arial" panose="020B0604020202020204" pitchFamily="34" charset="0"/>
              </a:rPr>
              <a:t>Σε  Εξέλιξη</a:t>
            </a:r>
          </a:p>
          <a:p>
            <a:pPr marL="60325">
              <a:spcBef>
                <a:spcPts val="600"/>
              </a:spcBef>
              <a:spcAft>
                <a:spcPts val="1200"/>
              </a:spcAft>
              <a:defRPr/>
            </a:pP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25DBD8-2095-4583-8D66-CBCC3D260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4" y="1605900"/>
            <a:ext cx="4724400" cy="5106650"/>
          </a:xfrm>
          <a:prstGeom prst="rect">
            <a:avLst/>
          </a:prstGeom>
        </p:spPr>
      </p:pic>
      <p:sp>
        <p:nvSpPr>
          <p:cNvPr id="5" name="Rectangle 4">
            <a:extLst>
              <a:ext uri="{FF2B5EF4-FFF2-40B4-BE49-F238E27FC236}">
                <a16:creationId xmlns:a16="http://schemas.microsoft.com/office/drawing/2014/main" id="{4D88A730-C624-4BA6-9570-EB9661441AD8}"/>
              </a:ext>
            </a:extLst>
          </p:cNvPr>
          <p:cNvSpPr/>
          <p:nvPr/>
        </p:nvSpPr>
        <p:spPr>
          <a:xfrm>
            <a:off x="457199" y="76200"/>
            <a:ext cx="7986923" cy="1446550"/>
          </a:xfrm>
          <a:prstGeom prst="rect">
            <a:avLst/>
          </a:prstGeom>
        </p:spPr>
        <p:txBody>
          <a:bodyPr wrap="square">
            <a:spAutoFit/>
          </a:bodyPr>
          <a:lstStyle/>
          <a:p>
            <a:pPr algn="ctr"/>
            <a:r>
              <a:rPr lang="el-GR" altLang="en-US" sz="4400" b="1" dirty="0">
                <a:solidFill>
                  <a:schemeClr val="bg1"/>
                </a:solidFill>
                <a:latin typeface="Bookman Old Style" pitchFamily="18" charset="0"/>
                <a:cs typeface="Arial" pitchFamily="34" charset="0"/>
              </a:rPr>
              <a:t>Επιτεύγματα των Θρησκευτικών Εργατών </a:t>
            </a:r>
            <a:endParaRPr lang="en-US" sz="4400" dirty="0">
              <a:solidFill>
                <a:schemeClr val="bg1"/>
              </a:solidFill>
              <a:latin typeface="Bookman Old Style" pitchFamily="18" charset="0"/>
              <a:cs typeface="Arial" pitchFamily="34" charset="0"/>
            </a:endParaRPr>
          </a:p>
        </p:txBody>
      </p:sp>
      <p:sp>
        <p:nvSpPr>
          <p:cNvPr id="8" name="Text Box 2">
            <a:extLst>
              <a:ext uri="{FF2B5EF4-FFF2-40B4-BE49-F238E27FC236}">
                <a16:creationId xmlns:a16="http://schemas.microsoft.com/office/drawing/2014/main" id="{20EE7850-8082-4086-B957-DC337A084F6F}"/>
              </a:ext>
            </a:extLst>
          </p:cNvPr>
          <p:cNvSpPr txBox="1">
            <a:spLocks noChangeArrowheads="1"/>
          </p:cNvSpPr>
          <p:nvPr/>
        </p:nvSpPr>
        <p:spPr bwMode="auto">
          <a:xfrm>
            <a:off x="5140568" y="4572000"/>
            <a:ext cx="3962400" cy="2585323"/>
          </a:xfrm>
          <a:prstGeom prst="rect">
            <a:avLst/>
          </a:prstGeom>
          <a:noFill/>
          <a:ln w="9525">
            <a:noFill/>
            <a:miter lim="800000"/>
            <a:headEnd/>
            <a:tailEnd/>
          </a:ln>
        </p:spPr>
        <p:txBody>
          <a:bodyPr wrap="square">
            <a:spAutoFit/>
          </a:bodyPr>
          <a:lstStyle/>
          <a:p>
            <a:pPr marL="60325" algn="ctr">
              <a:spcBef>
                <a:spcPts val="600"/>
              </a:spcBef>
              <a:spcAft>
                <a:spcPts val="1200"/>
              </a:spcAft>
              <a:defRPr/>
            </a:pPr>
            <a:r>
              <a:rPr lang="el-GR" altLang="en-US" sz="4800" b="1" dirty="0">
                <a:solidFill>
                  <a:schemeClr val="bg1"/>
                </a:solidFill>
                <a:latin typeface="Arial" panose="020B0604020202020204" pitchFamily="34" charset="0"/>
                <a:cs typeface="Arial" panose="020B0604020202020204" pitchFamily="34" charset="0"/>
              </a:rPr>
              <a:t>Καθαρό</a:t>
            </a:r>
            <a:r>
              <a:rPr lang="el-GR" altLang="en-US" sz="3600" b="1" dirty="0">
                <a:solidFill>
                  <a:schemeClr val="bg1"/>
                </a:solidFill>
                <a:latin typeface="Arial" panose="020B0604020202020204" pitchFamily="34" charset="0"/>
                <a:cs typeface="Arial" panose="020B0604020202020204" pitchFamily="34" charset="0"/>
              </a:rPr>
              <a:t> Σώμα</a:t>
            </a:r>
          </a:p>
          <a:p>
            <a:pPr marL="60325" algn="ctr">
              <a:spcBef>
                <a:spcPts val="600"/>
              </a:spcBef>
              <a:spcAft>
                <a:spcPts val="1200"/>
              </a:spcAft>
              <a:defRPr/>
            </a:pPr>
            <a:r>
              <a:rPr lang="el-GR" altLang="en-US" sz="3600" b="1" dirty="0">
                <a:solidFill>
                  <a:schemeClr val="bg1"/>
                </a:solidFill>
                <a:latin typeface="Arial" panose="020B0604020202020204" pitchFamily="34" charset="0"/>
                <a:cs typeface="Arial" panose="020B0604020202020204" pitchFamily="34" charset="0"/>
              </a:rPr>
              <a:t>Διαυγής </a:t>
            </a:r>
            <a:r>
              <a:rPr lang="el-GR" altLang="en-US" sz="4800" b="1" dirty="0">
                <a:solidFill>
                  <a:schemeClr val="bg1"/>
                </a:solidFill>
                <a:latin typeface="Arial" panose="020B0604020202020204" pitchFamily="34" charset="0"/>
                <a:cs typeface="Arial" panose="020B0604020202020204" pitchFamily="34" charset="0"/>
              </a:rPr>
              <a:t>Νους</a:t>
            </a:r>
            <a:endParaRPr lang="el-GR" altLang="en-US" sz="3600" b="1" dirty="0">
              <a:solidFill>
                <a:schemeClr val="bg1"/>
              </a:solidFill>
              <a:latin typeface="Arial" panose="020B0604020202020204" pitchFamily="34" charset="0"/>
              <a:cs typeface="Arial" panose="020B0604020202020204" pitchFamily="34" charset="0"/>
            </a:endParaRPr>
          </a:p>
          <a:p>
            <a:pPr marL="60325">
              <a:spcBef>
                <a:spcPts val="600"/>
              </a:spcBef>
              <a:spcAft>
                <a:spcPts val="1200"/>
              </a:spcAft>
              <a:defRPr/>
            </a:pPr>
            <a:endParaRPr lang="en-US" alt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3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871FB7-FA2A-4478-8559-1ACC73EC06A3}"/>
              </a:ext>
            </a:extLst>
          </p:cNvPr>
          <p:cNvSpPr/>
          <p:nvPr/>
        </p:nvSpPr>
        <p:spPr>
          <a:xfrm>
            <a:off x="228600" y="327779"/>
            <a:ext cx="4267200" cy="3477875"/>
          </a:xfrm>
          <a:prstGeom prst="rect">
            <a:avLst/>
          </a:prstGeom>
        </p:spPr>
        <p:txBody>
          <a:bodyPr wrap="square">
            <a:spAutoFit/>
          </a:bodyPr>
          <a:lstStyle/>
          <a:p>
            <a:pPr algn="ctr"/>
            <a:r>
              <a:rPr lang="el-GR" altLang="en-US" sz="4400" b="1" dirty="0">
                <a:solidFill>
                  <a:srgbClr val="7030A0"/>
                </a:solidFill>
                <a:latin typeface="Bookman Old Style" pitchFamily="18" charset="0"/>
                <a:cs typeface="Arial" pitchFamily="34" charset="0"/>
              </a:rPr>
              <a:t>Σπερματικός Όμιλος 6</a:t>
            </a:r>
          </a:p>
          <a:p>
            <a:pPr algn="ctr"/>
            <a:r>
              <a:rPr lang="el-GR" sz="4400" b="1" dirty="0">
                <a:solidFill>
                  <a:srgbClr val="7030A0"/>
                </a:solidFill>
                <a:latin typeface="Bookman Old Style" pitchFamily="18" charset="0"/>
                <a:cs typeface="Arial" pitchFamily="34" charset="0"/>
              </a:rPr>
              <a:t>Εργάτες στο Πεδίο της Θρησκείας</a:t>
            </a:r>
            <a:endParaRPr lang="en-US" sz="4400" dirty="0">
              <a:solidFill>
                <a:srgbClr val="7030A0"/>
              </a:solidFill>
              <a:latin typeface="Bookman Old Style" pitchFamily="18" charset="0"/>
              <a:cs typeface="Arial" pitchFamily="34" charset="0"/>
            </a:endParaRPr>
          </a:p>
        </p:txBody>
      </p:sp>
      <p:pic>
        <p:nvPicPr>
          <p:cNvPr id="7" name="Picture 6" descr="Religion - Coexist.jpg">
            <a:extLst>
              <a:ext uri="{FF2B5EF4-FFF2-40B4-BE49-F238E27FC236}">
                <a16:creationId xmlns:a16="http://schemas.microsoft.com/office/drawing/2014/main" id="{DBD2204F-5D99-450B-8502-DD6F80DB6742}"/>
              </a:ext>
            </a:extLst>
          </p:cNvPr>
          <p:cNvPicPr>
            <a:picLocks noChangeAspect="1"/>
          </p:cNvPicPr>
          <p:nvPr/>
        </p:nvPicPr>
        <p:blipFill>
          <a:blip r:embed="rId3" cstate="print"/>
          <a:stretch>
            <a:fillRect/>
          </a:stretch>
        </p:blipFill>
        <p:spPr>
          <a:xfrm>
            <a:off x="4525853" y="381000"/>
            <a:ext cx="4160947" cy="3371434"/>
          </a:xfrm>
          <a:prstGeom prst="rect">
            <a:avLst/>
          </a:prstGeom>
        </p:spPr>
      </p:pic>
      <p:sp>
        <p:nvSpPr>
          <p:cNvPr id="6" name="Rectangle 5">
            <a:extLst>
              <a:ext uri="{FF2B5EF4-FFF2-40B4-BE49-F238E27FC236}">
                <a16:creationId xmlns:a16="http://schemas.microsoft.com/office/drawing/2014/main" id="{99194428-1E8B-4955-859D-05F513A71EBE}"/>
              </a:ext>
            </a:extLst>
          </p:cNvPr>
          <p:cNvSpPr/>
          <p:nvPr/>
        </p:nvSpPr>
        <p:spPr>
          <a:xfrm>
            <a:off x="0" y="3962399"/>
            <a:ext cx="9144000" cy="2408352"/>
          </a:xfrm>
          <a:prstGeom prst="rect">
            <a:avLst/>
          </a:prstGeom>
        </p:spPr>
        <p:txBody>
          <a:bodyPr wrap="square">
            <a:spAutoFit/>
          </a:bodyPr>
          <a:lstStyle/>
          <a:p>
            <a:pPr marL="341313" indent="-341313">
              <a:spcBef>
                <a:spcPts val="864"/>
              </a:spcBef>
              <a:buFont typeface="Arial" panose="020B0604020202020204" pitchFamily="34" charset="0"/>
              <a:buChar char="•"/>
            </a:pPr>
            <a:r>
              <a:rPr lang="el-GR" altLang="en-US" sz="3200" b="1" dirty="0">
                <a:solidFill>
                  <a:srgbClr val="7030A0"/>
                </a:solidFill>
                <a:cs typeface="Arial" charset="0"/>
              </a:rPr>
              <a:t>Ο Θεός είναι και Ενυπάρχων και Υπερβατικός</a:t>
            </a:r>
          </a:p>
          <a:p>
            <a:pPr marL="341313" indent="-341313">
              <a:spcBef>
                <a:spcPts val="864"/>
              </a:spcBef>
              <a:buFont typeface="Arial" panose="020B0604020202020204" pitchFamily="34" charset="0"/>
              <a:buChar char="•"/>
            </a:pPr>
            <a:r>
              <a:rPr lang="el-GR" altLang="en-US" sz="3200" b="1" dirty="0">
                <a:solidFill>
                  <a:srgbClr val="7030A0"/>
                </a:solidFill>
                <a:cs typeface="Arial" charset="0"/>
              </a:rPr>
              <a:t>Κατανόηση της Θείας Ζωής</a:t>
            </a:r>
          </a:p>
          <a:p>
            <a:pPr marL="341313" indent="-341313">
              <a:spcBef>
                <a:spcPts val="864"/>
              </a:spcBef>
              <a:buFont typeface="Arial" panose="020B0604020202020204" pitchFamily="34" charset="0"/>
              <a:buChar char="•"/>
            </a:pPr>
            <a:r>
              <a:rPr lang="el-GR" altLang="en-US" sz="3200" b="1" dirty="0">
                <a:solidFill>
                  <a:srgbClr val="7030A0"/>
                </a:solidFill>
                <a:cs typeface="Arial" charset="0"/>
              </a:rPr>
              <a:t>Έμφαση στην Ενότητα / Αδελφοσύνη ως Βάση </a:t>
            </a:r>
          </a:p>
          <a:p>
            <a:pPr lvl="1">
              <a:spcBef>
                <a:spcPts val="864"/>
              </a:spcBef>
            </a:pPr>
            <a:r>
              <a:rPr lang="el-GR" altLang="en-US" sz="3200" b="1" dirty="0">
                <a:solidFill>
                  <a:srgbClr val="7030A0"/>
                </a:solidFill>
                <a:cs typeface="Arial" charset="0"/>
              </a:rPr>
              <a:t>για την Θρησκεία του Νέου Κόσμου</a:t>
            </a:r>
            <a:endParaRPr lang="en-US" sz="3200" b="1" dirty="0">
              <a:solidFill>
                <a:srgbClr val="7030A0"/>
              </a:solidFill>
              <a:cs typeface="Arial" charset="0"/>
            </a:endParaRPr>
          </a:p>
        </p:txBody>
      </p:sp>
    </p:spTree>
    <p:extLst>
      <p:ext uri="{BB962C8B-B14F-4D97-AF65-F5344CB8AC3E}">
        <p14:creationId xmlns:p14="http://schemas.microsoft.com/office/powerpoint/2010/main" val="159040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3A5FD38-2148-44D1-AC15-AAEEA4240F02}"/>
              </a:ext>
            </a:extLst>
          </p:cNvPr>
          <p:cNvSpPr txBox="1">
            <a:spLocks noChangeArrowheads="1"/>
          </p:cNvSpPr>
          <p:nvPr/>
        </p:nvSpPr>
        <p:spPr bwMode="auto">
          <a:xfrm>
            <a:off x="5206359" y="3438942"/>
            <a:ext cx="3709041" cy="2123658"/>
          </a:xfrm>
          <a:prstGeom prst="rect">
            <a:avLst/>
          </a:prstGeom>
          <a:noFill/>
          <a:ln w="9525">
            <a:noFill/>
            <a:miter lim="800000"/>
            <a:headEnd/>
            <a:tailEnd/>
          </a:ln>
        </p:spPr>
        <p:txBody>
          <a:bodyPr wrap="square">
            <a:spAutoFit/>
          </a:bodyPr>
          <a:lstStyle/>
          <a:p>
            <a:pPr>
              <a:buSzPct val="85000"/>
            </a:pPr>
            <a:r>
              <a:rPr lang="el-GR" altLang="en-US" sz="4400" b="1" dirty="0">
                <a:solidFill>
                  <a:schemeClr val="bg1"/>
                </a:solidFill>
                <a:latin typeface="Arial" panose="020B0604020202020204" pitchFamily="34" charset="0"/>
                <a:cs typeface="Arial" panose="020B0604020202020204" pitchFamily="34" charset="0"/>
              </a:rPr>
              <a:t>Νέες Εσωτερικές Σχολές</a:t>
            </a:r>
            <a:endParaRPr lang="en-US" altLang="en-US" sz="4400" b="1" dirty="0">
              <a:solidFill>
                <a:schemeClr val="bg1"/>
              </a:solidFill>
              <a:latin typeface="Arial" panose="020B0604020202020204" pitchFamily="34" charset="0"/>
              <a:cs typeface="Arial" panose="020B0604020202020204" pitchFamily="34" charset="0"/>
            </a:endParaRPr>
          </a:p>
        </p:txBody>
      </p:sp>
      <p:sp>
        <p:nvSpPr>
          <p:cNvPr id="3" name="Text Box 4">
            <a:extLst>
              <a:ext uri="{FF2B5EF4-FFF2-40B4-BE49-F238E27FC236}">
                <a16:creationId xmlns:a16="http://schemas.microsoft.com/office/drawing/2014/main" id="{E9084317-8213-46EE-AC16-1117D9D05E0B}"/>
              </a:ext>
            </a:extLst>
          </p:cNvPr>
          <p:cNvSpPr txBox="1">
            <a:spLocks noChangeArrowheads="1"/>
          </p:cNvSpPr>
          <p:nvPr/>
        </p:nvSpPr>
        <p:spPr bwMode="auto">
          <a:xfrm>
            <a:off x="4977759" y="609600"/>
            <a:ext cx="3937641" cy="2123658"/>
          </a:xfrm>
          <a:prstGeom prst="rect">
            <a:avLst/>
          </a:prstGeom>
          <a:noFill/>
          <a:ln w="9525">
            <a:noFill/>
            <a:miter lim="800000"/>
            <a:headEnd/>
            <a:tailEnd/>
          </a:ln>
        </p:spPr>
        <p:txBody>
          <a:bodyPr wrap="square">
            <a:spAutoFit/>
          </a:bodyPr>
          <a:lstStyle/>
          <a:p>
            <a:pPr algn="ctr"/>
            <a:r>
              <a:rPr lang="el-GR" sz="4400" b="1" dirty="0">
                <a:solidFill>
                  <a:schemeClr val="bg1"/>
                </a:solidFill>
                <a:latin typeface="Arial" panose="020B0604020202020204" pitchFamily="34" charset="0"/>
                <a:cs typeface="Arial" panose="020B0604020202020204" pitchFamily="34" charset="0"/>
              </a:rPr>
              <a:t>Οι Θρησκείες και τα Μυστήρια</a:t>
            </a:r>
            <a:endParaRPr lang="en-US" sz="44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D54C5B2-6C3B-4E0D-A9BE-D2111EE7C7FA}"/>
              </a:ext>
            </a:extLst>
          </p:cNvPr>
          <p:cNvPicPr>
            <a:picLocks noChangeAspect="1"/>
          </p:cNvPicPr>
          <p:nvPr/>
        </p:nvPicPr>
        <p:blipFill>
          <a:blip r:embed="rId3"/>
          <a:stretch>
            <a:fillRect/>
          </a:stretch>
        </p:blipFill>
        <p:spPr>
          <a:xfrm>
            <a:off x="152400" y="0"/>
            <a:ext cx="4564494" cy="6858000"/>
          </a:xfrm>
          <a:prstGeom prst="rect">
            <a:avLst/>
          </a:prstGeom>
        </p:spPr>
      </p:pic>
    </p:spTree>
    <p:extLst>
      <p:ext uri="{BB962C8B-B14F-4D97-AF65-F5344CB8AC3E}">
        <p14:creationId xmlns:p14="http://schemas.microsoft.com/office/powerpoint/2010/main" val="372600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5000">
              <a:schemeClr val="accent1">
                <a:lumMod val="45000"/>
                <a:lumOff val="55000"/>
              </a:schemeClr>
            </a:gs>
            <a:gs pos="87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E74090-A661-4FE3-9D71-5ACF6F98243D}"/>
              </a:ext>
            </a:extLst>
          </p:cNvPr>
          <p:cNvSpPr/>
          <p:nvPr/>
        </p:nvSpPr>
        <p:spPr>
          <a:xfrm>
            <a:off x="35169" y="463079"/>
            <a:ext cx="9144000" cy="707886"/>
          </a:xfrm>
          <a:prstGeom prst="rect">
            <a:avLst/>
          </a:prstGeom>
        </p:spPr>
        <p:txBody>
          <a:bodyPr wrap="square">
            <a:spAutoFit/>
          </a:bodyPr>
          <a:lstStyle/>
          <a:p>
            <a:pPr algn="ctr"/>
            <a:r>
              <a:rPr lang="el-GR" sz="4000" b="1" dirty="0">
                <a:latin typeface="Arial" panose="020B0604020202020204" pitchFamily="34" charset="0"/>
                <a:ea typeface="Arial Unicode MS" panose="020B0604020202020204" pitchFamily="34" charset="-128"/>
                <a:cs typeface="Times New Roman" panose="02020603050405020304" pitchFamily="18" charset="0"/>
              </a:rPr>
              <a:t>Ενσωματώνοντας  Πνευματικές Αξίες </a:t>
            </a:r>
            <a:endParaRPr lang="en-US" altLang="en-US" sz="4000" b="1" u="sng" dirty="0">
              <a:latin typeface="Arial" panose="020B0604020202020204" pitchFamily="34" charset="0"/>
              <a:cs typeface="Arial" panose="020B0604020202020204" pitchFamily="34" charset="0"/>
            </a:endParaRPr>
          </a:p>
        </p:txBody>
      </p:sp>
      <p:pic>
        <p:nvPicPr>
          <p:cNvPr id="7" name="Picture 6" descr="Religion - Coexist 2.jpg">
            <a:extLst>
              <a:ext uri="{FF2B5EF4-FFF2-40B4-BE49-F238E27FC236}">
                <a16:creationId xmlns:a16="http://schemas.microsoft.com/office/drawing/2014/main" id="{E7788A76-EF0A-4F84-B6F6-58AC4AA3CE86}"/>
              </a:ext>
            </a:extLst>
          </p:cNvPr>
          <p:cNvPicPr>
            <a:picLocks noChangeAspect="1"/>
          </p:cNvPicPr>
          <p:nvPr/>
        </p:nvPicPr>
        <p:blipFill>
          <a:blip r:embed="rId3" cstate="print"/>
          <a:srcRect b="14830"/>
          <a:stretch>
            <a:fillRect/>
          </a:stretch>
        </p:blipFill>
        <p:spPr>
          <a:xfrm>
            <a:off x="477143" y="1828800"/>
            <a:ext cx="8209657" cy="2514600"/>
          </a:xfrm>
          <a:prstGeom prst="rect">
            <a:avLst/>
          </a:prstGeom>
        </p:spPr>
      </p:pic>
      <p:sp>
        <p:nvSpPr>
          <p:cNvPr id="6" name="Rectangle 5">
            <a:extLst>
              <a:ext uri="{FF2B5EF4-FFF2-40B4-BE49-F238E27FC236}">
                <a16:creationId xmlns:a16="http://schemas.microsoft.com/office/drawing/2014/main" id="{4E3D281A-A3C9-40CC-9E27-50995AAE2916}"/>
              </a:ext>
            </a:extLst>
          </p:cNvPr>
          <p:cNvSpPr/>
          <p:nvPr/>
        </p:nvSpPr>
        <p:spPr>
          <a:xfrm>
            <a:off x="733871" y="5380892"/>
            <a:ext cx="7696200" cy="769441"/>
          </a:xfrm>
          <a:prstGeom prst="rect">
            <a:avLst/>
          </a:prstGeom>
        </p:spPr>
        <p:txBody>
          <a:bodyPr wrap="square">
            <a:spAutoFit/>
          </a:bodyPr>
          <a:lstStyle/>
          <a:p>
            <a:pPr marL="49213" indent="-49213" algn="ctr">
              <a:spcBef>
                <a:spcPts val="864"/>
              </a:spcBef>
            </a:pPr>
            <a:r>
              <a:rPr lang="el-GR" sz="4400" b="1" dirty="0">
                <a:solidFill>
                  <a:srgbClr val="7030A0"/>
                </a:solidFill>
                <a:latin typeface="Arial" panose="020B0604020202020204" pitchFamily="34" charset="0"/>
                <a:cs typeface="Arial" panose="020B0604020202020204" pitchFamily="34" charset="0"/>
              </a:rPr>
              <a:t>Ηθική</a:t>
            </a:r>
            <a:r>
              <a:rPr lang="en-GB" sz="4400" b="1" dirty="0">
                <a:solidFill>
                  <a:srgbClr val="7030A0"/>
                </a:solidFill>
                <a:latin typeface="Arial" panose="020B0604020202020204" pitchFamily="34" charset="0"/>
                <a:cs typeface="Arial" panose="020B0604020202020204" pitchFamily="34" charset="0"/>
              </a:rPr>
              <a:t> </a:t>
            </a:r>
            <a:r>
              <a:rPr lang="en-US" sz="4400" b="1" dirty="0">
                <a:solidFill>
                  <a:srgbClr val="7030A0"/>
                </a:solidFill>
                <a:latin typeface="Arial" panose="020B0604020202020204" pitchFamily="34" charset="0"/>
                <a:cs typeface="Arial" panose="020B0604020202020204" pitchFamily="34" charset="0"/>
              </a:rPr>
              <a:t> – </a:t>
            </a:r>
            <a:r>
              <a:rPr lang="el-GR" sz="4400" b="1" dirty="0">
                <a:solidFill>
                  <a:srgbClr val="7030A0"/>
                </a:solidFill>
                <a:latin typeface="Arial" panose="020B0604020202020204" pitchFamily="34" charset="0"/>
                <a:cs typeface="Arial" panose="020B0604020202020204" pitchFamily="34" charset="0"/>
              </a:rPr>
              <a:t>Δεοντολογία</a:t>
            </a:r>
            <a:r>
              <a:rPr lang="en-US" sz="4400" b="1" dirty="0">
                <a:solidFill>
                  <a:srgbClr val="7030A0"/>
                </a:solidFill>
                <a:latin typeface="Arial" panose="020B0604020202020204" pitchFamily="34" charset="0"/>
                <a:cs typeface="Arial" panose="020B0604020202020204" pitchFamily="34" charset="0"/>
              </a:rPr>
              <a:t> - </a:t>
            </a:r>
            <a:r>
              <a:rPr lang="el-GR" sz="4400" b="1" dirty="0">
                <a:solidFill>
                  <a:srgbClr val="7030A0"/>
                </a:solidFill>
                <a:latin typeface="Arial" panose="020B0604020202020204" pitchFamily="34" charset="0"/>
                <a:cs typeface="Arial" panose="020B0604020202020204" pitchFamily="34" charset="0"/>
              </a:rPr>
              <a:t>Αξίες</a:t>
            </a:r>
            <a:endParaRPr lang="en-US" sz="4400" b="1" dirty="0">
              <a:solidFill>
                <a:srgbClr val="7030A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80268EA-AA95-4011-9EA0-1E7C4B9FBF05}"/>
              </a:ext>
            </a:extLst>
          </p:cNvPr>
          <p:cNvSpPr txBox="1"/>
          <p:nvPr/>
        </p:nvSpPr>
        <p:spPr>
          <a:xfrm>
            <a:off x="3429000" y="1828800"/>
            <a:ext cx="3048000" cy="707886"/>
          </a:xfrm>
          <a:prstGeom prst="rect">
            <a:avLst/>
          </a:prstGeom>
          <a:solidFill>
            <a:schemeClr val="bg1"/>
          </a:solidFill>
          <a:ln>
            <a:solidFill>
              <a:schemeClr val="bg1"/>
            </a:solidFill>
          </a:ln>
        </p:spPr>
        <p:txBody>
          <a:bodyPr wrap="square" rtlCol="0">
            <a:spAutoFit/>
          </a:bodyPr>
          <a:lstStyle/>
          <a:p>
            <a:r>
              <a:rPr lang="el-GR" sz="4000" dirty="0"/>
              <a:t>Συνυπάρχουν</a:t>
            </a:r>
            <a:endParaRPr lang="en-US" sz="4000" dirty="0"/>
          </a:p>
        </p:txBody>
      </p:sp>
    </p:spTree>
    <p:extLst>
      <p:ext uri="{BB962C8B-B14F-4D97-AF65-F5344CB8AC3E}">
        <p14:creationId xmlns:p14="http://schemas.microsoft.com/office/powerpoint/2010/main" val="17463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FE212-B9D1-44ED-B18E-EC13F94569B8}"/>
              </a:ext>
            </a:extLst>
          </p:cNvPr>
          <p:cNvPicPr>
            <a:picLocks noChangeAspect="1"/>
          </p:cNvPicPr>
          <p:nvPr/>
        </p:nvPicPr>
        <p:blipFill rotWithShape="1">
          <a:blip r:embed="rId3">
            <a:extLst>
              <a:ext uri="{28A0092B-C50C-407E-A947-70E740481C1C}">
                <a14:useLocalDpi xmlns:a14="http://schemas.microsoft.com/office/drawing/2010/main" val="0"/>
              </a:ext>
            </a:extLst>
          </a:blip>
          <a:srcRect l="5505" r="6421"/>
          <a:stretch/>
        </p:blipFill>
        <p:spPr>
          <a:xfrm>
            <a:off x="228600" y="533400"/>
            <a:ext cx="5198958" cy="5943600"/>
          </a:xfrm>
          <a:prstGeom prst="rect">
            <a:avLst/>
          </a:prstGeom>
        </p:spPr>
      </p:pic>
      <p:sp>
        <p:nvSpPr>
          <p:cNvPr id="9" name="Text Box 4"/>
          <p:cNvSpPr txBox="1">
            <a:spLocks noChangeArrowheads="1"/>
          </p:cNvSpPr>
          <p:nvPr/>
        </p:nvSpPr>
        <p:spPr bwMode="auto">
          <a:xfrm>
            <a:off x="3505200" y="310662"/>
            <a:ext cx="5638800" cy="3556423"/>
          </a:xfrm>
          <a:prstGeom prst="rect">
            <a:avLst/>
          </a:prstGeom>
          <a:noFill/>
          <a:ln w="9525">
            <a:noFill/>
            <a:miter lim="800000"/>
            <a:headEnd/>
            <a:tailEnd/>
          </a:ln>
        </p:spPr>
        <p:txBody>
          <a:bodyPr wrap="square">
            <a:spAutoFit/>
          </a:bodyPr>
          <a:lstStyle/>
          <a:p>
            <a:pPr marL="0" marR="0">
              <a:lnSpc>
                <a:spcPct val="120000"/>
              </a:lnSpc>
              <a:spcBef>
                <a:spcPts val="0"/>
              </a:spcBef>
              <a:spcAft>
                <a:spcPts val="0"/>
              </a:spcAft>
            </a:pPr>
            <a:r>
              <a:rPr lang="el-GR"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Πνευματικότητα και η επερχόμενη  Νέα Παγκόσμια Θρησκεία</a:t>
            </a:r>
            <a:endParaRPr lang="en-US" sz="4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88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69BE36FB-6C7E-4267-BE2F-05DDC19C5B2C}"/>
              </a:ext>
            </a:extLst>
          </p:cNvPr>
          <p:cNvSpPr txBox="1">
            <a:spLocks noChangeArrowheads="1"/>
          </p:cNvSpPr>
          <p:nvPr/>
        </p:nvSpPr>
        <p:spPr bwMode="auto">
          <a:xfrm>
            <a:off x="5791200" y="3429000"/>
            <a:ext cx="3352800" cy="1938992"/>
          </a:xfrm>
          <a:prstGeom prst="rect">
            <a:avLst/>
          </a:prstGeom>
          <a:noFill/>
          <a:ln w="9525">
            <a:noFill/>
            <a:miter lim="800000"/>
            <a:headEnd/>
            <a:tailEnd/>
          </a:ln>
        </p:spPr>
        <p:txBody>
          <a:bodyPr wrap="square">
            <a:spAutoFit/>
          </a:bodyPr>
          <a:lstStyle/>
          <a:p>
            <a:pPr algn="ctr">
              <a:buSzPct val="85000"/>
            </a:pPr>
            <a:r>
              <a:rPr lang="el-GR" altLang="en-US" sz="4000" b="1" dirty="0">
                <a:solidFill>
                  <a:schemeClr val="bg1"/>
                </a:solidFill>
                <a:latin typeface="Arial" panose="020B0604020202020204" pitchFamily="34" charset="0"/>
                <a:cs typeface="Arial" panose="020B0604020202020204" pitchFamily="34" charset="0"/>
              </a:rPr>
              <a:t>Αφοσίωση και Ιδεαλισμός</a:t>
            </a:r>
            <a:endParaRPr lang="en-US" altLang="en-US" sz="4000" b="1" dirty="0">
              <a:solidFill>
                <a:schemeClr val="bg1"/>
              </a:solidFill>
              <a:latin typeface="Arial" panose="020B0604020202020204" pitchFamily="34" charset="0"/>
              <a:cs typeface="Arial" panose="020B0604020202020204" pitchFamily="34" charset="0"/>
            </a:endParaRPr>
          </a:p>
        </p:txBody>
      </p:sp>
      <p:sp>
        <p:nvSpPr>
          <p:cNvPr id="3" name="Text Box 4">
            <a:extLst>
              <a:ext uri="{FF2B5EF4-FFF2-40B4-BE49-F238E27FC236}">
                <a16:creationId xmlns:a16="http://schemas.microsoft.com/office/drawing/2014/main" id="{B2A8B237-0939-4876-A75D-AD8310E2C465}"/>
              </a:ext>
            </a:extLst>
          </p:cNvPr>
          <p:cNvSpPr txBox="1">
            <a:spLocks noChangeArrowheads="1"/>
          </p:cNvSpPr>
          <p:nvPr/>
        </p:nvSpPr>
        <p:spPr bwMode="auto">
          <a:xfrm>
            <a:off x="800100" y="365005"/>
            <a:ext cx="7543800" cy="1569660"/>
          </a:xfrm>
          <a:prstGeom prst="rect">
            <a:avLst/>
          </a:prstGeom>
          <a:noFill/>
          <a:ln w="9525">
            <a:noFill/>
            <a:miter lim="800000"/>
            <a:headEnd/>
            <a:tailEnd/>
          </a:ln>
        </p:spPr>
        <p:txBody>
          <a:bodyPr wrap="square">
            <a:spAutoFit/>
          </a:bodyPr>
          <a:lstStyle/>
          <a:p>
            <a:pPr marL="285750" indent="-285750" algn="ctr">
              <a:buSzPct val="60000"/>
            </a:pPr>
            <a:r>
              <a:rPr lang="el-GR"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Πώς η 6η Ακτίνα</a:t>
            </a:r>
          </a:p>
          <a:p>
            <a:pPr marL="285750" indent="-285750" algn="ctr">
              <a:buSzPct val="60000"/>
            </a:pPr>
            <a:r>
              <a:rPr lang="el-GR"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Επηρεάζει τη Θρησκεία</a:t>
            </a:r>
            <a:endParaRPr lang="en-US" sz="4800" b="1"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AAA47682-DD70-404D-9013-69A4D3088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96556"/>
            <a:ext cx="5638800" cy="4209019"/>
          </a:xfrm>
          <a:prstGeom prst="rect">
            <a:avLst/>
          </a:prstGeom>
        </p:spPr>
      </p:pic>
    </p:spTree>
    <p:extLst>
      <p:ext uri="{BB962C8B-B14F-4D97-AF65-F5344CB8AC3E}">
        <p14:creationId xmlns:p14="http://schemas.microsoft.com/office/powerpoint/2010/main" val="40294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7A38B94-CB8D-45DE-B200-B6252D189A79}"/>
              </a:ext>
            </a:extLst>
          </p:cNvPr>
          <p:cNvSpPr txBox="1">
            <a:spLocks noChangeArrowheads="1"/>
          </p:cNvSpPr>
          <p:nvPr/>
        </p:nvSpPr>
        <p:spPr bwMode="auto">
          <a:xfrm>
            <a:off x="1438522" y="5486337"/>
            <a:ext cx="6943477" cy="1446550"/>
          </a:xfrm>
          <a:prstGeom prst="rect">
            <a:avLst/>
          </a:prstGeom>
          <a:noFill/>
          <a:ln w="9525">
            <a:noFill/>
            <a:miter lim="800000"/>
            <a:headEnd/>
            <a:tailEnd/>
          </a:ln>
        </p:spPr>
        <p:txBody>
          <a:bodyPr wrap="square">
            <a:spAutoFit/>
          </a:bodyPr>
          <a:lstStyle/>
          <a:p>
            <a:pPr>
              <a:buSzPct val="85000"/>
            </a:pPr>
            <a:r>
              <a:rPr lang="el-GR" altLang="en-US" sz="4400" b="1" dirty="0">
                <a:solidFill>
                  <a:schemeClr val="bg1"/>
                </a:solidFill>
                <a:latin typeface="Arial" panose="020B0604020202020204" pitchFamily="34" charset="0"/>
                <a:cs typeface="Arial" panose="020B0604020202020204" pitchFamily="34" charset="0"/>
              </a:rPr>
              <a:t>Στενοκέφαλος  Ιδεαλισμός</a:t>
            </a:r>
            <a:endParaRPr lang="en-US" altLang="en-US" sz="4400" b="1" dirty="0">
              <a:solidFill>
                <a:schemeClr val="bg1"/>
              </a:solidFill>
              <a:latin typeface="Arial" panose="020B0604020202020204" pitchFamily="34" charset="0"/>
              <a:cs typeface="Arial" panose="020B0604020202020204" pitchFamily="34" charset="0"/>
            </a:endParaRPr>
          </a:p>
        </p:txBody>
      </p:sp>
      <p:sp>
        <p:nvSpPr>
          <p:cNvPr id="3" name="Text Box 4">
            <a:extLst>
              <a:ext uri="{FF2B5EF4-FFF2-40B4-BE49-F238E27FC236}">
                <a16:creationId xmlns:a16="http://schemas.microsoft.com/office/drawing/2014/main" id="{FABF84FB-B369-4DA7-851C-A7FF7C0ED215}"/>
              </a:ext>
            </a:extLst>
          </p:cNvPr>
          <p:cNvSpPr txBox="1">
            <a:spLocks noChangeArrowheads="1"/>
          </p:cNvSpPr>
          <p:nvPr/>
        </p:nvSpPr>
        <p:spPr bwMode="auto">
          <a:xfrm>
            <a:off x="0" y="302082"/>
            <a:ext cx="9144000" cy="212365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400" b="1" dirty="0">
                <a:solidFill>
                  <a:schemeClr val="bg1"/>
                </a:solidFill>
                <a:latin typeface="Arial" panose="020B0604020202020204" pitchFamily="34" charset="0"/>
                <a:cs typeface="Arial" panose="020B0604020202020204" pitchFamily="34" charset="0"/>
              </a:rPr>
              <a:t>Η Θυμαπάτη που επηρεάζει</a:t>
            </a:r>
            <a:r>
              <a:rPr lang="en-GB" sz="4400" b="1" dirty="0">
                <a:solidFill>
                  <a:schemeClr val="bg1"/>
                </a:solidFill>
                <a:latin typeface="Arial" panose="020B0604020202020204" pitchFamily="34" charset="0"/>
                <a:cs typeface="Arial" panose="020B0604020202020204" pitchFamily="34" charset="0"/>
              </a:rPr>
              <a:t> </a:t>
            </a:r>
            <a:r>
              <a:rPr lang="el-GR" sz="4400" b="1" dirty="0">
                <a:solidFill>
                  <a:schemeClr val="bg1"/>
                </a:solidFill>
                <a:latin typeface="Arial" panose="020B0604020202020204" pitchFamily="34" charset="0"/>
                <a:cs typeface="Arial" panose="020B0604020202020204" pitchFamily="34" charset="0"/>
              </a:rPr>
              <a:t>τους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4400" b="1" dirty="0">
                <a:solidFill>
                  <a:schemeClr val="bg1"/>
                </a:solidFill>
                <a:latin typeface="Arial" panose="020B0604020202020204" pitchFamily="34" charset="0"/>
                <a:cs typeface="Arial" panose="020B0604020202020204" pitchFamily="34" charset="0"/>
              </a:rPr>
              <a:t>Εργάτες στο πεδίο της Θρησκείας</a:t>
            </a:r>
            <a:endParaRPr lang="en-US" sz="44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C7D4CCF-2465-4DD4-A818-DFE6F6A12361}"/>
              </a:ext>
            </a:extLst>
          </p:cNvPr>
          <p:cNvPicPr>
            <a:picLocks noChangeAspect="1"/>
          </p:cNvPicPr>
          <p:nvPr/>
        </p:nvPicPr>
        <p:blipFill rotWithShape="1">
          <a:blip r:embed="rId3">
            <a:extLst>
              <a:ext uri="{28A0092B-C50C-407E-A947-70E740481C1C}">
                <a14:useLocalDpi xmlns:a14="http://schemas.microsoft.com/office/drawing/2010/main" val="0"/>
              </a:ext>
            </a:extLst>
          </a:blip>
          <a:srcRect l="8042" t="20621" r="10839" b="16102"/>
          <a:stretch/>
        </p:blipFill>
        <p:spPr>
          <a:xfrm>
            <a:off x="875308" y="2505927"/>
            <a:ext cx="5103461" cy="2463740"/>
          </a:xfrm>
          <a:prstGeom prst="rect">
            <a:avLst/>
          </a:prstGeom>
        </p:spPr>
      </p:pic>
      <p:pic>
        <p:nvPicPr>
          <p:cNvPr id="7" name="Picture 6">
            <a:extLst>
              <a:ext uri="{FF2B5EF4-FFF2-40B4-BE49-F238E27FC236}">
                <a16:creationId xmlns:a16="http://schemas.microsoft.com/office/drawing/2014/main" id="{4C79E706-2D4A-4488-853D-E329579D9FB9}"/>
              </a:ext>
            </a:extLst>
          </p:cNvPr>
          <p:cNvPicPr>
            <a:picLocks noChangeAspect="1"/>
          </p:cNvPicPr>
          <p:nvPr/>
        </p:nvPicPr>
        <p:blipFill rotWithShape="1">
          <a:blip r:embed="rId4">
            <a:extLst>
              <a:ext uri="{28A0092B-C50C-407E-A947-70E740481C1C}">
                <a14:useLocalDpi xmlns:a14="http://schemas.microsoft.com/office/drawing/2010/main" val="0"/>
              </a:ext>
            </a:extLst>
          </a:blip>
          <a:srcRect l="7372" r="13459"/>
          <a:stretch/>
        </p:blipFill>
        <p:spPr>
          <a:xfrm>
            <a:off x="5943600" y="1905000"/>
            <a:ext cx="2819400" cy="3665594"/>
          </a:xfrm>
          <a:prstGeom prst="rect">
            <a:avLst/>
          </a:prstGeom>
        </p:spPr>
      </p:pic>
      <p:sp>
        <p:nvSpPr>
          <p:cNvPr id="4" name="TextBox 3">
            <a:extLst>
              <a:ext uri="{FF2B5EF4-FFF2-40B4-BE49-F238E27FC236}">
                <a16:creationId xmlns:a16="http://schemas.microsoft.com/office/drawing/2014/main" id="{A544EC76-85F4-46B1-9B1B-5A27EEE79CC8}"/>
              </a:ext>
            </a:extLst>
          </p:cNvPr>
          <p:cNvSpPr txBox="1"/>
          <p:nvPr/>
        </p:nvSpPr>
        <p:spPr>
          <a:xfrm>
            <a:off x="2685807" y="3324251"/>
            <a:ext cx="2362200" cy="830997"/>
          </a:xfrm>
          <a:prstGeom prst="rect">
            <a:avLst/>
          </a:prstGeom>
          <a:solidFill>
            <a:schemeClr val="bg2"/>
          </a:solidFill>
        </p:spPr>
        <p:txBody>
          <a:bodyPr wrap="square" rtlCol="0">
            <a:spAutoFit/>
          </a:bodyPr>
          <a:lstStyle/>
          <a:p>
            <a:r>
              <a:rPr lang="el-GR" sz="4800" b="1" dirty="0"/>
              <a:t>Αλήθεια</a:t>
            </a:r>
            <a:r>
              <a:rPr lang="el-GR" dirty="0"/>
              <a:t> </a:t>
            </a:r>
            <a:endParaRPr lang="en-US" dirty="0"/>
          </a:p>
        </p:txBody>
      </p:sp>
    </p:spTree>
    <p:extLst>
      <p:ext uri="{BB962C8B-B14F-4D97-AF65-F5344CB8AC3E}">
        <p14:creationId xmlns:p14="http://schemas.microsoft.com/office/powerpoint/2010/main" val="111870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578758BE-17AD-45D3-BA2B-897620B08A16}"/>
              </a:ext>
            </a:extLst>
          </p:cNvPr>
          <p:cNvSpPr txBox="1">
            <a:spLocks noChangeArrowheads="1"/>
          </p:cNvSpPr>
          <p:nvPr/>
        </p:nvSpPr>
        <p:spPr bwMode="auto">
          <a:xfrm>
            <a:off x="4724400" y="2319278"/>
            <a:ext cx="4419600" cy="2862322"/>
          </a:xfrm>
          <a:prstGeom prst="rect">
            <a:avLst/>
          </a:prstGeom>
          <a:noFill/>
          <a:ln w="9525">
            <a:noFill/>
            <a:miter lim="800000"/>
            <a:headEnd/>
            <a:tailEnd/>
          </a:ln>
        </p:spPr>
        <p:txBody>
          <a:bodyPr wrap="square">
            <a:spAutoFit/>
          </a:bodyPr>
          <a:lstStyle/>
          <a:p>
            <a:pPr marL="457200" indent="-320040">
              <a:spcAft>
                <a:spcPts val="2400"/>
              </a:spcAft>
              <a:buSzPct val="85000"/>
              <a:buFont typeface="Arial" panose="020B0604020202020204" pitchFamily="34" charset="0"/>
              <a:buChar char="•"/>
            </a:pPr>
            <a:r>
              <a:rPr lang="el-GR" altLang="en-US" sz="4000" b="1" dirty="0">
                <a:solidFill>
                  <a:schemeClr val="bg1"/>
                </a:solidFill>
                <a:latin typeface="Arial" panose="020B0604020202020204" pitchFamily="34" charset="0"/>
                <a:cs typeface="Arial" panose="020B0604020202020204" pitchFamily="34" charset="0"/>
              </a:rPr>
              <a:t>Μεταμόρφωση της Σκέψης</a:t>
            </a:r>
          </a:p>
          <a:p>
            <a:pPr marL="457200" indent="-320040">
              <a:spcAft>
                <a:spcPts val="2400"/>
              </a:spcAft>
              <a:buSzPct val="85000"/>
              <a:buFont typeface="Arial" panose="020B0604020202020204" pitchFamily="34" charset="0"/>
              <a:buChar char="•"/>
            </a:pPr>
            <a:r>
              <a:rPr lang="el-GR" altLang="en-US" sz="4000" b="1" dirty="0">
                <a:solidFill>
                  <a:schemeClr val="bg1"/>
                </a:solidFill>
                <a:latin typeface="Arial" panose="020B0604020202020204" pitchFamily="34" charset="0"/>
                <a:cs typeface="Arial" panose="020B0604020202020204" pitchFamily="34" charset="0"/>
              </a:rPr>
              <a:t>Η Επιστήμη της Επαφής</a:t>
            </a:r>
            <a:endParaRPr lang="en-US" altLang="en-US" sz="4000" b="1" dirty="0">
              <a:solidFill>
                <a:schemeClr val="bg1"/>
              </a:solidFill>
              <a:latin typeface="Arial" panose="020B0604020202020204" pitchFamily="34" charset="0"/>
              <a:cs typeface="Arial" panose="020B0604020202020204" pitchFamily="34" charset="0"/>
            </a:endParaRPr>
          </a:p>
        </p:txBody>
      </p:sp>
      <p:sp>
        <p:nvSpPr>
          <p:cNvPr id="3" name="Text Box 4">
            <a:extLst>
              <a:ext uri="{FF2B5EF4-FFF2-40B4-BE49-F238E27FC236}">
                <a16:creationId xmlns:a16="http://schemas.microsoft.com/office/drawing/2014/main" id="{5726B9A3-A22C-4258-957A-2FBEB98DAD77}"/>
              </a:ext>
            </a:extLst>
          </p:cNvPr>
          <p:cNvSpPr txBox="1">
            <a:spLocks noChangeArrowheads="1"/>
          </p:cNvSpPr>
          <p:nvPr/>
        </p:nvSpPr>
        <p:spPr bwMode="auto">
          <a:xfrm>
            <a:off x="334108" y="381000"/>
            <a:ext cx="9372600" cy="830997"/>
          </a:xfrm>
          <a:prstGeom prst="rect">
            <a:avLst/>
          </a:prstGeom>
          <a:noFill/>
          <a:ln w="9525">
            <a:noFill/>
            <a:miter lim="800000"/>
            <a:headEnd/>
            <a:tailEnd/>
          </a:ln>
        </p:spPr>
        <p:txBody>
          <a:bodyPr wrap="square">
            <a:spAutoFit/>
          </a:bodyPr>
          <a:lstStyle/>
          <a:p>
            <a:pPr marL="285750" indent="-285750">
              <a:buSzPct val="60000"/>
            </a:pPr>
            <a:r>
              <a:rPr lang="el-GR" sz="4800" b="1" dirty="0">
                <a:solidFill>
                  <a:schemeClr val="bg1"/>
                </a:solidFill>
                <a:latin typeface="Arial" panose="020B0604020202020204" pitchFamily="34" charset="0"/>
                <a:cs typeface="Arial" panose="020B0604020202020204" pitchFamily="34" charset="0"/>
              </a:rPr>
              <a:t>Ορθή Δόμηση Σκεπτομορφών</a:t>
            </a:r>
            <a:endParaRPr lang="en-US" altLang="en-US" sz="4800" b="1" u="sng"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93689E9-AD52-4654-B6C5-2F0ECBE0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1"/>
            <a:ext cx="4495800" cy="4814252"/>
          </a:xfrm>
          <a:prstGeom prst="rect">
            <a:avLst/>
          </a:prstGeom>
        </p:spPr>
      </p:pic>
    </p:spTree>
    <p:extLst>
      <p:ext uri="{BB962C8B-B14F-4D97-AF65-F5344CB8AC3E}">
        <p14:creationId xmlns:p14="http://schemas.microsoft.com/office/powerpoint/2010/main" val="73555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pic>
        <p:nvPicPr>
          <p:cNvPr id="2" name="Εικόνα 1">
            <a:extLst>
              <a:ext uri="{FF2B5EF4-FFF2-40B4-BE49-F238E27FC236}">
                <a16:creationId xmlns:a16="http://schemas.microsoft.com/office/drawing/2014/main" id="{8D8C3000-4590-4E15-B265-B2B27D75743F}"/>
              </a:ext>
            </a:extLst>
          </p:cNvPr>
          <p:cNvPicPr>
            <a:picLocks noChangeAspect="1"/>
          </p:cNvPicPr>
          <p:nvPr/>
        </p:nvPicPr>
        <p:blipFill>
          <a:blip r:embed="rId3"/>
          <a:stretch>
            <a:fillRect/>
          </a:stretch>
        </p:blipFill>
        <p:spPr>
          <a:xfrm>
            <a:off x="684677" y="161925"/>
            <a:ext cx="7925923" cy="4953000"/>
          </a:xfrm>
          <a:prstGeom prst="rect">
            <a:avLst/>
          </a:prstGeom>
        </p:spPr>
      </p:pic>
      <p:pic>
        <p:nvPicPr>
          <p:cNvPr id="8" name="Εικόνα 7">
            <a:extLst>
              <a:ext uri="{FF2B5EF4-FFF2-40B4-BE49-F238E27FC236}">
                <a16:creationId xmlns:a16="http://schemas.microsoft.com/office/drawing/2014/main" id="{42D2F3BB-2D8C-4D14-9997-B45A92F86CF7}"/>
              </a:ext>
            </a:extLst>
          </p:cNvPr>
          <p:cNvPicPr>
            <a:picLocks noChangeAspect="1"/>
          </p:cNvPicPr>
          <p:nvPr/>
        </p:nvPicPr>
        <p:blipFill>
          <a:blip r:embed="rId4"/>
          <a:stretch>
            <a:fillRect/>
          </a:stretch>
        </p:blipFill>
        <p:spPr>
          <a:xfrm>
            <a:off x="296692" y="4509012"/>
            <a:ext cx="8694908" cy="21870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66240</TotalTime>
  <Words>12931</Words>
  <Application>Microsoft Office PowerPoint</Application>
  <PresentationFormat>Προβολή στην οθόνη (4:3)</PresentationFormat>
  <Paragraphs>699</Paragraphs>
  <Slides>16</Slides>
  <Notes>16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16</vt:i4>
      </vt:variant>
    </vt:vector>
  </HeadingPairs>
  <TitlesOfParts>
    <vt:vector size="24" baseType="lpstr">
      <vt:lpstr>Arial</vt:lpstr>
      <vt:lpstr>Bookman Old Style</vt:lpstr>
      <vt:lpstr>Calibri</vt:lpstr>
      <vt:lpstr>Courier New</vt:lpstr>
      <vt:lpstr>Open Sans</vt:lpstr>
      <vt:lpstr>Symbol</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jdhopper7</dc:creator>
  <cp:lastModifiedBy>Ann Veronica Chryssis</cp:lastModifiedBy>
  <cp:revision>1696</cp:revision>
  <dcterms:created xsi:type="dcterms:W3CDTF">2017-01-19T20:54:58Z</dcterms:created>
  <dcterms:modified xsi:type="dcterms:W3CDTF">2022-04-02T05:41:24Z</dcterms:modified>
</cp:coreProperties>
</file>