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448" r:id="rId2"/>
    <p:sldId id="556" r:id="rId3"/>
    <p:sldId id="516" r:id="rId4"/>
    <p:sldId id="563" r:id="rId5"/>
    <p:sldId id="567" r:id="rId6"/>
    <p:sldId id="568" r:id="rId7"/>
    <p:sldId id="566" r:id="rId8"/>
    <p:sldId id="562" r:id="rId9"/>
    <p:sldId id="569" r:id="rId10"/>
    <p:sldId id="548" r:id="rId11"/>
    <p:sldId id="515" r:id="rId12"/>
    <p:sldId id="531" r:id="rId13"/>
    <p:sldId id="557" r:id="rId14"/>
    <p:sldId id="564" r:id="rId15"/>
    <p:sldId id="468" r:id="rId16"/>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 Veronica Chryssis" initials="AVC" lastIdx="2" clrIdx="0">
    <p:extLst>
      <p:ext uri="{19B8F6BF-5375-455C-9EA6-DF929625EA0E}">
        <p15:presenceInfo xmlns:p15="http://schemas.microsoft.com/office/powerpoint/2012/main" userId="3a1f9e6bf74d26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16D"/>
    <a:srgbClr val="2B67AF"/>
    <a:srgbClr val="4C6F7C"/>
    <a:srgbClr val="12741E"/>
    <a:srgbClr val="135516"/>
    <a:srgbClr val="0E5A17"/>
    <a:srgbClr val="3C62AE"/>
    <a:srgbClr val="70578F"/>
    <a:srgbClr val="1CBED4"/>
    <a:srgbClr val="45BE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7F72F8-EDEB-41BF-B0B4-388E4FEBF292}" v="22" dt="2022-03-01T19:16:54.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11" autoAdjust="0"/>
    <p:restoredTop sz="25468" autoAdjust="0"/>
  </p:normalViewPr>
  <p:slideViewPr>
    <p:cSldViewPr>
      <p:cViewPr varScale="1">
        <p:scale>
          <a:sx n="22" d="100"/>
          <a:sy n="22" d="100"/>
        </p:scale>
        <p:origin x="3475"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7805"/>
    </p:cViewPr>
  </p:notesTextViewPr>
  <p:sorterViewPr>
    <p:cViewPr>
      <p:scale>
        <a:sx n="100" d="100"/>
        <a:sy n="100" d="100"/>
      </p:scale>
      <p:origin x="0" y="0"/>
    </p:cViewPr>
  </p:sorterViewPr>
  <p:notesViewPr>
    <p:cSldViewPr>
      <p:cViewPr varScale="1">
        <p:scale>
          <a:sx n="65" d="100"/>
          <a:sy n="65" d="100"/>
        </p:scale>
        <p:origin x="3154"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hina Danti" userId="47f2e399601e52de" providerId="LiveId" clId="{CB7F72F8-EDEB-41BF-B0B4-388E4FEBF292}"/>
    <pc:docChg chg="undo custSel modSld">
      <pc:chgData name="Athina Danti" userId="47f2e399601e52de" providerId="LiveId" clId="{CB7F72F8-EDEB-41BF-B0B4-388E4FEBF292}" dt="2022-03-02T19:27:57.835" v="6725" actId="20577"/>
      <pc:docMkLst>
        <pc:docMk/>
      </pc:docMkLst>
      <pc:sldChg chg="modNotesTx">
        <pc:chgData name="Athina Danti" userId="47f2e399601e52de" providerId="LiveId" clId="{CB7F72F8-EDEB-41BF-B0B4-388E4FEBF292}" dt="2022-03-01T16:02:05.395" v="5166" actId="20577"/>
        <pc:sldMkLst>
          <pc:docMk/>
          <pc:sldMk cId="0" sldId="448"/>
        </pc:sldMkLst>
      </pc:sldChg>
      <pc:sldChg chg="modNotesTx">
        <pc:chgData name="Athina Danti" userId="47f2e399601e52de" providerId="LiveId" clId="{CB7F72F8-EDEB-41BF-B0B4-388E4FEBF292}" dt="2022-03-02T19:27:57.835" v="6725" actId="20577"/>
        <pc:sldMkLst>
          <pc:docMk/>
          <pc:sldMk cId="0" sldId="468"/>
        </pc:sldMkLst>
      </pc:sldChg>
      <pc:sldChg chg="addSp delSp modSp mod modNotesTx">
        <pc:chgData name="Athina Danti" userId="47f2e399601e52de" providerId="LiveId" clId="{CB7F72F8-EDEB-41BF-B0B4-388E4FEBF292}" dt="2022-03-02T18:46:04.781" v="6536" actId="20577"/>
        <pc:sldMkLst>
          <pc:docMk/>
          <pc:sldMk cId="3456683133" sldId="515"/>
        </pc:sldMkLst>
        <pc:spChg chg="add del mod">
          <ac:chgData name="Athina Danti" userId="47f2e399601e52de" providerId="LiveId" clId="{CB7F72F8-EDEB-41BF-B0B4-388E4FEBF292}" dt="2022-02-28T18:48:21.605" v="4204" actId="20577"/>
          <ac:spMkLst>
            <pc:docMk/>
            <pc:sldMk cId="3456683133" sldId="515"/>
            <ac:spMk id="8" creationId="{6A9AB989-6792-42D2-A376-4558A1A9B375}"/>
          </ac:spMkLst>
        </pc:spChg>
      </pc:sldChg>
      <pc:sldChg chg="modNotes modNotesTx">
        <pc:chgData name="Athina Danti" userId="47f2e399601e52de" providerId="LiveId" clId="{CB7F72F8-EDEB-41BF-B0B4-388E4FEBF292}" dt="2022-03-01T16:19:56.857" v="5458" actId="20577"/>
        <pc:sldMkLst>
          <pc:docMk/>
          <pc:sldMk cId="143466347" sldId="516"/>
        </pc:sldMkLst>
      </pc:sldChg>
      <pc:sldChg chg="modNotesTx">
        <pc:chgData name="Athina Danti" userId="47f2e399601e52de" providerId="LiveId" clId="{CB7F72F8-EDEB-41BF-B0B4-388E4FEBF292}" dt="2022-03-02T19:17:43.176" v="6596" actId="20577"/>
        <pc:sldMkLst>
          <pc:docMk/>
          <pc:sldMk cId="0" sldId="531"/>
        </pc:sldMkLst>
      </pc:sldChg>
      <pc:sldChg chg="modNotesTx">
        <pc:chgData name="Athina Danti" userId="47f2e399601e52de" providerId="LiveId" clId="{CB7F72F8-EDEB-41BF-B0B4-388E4FEBF292}" dt="2022-03-02T18:39:25.165" v="6491" actId="20577"/>
        <pc:sldMkLst>
          <pc:docMk/>
          <pc:sldMk cId="143466347" sldId="548"/>
        </pc:sldMkLst>
      </pc:sldChg>
      <pc:sldChg chg="modNotes modNotesTx">
        <pc:chgData name="Athina Danti" userId="47f2e399601e52de" providerId="LiveId" clId="{CB7F72F8-EDEB-41BF-B0B4-388E4FEBF292}" dt="2022-03-01T16:13:22.369" v="5385" actId="20577"/>
        <pc:sldMkLst>
          <pc:docMk/>
          <pc:sldMk cId="3441759342" sldId="556"/>
        </pc:sldMkLst>
      </pc:sldChg>
      <pc:sldChg chg="modNotesTx">
        <pc:chgData name="Athina Danti" userId="47f2e399601e52de" providerId="LiveId" clId="{CB7F72F8-EDEB-41BF-B0B4-388E4FEBF292}" dt="2022-03-02T19:05:02.710" v="6591" actId="20577"/>
        <pc:sldMkLst>
          <pc:docMk/>
          <pc:sldMk cId="680704522" sldId="557"/>
        </pc:sldMkLst>
      </pc:sldChg>
      <pc:sldChg chg="modSp modNotes modNotesTx">
        <pc:chgData name="Athina Danti" userId="47f2e399601e52de" providerId="LiveId" clId="{CB7F72F8-EDEB-41BF-B0B4-388E4FEBF292}" dt="2022-03-02T16:44:47.232" v="6205" actId="20577"/>
        <pc:sldMkLst>
          <pc:docMk/>
          <pc:sldMk cId="3004607221" sldId="562"/>
        </pc:sldMkLst>
        <pc:spChg chg="mod">
          <ac:chgData name="Athina Danti" userId="47f2e399601e52de" providerId="LiveId" clId="{CB7F72F8-EDEB-41BF-B0B4-388E4FEBF292}" dt="2022-02-28T18:14:39.826" v="3072"/>
          <ac:spMkLst>
            <pc:docMk/>
            <pc:sldMk cId="3004607221" sldId="562"/>
            <ac:spMk id="2" creationId="{D5CCECBF-FAA4-4325-9377-178A2AB4FB51}"/>
          </ac:spMkLst>
        </pc:spChg>
      </pc:sldChg>
      <pc:sldChg chg="modNotesTx">
        <pc:chgData name="Athina Danti" userId="47f2e399601e52de" providerId="LiveId" clId="{CB7F72F8-EDEB-41BF-B0B4-388E4FEBF292}" dt="2022-03-01T19:15:51.247" v="5699" actId="20577"/>
        <pc:sldMkLst>
          <pc:docMk/>
          <pc:sldMk cId="630297297" sldId="563"/>
        </pc:sldMkLst>
      </pc:sldChg>
      <pc:sldChg chg="modSp mod modNotesTx">
        <pc:chgData name="Athina Danti" userId="47f2e399601e52de" providerId="LiveId" clId="{CB7F72F8-EDEB-41BF-B0B4-388E4FEBF292}" dt="2022-03-02T19:22:11.166" v="6611" actId="20577"/>
        <pc:sldMkLst>
          <pc:docMk/>
          <pc:sldMk cId="415474355" sldId="564"/>
        </pc:sldMkLst>
        <pc:spChg chg="mod">
          <ac:chgData name="Athina Danti" userId="47f2e399601e52de" providerId="LiveId" clId="{CB7F72F8-EDEB-41BF-B0B4-388E4FEBF292}" dt="2022-02-28T19:10:16.798" v="4713" actId="20577"/>
          <ac:spMkLst>
            <pc:docMk/>
            <pc:sldMk cId="415474355" sldId="564"/>
            <ac:spMk id="4" creationId="{43300E67-3A51-4BDD-BF1B-C3DB9F02DE08}"/>
          </ac:spMkLst>
        </pc:spChg>
      </pc:sldChg>
      <pc:sldChg chg="modNotesTx">
        <pc:chgData name="Athina Danti" userId="47f2e399601e52de" providerId="LiveId" clId="{CB7F72F8-EDEB-41BF-B0B4-388E4FEBF292}" dt="2022-03-02T16:36:07.647" v="6058" actId="20577"/>
        <pc:sldMkLst>
          <pc:docMk/>
          <pc:sldMk cId="4249728472" sldId="566"/>
        </pc:sldMkLst>
      </pc:sldChg>
      <pc:sldChg chg="modNotesTx">
        <pc:chgData name="Athina Danti" userId="47f2e399601e52de" providerId="LiveId" clId="{CB7F72F8-EDEB-41BF-B0B4-388E4FEBF292}" dt="2022-03-01T19:21:05.917" v="5757" actId="313"/>
        <pc:sldMkLst>
          <pc:docMk/>
          <pc:sldMk cId="2833497502" sldId="567"/>
        </pc:sldMkLst>
      </pc:sldChg>
      <pc:sldChg chg="modSp mod modNotesTx">
        <pc:chgData name="Athina Danti" userId="47f2e399601e52de" providerId="LiveId" clId="{CB7F72F8-EDEB-41BF-B0B4-388E4FEBF292}" dt="2022-03-01T19:53:05.624" v="5852" actId="20577"/>
        <pc:sldMkLst>
          <pc:docMk/>
          <pc:sldMk cId="572166304" sldId="568"/>
        </pc:sldMkLst>
        <pc:spChg chg="mod">
          <ac:chgData name="Athina Danti" userId="47f2e399601e52de" providerId="LiveId" clId="{CB7F72F8-EDEB-41BF-B0B4-388E4FEBF292}" dt="2022-02-28T17:51:52.079" v="2375" actId="20577"/>
          <ac:spMkLst>
            <pc:docMk/>
            <pc:sldMk cId="572166304" sldId="568"/>
            <ac:spMk id="3" creationId="{15CE1B76-7170-4A6C-8AA3-4A4AAE86B3F6}"/>
          </ac:spMkLst>
        </pc:spChg>
      </pc:sldChg>
      <pc:sldChg chg="modSp modNotes modNotesTx">
        <pc:chgData name="Athina Danti" userId="47f2e399601e52de" providerId="LiveId" clId="{CB7F72F8-EDEB-41BF-B0B4-388E4FEBF292}" dt="2022-03-02T18:23:35.292" v="6375" actId="20577"/>
        <pc:sldMkLst>
          <pc:docMk/>
          <pc:sldMk cId="1958852848" sldId="569"/>
        </pc:sldMkLst>
        <pc:spChg chg="mod">
          <ac:chgData name="Athina Danti" userId="47f2e399601e52de" providerId="LiveId" clId="{CB7F72F8-EDEB-41BF-B0B4-388E4FEBF292}" dt="2022-02-28T18:14:39.826" v="3072"/>
          <ac:spMkLst>
            <pc:docMk/>
            <pc:sldMk cId="1958852848" sldId="569"/>
            <ac:spMk id="4" creationId="{59975274-5E10-4C82-9A19-9EA5F723A65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06F9B3-6EE7-44BC-B9B5-4E6B8F7C6AB4}" type="datetimeFigureOut">
              <a:rPr lang="en-US" smtClean="0"/>
              <a:pPr/>
              <a:t>3/2/2022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E0ED22-4A63-47C9-8BC8-1027E703DBB5}" type="slidenum">
              <a:rPr lang="en-US" smtClean="0"/>
              <a:pPr/>
              <a:t>‹#›</a:t>
            </a:fld>
            <a:endParaRPr lang="en-US"/>
          </a:p>
        </p:txBody>
      </p:sp>
    </p:spTree>
    <p:extLst>
      <p:ext uri="{BB962C8B-B14F-4D97-AF65-F5344CB8AC3E}">
        <p14:creationId xmlns:p14="http://schemas.microsoft.com/office/powerpoint/2010/main" val="4054324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9D453F-C2E6-4D59-94B9-0D93CC4D5E21}" type="datetimeFigureOut">
              <a:rPr lang="en-US" smtClean="0"/>
              <a:pPr/>
              <a:t>3/2/2022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FA9564-7ACA-4779-B4DE-DB48D22ECA08}" type="slidenum">
              <a:rPr lang="en-US" smtClean="0"/>
              <a:pPr/>
              <a:t>‹#›</a:t>
            </a:fld>
            <a:endParaRPr lang="en-US"/>
          </a:p>
        </p:txBody>
      </p:sp>
    </p:spTree>
    <p:extLst>
      <p:ext uri="{BB962C8B-B14F-4D97-AF65-F5344CB8AC3E}">
        <p14:creationId xmlns:p14="http://schemas.microsoft.com/office/powerpoint/2010/main" val="133072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Today’s talk is Part II of a </a:t>
            </a:r>
            <a:r>
              <a:rPr lang="en-US" baseline="0" dirty="0"/>
              <a:t>discussion on Seed Group 5 – Political Organizers</a:t>
            </a:r>
          </a:p>
          <a:p>
            <a:endParaRPr lang="en-US" baseline="0" dirty="0"/>
          </a:p>
          <a:p>
            <a:r>
              <a:rPr lang="en-US" baseline="0" dirty="0"/>
              <a:t>Brief recap of themes from January’s talk.....I discussed:</a:t>
            </a:r>
          </a:p>
          <a:p>
            <a:pPr marL="628650" lvl="1" indent="-171450">
              <a:buFont typeface="Arial" panose="020B0604020202020204" pitchFamily="34" charset="0"/>
              <a:buChar char="•"/>
            </a:pPr>
            <a:r>
              <a:rPr lang="en-US" baseline="0" dirty="0"/>
              <a:t>The nature of Will energy and how its connected with this Seed Group</a:t>
            </a:r>
          </a:p>
          <a:p>
            <a:pPr marL="628650" lvl="1" indent="-171450">
              <a:buFont typeface="Arial" panose="020B0604020202020204" pitchFamily="34" charset="0"/>
              <a:buChar char="•"/>
            </a:pPr>
            <a:r>
              <a:rPr lang="en-US" baseline="0" dirty="0"/>
              <a:t>...and the difference between a Leader and Statesman</a:t>
            </a:r>
          </a:p>
          <a:p>
            <a:r>
              <a:rPr lang="en-US" baseline="0" dirty="0"/>
              <a:t>If you missed last month’s talk, its available on Makara.us.</a:t>
            </a:r>
          </a:p>
          <a:p>
            <a:endParaRPr lang="en-US" baseline="0" dirty="0"/>
          </a:p>
          <a:p>
            <a:endParaRPr lang="en-US" baseline="0" dirty="0"/>
          </a:p>
          <a:p>
            <a:r>
              <a:rPr lang="el-GR" baseline="0" dirty="0"/>
              <a:t>Η σημερινή ομιλία είναι το </a:t>
            </a:r>
            <a:r>
              <a:rPr lang="en-US" baseline="0" dirty="0"/>
              <a:t>2o </a:t>
            </a:r>
            <a:r>
              <a:rPr lang="el-GR" baseline="0" dirty="0"/>
              <a:t>Μέρος της συζήτησης για τον Σπερματικό Όμιλο 5 – Πολιτικοί Οργανωτές</a:t>
            </a:r>
          </a:p>
          <a:p>
            <a:endParaRPr lang="el-GR" baseline="0" dirty="0"/>
          </a:p>
          <a:p>
            <a:r>
              <a:rPr lang="el-GR" baseline="0" dirty="0"/>
              <a:t>Μια σύντομη ανακεφαλαίωση των θεμάτων από την ομιλία του Ιανουαρίου.....Συζήτησα:</a:t>
            </a:r>
          </a:p>
          <a:p>
            <a:pPr marL="171450" indent="-171450">
              <a:buFont typeface="Arial" panose="020B0604020202020204" pitchFamily="34" charset="0"/>
              <a:buChar char="•"/>
            </a:pPr>
            <a:r>
              <a:rPr lang="el-GR" baseline="0" dirty="0"/>
              <a:t>Την φύση της ενέργειας της θέλησης και πώς συνδέεται με αυτόν τον Σπερματικό Όμιλο </a:t>
            </a:r>
          </a:p>
          <a:p>
            <a:pPr marL="171450" indent="-171450">
              <a:buFont typeface="Arial" panose="020B0604020202020204" pitchFamily="34" charset="0"/>
              <a:buChar char="•"/>
            </a:pPr>
            <a:r>
              <a:rPr lang="el-GR" baseline="0" dirty="0"/>
              <a:t>...και την διαφορά ανάμεσα στον Ηγέτη και τον Πολιτευτή</a:t>
            </a:r>
          </a:p>
          <a:p>
            <a:r>
              <a:rPr lang="el-GR" baseline="0" dirty="0"/>
              <a:t>Εάν χάσατε την ομιλία του προηγούμενου μήνα, είναι διαθέσιμη στο Makara.us.</a:t>
            </a:r>
          </a:p>
          <a:p>
            <a:endParaRPr lang="el-GR" baseline="0" dirty="0"/>
          </a:p>
          <a:p>
            <a:r>
              <a:rPr lang="en-US" baseline="0" dirty="0"/>
              <a:t>**********************************************************************************</a:t>
            </a:r>
          </a:p>
          <a:p>
            <a:r>
              <a:rPr lang="en-US" baseline="0" dirty="0"/>
              <a:t>Today, I’ll talk about “other” various </a:t>
            </a:r>
            <a:r>
              <a:rPr lang="en-US" u="sng" baseline="0" dirty="0"/>
              <a:t>topics related</a:t>
            </a:r>
            <a:r>
              <a:rPr lang="en-US" baseline="0" dirty="0"/>
              <a:t> to the Political Organizers group:</a:t>
            </a:r>
          </a:p>
          <a:p>
            <a:endParaRPr lang="en-US" baseline="0" dirty="0"/>
          </a:p>
          <a:p>
            <a:pPr marL="628650" lvl="1" indent="-171450">
              <a:buFont typeface="Arial" panose="020B0604020202020204" pitchFamily="34" charset="0"/>
              <a:buChar char="•"/>
            </a:pPr>
            <a:r>
              <a:rPr lang="en-US" baseline="0" dirty="0"/>
              <a:t>Path to International Consciousness</a:t>
            </a:r>
          </a:p>
          <a:p>
            <a:pPr marL="628650" lvl="1" indent="-171450">
              <a:buFont typeface="Arial" panose="020B0604020202020204" pitchFamily="34" charset="0"/>
              <a:buChar char="•"/>
            </a:pPr>
            <a:r>
              <a:rPr lang="en-US" baseline="0" dirty="0"/>
              <a:t>The Need for Vision from members of this group</a:t>
            </a:r>
          </a:p>
          <a:p>
            <a:pPr marL="628650" lvl="1" indent="-171450">
              <a:buFont typeface="Arial" panose="020B0604020202020204" pitchFamily="34" charset="0"/>
              <a:buChar char="•"/>
            </a:pPr>
            <a:r>
              <a:rPr lang="en-US" baseline="0" dirty="0"/>
              <a:t>Addressing  Problems of Humanity</a:t>
            </a:r>
          </a:p>
          <a:p>
            <a:pPr marL="628650" lvl="1" indent="-171450">
              <a:buFont typeface="Arial" panose="020B0604020202020204" pitchFamily="34" charset="0"/>
              <a:buChar char="•"/>
            </a:pPr>
            <a:r>
              <a:rPr lang="en-US" baseline="0" dirty="0"/>
              <a:t>Nature of Spiritual Tension</a:t>
            </a:r>
          </a:p>
          <a:p>
            <a:pPr marL="628650" lvl="1" indent="-171450">
              <a:buFont typeface="Arial" panose="020B0604020202020204" pitchFamily="34" charset="0"/>
              <a:buChar char="•"/>
            </a:pPr>
            <a:r>
              <a:rPr lang="en-US" baseline="0" dirty="0"/>
              <a:t>Upcoming 2025 Conclave and what it could portend for humanity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 ********************************</a:t>
            </a:r>
          </a:p>
          <a:p>
            <a:r>
              <a:rPr lang="el-GR" baseline="0" dirty="0"/>
              <a:t>Σήμερα, θα μιλήσω για  κάποια  άλλα θέματα που σχετίζονται με τον όμιλο των Πολιτικών Οργανωτών</a:t>
            </a:r>
          </a:p>
          <a:p>
            <a:endParaRPr lang="el-GR" baseline="0" dirty="0"/>
          </a:p>
          <a:p>
            <a:pPr marL="171450" indent="-171450">
              <a:buFont typeface="Arial" panose="020B0604020202020204" pitchFamily="34" charset="0"/>
              <a:buChar char="•"/>
            </a:pPr>
            <a:r>
              <a:rPr lang="el-GR" baseline="0" dirty="0"/>
              <a:t>Την Πορεία προς μια Παγκόσμια Συνείδηση</a:t>
            </a:r>
          </a:p>
          <a:p>
            <a:pPr marL="171450" indent="-171450">
              <a:buFont typeface="Arial" panose="020B0604020202020204" pitchFamily="34" charset="0"/>
              <a:buChar char="•"/>
            </a:pPr>
            <a:r>
              <a:rPr lang="el-GR" baseline="0" dirty="0" err="1"/>
              <a:t>Tην</a:t>
            </a:r>
            <a:r>
              <a:rPr lang="el-GR" baseline="0" dirty="0"/>
              <a:t> Ανάγκη του Οράματος από τα μέλη αυτής της ομάδας</a:t>
            </a:r>
          </a:p>
          <a:p>
            <a:pPr marL="171450" indent="-171450">
              <a:buFont typeface="Arial" panose="020B0604020202020204" pitchFamily="34" charset="0"/>
              <a:buChar char="•"/>
            </a:pPr>
            <a:r>
              <a:rPr lang="el-GR" baseline="0" dirty="0"/>
              <a:t>Την αντιμετώπιση των Προβλημάτων της Ανθρωπότητας</a:t>
            </a:r>
          </a:p>
          <a:p>
            <a:pPr marL="171450" indent="-171450">
              <a:buFont typeface="Arial" panose="020B0604020202020204" pitchFamily="34" charset="0"/>
              <a:buChar char="•"/>
            </a:pPr>
            <a:r>
              <a:rPr lang="el-GR" baseline="0" dirty="0"/>
              <a:t>Την Φύση της Πνευματικής Έντασης</a:t>
            </a:r>
          </a:p>
          <a:p>
            <a:pPr marL="171450" indent="-171450">
              <a:buFont typeface="Arial" panose="020B0604020202020204" pitchFamily="34" charset="0"/>
              <a:buChar char="•"/>
            </a:pPr>
            <a:r>
              <a:rPr lang="el-GR" baseline="0" dirty="0"/>
              <a:t>Το επερχόμενο Κονκλάβιο/ Σύσκεψη του 2025 και τι θα μπορούσε να προμηνύει για την ανθρωπότητα</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FFA9564-7ACA-4779-B4DE-DB48D22ECA0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1" baseline="0" dirty="0">
                <a:solidFill>
                  <a:schemeClr val="bg2"/>
                </a:solidFill>
                <a:latin typeface="Bookman Old Style" pitchFamily="18" charset="0"/>
                <a:cs typeface="Arial" pitchFamily="34" charset="0"/>
              </a:rPr>
              <a:t>Problems of Humanity from AAB book</a:t>
            </a:r>
            <a:endParaRPr lang="el-GR" altLang="en-US" sz="2800" b="1" baseline="0" dirty="0">
              <a:solidFill>
                <a:schemeClr val="bg2"/>
              </a:solidFill>
              <a:latin typeface="Bookman Old Style" pitchFamily="18"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baseline="0" dirty="0">
                <a:solidFill>
                  <a:schemeClr val="bg2"/>
                </a:solidFill>
                <a:latin typeface="Bookman Old Style" pitchFamily="18" charset="0"/>
                <a:cs typeface="Arial" pitchFamily="34" charset="0"/>
              </a:rPr>
              <a:t>Προβλήματα της ανθρωπότητας από το βιβλίο της A. Α. </a:t>
            </a:r>
            <a:r>
              <a:rPr lang="el-GR" sz="2800" b="1" baseline="0" dirty="0" err="1">
                <a:solidFill>
                  <a:schemeClr val="bg2"/>
                </a:solidFill>
                <a:latin typeface="Bookman Old Style" pitchFamily="18" charset="0"/>
                <a:cs typeface="Arial" pitchFamily="34" charset="0"/>
              </a:rPr>
              <a:t>Μπέϊλυ</a:t>
            </a:r>
            <a:endParaRPr lang="en-US" sz="2800" b="1" baseline="0" dirty="0">
              <a:solidFill>
                <a:schemeClr val="bg2"/>
              </a:solidFill>
              <a:latin typeface="Bookman Old Style" pitchFamily="18"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aseline="0" dirty="0"/>
          </a:p>
          <a:p>
            <a:pPr marL="0" marR="0" lvl="0" indent="0" algn="l" defTabSz="914400" rtl="0" eaLnBrk="1" fontAlgn="auto" latinLnBrk="0" hangingPunct="1">
              <a:lnSpc>
                <a:spcPct val="115000"/>
              </a:lnSpc>
              <a:spcBef>
                <a:spcPts val="600"/>
              </a:spcBef>
              <a:spcAft>
                <a:spcPts val="0"/>
              </a:spcAft>
              <a:buClrTx/>
              <a:buSzTx/>
              <a:buFontTx/>
              <a:buNone/>
              <a:tabLst/>
              <a:defRPr/>
            </a:pPr>
            <a:r>
              <a:rPr lang="en-US" sz="2800" baseline="0" dirty="0">
                <a:effectLst/>
                <a:latin typeface="Arial" panose="020B0604020202020204" pitchFamily="34" charset="0"/>
                <a:ea typeface="Times New Roman" panose="02020603050405020304" pitchFamily="18" charset="0"/>
                <a:cs typeface="Arial" panose="020B0604020202020204" pitchFamily="34" charset="0"/>
              </a:rPr>
              <a:t>One of the last books that Alice A. Bailey wrote was “Problems of Humanity”. She outlined </a:t>
            </a:r>
            <a:r>
              <a:rPr lang="en-US" sz="2800" b="1" baseline="0" dirty="0">
                <a:effectLst/>
                <a:latin typeface="Arial" panose="020B0604020202020204" pitchFamily="34" charset="0"/>
                <a:ea typeface="Times New Roman" panose="02020603050405020304" pitchFamily="18" charset="0"/>
                <a:cs typeface="Arial" panose="020B0604020202020204" pitchFamily="34" charset="0"/>
              </a:rPr>
              <a:t>6 major problems</a:t>
            </a:r>
            <a:r>
              <a:rPr lang="en-US" sz="2800" baseline="0" dirty="0">
                <a:effectLst/>
                <a:latin typeface="Arial" panose="020B0604020202020204" pitchFamily="34" charset="0"/>
                <a:ea typeface="Times New Roman" panose="02020603050405020304" pitchFamily="18" charset="0"/>
                <a:cs typeface="Arial" panose="020B0604020202020204" pitchFamily="34" charset="0"/>
              </a:rPr>
              <a:t> in which Humanity are contending and are still working towards resolving. </a:t>
            </a:r>
            <a:r>
              <a:rPr lang="en-US" sz="2800" baseline="0" dirty="0">
                <a:effectLst/>
                <a:latin typeface="Calibri" panose="020F0502020204030204" pitchFamily="34" charset="0"/>
                <a:ea typeface="Calibri" panose="020F0502020204030204" pitchFamily="34" charset="0"/>
                <a:cs typeface="Arial" panose="020B0604020202020204" pitchFamily="34" charset="0"/>
              </a:rPr>
              <a:t>These Problems are so significant within a society, that each problem would ultimately be handled at a government level, SG-5 by experts from the fields of Politics, Education, Psychology, Finance, and Religion and not by one single SG. </a:t>
            </a:r>
            <a:r>
              <a:rPr lang="en-US" sz="2800" baseline="0" dirty="0">
                <a:effectLst/>
                <a:latin typeface="Arial" panose="020B0604020202020204" pitchFamily="34" charset="0"/>
                <a:ea typeface="Times New Roman" panose="02020603050405020304" pitchFamily="18" charset="0"/>
              </a:rPr>
              <a:t>The problems at their core are preventing the Plan from working out and allowing Humanity to acknowledge its already existing unity and Oneness.</a:t>
            </a:r>
            <a:endParaRPr lang="el-GR" sz="2800" baseline="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15000"/>
              </a:lnSpc>
              <a:spcBef>
                <a:spcPts val="600"/>
              </a:spcBef>
              <a:spcAft>
                <a:spcPts val="0"/>
              </a:spcAft>
              <a:buClrTx/>
              <a:buSzTx/>
              <a:buFontTx/>
              <a:buNone/>
              <a:tabLst/>
              <a:defRPr/>
            </a:pPr>
            <a:endParaRPr lang="el-GR" sz="2800" baseline="0" dirty="0">
              <a:effectLst/>
              <a:latin typeface="Arial" panose="020B0604020202020204" pitchFamily="34" charset="0"/>
            </a:endParaRPr>
          </a:p>
          <a:p>
            <a:pPr marL="0" marR="0" lvl="0" indent="0" algn="l" defTabSz="914400" rtl="0" eaLnBrk="1" fontAlgn="auto" latinLnBrk="0" hangingPunct="1">
              <a:lnSpc>
                <a:spcPct val="115000"/>
              </a:lnSpc>
              <a:spcBef>
                <a:spcPts val="600"/>
              </a:spcBef>
              <a:spcAft>
                <a:spcPts val="0"/>
              </a:spcAft>
              <a:buClrTx/>
              <a:buSzTx/>
              <a:buFontTx/>
              <a:buNone/>
              <a:tabLst/>
              <a:defRPr/>
            </a:pPr>
            <a:r>
              <a:rPr lang="el-GR" sz="2800" baseline="0" dirty="0"/>
              <a:t>Ένα από τα τελευταία βιβλία που έγραψε η  Α.Α.Μ. ήταν  «Τα Προβλήματα της Ανθρωπότητας ». Περιέγραψε τα 6 </a:t>
            </a:r>
            <a:r>
              <a:rPr lang="el-GR" sz="2800" b="1" baseline="0" dirty="0"/>
              <a:t>μεγάλα</a:t>
            </a:r>
            <a:r>
              <a:rPr lang="el-GR" sz="2800" baseline="0" dirty="0"/>
              <a:t> </a:t>
            </a:r>
            <a:r>
              <a:rPr lang="el-GR" sz="2800" b="1" baseline="0" dirty="0"/>
              <a:t>προβλήματα</a:t>
            </a:r>
            <a:r>
              <a:rPr lang="el-GR" sz="2800" baseline="0" dirty="0"/>
              <a:t> που η Ανθρωπότητα αντιμετωπίζει και εξακολουθεί να εργάζεται προς την επίλυσή τους. Αυτά τα Προβλήματα είναι τόσο σημαντικά   για την κοινωνία, που κάθε πρόβλημα θα πρέπει να αντιμετωπίζεται τελικά σε κυβερνητικό επίπεδο, (Σπερματικός Όμιλος-5) από ειδικούς από τους τομείς της Πολιτικής, της Εκπαίδευσης, της Ψυχολογίας, των Οικονομικών και της Θρησκείας και όχι από έναν μόνο Σπερματικό Όμιλο. Τα προβλήματα στον πυρήνα τους εμποδίζουν το Σχέδιο να υλοποιηθεί και   δεν επιτρέπουν στην Ανθρωπότητα να αναγνωρίσει την ήδη υπάρχουσα  Ενότητά της.</a:t>
            </a:r>
            <a:endParaRPr lang="el-GR" sz="2800" baseline="0" dirty="0">
              <a:effectLst/>
              <a:latin typeface="Arial" panose="020B0604020202020204" pitchFamily="34" charset="0"/>
            </a:endParaRPr>
          </a:p>
          <a:p>
            <a:pPr marL="0" marR="0" lvl="0" indent="0" algn="l" defTabSz="914400" rtl="0" eaLnBrk="1" fontAlgn="auto" latinLnBrk="0" hangingPunct="1">
              <a:lnSpc>
                <a:spcPct val="115000"/>
              </a:lnSpc>
              <a:spcBef>
                <a:spcPts val="600"/>
              </a:spcBef>
              <a:spcAft>
                <a:spcPts val="0"/>
              </a:spcAft>
              <a:buClrTx/>
              <a:buSzTx/>
              <a:buFontTx/>
              <a:buNone/>
              <a:tabLst/>
              <a:defRPr/>
            </a:pPr>
            <a:endParaRPr lang="en-US" sz="2800" baseline="0" dirty="0"/>
          </a:p>
          <a:p>
            <a:pPr marL="628650" lvl="1" indent="-171450" algn="l">
              <a:buFont typeface="Arial" panose="020B0604020202020204" pitchFamily="34" charset="0"/>
              <a:buChar char="•"/>
            </a:pPr>
            <a:r>
              <a:rPr lang="en-US" sz="2800" baseline="0" dirty="0"/>
              <a:t>Due to time, I will only briefly describe each problem </a:t>
            </a:r>
            <a:r>
              <a:rPr lang="en-US" sz="2800" b="0" baseline="0" dirty="0"/>
              <a:t>and how each relates how members of the Political Organizers Group. For more detail and in-depth discussion of the Problems of Humanity, you can reference my book “</a:t>
            </a:r>
            <a:r>
              <a:rPr lang="en-US" sz="2800" b="1" baseline="0" dirty="0">
                <a:solidFill>
                  <a:schemeClr val="bg1"/>
                </a:solidFill>
                <a:latin typeface="Bookman Old Style" pitchFamily="18" charset="0"/>
              </a:rPr>
              <a:t>Subjective Influences through the 10 Seed Groups”</a:t>
            </a:r>
            <a:r>
              <a:rPr lang="en-US" sz="2800" b="0" baseline="0" dirty="0">
                <a:solidFill>
                  <a:schemeClr val="bg1"/>
                </a:solidFill>
                <a:latin typeface="Bookman Old Style" pitchFamily="18" charset="0"/>
              </a:rPr>
              <a:t> available from my website: </a:t>
            </a:r>
            <a:r>
              <a:rPr lang="en-US" sz="2800" b="0" u="sng" baseline="0" dirty="0">
                <a:solidFill>
                  <a:schemeClr val="bg1"/>
                </a:solidFill>
                <a:latin typeface="Bookman Old Style" pitchFamily="18" charset="0"/>
              </a:rPr>
              <a:t>www.sacredteachings.us</a:t>
            </a:r>
            <a:r>
              <a:rPr lang="en-US" sz="2800" b="0" baseline="0" dirty="0">
                <a:solidFill>
                  <a:schemeClr val="bg1"/>
                </a:solidFill>
                <a:latin typeface="Bookman Old Style" pitchFamily="18" charset="0"/>
              </a:rPr>
              <a:t>.</a:t>
            </a:r>
            <a:r>
              <a:rPr lang="el-GR" sz="2800" b="0" baseline="0" dirty="0">
                <a:solidFill>
                  <a:schemeClr val="bg1"/>
                </a:solidFill>
                <a:latin typeface="Bookman Old Style" pitchFamily="18" charset="0"/>
              </a:rPr>
              <a:t> </a:t>
            </a:r>
          </a:p>
          <a:p>
            <a:pPr marL="628650" lvl="1" indent="-171450" algn="l">
              <a:buFont typeface="Arial" panose="020B0604020202020204" pitchFamily="34" charset="0"/>
              <a:buChar char="•"/>
            </a:pPr>
            <a:r>
              <a:rPr lang="el-GR" sz="2800" b="0" baseline="0" dirty="0"/>
              <a:t>Λόγω χρόνου, θα περιγράψω μόνο εν συντομία κάθε πρόβλημα και πώς το καθένα σχετίζεται με τα μέλη της Ομάδας των Πολιτικών Οργανωτών. Για περισσότερες λεπτομέρειες και σε βάθος συζήτηση των Προβλημάτων της Ανθρωπότητας, μπορείτε να ανατρέξετε στο βιβλίο μου «</a:t>
            </a:r>
            <a:r>
              <a:rPr lang="el-GR" sz="2800" b="1" baseline="0" dirty="0"/>
              <a:t>Υποκειμενικές επιρροές μέσω των 10 Σπερματικών Ομίλων </a:t>
            </a:r>
            <a:r>
              <a:rPr lang="el-GR" sz="2800" b="0" baseline="0" dirty="0"/>
              <a:t>» που διατίθεται στον ιστότοπο μου: www.sacredteachings.us.</a:t>
            </a:r>
            <a:endParaRPr lang="en-US" sz="2800" b="0" baseline="0" dirty="0"/>
          </a:p>
          <a:p>
            <a:pPr algn="l"/>
            <a:endParaRPr lang="en-US" sz="2800" baseline="0" dirty="0"/>
          </a:p>
          <a:p>
            <a:pPr algn="l"/>
            <a:r>
              <a:rPr lang="en-US" sz="2800" b="1" u="sng" baseline="0" dirty="0">
                <a:effectLst/>
                <a:latin typeface="Calibri" panose="020F0502020204030204" pitchFamily="34" charset="0"/>
                <a:ea typeface="Calibri" panose="020F0502020204030204" pitchFamily="34" charset="0"/>
                <a:cs typeface="Arial" panose="020B0604020202020204" pitchFamily="34" charset="0"/>
              </a:rPr>
              <a:t>Problem of International Unity</a:t>
            </a:r>
            <a:r>
              <a:rPr lang="en-US" sz="2800" b="1" u="none" baseline="0" dirty="0">
                <a:effectLst/>
                <a:latin typeface="Calibri" panose="020F0502020204030204" pitchFamily="34" charset="0"/>
                <a:ea typeface="Calibri" panose="020F0502020204030204" pitchFamily="34" charset="0"/>
                <a:cs typeface="Arial" panose="020B0604020202020204" pitchFamily="34" charset="0"/>
              </a:rPr>
              <a:t>  </a:t>
            </a:r>
            <a:endParaRPr lang="el-GR" sz="2800" b="1" u="none" baseline="0" dirty="0">
              <a:effectLst/>
              <a:latin typeface="Calibri" panose="020F0502020204030204" pitchFamily="34" charset="0"/>
              <a:ea typeface="Calibri" panose="020F0502020204030204" pitchFamily="34" charset="0"/>
              <a:cs typeface="Arial" panose="020B0604020202020204" pitchFamily="34" charset="0"/>
            </a:endParaRPr>
          </a:p>
          <a:p>
            <a:pPr algn="l"/>
            <a:r>
              <a:rPr lang="el-GR" sz="2800" b="1" u="sng" baseline="0" dirty="0">
                <a:effectLst/>
                <a:latin typeface="Calibri" panose="020F0502020204030204" pitchFamily="34" charset="0"/>
                <a:ea typeface="Calibri" panose="020F0502020204030204" pitchFamily="34" charset="0"/>
                <a:cs typeface="Arial" panose="020B0604020202020204" pitchFamily="34" charset="0"/>
              </a:rPr>
              <a:t>Το Πρόβλημα Διεθνούς Ενότητας</a:t>
            </a:r>
          </a:p>
          <a:p>
            <a:pPr algn="l"/>
            <a:r>
              <a:rPr lang="en-US" sz="2800" b="1" u="none" baseline="0" dirty="0">
                <a:effectLst/>
                <a:latin typeface="Calibri" panose="020F0502020204030204" pitchFamily="34" charset="0"/>
                <a:ea typeface="Calibri" panose="020F0502020204030204" pitchFamily="34" charset="0"/>
                <a:cs typeface="Arial" panose="020B0604020202020204" pitchFamily="34" charset="0"/>
              </a:rPr>
              <a:t> </a:t>
            </a:r>
          </a:p>
          <a:p>
            <a:pPr algn="l"/>
            <a:r>
              <a:rPr lang="en-US" sz="2800" baseline="0" dirty="0">
                <a:effectLst/>
                <a:latin typeface="Arial" panose="020B0604020202020204" pitchFamily="34" charset="0"/>
                <a:ea typeface="Times New Roman" panose="02020603050405020304" pitchFamily="18" charset="0"/>
                <a:cs typeface="Arial" panose="020B0604020202020204" pitchFamily="34" charset="0"/>
              </a:rPr>
              <a:t>The problem of International Unity is at the very heart a problem of separatism and lack of cooperation. It is a problem of greed and control of power. With the ending of the Cold War the problems of terrorism, ecological and economic abuse still abounds with no end in sight.  Further, there is no particular vision for the 21st century except for the richest nations consolidating more power amongst themselves and further squandering the world’s resources and maintaining a materialistic civilization. Accepting rogue nations into the world community, e.g. Iran, North Korea or how Syria, Russia and China continue to maintain an aggressive posture to their neighbors and cause instability and chaos.</a:t>
            </a:r>
            <a:endParaRPr lang="el-GR" sz="2800" baseline="0" dirty="0">
              <a:effectLst/>
              <a:latin typeface="Arial" panose="020B0604020202020204" pitchFamily="34" charset="0"/>
              <a:ea typeface="Times New Roman" panose="02020603050405020304" pitchFamily="18" charset="0"/>
              <a:cs typeface="Arial" panose="020B0604020202020204" pitchFamily="34" charset="0"/>
            </a:endParaRPr>
          </a:p>
          <a:p>
            <a:pPr algn="l"/>
            <a:endParaRPr lang="el-GR" sz="2800" baseline="0" dirty="0">
              <a:effectLst/>
              <a:latin typeface="Arial" panose="020B0604020202020204" pitchFamily="34" charset="0"/>
              <a:ea typeface="Times New Roman" panose="02020603050405020304" pitchFamily="18" charset="0"/>
              <a:cs typeface="Arial" panose="020B0604020202020204" pitchFamily="34" charset="0"/>
            </a:endParaRPr>
          </a:p>
          <a:p>
            <a:pPr algn="l"/>
            <a:r>
              <a:rPr lang="el-GR" sz="2800" baseline="0" dirty="0">
                <a:effectLst/>
                <a:latin typeface="Arial" panose="020B0604020202020204" pitchFamily="34" charset="0"/>
                <a:ea typeface="Times New Roman" panose="02020603050405020304" pitchFamily="18" charset="0"/>
                <a:cs typeface="Arial" panose="020B0604020202020204" pitchFamily="34" charset="0"/>
              </a:rPr>
              <a:t>Το πρόβλημα της Διεθνούς Ενότητας είναι στην ουσία του ένα πρόβλημα </a:t>
            </a:r>
            <a:r>
              <a:rPr lang="el-GR" sz="2800" baseline="0" dirty="0" err="1">
                <a:effectLst/>
                <a:latin typeface="Arial" panose="020B0604020202020204" pitchFamily="34" charset="0"/>
                <a:ea typeface="Times New Roman" panose="02020603050405020304" pitchFamily="18" charset="0"/>
                <a:cs typeface="Arial" panose="020B0604020202020204" pitchFamily="34" charset="0"/>
              </a:rPr>
              <a:t>χωριστικότητας</a:t>
            </a:r>
            <a:r>
              <a:rPr lang="el-GR" sz="2800" baseline="0" dirty="0">
                <a:effectLst/>
                <a:latin typeface="Arial" panose="020B0604020202020204" pitchFamily="34" charset="0"/>
                <a:ea typeface="Times New Roman" panose="02020603050405020304" pitchFamily="18" charset="0"/>
                <a:cs typeface="Arial" panose="020B0604020202020204" pitchFamily="34" charset="0"/>
              </a:rPr>
              <a:t>  και έλλειψης συνεργασίας. Είναι πρόβλημα απληστίας και ελέγχου της εξουσίας. Ακόμη  και μετά το τέλος του Ψυχρού Πολέμου, τα προβλήματα της τρομοκρατίας, της οικολογικής και οικονομικής κατάχρησης εξακολουθούν να αφθονούν χωρίς τέλος. Επιπλέον, δεν υπάρχει κανένα ιδιαίτερο όραμα για τον 21ο αιώνα, εκτός από το ότι τα πλουσιότερα έθνη έχουν εδραιώσει περισσότερη δύναμη μεταξύ τους και σπαταλούν περαιτέρω τους πόρους του κόσμου για  να διατηρήσουν έναν υλιστικό πολιτισμό. Η αποδοχή αδίστακτων εθνών στην παγκόσμια κοινότητα, π.χ. του Ιράν, της Βόρειας Κορέας ή της Συρία, της Ρωσία και της Κίνα που συνεχίζουν να διατηρούν μια επιθετική στάση απέναντι στους γείτονές τους και να προκαλούν αστάθεια και χάος.</a:t>
            </a:r>
            <a:endParaRPr lang="en-US" sz="2800" baseline="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280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sz="280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 the incoming 7th Ray energies of Synergy or the concept of “working together”, international unity will be facilitated between groups or nations through practiced cooperation and goodwill. </a:t>
            </a:r>
            <a:endParaRPr lang="el-GR" sz="280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l-GR" sz="280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Με τις επερχόμενες ενέργειες της 7ης Ακτίνας της Συνέργειας ή της «συνεργασίας», η διεθνής ενότητα θα προωθηθεί μεταξύ ομάδων ή εθνών μέσω της πρακτικής συνεργασίας και της καλής θέλησης.</a:t>
            </a:r>
            <a:endParaRPr lang="en-US" sz="280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0"/>
              </a:spcBef>
              <a:spcAft>
                <a:spcPts val="0"/>
              </a:spcAft>
            </a:pPr>
            <a:endParaRPr lang="en-US" sz="2800" baseline="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0"/>
              </a:spcBef>
              <a:spcAft>
                <a:spcPts val="0"/>
              </a:spcAft>
            </a:pPr>
            <a:r>
              <a:rPr lang="en-US" sz="2800" b="1" u="sng" baseline="0" dirty="0">
                <a:effectLst/>
                <a:latin typeface="Calibri" panose="020F0502020204030204" pitchFamily="34" charset="0"/>
                <a:ea typeface="Calibri" panose="020F0502020204030204" pitchFamily="34" charset="0"/>
                <a:cs typeface="Arial" panose="020B0604020202020204" pitchFamily="34" charset="0"/>
              </a:rPr>
              <a:t>Problem of the Children</a:t>
            </a:r>
            <a:endParaRPr lang="el-GR" sz="2800" b="1" u="sng" baseline="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20000"/>
              </a:lnSpc>
              <a:spcBef>
                <a:spcPts val="0"/>
              </a:spcBef>
              <a:spcAft>
                <a:spcPts val="0"/>
              </a:spcAft>
            </a:pPr>
            <a:r>
              <a:rPr lang="el-GR" sz="2800" b="1" u="sng" baseline="0" dirty="0">
                <a:effectLst/>
                <a:latin typeface="Calibri" panose="020F0502020204030204" pitchFamily="34" charset="0"/>
                <a:ea typeface="Calibri" panose="020F0502020204030204" pitchFamily="34" charset="0"/>
                <a:cs typeface="Arial" panose="020B0604020202020204" pitchFamily="34" charset="0"/>
              </a:rPr>
              <a:t>Το Πρόβλημα των Παιδιών</a:t>
            </a:r>
            <a:endParaRPr lang="en-US" sz="2800" b="1" u="sng" baseline="0" dirty="0">
              <a:effectLst/>
              <a:latin typeface="Calibri" panose="020F0502020204030204" pitchFamily="34" charset="0"/>
              <a:ea typeface="Calibri" panose="020F0502020204030204" pitchFamily="34" charset="0"/>
              <a:cs typeface="Arial" panose="020B0604020202020204" pitchFamily="34" charset="0"/>
            </a:endParaRPr>
          </a:p>
          <a:p>
            <a:pPr algn="l"/>
            <a:endParaRPr lang="el-GR" sz="2800" baseline="0" dirty="0">
              <a:effectLst/>
              <a:latin typeface="Arial" panose="020B0604020202020204" pitchFamily="34" charset="0"/>
              <a:ea typeface="Times New Roman" panose="02020603050405020304" pitchFamily="18" charset="0"/>
            </a:endParaRPr>
          </a:p>
          <a:p>
            <a:pPr algn="l"/>
            <a:r>
              <a:rPr lang="en-US" sz="2800" baseline="0" dirty="0">
                <a:effectLst/>
                <a:latin typeface="Arial" panose="020B0604020202020204" pitchFamily="34" charset="0"/>
                <a:ea typeface="Times New Roman" panose="02020603050405020304" pitchFamily="18" charset="0"/>
              </a:rPr>
              <a:t>The problem of the Children is almost entirely one of providing quality education for children in all countries. This is one of the primary missions of the United Nations that is related to bringing people out of poverty through education. While working with the Educators seed group, the Political Organizers function in enacting governmental policy. These two are put together as they are critically linked. From a sound education the child will grow up as a citizen </a:t>
            </a:r>
            <a:r>
              <a:rPr lang="en-US" sz="2800" i="1" baseline="0" dirty="0">
                <a:effectLst/>
                <a:latin typeface="Arial" panose="020B0604020202020204" pitchFamily="34" charset="0"/>
                <a:ea typeface="Times New Roman" panose="02020603050405020304" pitchFamily="18" charset="0"/>
              </a:rPr>
              <a:t>not</a:t>
            </a:r>
            <a:r>
              <a:rPr lang="en-US" sz="2800" baseline="0" dirty="0">
                <a:effectLst/>
                <a:latin typeface="Arial" panose="020B0604020202020204" pitchFamily="34" charset="0"/>
                <a:ea typeface="Times New Roman" panose="02020603050405020304" pitchFamily="18" charset="0"/>
              </a:rPr>
              <a:t> of their country or culture per se, but a citizen of humanity resulting in becoming truly representative of humanities</a:t>
            </a:r>
            <a:r>
              <a:rPr lang="en-US" sz="2800" i="1" baseline="0" dirty="0">
                <a:effectLst/>
                <a:latin typeface="Arial" panose="020B0604020202020204" pitchFamily="34" charset="0"/>
                <a:ea typeface="Times New Roman" panose="02020603050405020304" pitchFamily="18" charset="0"/>
              </a:rPr>
              <a:t> best values</a:t>
            </a:r>
            <a:r>
              <a:rPr lang="en-US" sz="2800" baseline="0" dirty="0">
                <a:effectLst/>
                <a:latin typeface="Arial" panose="020B0604020202020204" pitchFamily="34" charset="0"/>
                <a:ea typeface="Times New Roman" panose="02020603050405020304" pitchFamily="18" charset="0"/>
              </a:rPr>
              <a:t>. Thus he will recognize his responsibility as an active member of the local and world community.</a:t>
            </a:r>
          </a:p>
          <a:p>
            <a:pPr algn="l"/>
            <a:endParaRPr lang="el-GR" sz="2800" b="1" u="none" baseline="0" dirty="0">
              <a:effectLst/>
              <a:latin typeface="Arial" panose="020B0604020202020204" pitchFamily="34" charset="0"/>
              <a:ea typeface="Calibri" panose="020F0502020204030204" pitchFamily="34" charset="0"/>
              <a:cs typeface="Arial" panose="020B0604020202020204" pitchFamily="34" charset="0"/>
            </a:endParaRPr>
          </a:p>
          <a:p>
            <a:pPr algn="l"/>
            <a:r>
              <a:rPr lang="el-GR" sz="2800" b="0" u="none" baseline="0" dirty="0">
                <a:effectLst/>
                <a:latin typeface="Arial" panose="020B0604020202020204" pitchFamily="34" charset="0"/>
                <a:ea typeface="Calibri" panose="020F0502020204030204" pitchFamily="34" charset="0"/>
                <a:cs typeface="Arial" panose="020B0604020202020204" pitchFamily="34" charset="0"/>
              </a:rPr>
              <a:t>Το πρόβλημα των παιδιών έγκειται σχεδόν αποκλειστικά στην παροχή ποιοτικής εκπαίδευσης για τα παιδιά σε όλες τις χώρες. Αυτή είναι μια από τις πρωταρχικές αποστολές των Ηνωμένων Εθνών που σχετίζεται με την εξαγωγή των ανθρώπων από τη φτώχεια μέσω της εκπαίδευσης. Ενώ συνεργάζονται με τον Σπερματικό Όμιλο των Εκπαιδευτών, οι Πολιτικοί Οργανωτές λειτουργούν στην εφαρμογή της κυβερνητικής πολιτικής. Αυτά οι δύο Όμιλοι συνδέονται στενά. Με μια σωστή εκπαίδευση το παιδί θα μεγαλώσει ως πολίτης, όχι της χώρας ή του πολιτισμού του μόνο, αλλά ως πολίτης της ανθρωπότητας, με αποτέλεσμα να γίνει πραγματικά αντιπρόσωπος των </a:t>
            </a:r>
            <a:r>
              <a:rPr lang="el-GR" sz="2800" b="0" i="1" u="none" baseline="0" dirty="0">
                <a:effectLst/>
                <a:latin typeface="Arial" panose="020B0604020202020204" pitchFamily="34" charset="0"/>
                <a:ea typeface="Calibri" panose="020F0502020204030204" pitchFamily="34" charset="0"/>
                <a:cs typeface="Arial" panose="020B0604020202020204" pitchFamily="34" charset="0"/>
              </a:rPr>
              <a:t>καλύτερων αξιών</a:t>
            </a:r>
            <a:r>
              <a:rPr lang="el-GR" sz="2800" b="0" u="none" baseline="0" dirty="0">
                <a:effectLst/>
                <a:latin typeface="Arial" panose="020B0604020202020204" pitchFamily="34" charset="0"/>
                <a:ea typeface="Calibri" panose="020F0502020204030204" pitchFamily="34" charset="0"/>
                <a:cs typeface="Arial" panose="020B0604020202020204" pitchFamily="34" charset="0"/>
              </a:rPr>
              <a:t> της Ανθρωπότητας. Έτσι θα αναγνωρίσει την ευθύνη του ως ενεργού μέλους της τοπικής και της παγκόσμιας κοινότητας.</a:t>
            </a:r>
          </a:p>
          <a:p>
            <a:pPr algn="l"/>
            <a:endParaRPr lang="en-US" sz="2800" b="0" u="none" baseline="0" dirty="0">
              <a:effectLst/>
              <a:latin typeface="Arial" panose="020B0604020202020204" pitchFamily="34" charset="0"/>
              <a:ea typeface="Calibri" panose="020F0502020204030204" pitchFamily="34" charset="0"/>
              <a:cs typeface="Arial" panose="020B0604020202020204" pitchFamily="34" charset="0"/>
            </a:endParaRPr>
          </a:p>
          <a:p>
            <a:pPr algn="l"/>
            <a:r>
              <a:rPr lang="en-US" sz="2800" b="0" u="none" baseline="0" dirty="0">
                <a:effectLst/>
                <a:latin typeface="Arial" panose="020B0604020202020204" pitchFamily="34" charset="0"/>
                <a:ea typeface="Calibri" panose="020F0502020204030204" pitchFamily="34" charset="0"/>
                <a:cs typeface="Arial" panose="020B0604020202020204" pitchFamily="34" charset="0"/>
              </a:rPr>
              <a:t>Note, in December, when talking about the Educators SG, I discussed the need for developing the child’s character and being able to attend an esoteric school, with curriculum. You can review that talk and insights by going to Makara.</a:t>
            </a:r>
            <a:endParaRPr lang="el-GR" sz="2800" b="0" u="none" baseline="0" dirty="0">
              <a:effectLst/>
              <a:latin typeface="Arial" panose="020B0604020202020204" pitchFamily="34" charset="0"/>
              <a:ea typeface="Calibri" panose="020F0502020204030204" pitchFamily="34" charset="0"/>
              <a:cs typeface="Arial" panose="020B0604020202020204" pitchFamily="34" charset="0"/>
            </a:endParaRPr>
          </a:p>
          <a:p>
            <a:pPr algn="l"/>
            <a:endParaRPr lang="el-GR" sz="2800" b="0" u="none" baseline="0" dirty="0">
              <a:effectLst/>
              <a:latin typeface="Arial" panose="020B0604020202020204" pitchFamily="34" charset="0"/>
              <a:ea typeface="Calibri" panose="020F0502020204030204" pitchFamily="34" charset="0"/>
              <a:cs typeface="Arial" panose="020B0604020202020204" pitchFamily="34" charset="0"/>
            </a:endParaRPr>
          </a:p>
          <a:p>
            <a:pPr algn="l"/>
            <a:r>
              <a:rPr lang="el-GR" sz="2800" b="0" u="none" baseline="0" dirty="0">
                <a:effectLst/>
                <a:latin typeface="Calibri" panose="020F0502020204030204" pitchFamily="34" charset="0"/>
                <a:ea typeface="Calibri" panose="020F0502020204030204" pitchFamily="34" charset="0"/>
                <a:cs typeface="Arial" panose="020B0604020202020204" pitchFamily="34" charset="0"/>
              </a:rPr>
              <a:t>Σημείωση: Τον Δεκέμβριο, όταν μίλησα για τον Σπερματικό Όμιλο των Εκπαιδευτών, συζήτησα την ανάγκη ανάπτυξης του χαρακτήρα του παιδιού και την δυνατότητα να παρακολουθεί ένα εσωτερικό σχολείο, με πρόγραμμα σπουδών. Μπορείτε να προστρέξετε σε  αυτήν την ομιλία και τις σχετικές πληροφορίες μεταβαίνοντας στον ιστότοπο  </a:t>
            </a:r>
            <a:r>
              <a:rPr lang="el-GR" sz="2800" b="0" u="none" baseline="0" dirty="0" err="1">
                <a:effectLst/>
                <a:latin typeface="Calibri" panose="020F0502020204030204" pitchFamily="34" charset="0"/>
                <a:ea typeface="Calibri" panose="020F0502020204030204" pitchFamily="34" charset="0"/>
                <a:cs typeface="Arial" panose="020B0604020202020204" pitchFamily="34" charset="0"/>
              </a:rPr>
              <a:t>Makara</a:t>
            </a:r>
            <a:r>
              <a:rPr lang="el-GR" sz="2800" b="0" u="none" baseline="0" dirty="0">
                <a:effectLst/>
                <a:latin typeface="Calibri" panose="020F0502020204030204" pitchFamily="34" charset="0"/>
                <a:ea typeface="Calibri" panose="020F0502020204030204" pitchFamily="34" charset="0"/>
                <a:cs typeface="Arial" panose="020B0604020202020204" pitchFamily="34" charset="0"/>
              </a:rPr>
              <a:t>.</a:t>
            </a:r>
            <a:r>
              <a:rPr lang="en-GB" sz="2800" b="0" u="none" baseline="0" dirty="0">
                <a:effectLst/>
                <a:latin typeface="Calibri" panose="020F0502020204030204" pitchFamily="34" charset="0"/>
                <a:ea typeface="Calibri" panose="020F0502020204030204" pitchFamily="34" charset="0"/>
                <a:cs typeface="Arial" panose="020B0604020202020204" pitchFamily="34" charset="0"/>
              </a:rPr>
              <a:t>us</a:t>
            </a:r>
            <a:endParaRPr lang="en-US" sz="2800" b="0" u="none" baseline="0" dirty="0">
              <a:effectLst/>
              <a:latin typeface="Calibri" panose="020F0502020204030204" pitchFamily="34" charset="0"/>
              <a:ea typeface="Calibri" panose="020F0502020204030204" pitchFamily="34" charset="0"/>
              <a:cs typeface="Arial" panose="020B0604020202020204" pitchFamily="34" charset="0"/>
            </a:endParaRPr>
          </a:p>
          <a:p>
            <a:pPr algn="l"/>
            <a:endParaRPr lang="en-US" sz="2800" b="1" u="sng" baseline="0" dirty="0">
              <a:effectLst/>
              <a:latin typeface="Calibri" panose="020F0502020204030204" pitchFamily="34" charset="0"/>
              <a:cs typeface="Arial" panose="020B0604020202020204" pitchFamily="34" charset="0"/>
            </a:endParaRPr>
          </a:p>
          <a:p>
            <a:pPr algn="l"/>
            <a:r>
              <a:rPr lang="en-US" sz="2800" b="1" u="sng" baseline="0" dirty="0">
                <a:effectLst/>
                <a:latin typeface="Calibri" panose="020F0502020204030204" pitchFamily="34" charset="0"/>
                <a:ea typeface="Calibri" panose="020F0502020204030204" pitchFamily="34" charset="0"/>
                <a:cs typeface="Arial" panose="020B0604020202020204" pitchFamily="34" charset="0"/>
              </a:rPr>
              <a:t>Problem of Capital, Labor and Employment</a:t>
            </a:r>
            <a:endParaRPr lang="el-GR" sz="2800" b="1" u="sng" baseline="0" dirty="0">
              <a:effectLst/>
              <a:latin typeface="Calibri" panose="020F0502020204030204" pitchFamily="34" charset="0"/>
              <a:ea typeface="Calibri" panose="020F0502020204030204" pitchFamily="34" charset="0"/>
              <a:cs typeface="Arial" panose="020B0604020202020204" pitchFamily="34" charset="0"/>
            </a:endParaRPr>
          </a:p>
          <a:p>
            <a:pPr algn="l"/>
            <a:r>
              <a:rPr lang="el-GR" sz="2800" b="1" u="sng" baseline="0" dirty="0">
                <a:effectLst/>
                <a:latin typeface="Calibri" panose="020F0502020204030204" pitchFamily="34" charset="0"/>
                <a:ea typeface="Calibri" panose="020F0502020204030204" pitchFamily="34" charset="0"/>
                <a:cs typeface="Arial" panose="020B0604020202020204" pitchFamily="34" charset="0"/>
              </a:rPr>
              <a:t>Πρόβλημα Κεφαλαίου, Εργασίας και Απασχόλησης</a:t>
            </a:r>
          </a:p>
          <a:p>
            <a:pPr algn="l"/>
            <a:endParaRPr lang="en-US" sz="2800" b="1" u="sng" baseline="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baseline="0" dirty="0">
                <a:solidFill>
                  <a:srgbClr val="000000"/>
                </a:solidFill>
                <a:effectLst/>
                <a:latin typeface="Arial" panose="020B0604020202020204" pitchFamily="34" charset="0"/>
                <a:ea typeface="Times New Roman" panose="02020603050405020304" pitchFamily="18" charset="0"/>
              </a:rPr>
              <a:t>This is a problem about how capitalism (and other economic systems) and materialism effect everyone in today's world, including sustainability and how they contribute to serious environmental problems, i.e. pollution and resource depletion around the world. With</a:t>
            </a:r>
            <a:r>
              <a:rPr lang="en-US" sz="280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government and the business communities so interlinked worldwide, there are many issues around human relations. These include the power of corporations, and how it treats people in the workplace, with low wages, poor working conditions, issue of sexual harassment and corporate reach in social media.</a:t>
            </a:r>
            <a:endParaRPr lang="en-US" sz="2800" baseline="0" dirty="0">
              <a:effectLst/>
              <a:latin typeface="Times New Roman" panose="02020603050405020304" pitchFamily="18" charset="0"/>
              <a:ea typeface="Times New Roman" panose="02020603050405020304" pitchFamily="18" charset="0"/>
            </a:endParaRPr>
          </a:p>
          <a:p>
            <a:pPr algn="l"/>
            <a:endParaRPr lang="el-GR" sz="2800" b="1" u="sng" baseline="0" dirty="0">
              <a:effectLst/>
              <a:latin typeface="Calibri" panose="020F0502020204030204" pitchFamily="34" charset="0"/>
              <a:cs typeface="Arial" panose="020B0604020202020204" pitchFamily="34" charset="0"/>
            </a:endParaRPr>
          </a:p>
          <a:p>
            <a:pPr algn="l"/>
            <a:r>
              <a:rPr lang="el-GR" sz="2800" b="0" u="none" baseline="0" dirty="0">
                <a:effectLst/>
                <a:latin typeface="Calibri" panose="020F0502020204030204" pitchFamily="34" charset="0"/>
                <a:cs typeface="Arial" panose="020B0604020202020204" pitchFamily="34" charset="0"/>
              </a:rPr>
              <a:t>Αυτό είναι ένα πρόβλημα σχετικό με το πώς ο καπιταλισμός (και άλλα οικονομικά συστήματα) και ο υλισμός επηρεάζουν τους πάντες στον σημερινό κόσμο, συμπεριλαμβανομένης της βιωσιμότητας και πώς συμβάλλουν σε σοβαρά περιβαλλοντικά προβλήματα, δηλαδή στην ρύπανση και στην εξάντληση των πόρων σε όλο τον κόσμο. Υπάρχουν πολλά ζητήματα γύρω από τις ανθρώπινες σχέσεις, τα οποία είναι αλληλένδετα με την διακυβέρνηση και τις επιχειρηματικές κοινότητες παγκοσμίως,. Αυτά περιλαμβάνουν την επιβολή των εταιρειών και τον τρόπο με τον οποίο αντιμετωπίζουν τους ανθρώπους στο χώρο εργασίας, τους χαμηλούς μισθούς, τις κακές συνθήκες εργασίας, τα ζήτημα σεξουαλικής παρενόχλησης και την εταιρική εμβέλεια στα μέσα κοινωνικής δικτύωσης.</a:t>
            </a:r>
          </a:p>
          <a:p>
            <a:pPr algn="l"/>
            <a:endParaRPr lang="en-US" sz="2800" b="0" u="sng" baseline="0" dirty="0">
              <a:effectLst/>
              <a:latin typeface="Calibri" panose="020F0502020204030204" pitchFamily="34" charset="0"/>
              <a:cs typeface="Arial" panose="020B0604020202020204" pitchFamily="34" charset="0"/>
            </a:endParaRPr>
          </a:p>
          <a:p>
            <a:pPr algn="l"/>
            <a:r>
              <a:rPr lang="en-US" sz="2800" b="1" u="sng" baseline="0" dirty="0">
                <a:effectLst/>
                <a:latin typeface="Calibri" panose="020F0502020204030204" pitchFamily="34" charset="0"/>
                <a:ea typeface="Calibri" panose="020F0502020204030204" pitchFamily="34" charset="0"/>
                <a:cs typeface="Arial" panose="020B0604020202020204" pitchFamily="34" charset="0"/>
              </a:rPr>
              <a:t>Problem of Churches and Religion</a:t>
            </a:r>
            <a:endParaRPr lang="el-GR" sz="2800" b="1" u="sng" baseline="0" dirty="0">
              <a:effectLst/>
              <a:latin typeface="Calibri" panose="020F0502020204030204" pitchFamily="34" charset="0"/>
              <a:ea typeface="Calibri" panose="020F0502020204030204" pitchFamily="34" charset="0"/>
              <a:cs typeface="Arial" panose="020B0604020202020204" pitchFamily="34" charset="0"/>
            </a:endParaRPr>
          </a:p>
          <a:p>
            <a:pPr algn="l"/>
            <a:r>
              <a:rPr lang="el-GR" sz="2800" b="1" u="sng" baseline="0" dirty="0">
                <a:effectLst/>
                <a:latin typeface="Calibri" panose="020F0502020204030204" pitchFamily="34" charset="0"/>
                <a:ea typeface="Calibri" panose="020F0502020204030204" pitchFamily="34" charset="0"/>
                <a:cs typeface="Arial" panose="020B0604020202020204" pitchFamily="34" charset="0"/>
              </a:rPr>
              <a:t>Πρόβλημα Εκκλησιών και Θρησκείας</a:t>
            </a:r>
          </a:p>
          <a:p>
            <a:pPr algn="l"/>
            <a:endParaRPr lang="en-US" sz="2800" b="1" u="none" baseline="0" dirty="0">
              <a:effectLst/>
              <a:latin typeface="Calibri" panose="020F0502020204030204" pitchFamily="34" charset="0"/>
              <a:ea typeface="Calibri" panose="020F0502020204030204" pitchFamily="34" charset="0"/>
              <a:cs typeface="Arial" panose="020B0604020202020204" pitchFamily="34" charset="0"/>
            </a:endParaRPr>
          </a:p>
          <a:p>
            <a:pPr algn="l"/>
            <a:r>
              <a:rPr lang="en-US" sz="2800" baseline="0" dirty="0">
                <a:effectLst/>
                <a:latin typeface="Arial" panose="020B0604020202020204" pitchFamily="34" charset="0"/>
                <a:ea typeface="Times New Roman" panose="02020603050405020304" pitchFamily="18" charset="0"/>
              </a:rPr>
              <a:t>The problem of the churches and with the world’s religions is that they are not living up to the teachings of their founders, like establishing brotherhood and sisterhood. Religion refers to man's relationship towards the subjective realms and his approach to Deity for guidance and support. The major challenge for the world's religions today is to find a way to teach about </a:t>
            </a:r>
            <a:r>
              <a:rPr lang="en-US" sz="2800" i="1" baseline="0" dirty="0">
                <a:effectLst/>
                <a:latin typeface="Arial" panose="020B0604020202020204" pitchFamily="34" charset="0"/>
                <a:ea typeface="Times New Roman" panose="02020603050405020304" pitchFamily="18" charset="0"/>
              </a:rPr>
              <a:t>the presence of God </a:t>
            </a:r>
            <a:r>
              <a:rPr lang="en-US" sz="2800" baseline="0" dirty="0">
                <a:effectLst/>
                <a:latin typeface="Arial" panose="020B0604020202020204" pitchFamily="34" charset="0"/>
                <a:ea typeface="Times New Roman" panose="02020603050405020304" pitchFamily="18" charset="0"/>
              </a:rPr>
              <a:t>through immanence and transcendence and of seeing </a:t>
            </a:r>
            <a:r>
              <a:rPr lang="en-US" sz="2800" i="1" baseline="0" dirty="0">
                <a:effectLst/>
                <a:latin typeface="Arial" panose="020B0604020202020204" pitchFamily="34" charset="0"/>
                <a:ea typeface="Times New Roman" panose="02020603050405020304" pitchFamily="18" charset="0"/>
              </a:rPr>
              <a:t>God</a:t>
            </a:r>
            <a:r>
              <a:rPr lang="en-US" sz="2800" baseline="0" dirty="0">
                <a:effectLst/>
                <a:latin typeface="Arial" panose="020B0604020202020204" pitchFamily="34" charset="0"/>
                <a:ea typeface="Times New Roman" panose="02020603050405020304" pitchFamily="18" charset="0"/>
              </a:rPr>
              <a:t> in all things. For esotericists, it’s a problem of not acknowledging the subjective realms, where one becomes liberated through an understanding and approach to the Higher Self.</a:t>
            </a:r>
            <a:endParaRPr lang="el-GR" sz="2800" baseline="0" dirty="0">
              <a:effectLst/>
              <a:latin typeface="Arial" panose="020B0604020202020204" pitchFamily="34" charset="0"/>
              <a:ea typeface="Times New Roman" panose="02020603050405020304" pitchFamily="18" charset="0"/>
            </a:endParaRPr>
          </a:p>
          <a:p>
            <a:pPr algn="l"/>
            <a:endParaRPr lang="el-GR" sz="2800" baseline="0" dirty="0">
              <a:effectLst/>
              <a:latin typeface="Arial" panose="020B0604020202020204" pitchFamily="34" charset="0"/>
              <a:ea typeface="Times New Roman" panose="02020603050405020304" pitchFamily="18" charset="0"/>
            </a:endParaRPr>
          </a:p>
          <a:p>
            <a:pPr algn="l"/>
            <a:r>
              <a:rPr lang="el-GR" sz="2800" baseline="0" dirty="0">
                <a:effectLst/>
                <a:latin typeface="Arial" panose="020B0604020202020204" pitchFamily="34" charset="0"/>
                <a:ea typeface="Times New Roman" panose="02020603050405020304" pitchFamily="18" charset="0"/>
              </a:rPr>
              <a:t>Το πρόβλημα των εκκλησιών και των θρησκειών του κόσμου είναι ότι δεν ανταποκρίνονται στις διδασκαλίες των ιδρυτών τους, όπως η δημιουργία αδελφοσύνης. Η </a:t>
            </a:r>
            <a:r>
              <a:rPr lang="el-GR" sz="2800" i="1" baseline="0" dirty="0">
                <a:effectLst/>
                <a:latin typeface="Arial" panose="020B0604020202020204" pitchFamily="34" charset="0"/>
                <a:ea typeface="Times New Roman" panose="02020603050405020304" pitchFamily="18" charset="0"/>
              </a:rPr>
              <a:t>Θρησκεία</a:t>
            </a:r>
            <a:r>
              <a:rPr lang="el-GR" sz="2800" baseline="0" dirty="0">
                <a:effectLst/>
                <a:latin typeface="Arial" panose="020B0604020202020204" pitchFamily="34" charset="0"/>
                <a:ea typeface="Times New Roman" panose="02020603050405020304" pitchFamily="18" charset="0"/>
              </a:rPr>
              <a:t> αναφέρεται στην σχέση του ανθρώπου με τις υποκειμενικές σφαίρες και στην  </a:t>
            </a:r>
            <a:r>
              <a:rPr lang="el-GR" sz="2800" baseline="0" dirty="0" err="1">
                <a:effectLst/>
                <a:latin typeface="Arial" panose="020B0604020202020204" pitchFamily="34" charset="0"/>
                <a:ea typeface="Times New Roman" panose="02020603050405020304" pitchFamily="18" charset="0"/>
              </a:rPr>
              <a:t>απεύθυνσή</a:t>
            </a:r>
            <a:r>
              <a:rPr lang="el-GR" sz="2800" baseline="0" dirty="0">
                <a:effectLst/>
                <a:latin typeface="Arial" panose="020B0604020202020204" pitchFamily="34" charset="0"/>
                <a:ea typeface="Times New Roman" panose="02020603050405020304" pitchFamily="18" charset="0"/>
              </a:rPr>
              <a:t> του στην Θεότητα για καθοδήγηση και υποστήριξη. Η κύρια πρόκληση για τις θρησκείες του κόσμου σήμερα είναι να βρουν έναν τρόπο να διδάξουν για </a:t>
            </a:r>
            <a:r>
              <a:rPr lang="el-GR" sz="2800" i="1" baseline="0" dirty="0">
                <a:effectLst/>
                <a:latin typeface="Arial" panose="020B0604020202020204" pitchFamily="34" charset="0"/>
                <a:ea typeface="Times New Roman" panose="02020603050405020304" pitchFamily="18" charset="0"/>
              </a:rPr>
              <a:t>την παρουσία του Θεού </a:t>
            </a:r>
            <a:r>
              <a:rPr lang="el-GR" sz="2800" baseline="0" dirty="0">
                <a:effectLst/>
                <a:latin typeface="Arial" panose="020B0604020202020204" pitchFamily="34" charset="0"/>
                <a:ea typeface="Times New Roman" panose="02020603050405020304" pitchFamily="18" charset="0"/>
              </a:rPr>
              <a:t>μέσω της ευμένειας  και της υπερβατικότητας  που βλέπει τον Θεό σε όλα τα πράγματα. Για τους </a:t>
            </a:r>
            <a:r>
              <a:rPr lang="el-GR" sz="2800" baseline="0" dirty="0" err="1">
                <a:effectLst/>
                <a:latin typeface="Arial" panose="020B0604020202020204" pitchFamily="34" charset="0"/>
                <a:ea typeface="Times New Roman" panose="02020603050405020304" pitchFamily="18" charset="0"/>
              </a:rPr>
              <a:t>εσωτεριστές</a:t>
            </a:r>
            <a:r>
              <a:rPr lang="el-GR" sz="2800" baseline="0" dirty="0">
                <a:effectLst/>
                <a:latin typeface="Arial" panose="020B0604020202020204" pitchFamily="34" charset="0"/>
                <a:ea typeface="Times New Roman" panose="02020603050405020304" pitchFamily="18" charset="0"/>
              </a:rPr>
              <a:t> αποτελεί πρόβλημα  η μη αναγνώριση των υποκειμενικών σφαιρών, όπου ο καθένας μπορεί μέσω κατανόησης και προσέγγισης του Ανώτερου Εαυτού να απελευθερώνεται .</a:t>
            </a:r>
          </a:p>
          <a:p>
            <a:pPr algn="l"/>
            <a:endParaRPr lang="en-US" sz="2800" baseline="0" dirty="0">
              <a:effectLst/>
              <a:latin typeface="Arial" panose="020B0604020202020204" pitchFamily="34" charset="0"/>
              <a:ea typeface="Times New Roman" panose="02020603050405020304" pitchFamily="18" charset="0"/>
            </a:endParaRPr>
          </a:p>
          <a:p>
            <a:pPr marL="742950" lvl="1" indent="-285750" algn="l">
              <a:buFont typeface="Arial" panose="020B0604020202020204" pitchFamily="34" charset="0"/>
              <a:buChar char="•"/>
            </a:pPr>
            <a:r>
              <a:rPr lang="en-US" sz="2800" b="0" u="none" baseline="0" dirty="0">
                <a:effectLst/>
                <a:latin typeface="Arial" panose="020B0604020202020204" pitchFamily="34" charset="0"/>
                <a:cs typeface="Arial" panose="020B0604020202020204" pitchFamily="34" charset="0"/>
              </a:rPr>
              <a:t>I’ll be discussing these ideas in next month’s talk on SG-6 the Religious Workers</a:t>
            </a:r>
            <a:endParaRPr lang="el-GR" sz="2800" b="0" u="none" baseline="0" dirty="0">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l-GR" sz="2800" b="0" u="none" baseline="0" dirty="0">
                <a:effectLst/>
                <a:latin typeface="Calibri" panose="020F0502020204030204" pitchFamily="34" charset="0"/>
                <a:cs typeface="Arial" panose="020B0604020202020204" pitchFamily="34" charset="0"/>
              </a:rPr>
              <a:t>Θα συζητήσω αυτές τις ιδέες στην ομιλία του επόμενου μήνα για το Σπερματικό Όμιλο 6, τους Εργάτες στο Πεδίο της Θρησκείας </a:t>
            </a:r>
            <a:endParaRPr lang="en-US" sz="2800" b="0" u="none" baseline="0" dirty="0">
              <a:effectLst/>
              <a:latin typeface="Calibri" panose="020F0502020204030204" pitchFamily="34" charset="0"/>
              <a:cs typeface="Arial" panose="020B0604020202020204" pitchFamily="34" charset="0"/>
            </a:endParaRPr>
          </a:p>
          <a:p>
            <a:pPr algn="l"/>
            <a:endParaRPr lang="el-GR" sz="2800" b="1" u="sng" baseline="0" dirty="0">
              <a:effectLst/>
              <a:latin typeface="Calibri" panose="020F0502020204030204" pitchFamily="34" charset="0"/>
              <a:cs typeface="Arial" panose="020B0604020202020204" pitchFamily="34" charset="0"/>
            </a:endParaRPr>
          </a:p>
          <a:p>
            <a:pPr algn="l"/>
            <a:endParaRPr lang="en-US" sz="2800" b="1" u="sng" baseline="0" dirty="0">
              <a:effectLst/>
              <a:latin typeface="Calibri" panose="020F0502020204030204" pitchFamily="34" charset="0"/>
              <a:cs typeface="Arial" panose="020B0604020202020204" pitchFamily="34" charset="0"/>
            </a:endParaRPr>
          </a:p>
          <a:p>
            <a:pPr algn="l"/>
            <a:r>
              <a:rPr lang="en-US" sz="2800" b="1" u="sng" baseline="0" dirty="0">
                <a:effectLst/>
                <a:latin typeface="Calibri" panose="020F0502020204030204" pitchFamily="34" charset="0"/>
                <a:ea typeface="Calibri" panose="020F0502020204030204" pitchFamily="34" charset="0"/>
                <a:cs typeface="Arial" panose="020B0604020202020204" pitchFamily="34" charset="0"/>
              </a:rPr>
              <a:t>The Psychological Rehabilitation (Renewal) of the Nations</a:t>
            </a:r>
            <a:endParaRPr lang="el-GR" sz="2800" b="1" u="sng" baseline="0" dirty="0">
              <a:effectLst/>
              <a:latin typeface="Calibri" panose="020F0502020204030204" pitchFamily="34" charset="0"/>
              <a:ea typeface="Calibri" panose="020F0502020204030204" pitchFamily="34" charset="0"/>
              <a:cs typeface="Arial" panose="020B0604020202020204" pitchFamily="34" charset="0"/>
            </a:endParaRPr>
          </a:p>
          <a:p>
            <a:pPr algn="l"/>
            <a:r>
              <a:rPr lang="el-GR" sz="2800" b="1" u="sng" baseline="0" dirty="0">
                <a:effectLst/>
                <a:latin typeface="Calibri" panose="020F0502020204030204" pitchFamily="34" charset="0"/>
                <a:ea typeface="Calibri" panose="020F0502020204030204" pitchFamily="34" charset="0"/>
                <a:cs typeface="Arial" panose="020B0604020202020204" pitchFamily="34" charset="0"/>
              </a:rPr>
              <a:t>Η Ψυχολογική Αποκατάσταση (Ανανέωση) των Εθνών</a:t>
            </a:r>
          </a:p>
          <a:p>
            <a:pPr algn="l"/>
            <a:endParaRPr lang="el-GR" sz="2800" b="1" u="sng" baseline="0" dirty="0">
              <a:effectLst/>
              <a:latin typeface="Calibri" panose="020F0502020204030204" pitchFamily="34" charset="0"/>
              <a:ea typeface="Calibri" panose="020F0502020204030204" pitchFamily="34" charset="0"/>
              <a:cs typeface="Arial" panose="020B0604020202020204" pitchFamily="34" charset="0"/>
            </a:endParaRPr>
          </a:p>
          <a:p>
            <a:pPr algn="l"/>
            <a:r>
              <a:rPr lang="en-US" sz="2800" baseline="0" dirty="0">
                <a:effectLst/>
                <a:latin typeface="Arial" panose="020B0604020202020204" pitchFamily="34" charset="0"/>
                <a:ea typeface="Times New Roman" panose="02020603050405020304" pitchFamily="18" charset="0"/>
              </a:rPr>
              <a:t>The issues here are similar to the problems of International Unity but with problems deep seated and rooted in the historical past of racial, ethnic and cultural conflicts for a given country. Under this heading we are wrestling with national identify all nations.</a:t>
            </a:r>
            <a:r>
              <a:rPr lang="en-US" sz="2800" b="0" u="sng" baseline="0" dirty="0">
                <a:effectLst/>
                <a:latin typeface="Calibri" panose="020F0502020204030204" pitchFamily="34" charset="0"/>
                <a:ea typeface="Times New Roman" panose="02020603050405020304" pitchFamily="18" charset="0"/>
                <a:cs typeface="Arial" panose="020B0604020202020204" pitchFamily="34" charset="0"/>
              </a:rPr>
              <a:t> </a:t>
            </a:r>
            <a:r>
              <a:rPr lang="en-US" sz="2800" baseline="0" dirty="0">
                <a:effectLst/>
                <a:latin typeface="Arial" panose="020B0604020202020204" pitchFamily="34" charset="0"/>
                <a:ea typeface="Times New Roman" panose="02020603050405020304" pitchFamily="18" charset="0"/>
              </a:rPr>
              <a:t>Each nation must come to establish an understanding and thinking of who they are individually and amongst the community of nations. From that understanding they create objectives and determine what they can contribute to humanity as a whole. Each nation is driven by its own national identity and this constitutes an ideal, which colors their political, cultural and economic life.</a:t>
            </a:r>
            <a:endParaRPr lang="el-GR" sz="2800" baseline="0" dirty="0">
              <a:effectLst/>
              <a:latin typeface="Arial" panose="020B0604020202020204" pitchFamily="34" charset="0"/>
              <a:ea typeface="Times New Roman" panose="02020603050405020304" pitchFamily="18" charset="0"/>
            </a:endParaRPr>
          </a:p>
          <a:p>
            <a:pPr algn="l"/>
            <a:endParaRPr lang="el-GR" sz="2800" b="0" u="none" baseline="0" dirty="0">
              <a:effectLst/>
              <a:latin typeface="Arial" panose="020B0604020202020204" pitchFamily="34" charset="0"/>
              <a:ea typeface="Calibri" panose="020F0502020204030204" pitchFamily="34" charset="0"/>
              <a:cs typeface="Arial" panose="020B0604020202020204" pitchFamily="34" charset="0"/>
            </a:endParaRPr>
          </a:p>
          <a:p>
            <a:pPr algn="l"/>
            <a:r>
              <a:rPr lang="el-GR" sz="2800" b="0" u="none" baseline="0" dirty="0">
                <a:effectLst/>
                <a:latin typeface="Calibri" panose="020F0502020204030204" pitchFamily="34" charset="0"/>
                <a:ea typeface="Calibri" panose="020F0502020204030204" pitchFamily="34" charset="0"/>
                <a:cs typeface="Arial" panose="020B0604020202020204" pitchFamily="34" charset="0"/>
              </a:rPr>
              <a:t>Τα ζητήματα εδώ είναι παρόμοια με τα προβλήματα της Διεθνούς Ενότητας, αλλά με προβλήματα βαθιά εδραιωμένα  και ριζωμένα στο ιστορικό παρελθόν φυλετικών, εθνοτικών και πολιτιστικών συγκρούσεων για κάποια δεδομένη χώρα. Υπό αυτήν την έννοια αφορούν την εθνική ταυτότητα όλων των εθνών. Κάθε έθνος πρέπει να καταλήξει στο να κατανοήσει και να σκεφτεί ποιο είναι ατομικά και ως μέλος της κοινότητας των εθνών.  Τότε εκκινώντας από αυτό δημιουργεί στόχους και καθορίζει τι μπορεί να συνεισφέρει στην ανθρωπότητα ως σύνολο. Κάθε έθνος καθοδηγείται από την δική του εθνική ταυτότητα και αυτό συνιστά ένα ιδανικό, που χρωματίζει την πολιτική, πολιτιστική και οικονομική του ζωή.</a:t>
            </a:r>
            <a:endParaRPr lang="en-US" sz="2800" b="0" u="none" baseline="0" dirty="0">
              <a:effectLst/>
              <a:latin typeface="Calibri" panose="020F0502020204030204" pitchFamily="34" charset="0"/>
              <a:ea typeface="Calibri" panose="020F0502020204030204" pitchFamily="34" charset="0"/>
              <a:cs typeface="Arial" panose="020B0604020202020204" pitchFamily="34" charset="0"/>
            </a:endParaRPr>
          </a:p>
          <a:p>
            <a:pPr algn="l"/>
            <a:endParaRPr lang="en-US" sz="2800" b="1" u="sng" baseline="0" dirty="0">
              <a:effectLst/>
              <a:latin typeface="Calibri" panose="020F0502020204030204" pitchFamily="34" charset="0"/>
              <a:cs typeface="Arial" panose="020B0604020202020204" pitchFamily="34" charset="0"/>
            </a:endParaRPr>
          </a:p>
          <a:p>
            <a:pPr algn="l"/>
            <a:r>
              <a:rPr lang="en-US" sz="2800" b="1" u="sng" baseline="0" dirty="0">
                <a:effectLst/>
                <a:latin typeface="Calibri" panose="020F0502020204030204" pitchFamily="34" charset="0"/>
                <a:ea typeface="Calibri" panose="020F0502020204030204" pitchFamily="34" charset="0"/>
                <a:cs typeface="Arial" panose="020B0604020202020204" pitchFamily="34" charset="0"/>
              </a:rPr>
              <a:t>Problem of Racial Minorities</a:t>
            </a:r>
            <a:endParaRPr lang="el-GR" sz="2800" b="1" u="sng" baseline="0" dirty="0">
              <a:effectLst/>
              <a:latin typeface="Calibri" panose="020F0502020204030204" pitchFamily="34" charset="0"/>
              <a:ea typeface="Calibri" panose="020F0502020204030204" pitchFamily="34" charset="0"/>
              <a:cs typeface="Arial" panose="020B0604020202020204" pitchFamily="34" charset="0"/>
            </a:endParaRPr>
          </a:p>
          <a:p>
            <a:pPr algn="l"/>
            <a:r>
              <a:rPr lang="el-GR" sz="2800" b="1" u="sng" baseline="0" dirty="0">
                <a:effectLst/>
                <a:latin typeface="Calibri" panose="020F0502020204030204" pitchFamily="34" charset="0"/>
                <a:ea typeface="Calibri" panose="020F0502020204030204" pitchFamily="34" charset="0"/>
                <a:cs typeface="Arial" panose="020B0604020202020204" pitchFamily="34" charset="0"/>
              </a:rPr>
              <a:t>Πρόβλημα Φυλετικών Μειονοτήτων</a:t>
            </a:r>
          </a:p>
          <a:p>
            <a:pPr algn="l"/>
            <a:endParaRPr lang="en-US" sz="2800" b="1" u="sng" baseline="0" dirty="0">
              <a:effectLst/>
              <a:latin typeface="Calibri" panose="020F0502020204030204" pitchFamily="34" charset="0"/>
              <a:ea typeface="Calibri" panose="020F0502020204030204" pitchFamily="34" charset="0"/>
              <a:cs typeface="Arial" panose="020B0604020202020204" pitchFamily="34" charset="0"/>
            </a:endParaRPr>
          </a:p>
          <a:p>
            <a:pPr algn="l"/>
            <a:r>
              <a:rPr lang="en-US" sz="2800" baseline="0" dirty="0">
                <a:effectLst/>
                <a:latin typeface="Arial" panose="020B0604020202020204" pitchFamily="34" charset="0"/>
                <a:ea typeface="Times New Roman" panose="02020603050405020304" pitchFamily="18" charset="0"/>
              </a:rPr>
              <a:t>This problem probably represents the oldest of conflicts with which humanity as a whole must reconcile. On the face of it, the entire problem can be reduced to the great sin of separativeness. Nowhere has the life-destroying effect of separateness been more clearly shown than in the field of race and ethnic relations. Wherever it is found, racism creates or maintains deep and crippling lines of cleavage. The guidelines for right human relationships have been given by the enlightened teachers of the world in the simplest of terms, such as the Sermon on the Mount and the 8 Fold Path. If we are to love one another, to practice right thoughts, words and deeds, then these spiritual principles provide a foundation of global cooperation, justice, security, and ultimately right human relations.</a:t>
            </a:r>
            <a:endParaRPr lang="el-GR" sz="2800" baseline="0" dirty="0">
              <a:effectLst/>
              <a:latin typeface="Arial" panose="020B0604020202020204" pitchFamily="34" charset="0"/>
              <a:ea typeface="Times New Roman" panose="02020603050405020304" pitchFamily="18" charset="0"/>
            </a:endParaRPr>
          </a:p>
          <a:p>
            <a:pPr algn="l"/>
            <a:endParaRPr lang="el-GR" sz="2800" baseline="0" dirty="0">
              <a:effectLst/>
              <a:latin typeface="Arial" panose="020B0604020202020204" pitchFamily="34" charset="0"/>
              <a:ea typeface="Times New Roman" panose="02020603050405020304" pitchFamily="18" charset="0"/>
            </a:endParaRPr>
          </a:p>
          <a:p>
            <a:pPr algn="l"/>
            <a:r>
              <a:rPr lang="el-GR" sz="2800" baseline="0" dirty="0">
                <a:effectLst/>
                <a:latin typeface="Arial" panose="020B0604020202020204" pitchFamily="34" charset="0"/>
                <a:ea typeface="Times New Roman" panose="02020603050405020304" pitchFamily="18" charset="0"/>
              </a:rPr>
              <a:t>Αυτό το πρόβλημα αντιπροσωπεύει πιθανώς την παλαιότερη από τις συγκρούσεις με τις οποίες η ανθρωπότητα στο σύνολό της πρέπει να συμφιλιωθεί. Εκ πρώτης όψεως, ολόκληρο το πρόβλημα μπορεί να αναχθεί στο μεγάλο αμάρτημα της </a:t>
            </a:r>
            <a:r>
              <a:rPr lang="el-GR" sz="2800" baseline="0" dirty="0" err="1">
                <a:effectLst/>
                <a:latin typeface="Arial" panose="020B0604020202020204" pitchFamily="34" charset="0"/>
                <a:ea typeface="Times New Roman" panose="02020603050405020304" pitchFamily="18" charset="0"/>
              </a:rPr>
              <a:t>χωριστικότητας</a:t>
            </a:r>
            <a:r>
              <a:rPr lang="el-GR" sz="2800" baseline="0" dirty="0">
                <a:effectLst/>
                <a:latin typeface="Arial" panose="020B0604020202020204" pitchFamily="34" charset="0"/>
                <a:ea typeface="Times New Roman" panose="02020603050405020304" pitchFamily="18" charset="0"/>
              </a:rPr>
              <a:t>. Πουθενά δεν έχει φανεί πιο ξεκάθαρα η καταστροφική επίδραση της χωριστικότητας όσο στον τομέα των φυλετικών και εθνοτικών σχέσεων. Όπου κι αν βρεθεί, ο ρατσισμός, δημιουργεί ή διατηρεί βαθιές και ακρωτηριαστικές γραμμές διάσπασης. Οι κατευθυντήριες γραμμές για τις σωστές ανθρώπινες σχέσεις έχουν δοθεί από τους φωτισμένους διδασκάλους του κόσμου με τους απλούστερους όρους, όπως η Επί του Όρους Ομιλία και το Οκταπλό Μονοπάτι. Αν θέλουμε να αγαπάμε ο ένας τον άλλον, να ασκούμε ορθές  σκέψεις, λόγια και πράξεις, τότε αυτές οι πνευματικές αρχές θα πρέπει να είναι το θεμέλιο της παγκόσμιας συνεργασίας, δικαιοσύνης, ασφάλειας και τελικά των ορθών ανθρώπινων σχέσεων.</a:t>
            </a:r>
            <a:endParaRPr lang="en-US" sz="2800" baseline="0" dirty="0">
              <a:effectLst/>
              <a:latin typeface="Arial" panose="020B0604020202020204" pitchFamily="34" charset="0"/>
              <a:ea typeface="Times New Roman" panose="02020603050405020304" pitchFamily="18" charset="0"/>
            </a:endParaRPr>
          </a:p>
          <a:p>
            <a:pPr algn="l"/>
            <a:endParaRPr lang="en-US" sz="2800" b="0" u="none" baseline="0" dirty="0">
              <a:effectLst/>
              <a:latin typeface="Calibri" panose="020F0502020204030204" pitchFamily="34" charset="0"/>
              <a:ea typeface="Calibri" panose="020F0502020204030204" pitchFamily="34" charset="0"/>
              <a:cs typeface="Arial" panose="020B0604020202020204" pitchFamily="34" charset="0"/>
            </a:endParaRPr>
          </a:p>
          <a:p>
            <a:pPr algn="l"/>
            <a:r>
              <a:rPr lang="en-US" sz="2800" b="0" u="none" baseline="0" dirty="0">
                <a:effectLst/>
                <a:latin typeface="Calibri" panose="020F0502020204030204" pitchFamily="34" charset="0"/>
                <a:ea typeface="Calibri" panose="020F0502020204030204" pitchFamily="34" charset="0"/>
                <a:cs typeface="Arial" panose="020B0604020202020204" pitchFamily="34" charset="0"/>
              </a:rPr>
              <a:t>Indeed, a summation of these “Problems” is for mankind to adopt the need for promoting and practicing goodwill and right human relations between individuals, groups and nations. This alone, would </a:t>
            </a:r>
            <a:r>
              <a:rPr lang="en-US" sz="2800" b="0" u="none" baseline="0" dirty="0" err="1">
                <a:effectLst/>
                <a:latin typeface="Calibri" panose="020F0502020204030204" pitchFamily="34" charset="0"/>
                <a:ea typeface="Calibri" panose="020F0502020204030204" pitchFamily="34" charset="0"/>
                <a:cs typeface="Arial" panose="020B0604020202020204" pitchFamily="34" charset="0"/>
              </a:rPr>
              <a:t>rememdy</a:t>
            </a:r>
            <a:r>
              <a:rPr lang="en-US" sz="2800" b="0" u="none" baseline="0" dirty="0">
                <a:effectLst/>
                <a:latin typeface="Calibri" panose="020F0502020204030204" pitchFamily="34" charset="0"/>
                <a:ea typeface="Calibri" panose="020F0502020204030204" pitchFamily="34" charset="0"/>
                <a:cs typeface="Arial" panose="020B0604020202020204" pitchFamily="34" charset="0"/>
              </a:rPr>
              <a:t> MUCH.</a:t>
            </a:r>
            <a:endParaRPr lang="el-GR" sz="2800" b="0" u="none" baseline="0" dirty="0">
              <a:effectLst/>
              <a:latin typeface="Calibri" panose="020F0502020204030204" pitchFamily="34" charset="0"/>
              <a:ea typeface="Calibri" panose="020F0502020204030204" pitchFamily="34" charset="0"/>
              <a:cs typeface="Arial" panose="020B0604020202020204" pitchFamily="34" charset="0"/>
            </a:endParaRPr>
          </a:p>
          <a:p>
            <a:pPr algn="l"/>
            <a:endParaRPr lang="el-GR" sz="2800" b="0" u="none" baseline="0" dirty="0">
              <a:effectLst/>
              <a:latin typeface="Calibri" panose="020F0502020204030204" pitchFamily="34" charset="0"/>
              <a:ea typeface="Calibri" panose="020F0502020204030204" pitchFamily="34" charset="0"/>
              <a:cs typeface="Arial" panose="020B0604020202020204" pitchFamily="34" charset="0"/>
            </a:endParaRPr>
          </a:p>
          <a:p>
            <a:pPr algn="l"/>
            <a:r>
              <a:rPr lang="el-GR" sz="2800" b="0" u="none" baseline="0" dirty="0">
                <a:effectLst/>
                <a:latin typeface="Calibri" panose="020F0502020204030204" pitchFamily="34" charset="0"/>
                <a:ea typeface="Calibri" panose="020F0502020204030204" pitchFamily="34" charset="0"/>
                <a:cs typeface="Arial" panose="020B0604020202020204" pitchFamily="34" charset="0"/>
              </a:rPr>
              <a:t>Πράγματι, μια σύνοψη της επίλυσης αυτών των «Προβλημάτων» για την Ανθρωπότητα  είναι η υιοθέτηση της ανάγκης για προώθηση και άσκηση καλής θέλησης και ορθών ανθρώπινων σχέσεων μεταξύ ατόμων, ομάδων και εθνών. Αυτό και μόνο, θα θεράπευε  ΠΟΛΛΑ.</a:t>
            </a:r>
            <a:endParaRPr lang="en-US" sz="2800" b="0" u="none" baseline="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altLang="en-US" sz="1100" b="1" dirty="0">
                <a:solidFill>
                  <a:schemeClr val="bg2"/>
                </a:solidFill>
                <a:latin typeface="Bookman Old Style" pitchFamily="18" charset="0"/>
                <a:cs typeface="Arial" pitchFamily="34" charset="0"/>
              </a:rPr>
              <a:t>Ideal Government?</a:t>
            </a:r>
            <a:endParaRPr lang="en-US" sz="1100" b="1" dirty="0">
              <a:solidFill>
                <a:schemeClr val="bg2"/>
              </a:solidFill>
              <a:latin typeface="Bookman Old Style" pitchFamily="18" charset="0"/>
              <a:cs typeface="Arial" pitchFamily="34" charset="0"/>
            </a:endParaRPr>
          </a:p>
          <a:p>
            <a:pPr marL="0" marR="0">
              <a:lnSpc>
                <a:spcPct val="115000"/>
              </a:lnSpc>
              <a:spcBef>
                <a:spcPts val="0"/>
              </a:spcBef>
              <a:spcAft>
                <a:spcPts val="0"/>
              </a:spcAft>
            </a:pPr>
            <a:r>
              <a:rPr lang="el-GR" sz="1100" b="1" dirty="0">
                <a:effectLst/>
                <a:latin typeface="Calibri" panose="020F0502020204030204" pitchFamily="34" charset="0"/>
                <a:ea typeface="Calibri" panose="020F0502020204030204" pitchFamily="34" charset="0"/>
                <a:cs typeface="Arial" panose="020B0604020202020204" pitchFamily="34" charset="0"/>
              </a:rPr>
              <a:t>Ιδανική Κυβέρνηση;</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The Tibetan Master said in </a:t>
            </a:r>
            <a:r>
              <a:rPr lang="en-US" sz="1100" dirty="0" err="1">
                <a:effectLst/>
                <a:latin typeface="Calibri" panose="020F0502020204030204" pitchFamily="34" charset="0"/>
                <a:ea typeface="Calibri" panose="020F0502020204030204" pitchFamily="34" charset="0"/>
                <a:cs typeface="Arial" panose="020B0604020202020204" pitchFamily="34" charset="0"/>
              </a:rPr>
              <a:t>ExH</a:t>
            </a:r>
            <a:r>
              <a:rPr lang="en-US" sz="1100" dirty="0">
                <a:effectLst/>
                <a:latin typeface="Calibri" panose="020F0502020204030204" pitchFamily="34" charset="0"/>
                <a:ea typeface="Calibri" panose="020F0502020204030204" pitchFamily="34" charset="0"/>
                <a:cs typeface="Arial" panose="020B0604020202020204" pitchFamily="34" charset="0"/>
              </a:rPr>
              <a:t> 51: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l-GR" sz="1100" i="1" dirty="0">
                <a:effectLst/>
                <a:latin typeface="Calibri" panose="020F0502020204030204" pitchFamily="34" charset="0"/>
                <a:ea typeface="Calibri" panose="020F0502020204030204" pitchFamily="34" charset="0"/>
                <a:cs typeface="Arial" panose="020B0604020202020204" pitchFamily="34" charset="0"/>
              </a:rPr>
              <a:t>Ο Θιβετανός Διδάσκαλος είπε στην Εξωτερίκευση της Ιεραρχίας σ. 51:</a:t>
            </a:r>
            <a:endParaRPr lang="en-US" sz="1100" i="1" dirty="0">
              <a:effectLst/>
              <a:latin typeface="Calibri" panose="020F0502020204030204" pitchFamily="34" charset="0"/>
              <a:ea typeface="Calibri" panose="020F0502020204030204" pitchFamily="34" charset="0"/>
              <a:cs typeface="Arial" panose="020B0604020202020204" pitchFamily="34"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lang="en-US" sz="1100" i="1" dirty="0">
                <a:effectLst/>
                <a:latin typeface="Times New Roman" panose="02020603050405020304" pitchFamily="18" charset="0"/>
                <a:ea typeface="Times New Roman" panose="02020603050405020304" pitchFamily="18" charset="0"/>
              </a:rPr>
              <a:t>Let it not be forgotten that the objective of all true governmental control is right synthesis, leading to right national and interior group activity. The problem resolves itself ....on the type of authority .....with the problem of the methods which should be employed”. </a:t>
            </a:r>
            <a:endParaRPr lang="el-GR" sz="1100" i="1" dirty="0">
              <a:effectLst/>
              <a:latin typeface="Times New Roman" panose="02020603050405020304" pitchFamily="18" charset="0"/>
              <a:ea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endParaRPr lang="el-GR" sz="1100" i="1" dirty="0">
              <a:effectLst/>
              <a:latin typeface="Times New Roman" panose="02020603050405020304" pitchFamily="18" charset="0"/>
              <a:ea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lang="el-GR" sz="1100" i="1" dirty="0">
                <a:effectLst/>
                <a:latin typeface="Times New Roman" panose="02020603050405020304" pitchFamily="18" charset="0"/>
                <a:ea typeface="Times New Roman" panose="02020603050405020304" pitchFamily="18" charset="0"/>
              </a:rPr>
              <a:t>Ας μην ξεχνάμε ότι ο στόχος κάθε αληθινού κυβερνητικού ελέγχου είναι η ορθή σύνθεση, που οδηγεί σε ορθή  εθνική και εσωτερική ομαδική δραστηριότητα. Το πρόβλημα επιλύεται από μόνο του .... σχετικά με το είδος της εξουσίας .....με το πρόβλημα των μεθόδων που πρέπει να χρησιμοποιηθούν».</a:t>
            </a:r>
          </a:p>
          <a:p>
            <a:pPr marL="457200" marR="0" lvl="1" indent="0" algn="l" defTabSz="914400" rtl="0" eaLnBrk="1" fontAlgn="auto" latinLnBrk="0" hangingPunct="1">
              <a:lnSpc>
                <a:spcPct val="115000"/>
              </a:lnSpc>
              <a:spcBef>
                <a:spcPts val="0"/>
              </a:spcBef>
              <a:spcAft>
                <a:spcPts val="0"/>
              </a:spcAft>
              <a:buClrTx/>
              <a:buSzTx/>
              <a:buFontTx/>
              <a:buNone/>
              <a:tabLst/>
              <a:defRPr/>
            </a:pPr>
            <a:endParaRPr lang="en-US" sz="1100" i="1" dirty="0">
              <a:effectLst/>
              <a:latin typeface="Times New Roman" panose="02020603050405020304" pitchFamily="18" charset="0"/>
              <a:ea typeface="Times New Roman" panose="02020603050405020304" pitchFamily="18" charset="0"/>
            </a:endParaRP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100" i="0" dirty="0">
                <a:effectLst/>
                <a:latin typeface="Times New Roman" panose="02020603050405020304" pitchFamily="18" charset="0"/>
                <a:ea typeface="Times New Roman" panose="02020603050405020304" pitchFamily="18" charset="0"/>
              </a:rPr>
              <a:t>The methods he is referring is certain authoritative measures by enforced control, such as through the military. From this would create either an oppressive condition within society or a system of cooperation, willingly rendered by an intelligent majority, has never yet been seen. </a:t>
            </a:r>
            <a:endParaRPr lang="el-GR" sz="1100" i="0" dirty="0">
              <a:effectLst/>
              <a:latin typeface="Times New Roman" panose="02020603050405020304" pitchFamily="18" charset="0"/>
              <a:ea typeface="Times New Roman" panose="02020603050405020304" pitchFamily="18" charset="0"/>
            </a:endParaRP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l-GR" sz="1100" i="0" dirty="0">
                <a:effectLst/>
                <a:latin typeface="Times New Roman" panose="02020603050405020304" pitchFamily="18" charset="0"/>
                <a:ea typeface="Times New Roman" panose="02020603050405020304" pitchFamily="18" charset="0"/>
              </a:rPr>
              <a:t>Οι μέθοδοι που αναφέρει είναι ορισμένα επιτακτικά μέτρα για αναγκαστικό έλεγχο, όπως μέσω του στρατού. Αυτό δημιουργεί είτε μια καταπιεστική συνθήκη εντός της κοινωνίας, είτε ένα σύστημα συνεργασίας, από μια πρόθυμη  έξυπνη πλειοψηφία, κάτι που δεν έχουμε δει μέχρι σήμερα.</a:t>
            </a:r>
          </a:p>
          <a:p>
            <a:pPr marL="457200" marR="0" lvl="1"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100" i="0" dirty="0">
              <a:effectLst/>
              <a:latin typeface="Times New Roman" panose="02020603050405020304" pitchFamily="18" charset="0"/>
              <a:ea typeface="Times New Roman" panose="02020603050405020304" pitchFamily="18" charset="0"/>
            </a:endParaRP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100" i="0" dirty="0">
                <a:effectLst/>
                <a:latin typeface="Times New Roman" panose="02020603050405020304" pitchFamily="18" charset="0"/>
                <a:ea typeface="Times New Roman" panose="02020603050405020304" pitchFamily="18" charset="0"/>
              </a:rPr>
              <a:t>But he said “..</a:t>
            </a:r>
            <a:r>
              <a:rPr lang="en-US" sz="1100" i="1" dirty="0">
                <a:effectLst/>
                <a:latin typeface="Times New Roman" panose="02020603050405020304" pitchFamily="18" charset="0"/>
                <a:ea typeface="Times New Roman" panose="02020603050405020304" pitchFamily="18" charset="0"/>
              </a:rPr>
              <a:t>...we are moving towards such a condition of world consciousness and are on our way towards experimenting with it”</a:t>
            </a:r>
            <a:r>
              <a:rPr lang="en-US" sz="1100" i="0" dirty="0">
                <a:effectLst/>
                <a:latin typeface="Times New Roman" panose="02020603050405020304" pitchFamily="18" charset="0"/>
                <a:ea typeface="Times New Roman" panose="02020603050405020304" pitchFamily="18" charset="0"/>
              </a:rPr>
              <a:t>.</a:t>
            </a:r>
            <a:endParaRPr lang="el-GR" sz="1100" i="0" dirty="0">
              <a:effectLst/>
              <a:latin typeface="Times New Roman" panose="02020603050405020304" pitchFamily="18" charset="0"/>
              <a:ea typeface="Times New Roman" panose="02020603050405020304" pitchFamily="18" charset="0"/>
            </a:endParaRP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l-GR" sz="900" i="0" kern="1200" dirty="0">
                <a:solidFill>
                  <a:schemeClr val="tx1"/>
                </a:solidFill>
                <a:latin typeface="+mn-lt"/>
                <a:ea typeface="+mn-ea"/>
                <a:cs typeface="+mn-cs"/>
              </a:rPr>
              <a:t>Είπε όμως ότι «.....προχωράμε προς μια τέτοια κατάσταση παγκόσμιας συνείδησης και είμαστε καθ' οδόν για να πειραματιστούμε με αυτήν».</a:t>
            </a:r>
            <a:endParaRPr lang="en-US" sz="900" i="0" kern="1200" dirty="0">
              <a:solidFill>
                <a:schemeClr val="tx1"/>
              </a:solidFill>
              <a:latin typeface="+mn-lt"/>
              <a:ea typeface="+mn-ea"/>
              <a:cs typeface="+mn-cs"/>
            </a:endParaRP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When the Political Organizers are rendering change within government they must consider what type of authority and means should be employed. Temperaments of people differ from race-to-race and country-to-country. For enacting change, a certain type of government may work in one country, but the same type will not work in another. If authoritative or enforced methods were carried out in one country, its particular type of population could respond positively. But using the same methods in another country could cause violence as its people are resistant to a form being imposed.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endParaRPr lang="el-GR"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l-GR" sz="1100" dirty="0">
                <a:effectLst/>
                <a:latin typeface="Calibri" panose="020F0502020204030204" pitchFamily="34" charset="0"/>
                <a:ea typeface="Calibri" panose="020F0502020204030204" pitchFamily="34" charset="0"/>
                <a:cs typeface="Arial" panose="020B0604020202020204" pitchFamily="34" charset="0"/>
              </a:rPr>
              <a:t>Όταν οι Πολιτικοί Οργανωτές επιφέρουν αλλαγή εντός της κυβέρνησης, πρέπει να εξετάσουν το είδος της εξουσίας και των μέσων που πρέπει να χρησιμοποιηθούν. Οι ιδιοσυγκρασίες των ανθρώπων διαφέρουν από φυλή σε φυλή και από χώρα σε χώρα. Για την επιβολή της αλλαγής, ένας συγκεκριμένος τύπος κυβέρνησης μπορεί να λειτουργήσει σε </a:t>
            </a:r>
            <a:r>
              <a:rPr lang="el-GR" sz="1100" dirty="0" err="1">
                <a:effectLst/>
                <a:latin typeface="Calibri" panose="020F0502020204030204" pitchFamily="34" charset="0"/>
                <a:ea typeface="Calibri" panose="020F0502020204030204" pitchFamily="34" charset="0"/>
                <a:cs typeface="Arial" panose="020B0604020202020204" pitchFamily="34" charset="0"/>
              </a:rPr>
              <a:t>μιαν</a:t>
            </a:r>
            <a:r>
              <a:rPr lang="el-GR" sz="1100" dirty="0">
                <a:effectLst/>
                <a:latin typeface="Calibri" panose="020F0502020204030204" pitchFamily="34" charset="0"/>
                <a:ea typeface="Calibri" panose="020F0502020204030204" pitchFamily="34" charset="0"/>
                <a:cs typeface="Arial" panose="020B0604020202020204" pitchFamily="34" charset="0"/>
              </a:rPr>
              <a:t> χώρα, αλλά ο ίδιος τύπος δεν θα λειτουργήσει σε </a:t>
            </a:r>
            <a:r>
              <a:rPr lang="el-GR" sz="1100" dirty="0" err="1">
                <a:effectLst/>
                <a:latin typeface="Calibri" panose="020F0502020204030204" pitchFamily="34" charset="0"/>
                <a:ea typeface="Calibri" panose="020F0502020204030204" pitchFamily="34" charset="0"/>
                <a:cs typeface="Arial" panose="020B0604020202020204" pitchFamily="34" charset="0"/>
              </a:rPr>
              <a:t>μιαν</a:t>
            </a:r>
            <a:r>
              <a:rPr lang="el-GR" sz="1100" dirty="0">
                <a:effectLst/>
                <a:latin typeface="Calibri" panose="020F0502020204030204" pitchFamily="34" charset="0"/>
                <a:ea typeface="Calibri" panose="020F0502020204030204" pitchFamily="34" charset="0"/>
                <a:cs typeface="Arial" panose="020B0604020202020204" pitchFamily="34" charset="0"/>
              </a:rPr>
              <a:t> άλλη. Εάν εφαρμόζονταν έγκυρες ή επιβεβλημένες μέθοδοι σε μια χώρα, μπορεί ο συγκεκριμένος τύπος πληθυσμού της να ανταποκριθεί θετικά. Αλλά η χρήση των ίδιων μεθόδων σε </a:t>
            </a:r>
            <a:r>
              <a:rPr lang="el-GR" sz="1100" dirty="0" err="1">
                <a:effectLst/>
                <a:latin typeface="Calibri" panose="020F0502020204030204" pitchFamily="34" charset="0"/>
                <a:ea typeface="Calibri" panose="020F0502020204030204" pitchFamily="34" charset="0"/>
                <a:cs typeface="Arial" panose="020B0604020202020204" pitchFamily="34" charset="0"/>
              </a:rPr>
              <a:t>μιαν</a:t>
            </a:r>
            <a:r>
              <a:rPr lang="el-GR" sz="1100" dirty="0">
                <a:effectLst/>
                <a:latin typeface="Calibri" panose="020F0502020204030204" pitchFamily="34" charset="0"/>
                <a:ea typeface="Calibri" panose="020F0502020204030204" pitchFamily="34" charset="0"/>
                <a:cs typeface="Arial" panose="020B0604020202020204" pitchFamily="34" charset="0"/>
              </a:rPr>
              <a:t> άλλη χώρα θα μπορούσε να προκαλέσει βία, καθώς οι άνθρωποι της αντιστέκονται στην επιβαλλόμενη.</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In asking the question </a:t>
            </a:r>
            <a:r>
              <a:rPr lang="en-US" sz="1100" i="1" dirty="0">
                <a:effectLst/>
                <a:latin typeface="Calibri" panose="020F0502020204030204" pitchFamily="34" charset="0"/>
                <a:ea typeface="Calibri" panose="020F0502020204030204" pitchFamily="34" charset="0"/>
                <a:cs typeface="Arial" panose="020B0604020202020204" pitchFamily="34" charset="0"/>
              </a:rPr>
              <a:t>What is the ideal government?</a:t>
            </a:r>
            <a:r>
              <a:rPr lang="en-US" sz="1100" dirty="0">
                <a:effectLst/>
                <a:latin typeface="Calibri" panose="020F0502020204030204" pitchFamily="34" charset="0"/>
                <a:ea typeface="Calibri" panose="020F0502020204030204" pitchFamily="34" charset="0"/>
                <a:cs typeface="Arial" panose="020B0604020202020204" pitchFamily="34" charset="0"/>
              </a:rPr>
              <a:t> , the Tibetan suggests that </a:t>
            </a:r>
            <a:r>
              <a:rPr lang="en-US" sz="1100" u="sng" dirty="0">
                <a:effectLst/>
                <a:latin typeface="Calibri" panose="020F0502020204030204" pitchFamily="34" charset="0"/>
                <a:ea typeface="Calibri" panose="020F0502020204030204" pitchFamily="34" charset="0"/>
                <a:cs typeface="Arial" panose="020B0604020202020204" pitchFamily="34" charset="0"/>
              </a:rPr>
              <a:t>the “ideal” government </a:t>
            </a:r>
            <a:r>
              <a:rPr lang="en-US" sz="1100" b="1" u="sng" dirty="0">
                <a:effectLst/>
                <a:latin typeface="Calibri" panose="020F0502020204030204" pitchFamily="34" charset="0"/>
                <a:ea typeface="Calibri" panose="020F0502020204030204" pitchFamily="34" charset="0"/>
                <a:cs typeface="Arial" panose="020B0604020202020204" pitchFamily="34" charset="0"/>
              </a:rPr>
              <a:t>has yet to be created</a:t>
            </a:r>
            <a:r>
              <a:rPr lang="en-US" sz="1100" dirty="0">
                <a:effectLst/>
                <a:latin typeface="Calibri" panose="020F0502020204030204" pitchFamily="34" charset="0"/>
                <a:ea typeface="Calibri" panose="020F0502020204030204" pitchFamily="34" charset="0"/>
                <a:cs typeface="Arial" panose="020B0604020202020204" pitchFamily="34" charset="0"/>
              </a:rPr>
              <a:t> and implemented.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l-GR" sz="1100" dirty="0">
                <a:effectLst/>
                <a:latin typeface="Calibri" panose="020F0502020204030204" pitchFamily="34" charset="0"/>
                <a:ea typeface="Calibri" panose="020F0502020204030204" pitchFamily="34" charset="0"/>
                <a:cs typeface="Arial" panose="020B0604020202020204" pitchFamily="34" charset="0"/>
              </a:rPr>
              <a:t>Στο ερώτημα </a:t>
            </a:r>
            <a:r>
              <a:rPr lang="el-GR" sz="1100" i="1" dirty="0">
                <a:effectLst/>
                <a:latin typeface="Calibri" panose="020F0502020204030204" pitchFamily="34" charset="0"/>
                <a:ea typeface="Calibri" panose="020F0502020204030204" pitchFamily="34" charset="0"/>
                <a:cs typeface="Arial" panose="020B0604020202020204" pitchFamily="34" charset="0"/>
              </a:rPr>
              <a:t>Ποια είναι η ιδανική κυβέρνηση</a:t>
            </a:r>
            <a:r>
              <a:rPr lang="el-GR" sz="1100" dirty="0">
                <a:effectLst/>
                <a:latin typeface="Calibri" panose="020F0502020204030204" pitchFamily="34" charset="0"/>
                <a:ea typeface="Calibri" panose="020F0502020204030204" pitchFamily="34" charset="0"/>
                <a:cs typeface="Arial" panose="020B0604020202020204" pitchFamily="34" charset="0"/>
              </a:rPr>
              <a:t>; , ο Θιβετανός προτείνει ότι η «ιδανική» κυβέρνηση </a:t>
            </a:r>
            <a:r>
              <a:rPr lang="el-GR" sz="1100" b="1" dirty="0">
                <a:effectLst/>
                <a:latin typeface="Calibri" panose="020F0502020204030204" pitchFamily="34" charset="0"/>
                <a:ea typeface="Calibri" panose="020F0502020204030204" pitchFamily="34" charset="0"/>
                <a:cs typeface="Arial" panose="020B0604020202020204" pitchFamily="34" charset="0"/>
              </a:rPr>
              <a:t>δεν έχει ακόμη δημιουργηθεί </a:t>
            </a:r>
            <a:r>
              <a:rPr lang="el-GR" sz="1100" dirty="0">
                <a:effectLst/>
                <a:latin typeface="Calibri" panose="020F0502020204030204" pitchFamily="34" charset="0"/>
                <a:ea typeface="Calibri" panose="020F0502020204030204" pitchFamily="34" charset="0"/>
                <a:cs typeface="Arial" panose="020B0604020202020204" pitchFamily="34" charset="0"/>
              </a:rPr>
              <a:t>και υλοποιηθεί.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Arial" panose="020B0604020202020204" pitchFamily="34" charset="0"/>
              </a:rPr>
              <a:t>D.K. lists four distinct types of governments:</a:t>
            </a:r>
            <a:endParaRPr lang="el-GR"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el-GR" sz="1100" dirty="0">
                <a:effectLst/>
                <a:latin typeface="Calibri" panose="020F0502020204030204" pitchFamily="34" charset="0"/>
                <a:ea typeface="Calibri" panose="020F0502020204030204" pitchFamily="34" charset="0"/>
                <a:cs typeface="Arial" panose="020B0604020202020204" pitchFamily="34" charset="0"/>
              </a:rPr>
              <a:t>Ο ΝΤ.Κ. απαριθμεί τέσσερις διαφορετικούς τύπους διακυβέρνησης:</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mj-lt"/>
              <a:buAutoNum type="arabicPeriod"/>
            </a:pPr>
            <a:r>
              <a:rPr lang="en-US" sz="1100" u="sng" dirty="0">
                <a:effectLst/>
                <a:latin typeface="Arial" panose="020B0604020202020204" pitchFamily="34" charset="0"/>
                <a:ea typeface="Calibri" panose="020F0502020204030204" pitchFamily="34" charset="0"/>
                <a:cs typeface="Arial" panose="020B0604020202020204" pitchFamily="34" charset="0"/>
              </a:rPr>
              <a:t>Government by an Oligarchy of illumined minds</a:t>
            </a:r>
            <a:r>
              <a:rPr lang="en-US" sz="1100" dirty="0">
                <a:effectLst/>
                <a:latin typeface="Arial" panose="020B0604020202020204" pitchFamily="34" charset="0"/>
                <a:ea typeface="Calibri" panose="020F0502020204030204" pitchFamily="34" charset="0"/>
                <a:cs typeface="Arial" panose="020B0604020202020204" pitchFamily="34" charset="0"/>
              </a:rPr>
              <a:t>: These illumined minds would actually be highly educated Service Workers who are selected by “massed thinkers” to rule. In this society education would be highly valued and their means of ruling would be through educating the public by teaching right understanding, discussion of ideas, and analysis. The use of physical force would not be considered. The Tibetan notes the Hierarchy would work closely with the scientists who factually recognize the reality of the Soul and its use of forces. In essence, this connection would constitute a group of ruling occultists.</a:t>
            </a:r>
          </a:p>
          <a:p>
            <a:pPr marL="342900" marR="0" lvl="0" indent="-342900" algn="l">
              <a:lnSpc>
                <a:spcPct val="115000"/>
              </a:lnSpc>
              <a:spcBef>
                <a:spcPts val="0"/>
              </a:spcBef>
              <a:spcAft>
                <a:spcPts val="0"/>
              </a:spcAft>
              <a:buFont typeface="+mj-lt"/>
              <a:buAutoNum type="arabicPeriod"/>
            </a:pPr>
            <a:endParaRPr lang="el-GR"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a:lnSpc>
                <a:spcPct val="115000"/>
              </a:lnSpc>
              <a:spcBef>
                <a:spcPts val="0"/>
              </a:spcBef>
              <a:spcAft>
                <a:spcPts val="0"/>
              </a:spcAft>
              <a:buFont typeface="+mj-lt"/>
              <a:buNone/>
            </a:pPr>
            <a:r>
              <a:rPr lang="el-GR" sz="1100" u="none" dirty="0">
                <a:effectLst/>
                <a:latin typeface="Arial" panose="020B0604020202020204" pitchFamily="34" charset="0"/>
                <a:ea typeface="Calibri" panose="020F0502020204030204" pitchFamily="34" charset="0"/>
                <a:cs typeface="Arial" panose="020B0604020202020204" pitchFamily="34" charset="0"/>
              </a:rPr>
              <a:t>   1.</a:t>
            </a:r>
            <a:r>
              <a:rPr lang="el-GR" sz="1100" u="sng" dirty="0">
                <a:effectLst/>
                <a:latin typeface="Arial" panose="020B0604020202020204" pitchFamily="34" charset="0"/>
                <a:ea typeface="Calibri" panose="020F0502020204030204" pitchFamily="34" charset="0"/>
                <a:cs typeface="Arial" panose="020B0604020202020204" pitchFamily="34" charset="0"/>
              </a:rPr>
              <a:t> Κυβέρνηση από μια Ολιγαρχία φωτισμένων μυαλών</a:t>
            </a:r>
            <a:r>
              <a:rPr lang="el-GR" sz="1100" dirty="0">
                <a:effectLst/>
                <a:latin typeface="Arial" panose="020B0604020202020204" pitchFamily="34" charset="0"/>
                <a:ea typeface="Calibri" panose="020F0502020204030204" pitchFamily="34" charset="0"/>
                <a:cs typeface="Arial" panose="020B0604020202020204" pitchFamily="34" charset="0"/>
              </a:rPr>
              <a:t>: Αυτοί οι φωτισμένοι νόες θα ήταν στην πραγματικότητα ανώτερης μόρφωσης Υπηρέτες  που επιλέγονται από «μαζικούς στοχαστές» για να  </a:t>
            </a:r>
          </a:p>
          <a:p>
            <a:pPr marL="0" marR="0" lvl="0" indent="0" algn="l">
              <a:lnSpc>
                <a:spcPct val="115000"/>
              </a:lnSpc>
              <a:spcBef>
                <a:spcPts val="0"/>
              </a:spcBef>
              <a:spcAft>
                <a:spcPts val="0"/>
              </a:spcAft>
              <a:buFont typeface="+mj-lt"/>
              <a:buNone/>
            </a:pPr>
            <a:r>
              <a:rPr lang="el-GR" sz="1100" dirty="0">
                <a:effectLst/>
                <a:latin typeface="Arial" panose="020B0604020202020204" pitchFamily="34" charset="0"/>
                <a:ea typeface="Calibri" panose="020F0502020204030204" pitchFamily="34" charset="0"/>
                <a:cs typeface="Arial" panose="020B0604020202020204" pitchFamily="34" charset="0"/>
              </a:rPr>
              <a:t>      κυβερνήσουν. Σε αυτήν την κοινωνία η εκπαίδευση θα εκτιμάται ιδιαίτερα και τα μέσα διακυβέρνησής τους θα είναι μέσω της εκπαίδευσης του κοινού μέσω της διδασκαλίας της ορθής   </a:t>
            </a:r>
          </a:p>
          <a:p>
            <a:pPr marL="0" marR="0" lvl="0" indent="0" algn="l">
              <a:lnSpc>
                <a:spcPct val="115000"/>
              </a:lnSpc>
              <a:spcBef>
                <a:spcPts val="0"/>
              </a:spcBef>
              <a:spcAft>
                <a:spcPts val="0"/>
              </a:spcAft>
              <a:buFont typeface="+mj-lt"/>
              <a:buNone/>
            </a:pPr>
            <a:r>
              <a:rPr lang="el-GR" sz="1100" dirty="0">
                <a:effectLst/>
                <a:latin typeface="Arial" panose="020B0604020202020204" pitchFamily="34" charset="0"/>
                <a:ea typeface="Calibri" panose="020F0502020204030204" pitchFamily="34" charset="0"/>
                <a:cs typeface="Arial" panose="020B0604020202020204" pitchFamily="34" charset="0"/>
              </a:rPr>
              <a:t>      κατανόησης, της συζήτησης ιδεών και της ανάλυσης. Η χρήση σωματικής βίας δεν εξετάζεται ως μέσον. Ο Θιβετανός σημειώνει ότι η Ιεραρχία θα συνεργαζόταν στενά με τους επιστήμονες που </a:t>
            </a:r>
          </a:p>
          <a:p>
            <a:pPr marL="0" marR="0" lvl="0" indent="0" algn="l">
              <a:lnSpc>
                <a:spcPct val="115000"/>
              </a:lnSpc>
              <a:spcBef>
                <a:spcPts val="0"/>
              </a:spcBef>
              <a:spcAft>
                <a:spcPts val="0"/>
              </a:spcAft>
              <a:buFont typeface="+mj-lt"/>
              <a:buNone/>
            </a:pPr>
            <a:r>
              <a:rPr lang="el-GR" sz="1100" dirty="0">
                <a:effectLst/>
                <a:latin typeface="Arial" panose="020B0604020202020204" pitchFamily="34" charset="0"/>
                <a:ea typeface="Calibri" panose="020F0502020204030204" pitchFamily="34" charset="0"/>
                <a:cs typeface="Arial" panose="020B0604020202020204" pitchFamily="34" charset="0"/>
              </a:rPr>
              <a:t>       αναγνωρίζουν πραγματικά την πραγματικότητα της Ψυχής και την χρήση των δυνάμεών της. Ουσιαστικά, αυτός ο τύπος διακυβέρνησης θα αποτελούσε μια ομάδα κυρίαρχων αποκρυφιστών.</a:t>
            </a:r>
          </a:p>
          <a:p>
            <a:pPr marL="342900" marR="0" lvl="0" indent="-342900" algn="l">
              <a:lnSpc>
                <a:spcPct val="115000"/>
              </a:lnSpc>
              <a:spcBef>
                <a:spcPts val="0"/>
              </a:spcBef>
              <a:spcAft>
                <a:spcPts val="0"/>
              </a:spcAft>
              <a:buFont typeface="+mj-lt"/>
              <a:buAutoNum type="arabicPeriod"/>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a:lnSpc>
                <a:spcPct val="115000"/>
              </a:lnSpc>
              <a:spcBef>
                <a:spcPts val="0"/>
              </a:spcBef>
              <a:spcAft>
                <a:spcPts val="0"/>
              </a:spcAft>
              <a:buFont typeface="+mj-lt"/>
              <a:buNone/>
            </a:pPr>
            <a:r>
              <a:rPr lang="el-GR" sz="1100" u="none" dirty="0">
                <a:effectLst/>
                <a:latin typeface="Arial" panose="020B0604020202020204" pitchFamily="34" charset="0"/>
                <a:ea typeface="Calibri" panose="020F0502020204030204" pitchFamily="34" charset="0"/>
                <a:cs typeface="Arial" panose="020B0604020202020204" pitchFamily="34" charset="0"/>
              </a:rPr>
              <a:t>2. </a:t>
            </a:r>
            <a:r>
              <a:rPr lang="en-US" sz="1100" u="sng" dirty="0">
                <a:effectLst/>
                <a:latin typeface="Arial" panose="020B0604020202020204" pitchFamily="34" charset="0"/>
                <a:ea typeface="Calibri" panose="020F0502020204030204" pitchFamily="34" charset="0"/>
                <a:cs typeface="Arial" panose="020B0604020202020204" pitchFamily="34" charset="0"/>
              </a:rPr>
              <a:t>Government by a recognized Spiritual Hierarchy</a:t>
            </a:r>
            <a:r>
              <a:rPr lang="en-US" sz="1100" dirty="0">
                <a:effectLst/>
                <a:latin typeface="Arial" panose="020B0604020202020204" pitchFamily="34" charset="0"/>
                <a:ea typeface="Calibri" panose="020F0502020204030204" pitchFamily="34" charset="0"/>
                <a:cs typeface="Arial" panose="020B0604020202020204" pitchFamily="34" charset="0"/>
              </a:rPr>
              <a:t>: The Hierarchy will relate to the masses through Service Workers who will function as intermediaries between the ruling spiritual government and those who are oriented with right values. This of course infers that the Hierarchy and Christ have externalized onto the Earth. At that time, thousands of Service Workers would be sensitive enough to sense their thoughts and ideas.</a:t>
            </a:r>
            <a:endParaRPr lang="el-GR" sz="1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15000"/>
              </a:lnSpc>
              <a:spcBef>
                <a:spcPts val="0"/>
              </a:spcBef>
              <a:spcAft>
                <a:spcPts val="0"/>
              </a:spcAft>
              <a:buFont typeface="+mj-lt"/>
              <a:buAutoNum type="arabicPeriod"/>
            </a:pPr>
            <a:endParaRPr lang="el-GR"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a:lnSpc>
                <a:spcPct val="115000"/>
              </a:lnSpc>
              <a:spcBef>
                <a:spcPts val="0"/>
              </a:spcBef>
              <a:spcAft>
                <a:spcPts val="0"/>
              </a:spcAft>
              <a:buFont typeface="+mj-lt"/>
              <a:buNone/>
            </a:pPr>
            <a:r>
              <a:rPr lang="el-GR" sz="1100" dirty="0">
                <a:effectLst/>
                <a:latin typeface="Arial" panose="020B0604020202020204" pitchFamily="34" charset="0"/>
                <a:ea typeface="Calibri" panose="020F0502020204030204" pitchFamily="34" charset="0"/>
                <a:cs typeface="Arial" panose="020B0604020202020204" pitchFamily="34" charset="0"/>
              </a:rPr>
              <a:t>2. </a:t>
            </a:r>
            <a:r>
              <a:rPr lang="el-GR" sz="1100" u="sng" dirty="0">
                <a:effectLst/>
                <a:latin typeface="Arial" panose="020B0604020202020204" pitchFamily="34" charset="0"/>
                <a:ea typeface="Calibri" panose="020F0502020204030204" pitchFamily="34" charset="0"/>
                <a:cs typeface="Arial" panose="020B0604020202020204" pitchFamily="34" charset="0"/>
              </a:rPr>
              <a:t>Κυβέρνηση από αναγνωρισμένη Πνευματική Ιεραρχία</a:t>
            </a:r>
            <a:r>
              <a:rPr lang="el-GR" sz="1100" dirty="0">
                <a:effectLst/>
                <a:latin typeface="Arial" panose="020B0604020202020204" pitchFamily="34" charset="0"/>
                <a:ea typeface="Calibri" panose="020F0502020204030204" pitchFamily="34" charset="0"/>
                <a:cs typeface="Arial" panose="020B0604020202020204" pitchFamily="34" charset="0"/>
              </a:rPr>
              <a:t>: Η Ιεραρχία θα σχετίζεται με τις μάζες μέσω των Παγκόσμιων Εξυπηρετητών που θα λειτουργούν ως ενδιάμεσοι μεταξύ της πνευματικής κυβέρνησης και εκείνων που  διαβιούν με ορθές  αξίες. Φυσικά συνεπάγεται ότι η Ιεραρχία και ο Χριστός θα έχουν εξωτερικευτεί στην Γη. Εκείνη την εποχή, χιλιάδες Παγκόσμιοι Εξυπηρετητές θα ήταν αρκετά ευαίσθητοι ώστε να  καταγράψουν τις σκέψεις και τις ιδέες τους.</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15000"/>
              </a:lnSpc>
              <a:spcBef>
                <a:spcPts val="0"/>
              </a:spcBef>
              <a:spcAft>
                <a:spcPts val="0"/>
              </a:spcAft>
              <a:buFont typeface="+mj-lt"/>
              <a:buAutoNum type="arabicPeriod"/>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a:lnSpc>
                <a:spcPct val="115000"/>
              </a:lnSpc>
              <a:spcBef>
                <a:spcPts val="0"/>
              </a:spcBef>
              <a:spcAft>
                <a:spcPts val="0"/>
              </a:spcAft>
              <a:buFont typeface="+mj-lt"/>
              <a:buNone/>
            </a:pPr>
            <a:r>
              <a:rPr lang="el-GR" sz="1100" u="none" dirty="0">
                <a:effectLst/>
                <a:latin typeface="Arial" panose="020B0604020202020204" pitchFamily="34" charset="0"/>
                <a:ea typeface="Calibri" panose="020F0502020204030204" pitchFamily="34" charset="0"/>
                <a:cs typeface="Arial" panose="020B0604020202020204" pitchFamily="34" charset="0"/>
              </a:rPr>
              <a:t>3. </a:t>
            </a:r>
            <a:r>
              <a:rPr lang="en-US" sz="1100" u="sng" dirty="0">
                <a:effectLst/>
                <a:latin typeface="Arial" panose="020B0604020202020204" pitchFamily="34" charset="0"/>
                <a:ea typeface="Calibri" panose="020F0502020204030204" pitchFamily="34" charset="0"/>
                <a:cs typeface="Arial" panose="020B0604020202020204" pitchFamily="34" charset="0"/>
              </a:rPr>
              <a:t>Government by True Democracy</a:t>
            </a:r>
            <a:r>
              <a:rPr lang="en-US" sz="1100" dirty="0">
                <a:effectLst/>
                <a:latin typeface="Arial" panose="020B0604020202020204" pitchFamily="34" charset="0"/>
                <a:ea typeface="Calibri" panose="020F0502020204030204" pitchFamily="34" charset="0"/>
                <a:cs typeface="Arial" panose="020B0604020202020204" pitchFamily="34" charset="0"/>
              </a:rPr>
              <a:t>: This type of government is successful with a system of education to train people in recognizing higher values, higher ideals, working in a spirit of synthesis, and cooperative unity. Cooperative unity is when the Soul and physical form are well integrated and working towards a common goal. A “true” democracy has yet to exist. Ambitious politicians, financiers, and lobbyists whose motives are quite often selfish in intent and practice control democracies in today’s world, regardless of what the voters say. </a:t>
            </a:r>
            <a:endParaRPr lang="el-GR"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a:lnSpc>
                <a:spcPct val="115000"/>
              </a:lnSpc>
              <a:spcBef>
                <a:spcPts val="0"/>
              </a:spcBef>
              <a:spcAft>
                <a:spcPts val="0"/>
              </a:spcAft>
              <a:buFont typeface="+mj-lt"/>
              <a:buNone/>
            </a:pPr>
            <a:endParaRPr lang="el-GR"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a:lnSpc>
                <a:spcPct val="115000"/>
              </a:lnSpc>
              <a:spcBef>
                <a:spcPts val="0"/>
              </a:spcBef>
              <a:spcAft>
                <a:spcPts val="0"/>
              </a:spcAft>
              <a:buFont typeface="+mj-lt"/>
              <a:buNone/>
            </a:pPr>
            <a:r>
              <a:rPr lang="el-GR" sz="1100" dirty="0">
                <a:effectLst/>
                <a:latin typeface="Arial" panose="020B0604020202020204" pitchFamily="34" charset="0"/>
                <a:ea typeface="Calibri" panose="020F0502020204030204" pitchFamily="34" charset="0"/>
                <a:cs typeface="Arial" panose="020B0604020202020204" pitchFamily="34" charset="0"/>
              </a:rPr>
              <a:t>3. </a:t>
            </a:r>
            <a:r>
              <a:rPr lang="el-GR" sz="1100" u="sng" dirty="0">
                <a:effectLst/>
                <a:latin typeface="Arial" panose="020B0604020202020204" pitchFamily="34" charset="0"/>
                <a:ea typeface="Calibri" panose="020F0502020204030204" pitchFamily="34" charset="0"/>
                <a:cs typeface="Arial" panose="020B0604020202020204" pitchFamily="34" charset="0"/>
              </a:rPr>
              <a:t>Κυβέρνηση με αληθινή δημοκρατία</a:t>
            </a:r>
            <a:r>
              <a:rPr lang="el-GR" sz="1100" dirty="0">
                <a:effectLst/>
                <a:latin typeface="Arial" panose="020B0604020202020204" pitchFamily="34" charset="0"/>
                <a:ea typeface="Calibri" panose="020F0502020204030204" pitchFamily="34" charset="0"/>
                <a:cs typeface="Arial" panose="020B0604020202020204" pitchFamily="34" charset="0"/>
              </a:rPr>
              <a:t>: Αυτός ο τύπος διακυβέρνησης είναι επιτυχημένος σε εκείνο το σύστημα εκπαίδευσης που εκπαιδεύει τους ανθρώπους στην αναγνώριση ανώτερων αξιών, ανώτερων ιδανικών, εργασίας με ένα πνεύμα σύνθεσης και συνεργατικής ενότητας. Συνεργατική ενότητα  παρατηρείται όταν η Ψυχή και η φυσική μορφή είναι καλά </a:t>
            </a:r>
            <a:r>
              <a:rPr lang="el-GR" sz="1100" dirty="0" err="1">
                <a:effectLst/>
                <a:latin typeface="Arial" panose="020B0604020202020204" pitchFamily="34" charset="0"/>
                <a:ea typeface="Calibri" panose="020F0502020204030204" pitchFamily="34" charset="0"/>
                <a:cs typeface="Arial" panose="020B0604020202020204" pitchFamily="34" charset="0"/>
              </a:rPr>
              <a:t>απαρτιωμένες</a:t>
            </a:r>
            <a:r>
              <a:rPr lang="el-GR" sz="1100" dirty="0">
                <a:effectLst/>
                <a:latin typeface="Arial" panose="020B0604020202020204" pitchFamily="34" charset="0"/>
                <a:ea typeface="Calibri" panose="020F0502020204030204" pitchFamily="34" charset="0"/>
                <a:cs typeface="Arial" panose="020B0604020202020204" pitchFamily="34" charset="0"/>
              </a:rPr>
              <a:t>  και εργάζονται προς έναν κοινό στόχο. Μια «αληθινή» δημοκρατία δεν έχει υπάρξει ακόμη. Φιλόδοξοι πολιτικοί, χρηματοδότες και </a:t>
            </a:r>
            <a:r>
              <a:rPr lang="el-GR" sz="1100" dirty="0" err="1">
                <a:effectLst/>
                <a:latin typeface="Arial" panose="020B0604020202020204" pitchFamily="34" charset="0"/>
                <a:ea typeface="Calibri" panose="020F0502020204030204" pitchFamily="34" charset="0"/>
                <a:cs typeface="Arial" panose="020B0604020202020204" pitchFamily="34" charset="0"/>
              </a:rPr>
              <a:t>λομπίστες</a:t>
            </a:r>
            <a:r>
              <a:rPr lang="el-GR" sz="1100" dirty="0">
                <a:effectLst/>
                <a:latin typeface="Arial" panose="020B0604020202020204" pitchFamily="34" charset="0"/>
                <a:ea typeface="Calibri" panose="020F0502020204030204" pitchFamily="34" charset="0"/>
                <a:cs typeface="Arial" panose="020B0604020202020204" pitchFamily="34" charset="0"/>
              </a:rPr>
              <a:t>, των οποίων τα κίνητρα είναι πολύ συχνά εγωιστικά στην πρόθεση και στην πράξη, ασκούν τον έλεγχο των δημοκρατιών στον σημερινό κόσμο, ανεξάρτητα από το τι λένε οι ψηφοφόροι.</a:t>
            </a:r>
          </a:p>
          <a:p>
            <a:pPr marL="628650" marR="0" lvl="1" indent="-171450" algn="l">
              <a:lnSpc>
                <a:spcPct val="115000"/>
              </a:lnSpc>
              <a:spcBef>
                <a:spcPts val="0"/>
              </a:spcBef>
              <a:spcAft>
                <a:spcPts val="0"/>
              </a:spcAft>
              <a:buFont typeface="Arial" panose="020B0604020202020204" pitchFamily="34" charset="0"/>
              <a:buChar char="•"/>
            </a:pPr>
            <a:endParaRPr lang="el-GR" sz="1100" dirty="0">
              <a:effectLst/>
              <a:latin typeface="Arial" panose="020B0604020202020204" pitchFamily="34" charset="0"/>
              <a:ea typeface="Calibri" panose="020F0502020204030204" pitchFamily="34" charset="0"/>
              <a:cs typeface="Arial" panose="020B0604020202020204" pitchFamily="34" charset="0"/>
            </a:endParaRPr>
          </a:p>
          <a:p>
            <a:pPr marL="628650" marR="0" lvl="1" indent="-171450" algn="l">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C</a:t>
            </a:r>
            <a:r>
              <a:rPr lang="en-US" sz="1800" dirty="0">
                <a:effectLst/>
                <a:latin typeface="Arial" panose="020B0604020202020204" pitchFamily="34" charset="0"/>
                <a:ea typeface="Calibri" panose="020F0502020204030204" pitchFamily="34" charset="0"/>
              </a:rPr>
              <a:t>urrently it is this minority of rich, powerful individuals and corporate bodies that are calling the shots in the mainstream narrative – imposing their wills upon the nation their plan of distorted ideas for their ideal world. </a:t>
            </a:r>
            <a:endParaRPr lang="el-GR" sz="1800" dirty="0">
              <a:effectLst/>
              <a:latin typeface="Arial" panose="020B0604020202020204" pitchFamily="34" charset="0"/>
              <a:ea typeface="Calibri" panose="020F0502020204030204" pitchFamily="34" charset="0"/>
            </a:endParaRPr>
          </a:p>
          <a:p>
            <a:pPr marL="628650" marR="0" lvl="1" indent="-171450" algn="l">
              <a:lnSpc>
                <a:spcPct val="115000"/>
              </a:lnSpc>
              <a:spcBef>
                <a:spcPts val="0"/>
              </a:spcBef>
              <a:spcAft>
                <a:spcPts val="0"/>
              </a:spcAft>
              <a:buFont typeface="Arial" panose="020B0604020202020204" pitchFamily="34" charset="0"/>
              <a:buChar char="•"/>
            </a:pPr>
            <a:r>
              <a:rPr lang="el-GR" sz="1800" dirty="0">
                <a:effectLst/>
                <a:latin typeface="Arial" panose="020B0604020202020204" pitchFamily="34" charset="0"/>
                <a:ea typeface="Calibri" panose="020F0502020204030204" pitchFamily="34" charset="0"/>
              </a:rPr>
              <a:t>Επί του παρόντος, αυτή η μειοψηφία πλούσιων, ισχυρών ατόμων και εταιρικών σωμάτων είναι που κινούν –κατά μέσο όρο- τα νήματα, επιβάλλοντας την θέλησή τους στο έθνος, το σχέδιό τους από  παραμορφωμένες ιδέες για τον δικό τους  ιδανικό κόσμο.</a:t>
            </a:r>
          </a:p>
          <a:p>
            <a:pPr marL="628650" marR="0" lvl="1" indent="-171450" algn="l">
              <a:lnSpc>
                <a:spcPct val="11500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a:p>
            <a:pPr marL="628650" marR="0" lvl="1" indent="-171450" algn="l">
              <a:lnSpc>
                <a:spcPct val="115000"/>
              </a:lnSpc>
              <a:spcBef>
                <a:spcPts val="0"/>
              </a:spcBef>
              <a:spcAft>
                <a:spcPts val="0"/>
              </a:spcAft>
              <a:buFont typeface="Arial" panose="020B0604020202020204" pitchFamily="34" charset="0"/>
              <a:buChar char="•"/>
            </a:pPr>
            <a:r>
              <a:rPr lang="en-US" sz="1800" i="0" u="none" dirty="0">
                <a:effectLst/>
                <a:latin typeface="Arial" panose="020B0604020202020204" pitchFamily="34" charset="0"/>
                <a:ea typeface="Calibri" panose="020F0502020204030204" pitchFamily="34" charset="0"/>
                <a:cs typeface="Arial" panose="020B0604020202020204" pitchFamily="34" charset="0"/>
              </a:rPr>
              <a:t>D.K. said: “</a:t>
            </a:r>
            <a:r>
              <a:rPr lang="en-US" sz="1100" i="1" u="sng" dirty="0">
                <a:effectLst/>
                <a:latin typeface="Arial" panose="020B0604020202020204" pitchFamily="34" charset="0"/>
                <a:ea typeface="Calibri" panose="020F0502020204030204" pitchFamily="34" charset="0"/>
                <a:cs typeface="Arial" panose="020B0604020202020204" pitchFamily="34" charset="0"/>
              </a:rPr>
              <a:t>When the world has people who are thinking and spiritually awakened, the political field will be purified”</a:t>
            </a:r>
            <a:r>
              <a:rPr lang="en-US" sz="1100" dirty="0">
                <a:effectLst/>
                <a:latin typeface="Arial" panose="020B0604020202020204" pitchFamily="34" charset="0"/>
                <a:ea typeface="Calibri" panose="020F0502020204030204" pitchFamily="34" charset="0"/>
                <a:cs typeface="Arial" panose="020B0604020202020204" pitchFamily="34" charset="0"/>
              </a:rPr>
              <a:t>. Education provides the key to developing to link between the legal system and government for teaching the higher ideals by leading thinkers.</a:t>
            </a:r>
            <a:endParaRPr lang="el-GR" sz="1100" dirty="0">
              <a:effectLst/>
              <a:latin typeface="Arial" panose="020B0604020202020204" pitchFamily="34" charset="0"/>
              <a:ea typeface="Calibri" panose="020F0502020204030204" pitchFamily="34" charset="0"/>
              <a:cs typeface="Arial" panose="020B0604020202020204" pitchFamily="34" charset="0"/>
            </a:endParaRPr>
          </a:p>
          <a:p>
            <a:pPr marL="628650" marR="0" lvl="1" indent="-171450" algn="l">
              <a:lnSpc>
                <a:spcPct val="115000"/>
              </a:lnSpc>
              <a:spcBef>
                <a:spcPts val="0"/>
              </a:spcBef>
              <a:spcAft>
                <a:spcPts val="0"/>
              </a:spcAft>
              <a:buFont typeface="Arial" panose="020B0604020202020204" pitchFamily="34" charset="0"/>
              <a:buChar char="•"/>
            </a:pPr>
            <a:endParaRPr lang="el-GR" sz="1100" dirty="0">
              <a:effectLst/>
              <a:latin typeface="Arial" panose="020B0604020202020204" pitchFamily="34" charset="0"/>
              <a:ea typeface="Calibri" panose="020F0502020204030204" pitchFamily="34" charset="0"/>
              <a:cs typeface="Arial" panose="020B0604020202020204" pitchFamily="34" charset="0"/>
            </a:endParaRPr>
          </a:p>
          <a:p>
            <a:pPr marL="628650" marR="0" lvl="1" indent="-171450" algn="l">
              <a:lnSpc>
                <a:spcPct val="115000"/>
              </a:lnSpc>
              <a:spcBef>
                <a:spcPts val="0"/>
              </a:spcBef>
              <a:spcAft>
                <a:spcPts val="0"/>
              </a:spcAft>
              <a:buFont typeface="Arial" panose="020B0604020202020204" pitchFamily="34" charset="0"/>
              <a:buChar char="•"/>
            </a:pPr>
            <a:r>
              <a:rPr lang="el-GR" sz="1100" dirty="0">
                <a:effectLst/>
                <a:latin typeface="Arial" panose="020B0604020202020204" pitchFamily="34" charset="0"/>
                <a:ea typeface="Calibri" panose="020F0502020204030204" pitchFamily="34" charset="0"/>
                <a:cs typeface="Arial" panose="020B0604020202020204" pitchFamily="34" charset="0"/>
              </a:rPr>
              <a:t>Ο ΝΤ.Κ. είπε: «</a:t>
            </a:r>
            <a:r>
              <a:rPr lang="el-GR" sz="1100" i="1" u="sng" dirty="0">
                <a:effectLst/>
                <a:latin typeface="Arial" panose="020B0604020202020204" pitchFamily="34" charset="0"/>
                <a:ea typeface="Calibri" panose="020F0502020204030204" pitchFamily="34" charset="0"/>
                <a:cs typeface="Arial" panose="020B0604020202020204" pitchFamily="34" charset="0"/>
              </a:rPr>
              <a:t>Όταν ο κόσμος έχει ανθρώπους που σκέπτονται και αφυπνίζονται πνευματικά, το πολιτικό πεδίο θα εξαγνιστεί</a:t>
            </a:r>
            <a:r>
              <a:rPr lang="el-GR" sz="1100" dirty="0">
                <a:effectLst/>
                <a:latin typeface="Arial" panose="020B0604020202020204" pitchFamily="34" charset="0"/>
                <a:ea typeface="Calibri" panose="020F0502020204030204" pitchFamily="34" charset="0"/>
                <a:cs typeface="Arial" panose="020B0604020202020204" pitchFamily="34" charset="0"/>
              </a:rPr>
              <a:t>». Η εκπαίδευση παρέχει το κλειδί για την ανάπτυξη σύνδεσης μεταξύ του νομικού συστήματος και της διακυβέρνησης για την διδασκαλία των ανώτερων ιδανικών από κορυφαίους στοχαστές.</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15000"/>
              </a:lnSpc>
              <a:spcBef>
                <a:spcPts val="0"/>
              </a:spcBef>
              <a:spcAft>
                <a:spcPts val="0"/>
              </a:spcAft>
              <a:buFont typeface="+mj-lt"/>
              <a:buAutoNum type="arabicPeriod"/>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228600" marR="0" lvl="0" indent="-228600" algn="l">
              <a:lnSpc>
                <a:spcPct val="115000"/>
              </a:lnSpc>
              <a:spcBef>
                <a:spcPts val="0"/>
              </a:spcBef>
              <a:spcAft>
                <a:spcPts val="0"/>
              </a:spcAft>
              <a:buFont typeface="+mj-lt"/>
              <a:buAutoNum type="arabicPeriod" startAt="4"/>
            </a:pPr>
            <a:r>
              <a:rPr lang="en-US" sz="1100" u="sng" dirty="0">
                <a:effectLst/>
                <a:latin typeface="Arial" panose="020B0604020202020204" pitchFamily="34" charset="0"/>
                <a:ea typeface="Calibri" panose="020F0502020204030204" pitchFamily="34" charset="0"/>
                <a:cs typeface="Arial" panose="020B0604020202020204" pitchFamily="34" charset="0"/>
              </a:rPr>
              <a:t>Government by Dictatorship</a:t>
            </a:r>
            <a:r>
              <a:rPr lang="en-US" sz="1100" dirty="0">
                <a:effectLst/>
                <a:latin typeface="Arial" panose="020B0604020202020204" pitchFamily="34" charset="0"/>
                <a:ea typeface="Calibri" panose="020F0502020204030204" pitchFamily="34" charset="0"/>
                <a:cs typeface="Arial" panose="020B0604020202020204" pitchFamily="34" charset="0"/>
              </a:rPr>
              <a:t>: </a:t>
            </a:r>
            <a:endParaRPr lang="el-GR"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a:lnSpc>
                <a:spcPct val="115000"/>
              </a:lnSpc>
              <a:spcBef>
                <a:spcPts val="0"/>
              </a:spcBef>
              <a:spcAft>
                <a:spcPts val="0"/>
              </a:spcAft>
              <a:buFont typeface="+mj-lt"/>
              <a:buNone/>
            </a:pPr>
            <a:r>
              <a:rPr lang="el-GR" sz="1100" u="none" dirty="0">
                <a:effectLst/>
                <a:latin typeface="Arial" panose="020B0604020202020204" pitchFamily="34" charset="0"/>
                <a:ea typeface="Calibri" panose="020F0502020204030204" pitchFamily="34" charset="0"/>
                <a:cs typeface="Arial" panose="020B0604020202020204" pitchFamily="34" charset="0"/>
              </a:rPr>
              <a:t> 4. </a:t>
            </a:r>
            <a:r>
              <a:rPr lang="el-GR" sz="1100" u="sng" dirty="0">
                <a:effectLst/>
                <a:latin typeface="Arial" panose="020B0604020202020204" pitchFamily="34" charset="0"/>
                <a:ea typeface="Calibri" panose="020F0502020204030204" pitchFamily="34" charset="0"/>
                <a:cs typeface="Arial" panose="020B0604020202020204" pitchFamily="34" charset="0"/>
              </a:rPr>
              <a:t>Κυβέρνηση δικτατορίας</a:t>
            </a:r>
            <a:r>
              <a:rPr lang="el-GR" sz="1100" dirty="0">
                <a:effectLst/>
                <a:latin typeface="Arial" panose="020B0604020202020204" pitchFamily="34" charset="0"/>
                <a:ea typeface="Calibri" panose="020F0502020204030204" pitchFamily="34" charset="0"/>
                <a:cs typeface="Arial" panose="020B0604020202020204" pitchFamily="34" charset="0"/>
              </a:rPr>
              <a:t>:</a:t>
            </a:r>
          </a:p>
          <a:p>
            <a:pPr marL="0" marR="0" lvl="0" indent="0" algn="l">
              <a:lnSpc>
                <a:spcPct val="115000"/>
              </a:lnSpc>
              <a:spcBef>
                <a:spcPts val="0"/>
              </a:spcBef>
              <a:spcAft>
                <a:spcPts val="0"/>
              </a:spcAft>
              <a:buFont typeface="+mj-lt"/>
              <a:buNone/>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a:lnSpc>
                <a:spcPct val="115000"/>
              </a:lnSpc>
              <a:spcBef>
                <a:spcPts val="0"/>
              </a:spcBef>
              <a:spcAft>
                <a:spcPts val="0"/>
              </a:spcAft>
              <a:buFont typeface="+mj-lt"/>
              <a:buNone/>
            </a:pPr>
            <a:r>
              <a:rPr lang="en-US" sz="1100" dirty="0">
                <a:effectLst/>
                <a:latin typeface="Arial" panose="020B0604020202020204" pitchFamily="34" charset="0"/>
                <a:ea typeface="Calibri" panose="020F0502020204030204" pitchFamily="34" charset="0"/>
                <a:cs typeface="Arial" panose="020B0604020202020204" pitchFamily="34" charset="0"/>
              </a:rPr>
              <a:t>        </a:t>
            </a:r>
            <a:r>
              <a:rPr lang="en-US" sz="1100" dirty="0">
                <a:effectLst/>
                <a:latin typeface="Calibri" panose="020F0502020204030204" pitchFamily="34" charset="0"/>
                <a:ea typeface="Calibri" panose="020F0502020204030204" pitchFamily="34" charset="0"/>
                <a:cs typeface="Arial" panose="020B0604020202020204" pitchFamily="34" charset="0"/>
              </a:rPr>
              <a:t>Here the Tibetan lists three types of dictatorship:</a:t>
            </a:r>
            <a:endParaRPr lang="el-GR" sz="1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a:lnSpc>
                <a:spcPct val="115000"/>
              </a:lnSpc>
              <a:spcBef>
                <a:spcPts val="0"/>
              </a:spcBef>
              <a:spcAft>
                <a:spcPts val="0"/>
              </a:spcAft>
              <a:buFont typeface="+mj-lt"/>
              <a:buNone/>
            </a:pPr>
            <a:r>
              <a:rPr lang="el-GR" sz="1100" dirty="0">
                <a:effectLst/>
                <a:latin typeface="Calibri" panose="020F0502020204030204" pitchFamily="34" charset="0"/>
                <a:ea typeface="Calibri" panose="020F0502020204030204" pitchFamily="34" charset="0"/>
                <a:cs typeface="Times New Roman" panose="02020603050405020304" pitchFamily="18" charset="0"/>
              </a:rPr>
              <a:t>        Εδώ ο Θιβετανός απαριθμεί τρεις τύπους δικτατορίας:</a:t>
            </a:r>
          </a:p>
          <a:p>
            <a:pPr marL="0" marR="0" lvl="0" indent="0" algn="l">
              <a:lnSpc>
                <a:spcPct val="115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60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Arial" panose="020B0604020202020204" pitchFamily="34" charset="0"/>
              </a:rPr>
              <a:t>A dictatorial government is run by a person(s) who may or may be idealist, but rule with selfish motives and punitive rule. The method of this ruler would be to invoke fear in his people and control through the use of military force. </a:t>
            </a:r>
            <a:endParaRPr lang="el-GR" sz="1100" dirty="0">
              <a:effectLst/>
              <a:latin typeface="Calibri" panose="020F0502020204030204" pitchFamily="34" charset="0"/>
              <a:ea typeface="Calibri" panose="020F0502020204030204" pitchFamily="34" charset="0"/>
              <a:cs typeface="Arial" panose="020B0604020202020204" pitchFamily="34" charset="0"/>
            </a:endParaRPr>
          </a:p>
          <a:p>
            <a:pPr marL="457200" marR="0" lvl="1" indent="0" algn="just">
              <a:lnSpc>
                <a:spcPct val="115000"/>
              </a:lnSpc>
              <a:spcBef>
                <a:spcPts val="600"/>
              </a:spcBef>
              <a:spcAft>
                <a:spcPts val="0"/>
              </a:spcAft>
              <a:buFont typeface="+mj-lt"/>
              <a:buNone/>
            </a:pPr>
            <a:endParaRPr lang="el-GR" sz="1100" dirty="0">
              <a:effectLst/>
              <a:latin typeface="Calibri" panose="020F0502020204030204" pitchFamily="34" charset="0"/>
              <a:ea typeface="Calibri" panose="020F0502020204030204" pitchFamily="34" charset="0"/>
              <a:cs typeface="Arial" panose="020B0604020202020204" pitchFamily="34" charset="0"/>
            </a:endParaRPr>
          </a:p>
          <a:p>
            <a:pPr marL="457200" marR="0" lvl="1" indent="0" algn="just">
              <a:lnSpc>
                <a:spcPct val="115000"/>
              </a:lnSpc>
              <a:spcBef>
                <a:spcPts val="600"/>
              </a:spcBef>
              <a:spcAft>
                <a:spcPts val="0"/>
              </a:spcAft>
              <a:buFont typeface="+mj-lt"/>
              <a:buNone/>
            </a:pPr>
            <a:r>
              <a:rPr lang="el-GR" sz="1100" dirty="0">
                <a:effectLst/>
                <a:latin typeface="Calibri" panose="020F0502020204030204" pitchFamily="34" charset="0"/>
                <a:ea typeface="Calibri" panose="020F0502020204030204" pitchFamily="34" charset="0"/>
                <a:cs typeface="Times New Roman" panose="02020603050405020304" pitchFamily="18" charset="0"/>
              </a:rPr>
              <a:t>α. 	Μια δικτατορική κυβέρνηση που διοικείται από άτομο (α) που μπορεί  να είναι ή να μην είναι  ιδεαλιστές, αλλά κυβερνούν με ιδιοτελή κίνητρα και τιμωρία. Η μέθοδος αυτού του ηγέτη  θα 	ήταν  να επικαλεστεί τον φόβο  για τον λαό του και ο έλεγχος να ασκείται μέσω της χρήσης στρατιωτικής βίας.</a:t>
            </a:r>
          </a:p>
          <a:p>
            <a:pPr marL="457200" marR="0" lvl="1" indent="0" algn="just">
              <a:lnSpc>
                <a:spcPct val="115000"/>
              </a:lnSpc>
              <a:spcBef>
                <a:spcPts val="60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just">
              <a:lnSpc>
                <a:spcPct val="115000"/>
              </a:lnSpc>
              <a:spcBef>
                <a:spcPts val="600"/>
              </a:spcBef>
              <a:spcAft>
                <a:spcPts val="0"/>
              </a:spcAft>
              <a:buFont typeface="+mj-lt"/>
              <a:buNone/>
            </a:pPr>
            <a:r>
              <a:rPr lang="en-GB" sz="1100" dirty="0">
                <a:effectLst/>
                <a:latin typeface="Calibri" panose="020F0502020204030204" pitchFamily="34" charset="0"/>
                <a:ea typeface="Calibri" panose="020F0502020204030204" pitchFamily="34" charset="0"/>
                <a:cs typeface="Arial" panose="020B0604020202020204" pitchFamily="34" charset="0"/>
              </a:rPr>
              <a:t>b. </a:t>
            </a:r>
            <a:r>
              <a:rPr lang="en-US" sz="1100" dirty="0">
                <a:effectLst/>
                <a:latin typeface="Calibri" panose="020F0502020204030204" pitchFamily="34" charset="0"/>
                <a:ea typeface="Calibri" panose="020F0502020204030204" pitchFamily="34" charset="0"/>
                <a:cs typeface="Arial" panose="020B0604020202020204" pitchFamily="34" charset="0"/>
              </a:rPr>
              <a:t>Monarchy. This is usually limited by the Will of the people. </a:t>
            </a:r>
          </a:p>
          <a:p>
            <a:pPr marL="457200" marR="0" lvl="1" indent="0" algn="just">
              <a:lnSpc>
                <a:spcPct val="115000"/>
              </a:lnSpc>
              <a:spcBef>
                <a:spcPts val="600"/>
              </a:spcBef>
              <a:spcAft>
                <a:spcPts val="0"/>
              </a:spcAft>
              <a:buFont typeface="+mj-lt"/>
              <a:buNone/>
            </a:pPr>
            <a:r>
              <a:rPr lang="el-GR" sz="1100" dirty="0">
                <a:effectLst/>
                <a:latin typeface="Calibri" panose="020F0502020204030204" pitchFamily="34" charset="0"/>
                <a:ea typeface="Calibri" panose="020F0502020204030204" pitchFamily="34" charset="0"/>
                <a:cs typeface="Times New Roman" panose="02020603050405020304" pitchFamily="18" charset="0"/>
              </a:rPr>
              <a:t>β . Μοναρχία. Αυτή συνήθως περιορίζεται από τη Θέληση  του λαού.</a:t>
            </a:r>
          </a:p>
          <a:p>
            <a:pPr marL="457200" marR="0" lvl="1" indent="0" algn="just">
              <a:lnSpc>
                <a:spcPct val="115000"/>
              </a:lnSpc>
              <a:spcBef>
                <a:spcPts val="60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just">
              <a:lnSpc>
                <a:spcPct val="115000"/>
              </a:lnSpc>
              <a:spcBef>
                <a:spcPts val="600"/>
              </a:spcBef>
              <a:spcAft>
                <a:spcPts val="0"/>
              </a:spcAft>
              <a:buFont typeface="+mj-lt"/>
              <a:buNone/>
            </a:pPr>
            <a:r>
              <a:rPr lang="en-GB" sz="1100" dirty="0">
                <a:effectLst/>
                <a:latin typeface="Calibri" panose="020F0502020204030204" pitchFamily="34" charset="0"/>
                <a:ea typeface="Calibri" panose="020F0502020204030204" pitchFamily="34" charset="0"/>
                <a:cs typeface="Arial" panose="020B0604020202020204" pitchFamily="34" charset="0"/>
              </a:rPr>
              <a:t>c. </a:t>
            </a:r>
            <a:r>
              <a:rPr lang="en-US" sz="1100" dirty="0">
                <a:effectLst/>
                <a:latin typeface="Calibri" panose="020F0502020204030204" pitchFamily="34" charset="0"/>
                <a:ea typeface="Calibri" panose="020F0502020204030204" pitchFamily="34" charset="0"/>
                <a:cs typeface="Arial" panose="020B0604020202020204" pitchFamily="34" charset="0"/>
              </a:rPr>
              <a:t>Rule by President. Under this type of government, this person is often idealistic. Interesting to note, this individual is subject to his own faulty-human nature; Works with the advise of his advisors, </a:t>
            </a:r>
          </a:p>
          <a:p>
            <a:pPr marL="457200" marR="0" lvl="1" indent="0" algn="just">
              <a:lnSpc>
                <a:spcPct val="115000"/>
              </a:lnSpc>
              <a:spcBef>
                <a:spcPts val="600"/>
              </a:spcBef>
              <a:spcAft>
                <a:spcPts val="0"/>
              </a:spcAft>
              <a:buFont typeface="+mj-lt"/>
              <a:buNone/>
            </a:pPr>
            <a:r>
              <a:rPr lang="en-US" sz="1100" dirty="0">
                <a:effectLst/>
                <a:latin typeface="Calibri" panose="020F0502020204030204" pitchFamily="34" charset="0"/>
                <a:ea typeface="Calibri" panose="020F0502020204030204" pitchFamily="34" charset="0"/>
                <a:cs typeface="Arial" panose="020B0604020202020204" pitchFamily="34" charset="0"/>
              </a:rPr>
              <a:t>    and the potential for widespread selfishness and corruption. However, this type of dictatorship is basically good and guided by a national Constitution, which provides a check on power and </a:t>
            </a:r>
          </a:p>
          <a:p>
            <a:pPr marL="457200" marR="0" lvl="1" indent="0" algn="just">
              <a:lnSpc>
                <a:spcPct val="115000"/>
              </a:lnSpc>
              <a:spcBef>
                <a:spcPts val="600"/>
              </a:spcBef>
              <a:spcAft>
                <a:spcPts val="0"/>
              </a:spcAft>
              <a:buFont typeface="+mj-lt"/>
              <a:buNone/>
            </a:pPr>
            <a:r>
              <a:rPr lang="en-US" sz="1100" dirty="0">
                <a:effectLst/>
                <a:latin typeface="Calibri" panose="020F0502020204030204" pitchFamily="34" charset="0"/>
                <a:ea typeface="Calibri" panose="020F0502020204030204" pitchFamily="34" charset="0"/>
                <a:cs typeface="Arial" panose="020B0604020202020204" pitchFamily="34" charset="0"/>
              </a:rPr>
              <a:t>    behavior.</a:t>
            </a:r>
            <a:endParaRPr lang="el-GR" sz="1100" dirty="0">
              <a:effectLst/>
              <a:latin typeface="Calibri" panose="020F0502020204030204" pitchFamily="34" charset="0"/>
              <a:ea typeface="Calibri" panose="020F0502020204030204" pitchFamily="34" charset="0"/>
              <a:cs typeface="Arial" panose="020B0604020202020204" pitchFamily="34" charset="0"/>
            </a:endParaRPr>
          </a:p>
          <a:p>
            <a:pPr marL="457200" marR="0" lvl="1" indent="0" algn="just">
              <a:lnSpc>
                <a:spcPct val="115000"/>
              </a:lnSpc>
              <a:spcBef>
                <a:spcPts val="600"/>
              </a:spcBef>
              <a:spcAft>
                <a:spcPts val="0"/>
              </a:spcAft>
              <a:buFont typeface="+mj-lt"/>
              <a:buNone/>
            </a:pPr>
            <a:r>
              <a:rPr lang="el-GR" sz="1100" dirty="0">
                <a:effectLst/>
                <a:latin typeface="Calibri" panose="020F0502020204030204" pitchFamily="34" charset="0"/>
                <a:ea typeface="Calibri" panose="020F0502020204030204" pitchFamily="34" charset="0"/>
                <a:cs typeface="Times New Roman" panose="02020603050405020304" pitchFamily="18" charset="0"/>
              </a:rPr>
              <a:t>γ. 	Διακυβέρνηση από Πρόεδρο. Υπό αυτόν τον τύπο κυβέρνησης, το άτομο είναι συχνά ιδεαλιστικό. Είναι ενδιαφέρον να σημειωθεί ότι ο Πρόεδρος υπόκειται στην δική του 	εσφαλμένη ανθρώπινη φύση. Δουλεύει με την συμβουλή των συμβούλων του και  έχει την δυνατότητα για εκτεταμένο εγωισμό και διαφθορά. Ωστόσο, αυτός ο τύπος δικτατορίας είναι 	βασικά καλός και καθοδηγείται από ένα εθνικό Σύνταγμα, το οποίο παρέχει έλεγχο της εξουσίας και της συμπεριφοράς.</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dirty="0">
                <a:effectLst/>
                <a:latin typeface="Arial" panose="020B0604020202020204" pitchFamily="34" charset="0"/>
                <a:ea typeface="Calibri" panose="020F0502020204030204" pitchFamily="34" charset="0"/>
                <a:cs typeface="Arial" panose="020B0604020202020204" pitchFamily="34" charset="0"/>
              </a:rPr>
              <a:t>Governments by Dictatorship, </a:t>
            </a:r>
            <a:r>
              <a:rPr lang="en-US" sz="1100" u="none" dirty="0">
                <a:effectLst/>
                <a:latin typeface="Calibri" panose="020F0502020204030204" pitchFamily="34" charset="0"/>
                <a:ea typeface="Calibri" panose="020F0502020204030204" pitchFamily="34" charset="0"/>
                <a:cs typeface="Arial" panose="020B0604020202020204" pitchFamily="34" charset="0"/>
              </a:rPr>
              <a:t>t</a:t>
            </a:r>
            <a:r>
              <a:rPr lang="en-US" sz="1100" dirty="0">
                <a:effectLst/>
                <a:latin typeface="Calibri" panose="020F0502020204030204" pitchFamily="34" charset="0"/>
                <a:ea typeface="Calibri" panose="020F0502020204030204" pitchFamily="34" charset="0"/>
                <a:cs typeface="Arial" panose="020B0604020202020204" pitchFamily="34" charset="0"/>
              </a:rPr>
              <a:t>ypically, breeds fear and purges. From this, it is interesting to note that the methods the dictator uses </a:t>
            </a:r>
            <a:r>
              <a:rPr lang="en-US" sz="1100" u="sng" dirty="0">
                <a:effectLst/>
                <a:latin typeface="Calibri" panose="020F0502020204030204" pitchFamily="34" charset="0"/>
                <a:ea typeface="Calibri" panose="020F0502020204030204" pitchFamily="34" charset="0"/>
                <a:cs typeface="Arial" panose="020B0604020202020204" pitchFamily="34" charset="0"/>
              </a:rPr>
              <a:t>causes a rise in thinkers to become outspoken and espouse higher values and results in a Resistance Movement</a:t>
            </a:r>
            <a:r>
              <a:rPr lang="en-US" sz="1100" dirty="0">
                <a:effectLst/>
                <a:latin typeface="Calibri" panose="020F0502020204030204" pitchFamily="34" charset="0"/>
                <a:ea typeface="Calibri" panose="020F0502020204030204" pitchFamily="34" charset="0"/>
                <a:cs typeface="Arial" panose="020B0604020202020204" pitchFamily="34" charset="0"/>
              </a:rPr>
              <a:t>.</a:t>
            </a:r>
            <a:endParaRPr lang="el-GR" sz="1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100" dirty="0">
                <a:effectLst/>
                <a:latin typeface="Calibri" panose="020F0502020204030204" pitchFamily="34" charset="0"/>
                <a:ea typeface="Calibri" panose="020F0502020204030204" pitchFamily="34" charset="0"/>
                <a:cs typeface="Arial" panose="020B0604020202020204" pitchFamily="34" charset="0"/>
              </a:rPr>
              <a:t>Οι κυβερνήσεις δικτατορίας, συνήθως, γεννούν φόβο και εκκαθαρίσεις. Είναι ενδιαφέρον να σημειωθεί ότι οι μέθοδοι που χρησιμοποιεί ο δικτάτορας </a:t>
            </a:r>
            <a:r>
              <a:rPr lang="el-GR" sz="1100" u="sng" dirty="0">
                <a:effectLst/>
                <a:latin typeface="Calibri" panose="020F0502020204030204" pitchFamily="34" charset="0"/>
                <a:ea typeface="Calibri" panose="020F0502020204030204" pitchFamily="34" charset="0"/>
                <a:cs typeface="Arial" panose="020B0604020202020204" pitchFamily="34" charset="0"/>
              </a:rPr>
              <a:t>προκαλούν αύξηση των στοχαστών που εκφράζονται και υποστηρίζουν ανώτερες αξίες  και οι οποίες καταλήγουν σε κάποιο Κίνημα Αντίστασης.</a:t>
            </a:r>
            <a:endParaRPr lang="en-US" sz="1100" u="sng" dirty="0">
              <a:effectLst/>
              <a:latin typeface="Calibri" panose="020F0502020204030204" pitchFamily="34" charset="0"/>
              <a:ea typeface="Calibri" panose="020F0502020204030204" pitchFamily="34" charset="0"/>
              <a:cs typeface="Arial" panose="020B0604020202020204" pitchFamily="34" charset="0"/>
            </a:endParaRPr>
          </a:p>
          <a:p>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r>
              <a:rPr lang="en-US" sz="1800" b="1" i="0" dirty="0">
                <a:solidFill>
                  <a:schemeClr val="bg1"/>
                </a:solidFill>
                <a:effectLst/>
                <a:latin typeface="Arial" panose="020B0604020202020204" pitchFamily="34" charset="0"/>
                <a:ea typeface="Times New Roman" panose="02020603050405020304" pitchFamily="18" charset="0"/>
              </a:rPr>
              <a:t>Healing Subjective Relations between the Nations and the </a:t>
            </a:r>
            <a:r>
              <a:rPr lang="en-US" sz="1800" b="1" dirty="0">
                <a:effectLst/>
                <a:latin typeface="Arial" panose="020B0604020202020204" pitchFamily="34" charset="0"/>
                <a:ea typeface="Times New Roman" panose="02020603050405020304" pitchFamily="18" charset="0"/>
                <a:cs typeface="Arial" panose="020B0604020202020204" pitchFamily="34" charset="0"/>
              </a:rPr>
              <a:t>Need for Moving On</a:t>
            </a:r>
            <a:endParaRPr lang="el-GR" sz="1800"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20000"/>
              </a:lnSpc>
              <a:spcBef>
                <a:spcPts val="600"/>
              </a:spcBef>
              <a:spcAft>
                <a:spcPts val="600"/>
              </a:spcAft>
              <a:buClrTx/>
              <a:buSzTx/>
              <a:buFontTx/>
              <a:buNone/>
              <a:tabLst/>
              <a:defRPr/>
            </a:pPr>
            <a:r>
              <a:rPr lang="el-GR" sz="1800" b="1" dirty="0">
                <a:effectLst/>
                <a:latin typeface="Arial" panose="020B0604020202020204" pitchFamily="34" charset="0"/>
                <a:ea typeface="Times New Roman" panose="02020603050405020304" pitchFamily="18" charset="0"/>
                <a:cs typeface="Arial" panose="020B0604020202020204" pitchFamily="34" charset="0"/>
              </a:rPr>
              <a:t>Θεραπεία Υποκειμενικών Σχέσεων μεταξύ των Εθνών και η Ανάγκη να προχωρήσουμε</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20000"/>
              </a:lnSpc>
              <a:spcBef>
                <a:spcPts val="600"/>
              </a:spcBef>
              <a:spcAft>
                <a:spcPts val="6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In </a:t>
            </a:r>
            <a:r>
              <a:rPr lang="en-US" sz="1800" dirty="0" err="1">
                <a:effectLst/>
                <a:latin typeface="Arial" panose="020B0604020202020204" pitchFamily="34" charset="0"/>
                <a:ea typeface="Times New Roman" panose="02020603050405020304" pitchFamily="18" charset="0"/>
                <a:cs typeface="Arial" panose="020B0604020202020204" pitchFamily="34" charset="0"/>
              </a:rPr>
              <a:t>RandI</a:t>
            </a:r>
            <a:r>
              <a:rPr lang="en-US" sz="1800" dirty="0">
                <a:effectLst/>
                <a:latin typeface="Arial" panose="020B0604020202020204" pitchFamily="34" charset="0"/>
                <a:ea typeface="Times New Roman" panose="02020603050405020304" pitchFamily="18" charset="0"/>
                <a:cs typeface="Arial" panose="020B0604020202020204" pitchFamily="34" charset="0"/>
              </a:rPr>
              <a:t>, p. 641 </a:t>
            </a:r>
            <a:r>
              <a:rPr lang="en-US" sz="1800" dirty="0">
                <a:effectLst/>
                <a:latin typeface="Arial" panose="020B0604020202020204" pitchFamily="34" charset="0"/>
                <a:ea typeface="Arial Unicode MS" panose="020B0604020202020204" pitchFamily="34" charset="-128"/>
                <a:cs typeface="Arial" panose="020B0604020202020204" pitchFamily="34" charset="0"/>
              </a:rPr>
              <a:t>D.K. says:</a:t>
            </a:r>
            <a:endParaRPr lang="el-GR" sz="1800" dirty="0">
              <a:effectLst/>
              <a:latin typeface="Arial" panose="020B0604020202020204" pitchFamily="34" charset="0"/>
              <a:ea typeface="Arial Unicode MS" panose="020B0604020202020204" pitchFamily="34" charset="-128"/>
              <a:cs typeface="Arial" panose="020B0604020202020204" pitchFamily="34" charset="0"/>
            </a:endParaRPr>
          </a:p>
          <a:p>
            <a:pPr marL="0" marR="0" algn="just">
              <a:lnSpc>
                <a:spcPct val="115000"/>
              </a:lnSpc>
              <a:spcBef>
                <a:spcPts val="0"/>
              </a:spcBef>
              <a:spcAft>
                <a:spcPts val="600"/>
              </a:spcAft>
            </a:pPr>
            <a:r>
              <a:rPr lang="el-GR" sz="1800" dirty="0">
                <a:effectLst/>
                <a:latin typeface="Arial" panose="020B0604020202020204" pitchFamily="34" charset="0"/>
                <a:ea typeface="Arial Unicode MS" panose="020B0604020202020204" pitchFamily="34" charset="-128"/>
                <a:cs typeface="Arial" panose="020B0604020202020204" pitchFamily="34" charset="0"/>
              </a:rPr>
              <a:t>Στο Ακτίνες και Μυήσεις ο Διδάσκαλος Θιβετανός λέει:</a:t>
            </a:r>
          </a:p>
          <a:p>
            <a:pPr marL="0" marR="0" algn="just">
              <a:lnSpc>
                <a:spcPct val="115000"/>
              </a:lnSpc>
              <a:spcBef>
                <a:spcPts val="0"/>
              </a:spcBef>
              <a:spcAft>
                <a:spcPts val="60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457200" marR="0" lvl="1">
              <a:spcBef>
                <a:spcPts val="0"/>
              </a:spcBef>
              <a:spcAft>
                <a:spcPts val="0"/>
              </a:spcAft>
            </a:pPr>
            <a:r>
              <a:rPr lang="en-US" sz="1800" i="1" dirty="0">
                <a:effectLst/>
                <a:latin typeface="Arial" panose="020B0604020202020204" pitchFamily="34" charset="0"/>
                <a:ea typeface="Times New Roman" panose="02020603050405020304" pitchFamily="18" charset="0"/>
              </a:rPr>
              <a:t>“If the subjective relations between the nations are emphasized and the </a:t>
            </a:r>
            <a:r>
              <a:rPr lang="en-US" sz="1800" i="1" u="sng" dirty="0">
                <a:effectLst/>
                <a:latin typeface="Arial" panose="020B0604020202020204" pitchFamily="34" charset="0"/>
                <a:ea typeface="Times New Roman" panose="02020603050405020304" pitchFamily="18" charset="0"/>
              </a:rPr>
              <a:t>outer</a:t>
            </a:r>
            <a:r>
              <a:rPr lang="en-US" sz="1800" i="1" dirty="0">
                <a:effectLst/>
                <a:latin typeface="Arial" panose="020B0604020202020204" pitchFamily="34" charset="0"/>
                <a:ea typeface="Times New Roman" panose="02020603050405020304" pitchFamily="18" charset="0"/>
              </a:rPr>
              <a:t> frictions and the objective disagreements are ignored, a great fusion of human interests can take place; ....In the war raging today between conflicting ideas, it is essential that this cleavage be made abundantly clear.  Only the voice of a trained public opinion and the intelligent demand of the masses for right human relations can save the world from chaos.  If this is so, then the duty of each individual disciple, man of goodwill and intelligent thinker is also clear”.</a:t>
            </a:r>
            <a:endParaRPr lang="el-GR" sz="1800" i="1" dirty="0">
              <a:effectLst/>
              <a:latin typeface="Arial" panose="020B0604020202020204" pitchFamily="34" charset="0"/>
              <a:ea typeface="Times New Roman" panose="02020603050405020304" pitchFamily="18" charset="0"/>
            </a:endParaRPr>
          </a:p>
          <a:p>
            <a:pPr marL="457200" marR="0" lvl="1">
              <a:spcBef>
                <a:spcPts val="0"/>
              </a:spcBef>
              <a:spcAft>
                <a:spcPts val="0"/>
              </a:spcAft>
            </a:pPr>
            <a:endParaRPr lang="el-GR" sz="1800" i="1" dirty="0">
              <a:effectLst/>
              <a:latin typeface="Arial" panose="020B0604020202020204" pitchFamily="34" charset="0"/>
              <a:ea typeface="Times New Roman" panose="02020603050405020304" pitchFamily="18" charset="0"/>
              <a:cs typeface="Arial" panose="020B0604020202020204" pitchFamily="34" charset="0"/>
            </a:endParaRPr>
          </a:p>
          <a:p>
            <a:pPr marL="457200" marR="0" lvl="1">
              <a:spcBef>
                <a:spcPts val="0"/>
              </a:spcBef>
              <a:spcAft>
                <a:spcPts val="0"/>
              </a:spcAft>
            </a:pPr>
            <a:r>
              <a:rPr lang="el-GR" sz="1800" i="1" dirty="0">
                <a:effectLst/>
                <a:latin typeface="Arial" panose="020B0604020202020204" pitchFamily="34" charset="0"/>
                <a:ea typeface="Times New Roman" panose="02020603050405020304" pitchFamily="18" charset="0"/>
                <a:cs typeface="Arial" panose="020B0604020202020204" pitchFamily="34" charset="0"/>
              </a:rPr>
              <a:t>«Εάν τονιστούν οι υποκειμενικές σχέσεις μεταξύ των εθνών και αγνοηθούν οι </a:t>
            </a:r>
            <a:r>
              <a:rPr lang="el-GR" sz="1800" i="1" u="sng" dirty="0">
                <a:effectLst/>
                <a:latin typeface="Arial" panose="020B0604020202020204" pitchFamily="34" charset="0"/>
                <a:ea typeface="Times New Roman" panose="02020603050405020304" pitchFamily="18" charset="0"/>
                <a:cs typeface="Arial" panose="020B0604020202020204" pitchFamily="34" charset="0"/>
              </a:rPr>
              <a:t>εξωτερικές</a:t>
            </a:r>
            <a:r>
              <a:rPr lang="el-GR" sz="1800" i="1" dirty="0">
                <a:effectLst/>
                <a:latin typeface="Arial" panose="020B0604020202020204" pitchFamily="34" charset="0"/>
                <a:ea typeface="Times New Roman" panose="02020603050405020304" pitchFamily="18" charset="0"/>
                <a:cs typeface="Arial" panose="020B0604020202020204" pitchFamily="34" charset="0"/>
              </a:rPr>
              <a:t> τριβές και οι αντικειμενικές διαφωνίες, μπορεί να γίνει μια μεγάλη συγχώνευση ανθρώπινων συμφερόντων. .... Στον πόλεμο που μαίνεται σήμερα μεταξύ αντικρουόμενων ιδεών, είναι απαραίτητο αυτό το χάσμα να γίνει απολύτως σαφές. Μόνο η φωνή μιας εκπαιδευμένης κοινής γνώμης και η ευφυής απαίτηση των μαζών για ορθές  ανθρώπινες σχέσεις μπορούν να σώσουν τον κόσμο από το χάος. Αν είναι έτσι, τότε το καθήκον κάθε μαθητή ξεχωριστά, ανθρώπου καλής θέλησης και ευφυούς στοχαστή είναι επίσης ξεκάθαρο».</a:t>
            </a:r>
            <a:endParaRPr lang="en-US" sz="1800" i="1"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spcBef>
                <a:spcPts val="600"/>
              </a:spcBef>
              <a:spcAft>
                <a:spcPts val="600"/>
              </a:spcAft>
            </a:pPr>
            <a:endParaRPr lang="en-US" sz="1800" dirty="0">
              <a:effectLst/>
              <a:latin typeface="Arial" panose="020B0604020202020204" pitchFamily="34" charset="0"/>
              <a:ea typeface="Arial Unicode MS" panose="020B0604020202020204" pitchFamily="34" charset="-128"/>
              <a:cs typeface="Arial" panose="020B0604020202020204" pitchFamily="34" charset="0"/>
            </a:endParaRPr>
          </a:p>
          <a:p>
            <a:pPr marL="0" marR="0" algn="just">
              <a:lnSpc>
                <a:spcPct val="115000"/>
              </a:lnSpc>
              <a:spcBef>
                <a:spcPts val="600"/>
              </a:spcBef>
              <a:spcAft>
                <a:spcPts val="600"/>
              </a:spcAft>
            </a:pPr>
            <a:endParaRPr lang="en-US" sz="1800" dirty="0">
              <a:effectLst/>
              <a:latin typeface="Arial" panose="020B0604020202020204" pitchFamily="34" charset="0"/>
              <a:ea typeface="Arial Unicode MS" panose="020B0604020202020204" pitchFamily="34" charset="-128"/>
              <a:cs typeface="Arial" panose="020B0604020202020204" pitchFamily="34" charset="0"/>
            </a:endParaRPr>
          </a:p>
          <a:p>
            <a:pPr marL="0" marR="0" algn="just">
              <a:lnSpc>
                <a:spcPct val="115000"/>
              </a:lnSpc>
              <a:spcBef>
                <a:spcPts val="600"/>
              </a:spcBef>
              <a:spcAft>
                <a:spcPts val="600"/>
              </a:spcAft>
            </a:pPr>
            <a:r>
              <a:rPr lang="en-US" sz="1800" dirty="0">
                <a:effectLst/>
                <a:latin typeface="Arial" panose="020B0604020202020204" pitchFamily="34" charset="0"/>
                <a:ea typeface="Arial Unicode MS" panose="020B0604020202020204" pitchFamily="34" charset="-128"/>
                <a:cs typeface="Arial" panose="020B0604020202020204" pitchFamily="34" charset="0"/>
              </a:rPr>
              <a:t>If we look back on history's past rivalries and animosities between nations, we see that most of the nations reconciled and moved on to become fast friends. For example, </a:t>
            </a:r>
            <a:endParaRPr lang="el-GR" sz="1800" dirty="0">
              <a:effectLst/>
              <a:latin typeface="Arial" panose="020B0604020202020204" pitchFamily="34" charset="0"/>
              <a:ea typeface="Arial Unicode MS" panose="020B0604020202020204" pitchFamily="34" charset="-128"/>
              <a:cs typeface="Arial" panose="020B0604020202020204" pitchFamily="34" charset="0"/>
            </a:endParaRPr>
          </a:p>
          <a:p>
            <a:pPr marL="0" marR="0" algn="just">
              <a:lnSpc>
                <a:spcPct val="115000"/>
              </a:lnSpc>
              <a:spcBef>
                <a:spcPts val="600"/>
              </a:spcBef>
              <a:spcAft>
                <a:spcPts val="600"/>
              </a:spcAft>
            </a:pPr>
            <a:r>
              <a:rPr lang="el-GR" sz="1800" dirty="0">
                <a:effectLst/>
                <a:latin typeface="Arial" panose="020B0604020202020204" pitchFamily="34" charset="0"/>
                <a:ea typeface="Arial Unicode MS" panose="020B0604020202020204" pitchFamily="34" charset="-128"/>
                <a:cs typeface="Arial" panose="020B0604020202020204" pitchFamily="34" charset="0"/>
              </a:rPr>
              <a:t>Αν κοιτάξουμε πίσω στις περασμένες αντιπαλότητες και εχθρότητες της ιστορίας μεταξύ των εθνών, βλέπουμε ότι τα περισσότερα από τα έθνη συμφιλιώθηκαν και προχώρησαν για να γίνουν γρήγορα φίλοι. Για παράδειγμα,</a:t>
            </a:r>
          </a:p>
          <a:p>
            <a:pPr marL="0" marR="0" algn="just">
              <a:lnSpc>
                <a:spcPct val="115000"/>
              </a:lnSpc>
              <a:spcBef>
                <a:spcPts val="600"/>
              </a:spcBef>
              <a:spcAft>
                <a:spcPts val="600"/>
              </a:spcAft>
            </a:pPr>
            <a:endParaRPr lang="en-US" sz="1800" dirty="0">
              <a:effectLst/>
              <a:latin typeface="Arial" panose="020B0604020202020204" pitchFamily="34" charset="0"/>
              <a:ea typeface="Arial Unicode MS" panose="020B0604020202020204" pitchFamily="34" charset="-128"/>
              <a:cs typeface="Arial" panose="020B0604020202020204" pitchFamily="34" charset="0"/>
            </a:endParaRPr>
          </a:p>
          <a:p>
            <a:pPr marL="742950" marR="0" lvl="1" indent="-285750" algn="just">
              <a:lnSpc>
                <a:spcPct val="115000"/>
              </a:lnSpc>
              <a:spcBef>
                <a:spcPts val="600"/>
              </a:spcBef>
              <a:spcAft>
                <a:spcPts val="600"/>
              </a:spcAft>
              <a:buFont typeface="Arial" panose="020B0604020202020204" pitchFamily="34" charset="0"/>
              <a:buChar char="•"/>
            </a:pPr>
            <a:r>
              <a:rPr lang="en-US" sz="1800" dirty="0">
                <a:effectLst/>
                <a:latin typeface="Arial" panose="020B0604020202020204" pitchFamily="34" charset="0"/>
                <a:ea typeface="Arial Unicode MS" panose="020B0604020202020204" pitchFamily="34" charset="-128"/>
                <a:cs typeface="Arial" panose="020B0604020202020204" pitchFamily="34" charset="0"/>
              </a:rPr>
              <a:t>France and England fought each other for centuries in bloody feuds and wars, but now, for nearly two centuries work closely in cooperation on virtually all issues. </a:t>
            </a:r>
            <a:endParaRPr lang="el-GR" sz="1800" dirty="0">
              <a:effectLst/>
              <a:latin typeface="Arial" panose="020B0604020202020204" pitchFamily="34" charset="0"/>
              <a:ea typeface="Arial Unicode MS" panose="020B0604020202020204" pitchFamily="34" charset="-128"/>
              <a:cs typeface="Arial" panose="020B0604020202020204" pitchFamily="34" charset="0"/>
            </a:endParaRPr>
          </a:p>
          <a:p>
            <a:pPr marL="742950" marR="0" lvl="1" indent="-285750" algn="just">
              <a:lnSpc>
                <a:spcPct val="115000"/>
              </a:lnSpc>
              <a:spcBef>
                <a:spcPts val="600"/>
              </a:spcBef>
              <a:spcAft>
                <a:spcPts val="600"/>
              </a:spcAft>
              <a:buFont typeface="Arial" panose="020B0604020202020204" pitchFamily="34" charset="0"/>
              <a:buChar char="•"/>
            </a:pPr>
            <a:r>
              <a:rPr lang="el-GR" sz="1800" dirty="0">
                <a:effectLst/>
                <a:latin typeface="Arial" panose="020B0604020202020204" pitchFamily="34" charset="0"/>
                <a:ea typeface="Arial Unicode MS" panose="020B0604020202020204" pitchFamily="34" charset="-128"/>
                <a:cs typeface="Arial" panose="020B0604020202020204" pitchFamily="34" charset="0"/>
              </a:rPr>
              <a:t>Η Γαλλία και η Αγγλία πολέμησαν η μία την άλλη για αιώνες σε αιματηρές βεντέτες και πολέμους, αλλά τώρα, για σχεδόν δύο αιώνες συνεργάζονται στενά σε σχεδόν όλα τα ζητήματα.</a:t>
            </a:r>
          </a:p>
          <a:p>
            <a:pPr marL="742950" marR="0" lvl="1" indent="-285750" algn="just">
              <a:lnSpc>
                <a:spcPct val="115000"/>
              </a:lnSpc>
              <a:spcBef>
                <a:spcPts val="600"/>
              </a:spcBef>
              <a:spcAft>
                <a:spcPts val="600"/>
              </a:spcAft>
              <a:buFont typeface="Arial" panose="020B0604020202020204" pitchFamily="34" charset="0"/>
              <a:buChar char="•"/>
            </a:pPr>
            <a:endParaRPr lang="en-US" sz="1800" dirty="0">
              <a:effectLst/>
              <a:latin typeface="Arial" panose="020B0604020202020204" pitchFamily="34" charset="0"/>
              <a:ea typeface="Arial Unicode MS" panose="020B0604020202020204" pitchFamily="34" charset="-128"/>
              <a:cs typeface="Arial" panose="020B0604020202020204" pitchFamily="34" charset="0"/>
            </a:endParaRPr>
          </a:p>
          <a:p>
            <a:pPr marL="742950" marR="0" lvl="1" indent="-285750" algn="just">
              <a:lnSpc>
                <a:spcPct val="115000"/>
              </a:lnSpc>
              <a:spcBef>
                <a:spcPts val="600"/>
              </a:spcBef>
              <a:spcAft>
                <a:spcPts val="600"/>
              </a:spcAft>
              <a:buFont typeface="Arial" panose="020B0604020202020204" pitchFamily="34" charset="0"/>
              <a:buChar char="•"/>
            </a:pPr>
            <a:r>
              <a:rPr lang="en-US" sz="1800" dirty="0">
                <a:effectLst/>
                <a:latin typeface="Arial" panose="020B0604020202020204" pitchFamily="34" charset="0"/>
                <a:ea typeface="Arial Unicode MS" panose="020B0604020202020204" pitchFamily="34" charset="-128"/>
                <a:cs typeface="Arial" panose="020B0604020202020204" pitchFamily="34" charset="0"/>
              </a:rPr>
              <a:t>England and the United States were bitter enemies but now are the closest of friends, </a:t>
            </a:r>
            <a:r>
              <a:rPr lang="en-US" sz="1800" u="sng" dirty="0">
                <a:effectLst/>
                <a:latin typeface="Arial" panose="020B0604020202020204" pitchFamily="34" charset="0"/>
                <a:ea typeface="Arial Unicode MS" panose="020B0604020202020204" pitchFamily="34" charset="-128"/>
                <a:cs typeface="Arial" panose="020B0604020202020204" pitchFamily="34" charset="0"/>
              </a:rPr>
              <a:t>in all ways</a:t>
            </a:r>
            <a:r>
              <a:rPr lang="en-US" sz="1800" dirty="0">
                <a:effectLst/>
                <a:latin typeface="Arial" panose="020B0604020202020204" pitchFamily="34" charset="0"/>
                <a:ea typeface="Arial Unicode MS" panose="020B0604020202020204" pitchFamily="34" charset="-128"/>
                <a:cs typeface="Arial" panose="020B0604020202020204" pitchFamily="34" charset="0"/>
              </a:rPr>
              <a:t>.</a:t>
            </a:r>
            <a:endParaRPr lang="el-GR" sz="1800" dirty="0">
              <a:effectLst/>
              <a:latin typeface="Arial" panose="020B0604020202020204" pitchFamily="34" charset="0"/>
              <a:ea typeface="Arial Unicode MS" panose="020B0604020202020204" pitchFamily="34" charset="-128"/>
              <a:cs typeface="Arial" panose="020B0604020202020204" pitchFamily="34" charset="0"/>
            </a:endParaRPr>
          </a:p>
          <a:p>
            <a:pPr marL="742950" marR="0" lvl="1" indent="-285750" algn="just">
              <a:lnSpc>
                <a:spcPct val="115000"/>
              </a:lnSpc>
              <a:spcBef>
                <a:spcPts val="600"/>
              </a:spcBef>
              <a:spcAft>
                <a:spcPts val="600"/>
              </a:spcAft>
              <a:buFont typeface="Arial" panose="020B0604020202020204" pitchFamily="34" charset="0"/>
              <a:buChar char="•"/>
            </a:pPr>
            <a:r>
              <a:rPr lang="el-GR" sz="1800" dirty="0">
                <a:effectLst/>
                <a:latin typeface="Arial" panose="020B0604020202020204" pitchFamily="34" charset="0"/>
                <a:ea typeface="Arial Unicode MS" panose="020B0604020202020204" pitchFamily="34" charset="-128"/>
                <a:cs typeface="Arial" panose="020B0604020202020204" pitchFamily="34" charset="0"/>
              </a:rPr>
              <a:t>Η Αγγλία και οι Ηνωμένες Πολιτείες ήταν σκληροί εχθροί, αλλά τώρα είναι οι πιο στενοί φίλοι, από κάθε άποψη.</a:t>
            </a:r>
          </a:p>
          <a:p>
            <a:pPr marL="742950" marR="0" lvl="1" indent="-285750" algn="just">
              <a:lnSpc>
                <a:spcPct val="115000"/>
              </a:lnSpc>
              <a:spcBef>
                <a:spcPts val="600"/>
              </a:spcBef>
              <a:spcAft>
                <a:spcPts val="600"/>
              </a:spcAft>
              <a:buFont typeface="Arial" panose="020B0604020202020204" pitchFamily="34" charset="0"/>
              <a:buChar char="•"/>
            </a:pPr>
            <a:endParaRPr lang="en-US" sz="1800" dirty="0">
              <a:effectLst/>
              <a:latin typeface="Arial" panose="020B0604020202020204" pitchFamily="34" charset="0"/>
              <a:ea typeface="Arial Unicode MS" panose="020B0604020202020204" pitchFamily="34" charset="-128"/>
              <a:cs typeface="Arial" panose="020B0604020202020204" pitchFamily="34" charset="0"/>
            </a:endParaRPr>
          </a:p>
          <a:p>
            <a:pPr marL="742950" marR="0" lvl="1" indent="-285750" algn="just">
              <a:lnSpc>
                <a:spcPct val="115000"/>
              </a:lnSpc>
              <a:spcBef>
                <a:spcPts val="600"/>
              </a:spcBef>
              <a:spcAft>
                <a:spcPts val="600"/>
              </a:spcAft>
              <a:buFont typeface="Arial" panose="020B0604020202020204" pitchFamily="34" charset="0"/>
              <a:buChar char="•"/>
            </a:pPr>
            <a:r>
              <a:rPr lang="en-US" sz="1800" dirty="0">
                <a:effectLst/>
                <a:latin typeface="Arial" panose="020B0604020202020204" pitchFamily="34" charset="0"/>
                <a:ea typeface="Arial Unicode MS" panose="020B0604020202020204" pitchFamily="34" charset="-128"/>
                <a:cs typeface="Arial" panose="020B0604020202020204" pitchFamily="34" charset="0"/>
              </a:rPr>
              <a:t>Reconciliation of Germany with the rest of Europe. There are numerous examples throughout the world of reconciliations between nations. These are examples of how the path to international peace can be achieved.</a:t>
            </a:r>
            <a:endParaRPr lang="el-GR" sz="1800" dirty="0">
              <a:effectLst/>
              <a:latin typeface="Arial" panose="020B0604020202020204" pitchFamily="34" charset="0"/>
              <a:ea typeface="Arial Unicode MS" panose="020B0604020202020204" pitchFamily="34" charset="-128"/>
              <a:cs typeface="Arial" panose="020B0604020202020204" pitchFamily="34" charset="0"/>
            </a:endParaRPr>
          </a:p>
          <a:p>
            <a:pPr marL="742950" marR="0" lvl="1" indent="-285750" algn="just">
              <a:lnSpc>
                <a:spcPct val="115000"/>
              </a:lnSpc>
              <a:spcBef>
                <a:spcPts val="600"/>
              </a:spcBef>
              <a:spcAft>
                <a:spcPts val="600"/>
              </a:spcAft>
              <a:buFont typeface="Arial" panose="020B0604020202020204" pitchFamily="34" charset="0"/>
              <a:buChar char="•"/>
            </a:pPr>
            <a:endParaRPr lang="el-GR" sz="1800" dirty="0">
              <a:effectLst/>
              <a:latin typeface="Arial" panose="020B0604020202020204" pitchFamily="34" charset="0"/>
              <a:ea typeface="Arial Unicode MS" panose="020B0604020202020204" pitchFamily="34" charset="-128"/>
              <a:cs typeface="Arial" panose="020B0604020202020204" pitchFamily="34" charset="0"/>
            </a:endParaRPr>
          </a:p>
          <a:p>
            <a:pPr marL="742950" marR="0" lvl="1" indent="-285750" algn="just">
              <a:lnSpc>
                <a:spcPct val="115000"/>
              </a:lnSpc>
              <a:spcBef>
                <a:spcPts val="600"/>
              </a:spcBef>
              <a:spcAft>
                <a:spcPts val="600"/>
              </a:spcAft>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Η Συμφιλίωση της Γερμανίας με την υπόλοιπη Ευρώπη. Υπάρχουν πολλά παραδείγματα σε όλο τον κόσμο συμφιλιώσεων μεταξύ εθνών. Αυτά είναι παραδείγματα για το πώς μπορεί να επιτευχθεί η πορεία προς τη διεθνή ειρήνη.</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15000"/>
              </a:lnSpc>
              <a:spcBef>
                <a:spcPts val="600"/>
              </a:spcBef>
              <a:spcAft>
                <a:spcPts val="600"/>
              </a:spcAft>
            </a:pPr>
            <a:r>
              <a:rPr lang="en-US" sz="1800" dirty="0">
                <a:effectLst/>
                <a:latin typeface="Arial" panose="020B0604020202020204" pitchFamily="34" charset="0"/>
                <a:ea typeface="Arial Unicode MS" panose="020B0604020202020204" pitchFamily="34" charset="-128"/>
                <a:cs typeface="Arial" panose="020B0604020202020204" pitchFamily="34" charset="0"/>
              </a:rPr>
              <a:t> </a:t>
            </a:r>
          </a:p>
          <a:p>
            <a:pPr marL="0" marR="0" algn="just">
              <a:lnSpc>
                <a:spcPct val="115000"/>
              </a:lnSpc>
              <a:spcBef>
                <a:spcPts val="600"/>
              </a:spcBef>
              <a:spcAft>
                <a:spcPts val="600"/>
              </a:spcAft>
            </a:pPr>
            <a:r>
              <a:rPr lang="en-US" sz="1800" dirty="0">
                <a:effectLst/>
                <a:latin typeface="Arial" panose="020B0604020202020204" pitchFamily="34" charset="0"/>
                <a:ea typeface="Arial Unicode MS" panose="020B0604020202020204" pitchFamily="34" charset="-128"/>
                <a:cs typeface="Arial" panose="020B0604020202020204" pitchFamily="34" charset="0"/>
              </a:rPr>
              <a:t>However, in the world there remains hotspots with serious conflicts between rival groups. Probably nowhere in the world is there a situation and condition more volatile than the Middle East. In that region, many countries maintain tensions over race, religion and ethnicity dating back thousands of years representing flashpoints, that could easily lead to a war. The greatest diplomats and statesmen in the last 100s of years have not resolved these conflicts. This a remarkably complicated problem to resolve, even for the Hierarchy. </a:t>
            </a:r>
            <a:endParaRPr lang="el-GR" sz="1800" dirty="0">
              <a:effectLst/>
              <a:latin typeface="Arial" panose="020B0604020202020204" pitchFamily="34" charset="0"/>
              <a:ea typeface="Arial Unicode MS" panose="020B0604020202020204" pitchFamily="34" charset="-128"/>
              <a:cs typeface="Arial" panose="020B0604020202020204" pitchFamily="34" charset="0"/>
            </a:endParaRPr>
          </a:p>
          <a:p>
            <a:pPr marL="0" marR="0" algn="just">
              <a:lnSpc>
                <a:spcPct val="115000"/>
              </a:lnSpc>
              <a:spcBef>
                <a:spcPts val="600"/>
              </a:spcBef>
              <a:spcAft>
                <a:spcPts val="600"/>
              </a:spcAft>
            </a:pPr>
            <a:endParaRPr lang="el-GR" sz="1800" dirty="0">
              <a:effectLst/>
              <a:latin typeface="Arial" panose="020B0604020202020204" pitchFamily="34" charset="0"/>
              <a:ea typeface="Arial Unicode MS" panose="020B0604020202020204" pitchFamily="34" charset="-128"/>
              <a:cs typeface="Arial" panose="020B0604020202020204" pitchFamily="34" charset="0"/>
            </a:endParaRPr>
          </a:p>
          <a:p>
            <a:pPr marL="0" marR="0" algn="just">
              <a:lnSpc>
                <a:spcPct val="115000"/>
              </a:lnSpc>
              <a:spcBef>
                <a:spcPts val="600"/>
              </a:spcBef>
              <a:spcAft>
                <a:spcPts val="600"/>
              </a:spcAft>
            </a:pPr>
            <a:r>
              <a:rPr lang="el-GR" sz="1800" dirty="0">
                <a:effectLst/>
                <a:latin typeface="Arial" panose="020B0604020202020204" pitchFamily="34" charset="0"/>
                <a:ea typeface="Arial Unicode MS" panose="020B0604020202020204" pitchFamily="34" charset="-128"/>
                <a:cs typeface="Arial" panose="020B0604020202020204" pitchFamily="34" charset="0"/>
              </a:rPr>
              <a:t>Ωστόσο, στον κόσμο εξακολουθούν να υπάρχουν κρίσιμα σημεία  με σοβαρές συγκρούσεις μεταξύ αντίπαλων ομάδων. Πιθανώς πουθενά στον κόσμο δεν υπάρχει πιο ασταθής κατάσταση από την Μέση Ανατολή. Σε αυτήν την περιοχή, πολλές χώρες διατηρούν εντάσεις σχετικά με την φυλή, την θρησκεία και την εθνικότητα που χρονολογούνται από χιλιάδες χρόνια πριν, αντιπροσωπεύοντας σημεία ανάφλεξης, που θα μπορούσαν εύκολα να οδηγήσουν σε πόλεμο. Οι μεγαλύτεροι διπλωμάτες και πολιτικοί τα τελευταία 100 χρόνια δεν έχουν επιλύσει αυτές τις συγκρούσεις. Αυτό είναι ένα εξαιρετικά περίπλοκο πρόβλημα προς επίλυση, ακόμη και για την Ιεραρχία.</a:t>
            </a:r>
          </a:p>
          <a:p>
            <a:pPr marL="0" marR="0" algn="just">
              <a:lnSpc>
                <a:spcPct val="115000"/>
              </a:lnSpc>
              <a:spcBef>
                <a:spcPts val="600"/>
              </a:spcBef>
              <a:spcAft>
                <a:spcPts val="600"/>
              </a:spcAft>
            </a:pPr>
            <a:endParaRPr lang="el-GR" sz="1800" dirty="0">
              <a:effectLst/>
              <a:latin typeface="Arial" panose="020B0604020202020204" pitchFamily="34" charset="0"/>
              <a:ea typeface="Arial Unicode MS" panose="020B0604020202020204" pitchFamily="34" charset="-128"/>
              <a:cs typeface="Arial" panose="020B0604020202020204" pitchFamily="34" charset="0"/>
            </a:endParaRPr>
          </a:p>
          <a:p>
            <a:pPr marL="0" marR="0" algn="just">
              <a:lnSpc>
                <a:spcPct val="115000"/>
              </a:lnSpc>
              <a:spcBef>
                <a:spcPts val="600"/>
              </a:spcBef>
              <a:spcAft>
                <a:spcPts val="600"/>
              </a:spcAft>
            </a:pPr>
            <a:endParaRPr lang="en-US" sz="1800" dirty="0">
              <a:effectLst/>
              <a:latin typeface="Arial" panose="020B0604020202020204" pitchFamily="34" charset="0"/>
              <a:ea typeface="Arial Unicode MS" panose="020B0604020202020204" pitchFamily="34" charset="-128"/>
              <a:cs typeface="Arial" panose="020B0604020202020204" pitchFamily="34" charset="0"/>
            </a:endParaRPr>
          </a:p>
          <a:p>
            <a:pPr marL="742950" marR="0" lvl="1" indent="-285750" algn="just">
              <a:lnSpc>
                <a:spcPct val="115000"/>
              </a:lnSpc>
              <a:spcBef>
                <a:spcPts val="600"/>
              </a:spcBef>
              <a:spcAft>
                <a:spcPts val="600"/>
              </a:spcAft>
              <a:buFont typeface="Arial" panose="020B0604020202020204" pitchFamily="34" charset="0"/>
              <a:buChar char="•"/>
            </a:pPr>
            <a:r>
              <a:rPr lang="en-US" sz="1800" dirty="0">
                <a:effectLst/>
                <a:latin typeface="Arial" panose="020B0604020202020204" pitchFamily="34" charset="0"/>
                <a:ea typeface="Arial Unicode MS" panose="020B0604020202020204" pitchFamily="34" charset="-128"/>
                <a:cs typeface="Arial" panose="020B0604020202020204" pitchFamily="34" charset="0"/>
              </a:rPr>
              <a:t>Blue Books link:  D.K. says that problems in Middle East won’t be solved until mid-21</a:t>
            </a:r>
            <a:r>
              <a:rPr lang="en-US" sz="1800" baseline="30000" dirty="0">
                <a:effectLst/>
                <a:latin typeface="Arial" panose="020B0604020202020204" pitchFamily="34" charset="0"/>
                <a:ea typeface="Arial Unicode MS" panose="020B0604020202020204" pitchFamily="34" charset="-128"/>
                <a:cs typeface="Arial" panose="020B0604020202020204" pitchFamily="34" charset="0"/>
              </a:rPr>
              <a:t>st</a:t>
            </a:r>
            <a:r>
              <a:rPr lang="en-US" sz="1800" dirty="0">
                <a:effectLst/>
                <a:latin typeface="Arial" panose="020B0604020202020204" pitchFamily="34" charset="0"/>
                <a:ea typeface="Arial Unicode MS" panose="020B0604020202020204" pitchFamily="34" charset="-128"/>
                <a:cs typeface="Arial" panose="020B0604020202020204" pitchFamily="34" charset="0"/>
              </a:rPr>
              <a:t> Century....</a:t>
            </a:r>
            <a:r>
              <a:rPr lang="en-US" sz="1800" u="sng" dirty="0">
                <a:effectLst/>
                <a:latin typeface="Arial" panose="020B0604020202020204" pitchFamily="34" charset="0"/>
                <a:ea typeface="Arial Unicode MS" panose="020B0604020202020204" pitchFamily="34" charset="-128"/>
                <a:cs typeface="Arial" panose="020B0604020202020204" pitchFamily="34" charset="0"/>
              </a:rPr>
              <a:t>don’t know the quote location?</a:t>
            </a:r>
            <a:endParaRPr lang="el-GR" sz="1800" u="sng" dirty="0">
              <a:effectLst/>
              <a:latin typeface="Arial" panose="020B0604020202020204" pitchFamily="34" charset="0"/>
              <a:ea typeface="Arial Unicode MS" panose="020B0604020202020204" pitchFamily="34" charset="-128"/>
              <a:cs typeface="Arial" panose="020B0604020202020204" pitchFamily="34" charset="0"/>
            </a:endParaRPr>
          </a:p>
          <a:p>
            <a:pPr marL="742950" marR="0" lvl="1" indent="-285750" algn="just">
              <a:lnSpc>
                <a:spcPct val="115000"/>
              </a:lnSpc>
              <a:spcBef>
                <a:spcPts val="600"/>
              </a:spcBef>
              <a:spcAft>
                <a:spcPts val="600"/>
              </a:spcAft>
              <a:buFont typeface="Arial" panose="020B0604020202020204" pitchFamily="34" charset="0"/>
              <a:buChar char="•"/>
            </a:pPr>
            <a:r>
              <a:rPr lang="el-GR" sz="1800" u="none" dirty="0">
                <a:effectLst/>
                <a:latin typeface="Arial" panose="020B0604020202020204" pitchFamily="34" charset="0"/>
                <a:ea typeface="Arial Unicode MS" panose="020B0604020202020204" pitchFamily="34" charset="-128"/>
                <a:cs typeface="Times New Roman" panose="02020603050405020304" pitchFamily="18" charset="0"/>
              </a:rPr>
              <a:t>Ο ΝΤ.Κ. λέει ότι τα προβλήματα στη Μέση Ανατολή δεν θα επιλυθούν μέχρι τα μέσα του 21ου αιώνα...</a:t>
            </a:r>
            <a:r>
              <a:rPr lang="el-GR" sz="1800" u="sng" dirty="0">
                <a:effectLst/>
                <a:latin typeface="Arial" panose="020B0604020202020204" pitchFamily="34" charset="0"/>
                <a:ea typeface="Arial Unicode MS" panose="020B0604020202020204" pitchFamily="34" charset="-128"/>
                <a:cs typeface="Times New Roman" panose="02020603050405020304" pitchFamily="18" charset="0"/>
              </a:rPr>
              <a:t>δεν θυμάμαι  την θέση που βρίσκεται  αυτό το </a:t>
            </a:r>
            <a:r>
              <a:rPr lang="el-GR" sz="1800" u="sng" dirty="0" err="1">
                <a:effectLst/>
                <a:latin typeface="Arial" panose="020B0604020202020204" pitchFamily="34" charset="0"/>
                <a:ea typeface="Arial Unicode MS" panose="020B0604020202020204" pitchFamily="34" charset="-128"/>
                <a:cs typeface="Times New Roman" panose="02020603050405020304" pitchFamily="18" charset="0"/>
              </a:rPr>
              <a:t>αποσπάσμα</a:t>
            </a:r>
            <a:r>
              <a:rPr lang="el-GR" sz="1800" u="none" dirty="0">
                <a:effectLst/>
                <a:latin typeface="Arial" panose="020B0604020202020204" pitchFamily="34" charset="0"/>
                <a:ea typeface="Arial Unicode MS" panose="020B0604020202020204" pitchFamily="34" charset="-128"/>
                <a:cs typeface="Times New Roman" panose="02020603050405020304" pitchFamily="18" charset="0"/>
              </a:rPr>
              <a:t>;</a:t>
            </a:r>
            <a:endParaRPr lang="el-GR" sz="1800" u="none" dirty="0">
              <a:effectLst/>
              <a:latin typeface="Arial" panose="020B0604020202020204" pitchFamily="34" charset="0"/>
              <a:ea typeface="Arial Unicode MS" panose="020B0604020202020204" pitchFamily="34" charset="-128"/>
              <a:cs typeface="Arial" panose="020B0604020202020204" pitchFamily="34" charset="0"/>
            </a:endParaRPr>
          </a:p>
          <a:p>
            <a:pPr marL="742950" marR="0" lvl="1" indent="-285750" algn="just">
              <a:lnSpc>
                <a:spcPct val="115000"/>
              </a:lnSpc>
              <a:spcBef>
                <a:spcPts val="600"/>
              </a:spcBef>
              <a:spcAft>
                <a:spcPts val="600"/>
              </a:spcAft>
              <a:buFont typeface="Arial" panose="020B0604020202020204" pitchFamily="34" charset="0"/>
              <a:buChar char="•"/>
            </a:pPr>
            <a:endParaRPr lang="el-GR" sz="1800" u="sng" dirty="0">
              <a:effectLst/>
              <a:latin typeface="Arial" panose="020B0604020202020204" pitchFamily="34" charset="0"/>
              <a:ea typeface="Arial Unicode MS" panose="020B0604020202020204" pitchFamily="34" charset="-128"/>
              <a:cs typeface="Arial" panose="020B0604020202020204" pitchFamily="34" charset="0"/>
            </a:endParaRPr>
          </a:p>
          <a:p>
            <a:pPr marL="742950" marR="0" lvl="1" indent="-285750" algn="just">
              <a:lnSpc>
                <a:spcPct val="115000"/>
              </a:lnSpc>
              <a:spcBef>
                <a:spcPts val="600"/>
              </a:spcBef>
              <a:spcAft>
                <a:spcPts val="600"/>
              </a:spcAft>
              <a:buFont typeface="Arial" panose="020B0604020202020204" pitchFamily="34" charset="0"/>
              <a:buChar char="•"/>
            </a:pPr>
            <a:endParaRPr lang="en-US" sz="1800" u="sng" dirty="0">
              <a:effectLst/>
              <a:latin typeface="Arial" panose="020B0604020202020204" pitchFamily="34" charset="0"/>
              <a:ea typeface="Arial Unicode MS" panose="020B0604020202020204" pitchFamily="34" charset="-128"/>
              <a:cs typeface="Times New Roman" panose="02020603050405020304" pitchFamily="18" charset="0"/>
            </a:endParaRPr>
          </a:p>
          <a:p>
            <a:pPr marL="742950" marR="0" lvl="1" indent="-285750" algn="just">
              <a:lnSpc>
                <a:spcPct val="115000"/>
              </a:lnSpc>
              <a:spcBef>
                <a:spcPts val="600"/>
              </a:spcBef>
              <a:spcAft>
                <a:spcPts val="600"/>
              </a:spcAft>
              <a:buFont typeface="Arial" panose="020B0604020202020204" pitchFamily="34" charset="0"/>
              <a:buChar char="•"/>
            </a:pPr>
            <a:r>
              <a:rPr lang="en-US" sz="1800" dirty="0">
                <a:effectLst/>
                <a:latin typeface="Arial" panose="020B0604020202020204" pitchFamily="34" charset="0"/>
                <a:ea typeface="Arial Unicode MS" panose="020B0604020202020204" pitchFamily="34" charset="-128"/>
                <a:cs typeface="Arial" panose="020B0604020202020204" pitchFamily="34" charset="0"/>
              </a:rPr>
              <a:t>The use of something like a </a:t>
            </a:r>
            <a:r>
              <a:rPr lang="en-US" sz="1800" b="1" dirty="0">
                <a:effectLst/>
                <a:latin typeface="Arial" panose="020B0604020202020204" pitchFamily="34" charset="0"/>
                <a:ea typeface="Times New Roman" panose="02020603050405020304" pitchFamily="18" charset="0"/>
                <a:cs typeface="Arial" panose="020B0604020202020204" pitchFamily="34" charset="0"/>
              </a:rPr>
              <a:t>Truth and Reconciliation Commission</a:t>
            </a:r>
            <a:r>
              <a:rPr lang="en-US" sz="1800" dirty="0">
                <a:effectLst/>
                <a:latin typeface="Arial" panose="020B0604020202020204" pitchFamily="34" charset="0"/>
                <a:ea typeface="Times New Roman" panose="02020603050405020304" pitchFamily="18" charset="0"/>
                <a:cs typeface="Arial" panose="020B0604020202020204" pitchFamily="34" charset="0"/>
              </a:rPr>
              <a:t> such as created in the 1990s after Apartheid was abolished in South Africa, could possibly form a model for addressing major issues existing between ethnic groups and nations. </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lnSpc>
                <a:spcPct val="115000"/>
              </a:lnSpc>
              <a:spcBef>
                <a:spcPts val="600"/>
              </a:spcBef>
              <a:spcAft>
                <a:spcPts val="600"/>
              </a:spcAft>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Arial" panose="020B0604020202020204" pitchFamily="34" charset="0"/>
              </a:rPr>
              <a:t>Η χρήση μιας </a:t>
            </a:r>
            <a:r>
              <a:rPr lang="el-GR" sz="1800" b="1" dirty="0">
                <a:effectLst/>
                <a:latin typeface="Arial" panose="020B0604020202020204" pitchFamily="34" charset="0"/>
                <a:ea typeface="Times New Roman" panose="02020603050405020304" pitchFamily="18" charset="0"/>
                <a:cs typeface="Arial" panose="020B0604020202020204" pitchFamily="34" charset="0"/>
              </a:rPr>
              <a:t>Επιτροπής Αλήθειας και Συμφιλίωσης</a:t>
            </a:r>
            <a:r>
              <a:rPr lang="el-GR" sz="1800" dirty="0">
                <a:effectLst/>
                <a:latin typeface="Arial" panose="020B0604020202020204" pitchFamily="34" charset="0"/>
                <a:ea typeface="Times New Roman" panose="02020603050405020304" pitchFamily="18" charset="0"/>
                <a:cs typeface="Arial" panose="020B0604020202020204" pitchFamily="34" charset="0"/>
              </a:rPr>
              <a:t>, όπως δημιουργήθηκε τη δεκαετία του 1990, μετά την κατάργηση του Απαρτχάιντ στη Νότια Αφρική, θα μπορούσε ενδεχομένως να αποτελέσει ένα μοντέλο για την αντιμετώπιση σημαντικών ζητημάτων που υπάρχουν μεταξύ εθνοτικών ομάδων και εθνών.</a:t>
            </a:r>
          </a:p>
          <a:p>
            <a:pPr marL="742950" marR="0" lvl="1" indent="-285750" algn="just">
              <a:lnSpc>
                <a:spcPct val="115000"/>
              </a:lnSpc>
              <a:spcBef>
                <a:spcPts val="600"/>
              </a:spcBef>
              <a:spcAft>
                <a:spcPts val="600"/>
              </a:spcAft>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gn="just">
              <a:lnSpc>
                <a:spcPct val="115000"/>
              </a:lnSpc>
              <a:spcBef>
                <a:spcPts val="600"/>
              </a:spcBef>
              <a:spcAft>
                <a:spcPts val="600"/>
              </a:spcAft>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cs typeface="Arial" panose="020B0604020202020204" pitchFamily="34" charset="0"/>
              </a:rPr>
              <a:t>In essence, this would allow witnesses, victims, perpetrators of past crimes and atrocities to air their grievances in a public forum. Most likely this court-like scenario would be run by the United Nations and provide amnesty to all who testify. Perhaps this is naïve to think this could succeed or even happen. Just for it to happen, there would have to be minimum conditions to be met, such as the interested parties to truthfully come forth.</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gn="just">
              <a:lnSpc>
                <a:spcPct val="115000"/>
              </a:lnSpc>
              <a:spcBef>
                <a:spcPts val="600"/>
              </a:spcBef>
              <a:spcAft>
                <a:spcPts val="600"/>
              </a:spcAft>
              <a:buFont typeface="Courier New" panose="02070309020205020404" pitchFamily="49" charset="0"/>
              <a:buChar char="o"/>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gn="just">
              <a:lnSpc>
                <a:spcPct val="115000"/>
              </a:lnSpc>
              <a:spcBef>
                <a:spcPts val="600"/>
              </a:spcBef>
              <a:spcAft>
                <a:spcPts val="600"/>
              </a:spcAft>
              <a:buFont typeface="Courier New" panose="02070309020205020404" pitchFamily="49" charset="0"/>
              <a:buChar char="o"/>
            </a:pPr>
            <a:r>
              <a:rPr lang="el-GR" sz="1800" dirty="0">
                <a:effectLst/>
                <a:latin typeface="Arial" panose="020B0604020202020204" pitchFamily="34" charset="0"/>
                <a:ea typeface="Times New Roman" panose="02020603050405020304" pitchFamily="18" charset="0"/>
                <a:cs typeface="Arial" panose="020B0604020202020204" pitchFamily="34" charset="0"/>
              </a:rPr>
              <a:t>Ουσιαστικά, αυτό θα επέτρεπε σε μάρτυρες, θύματα, δράστες παλαιότερων εγκλημάτων και φρικαλεοτήτων να εκθέσουν τα παράπονά τους σε ένα δημόσιο φόρουμ. Πιθανότατα αυτό το σενάριο που μοιάζει με δικαστήριο θα εκτελεστεί από τα Ηνωμένα Έθνη και θα παρέχει αμνηστία σε όλους όσους καταθέτουν. Ίσως είναι αφελές να πιστεύουμε ότι αυτό θα μπορούσε να πετύχει ή ακόμα και να συμβεί. Απλώς για να συμβεί αυτό, θα πρέπει να υπάρχουν οι ελάχιστες προϋποθέσεις που πρέπει να πληρούνται, όπως τα ενδιαφερόμενα μέρη να προσέλθουν με  ειλικρίνεια.</a:t>
            </a:r>
          </a:p>
          <a:p>
            <a:pPr marL="1200150" marR="0" lvl="2" indent="-285750" algn="just">
              <a:lnSpc>
                <a:spcPct val="115000"/>
              </a:lnSpc>
              <a:spcBef>
                <a:spcPts val="600"/>
              </a:spcBef>
              <a:spcAft>
                <a:spcPts val="600"/>
              </a:spcAft>
              <a:buFont typeface="Courier New" panose="02070309020205020404" pitchFamily="49" charset="0"/>
              <a:buChar char="o"/>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For example, for the problems in the Middle East, it would mean that Arab nations would have to recognize Israel as a country and it has a right to exist. The same would hold true with Shia and Sunni factions of Islam who would also have to cease all hostility towards each other. The ultimate result would allow all parties to coexist in peace and to release all present and past bitterness as part of the past. All would look forward towards a region at peace. </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600"/>
              </a:spcAft>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600"/>
              </a:spcAft>
            </a:pPr>
            <a:r>
              <a:rPr lang="el-GR" sz="1800" dirty="0">
                <a:effectLst/>
                <a:latin typeface="Arial" panose="020B0604020202020204" pitchFamily="34" charset="0"/>
                <a:ea typeface="Times New Roman" panose="02020603050405020304" pitchFamily="18" charset="0"/>
                <a:cs typeface="Arial" panose="020B0604020202020204" pitchFamily="34" charset="0"/>
              </a:rPr>
              <a:t>Για παράδειγμα, για τα προβλήματα στην Μέση Ανατολή, αυτό  θα σήμαινε ότι τα αραβικά έθνη θα πρέπει να αναγνωρίσουν το Ισραήλ ως χώρα και ότι έχει δικαίωμα ύπαρξης. Το ίδιο θα ίσχυε με τις </a:t>
            </a:r>
            <a:r>
              <a:rPr lang="el-GR" sz="1800" dirty="0" err="1">
                <a:effectLst/>
                <a:latin typeface="Arial" panose="020B0604020202020204" pitchFamily="34" charset="0"/>
                <a:ea typeface="Times New Roman" panose="02020603050405020304" pitchFamily="18" charset="0"/>
                <a:cs typeface="Arial" panose="020B0604020202020204" pitchFamily="34" charset="0"/>
              </a:rPr>
              <a:t>σιιτικές</a:t>
            </a:r>
            <a:r>
              <a:rPr lang="el-GR" sz="1800" dirty="0">
                <a:effectLst/>
                <a:latin typeface="Arial" panose="020B0604020202020204" pitchFamily="34" charset="0"/>
                <a:ea typeface="Times New Roman" panose="02020603050405020304" pitchFamily="18" charset="0"/>
                <a:cs typeface="Arial" panose="020B0604020202020204" pitchFamily="34" charset="0"/>
              </a:rPr>
              <a:t> και </a:t>
            </a:r>
            <a:r>
              <a:rPr lang="el-GR" sz="1800" dirty="0" err="1">
                <a:effectLst/>
                <a:latin typeface="Arial" panose="020B0604020202020204" pitchFamily="34" charset="0"/>
                <a:ea typeface="Times New Roman" panose="02020603050405020304" pitchFamily="18" charset="0"/>
                <a:cs typeface="Arial" panose="020B0604020202020204" pitchFamily="34" charset="0"/>
              </a:rPr>
              <a:t>σουνιτικές</a:t>
            </a:r>
            <a:r>
              <a:rPr lang="el-GR" sz="1800" dirty="0">
                <a:effectLst/>
                <a:latin typeface="Arial" panose="020B0604020202020204" pitchFamily="34" charset="0"/>
                <a:ea typeface="Times New Roman" panose="02020603050405020304" pitchFamily="18" charset="0"/>
                <a:cs typeface="Arial" panose="020B0604020202020204" pitchFamily="34" charset="0"/>
              </a:rPr>
              <a:t> φατρίες του Ισλάμ, οι οποίες  θα πρέπει να σταματήσουν κάθε εχθροπραξία  μεταξύ τους. Θα επέτρεπε σε όλα τα μέρη να συνυπάρξουν ειρηνικά και να απελευθερώσουν κάθε πικρία του παρόντος και του παρελθόντος ως μέρος του παρελθόντος. Όλοι θα κοιτάζουν το μέλλον και θα προσβλέπουν σε ένα ειρηνικό πολίτευμα.</a:t>
            </a:r>
          </a:p>
          <a:p>
            <a:pPr marL="0" marR="0" algn="just">
              <a:lnSpc>
                <a:spcPct val="115000"/>
              </a:lnSpc>
              <a:spcBef>
                <a:spcPts val="0"/>
              </a:spcBef>
              <a:spcAft>
                <a:spcPts val="60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lnSpc>
                <a:spcPct val="115000"/>
              </a:lnSpc>
              <a:spcBef>
                <a:spcPts val="0"/>
              </a:spcBef>
              <a:spcAft>
                <a:spcPts val="60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In this present state, it would undoubtedly take more that anybody in the international community can offer or credibly present. In the end, all parties must be accountable and responsible for whatever has happened. </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lnSpc>
                <a:spcPct val="115000"/>
              </a:lnSpc>
              <a:spcBef>
                <a:spcPts val="0"/>
              </a:spcBef>
              <a:spcAft>
                <a:spcPts val="600"/>
              </a:spcAft>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Arial" panose="020B0604020202020204" pitchFamily="34" charset="0"/>
              </a:rPr>
              <a:t>Στην παρούσα κατάσταση, θα χρειαζόταν αναμφίβολα περισσότερα από όσα μπορεί να προσφέρει ή να παρουσιάσει αξιόπιστα οποιοσδήποτε στην διεθνή κοινότητα. Σε τελική ανάλυση, όλα τα μέρη πρέπει να λογοδοτήσουν και να αναλάβουν την ευθύνη  για ό,τι έχει συμβεί.</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60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If we are to have this “brave new world”, governments must become inclusive of all minorities, cultures, and genders, and be resilient to the needs of all, otherwise the system will break down, there will be chaos and we will all fail. </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600"/>
              </a:spcAft>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600"/>
              </a:spcAft>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Αν θέλουμε να έχουμε αυτόν τον «γενναίο νέο κόσμο», οι κυβερνήσεις πρέπει να συμπεριλάβουν όλες τις μειονότητες, τους πολιτισμούς και τα φύλα και να είναι ανεκτικές στις ανάγκες όλων Διαφορετικά το σύστημα θα καταρρεύσει, θα επικρατήσει χάος και όλοι θα αποτύχουμε .</a:t>
            </a:r>
          </a:p>
          <a:p>
            <a:pPr marL="0" marR="0" algn="just">
              <a:lnSpc>
                <a:spcPct val="115000"/>
              </a:lnSpc>
              <a:spcBef>
                <a:spcPts val="0"/>
              </a:spcBef>
              <a:spcAft>
                <a:spcPts val="6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15000"/>
              </a:lnSpc>
              <a:spcBef>
                <a:spcPts val="60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Such is the challenge.</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spcBef>
                <a:spcPts val="600"/>
              </a:spcBef>
              <a:spcAft>
                <a:spcPts val="1200"/>
              </a:spcAft>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Αυτή είναι η πρόκληση.</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31775" indent="-231775">
              <a:spcAft>
                <a:spcPts val="600"/>
              </a:spcAft>
              <a:buSzPct val="80000"/>
              <a:buFontTx/>
              <a:buNone/>
            </a:pPr>
            <a:endParaRPr lang="en-US" sz="1400" b="0" u="none" baseline="0" dirty="0">
              <a:cs typeface="Arial"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bg2"/>
                </a:solidFill>
                <a:latin typeface="Arial" panose="020B0604020202020204" pitchFamily="34" charset="0"/>
                <a:cs typeface="Arial" panose="020B0604020202020204" pitchFamily="34" charset="0"/>
              </a:rPr>
              <a:t>Internationalism and Globalization</a:t>
            </a:r>
            <a:endParaRPr lang="el-GR" altLang="en-US" sz="1200" b="1" dirty="0">
              <a:solidFill>
                <a:schemeClr val="bg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dirty="0">
              <a:solidFill>
                <a:schemeClr val="bg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chemeClr val="bg2"/>
                </a:solidFill>
                <a:latin typeface="Arial" panose="020B0604020202020204" pitchFamily="34" charset="0"/>
                <a:cs typeface="Arial" panose="020B0604020202020204" pitchFamily="34" charset="0"/>
              </a:rPr>
              <a:t>Διεθνισμός και Παγκοσμιοποίηση</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2"/>
              </a:solidFill>
              <a:latin typeface="Arial" panose="020B0604020202020204" pitchFamily="34" charset="0"/>
              <a:cs typeface="Arial" panose="020B0604020202020204" pitchFamily="34" charset="0"/>
            </a:endParaRPr>
          </a:p>
          <a:p>
            <a:pPr algn="l"/>
            <a:endParaRPr lang="en-US" dirty="0"/>
          </a:p>
          <a:p>
            <a:pPr algn="l"/>
            <a:r>
              <a:rPr lang="en-US" b="0" dirty="0"/>
              <a:t>From an indirect viewpoint, the Political Organizers Group is dealing with international developments that are evolving.....and effect political realities on the ground.</a:t>
            </a:r>
            <a:endParaRPr lang="el-GR" b="0" dirty="0"/>
          </a:p>
          <a:p>
            <a:pPr algn="l"/>
            <a:r>
              <a:rPr lang="el-GR" b="0" dirty="0"/>
              <a:t>Από μια έμμεση σκοπιά, ο όμιλος των Πολιτικών Οργανωτών ασχολείται με τις διεθνείς εξελίξεις που εξελίσσονται.....και επηρεάζουν τις πολιτικές πραγματικότητες επί τόπου.</a:t>
            </a:r>
            <a:endParaRPr lang="en-US" b="0" dirty="0"/>
          </a:p>
          <a:p>
            <a:pPr algn="l"/>
            <a:endParaRPr lang="en-US" b="0" dirty="0"/>
          </a:p>
          <a:p>
            <a:pPr algn="l"/>
            <a:r>
              <a:rPr lang="en-US" b="0" dirty="0"/>
              <a:t>A more expansive and creative global reality is breaking free from colonial and historical influences with enormous implications for our collective future. Planetary political and economic development is evolving from diverse expressions of nationalism to new configurations that are responding to and helping to shape and effect numerous aspects of our global future.</a:t>
            </a:r>
            <a:endParaRPr lang="el-GR" b="0" dirty="0"/>
          </a:p>
          <a:p>
            <a:pPr algn="l"/>
            <a:endParaRPr lang="el-GR" b="0" dirty="0"/>
          </a:p>
          <a:p>
            <a:pPr algn="l"/>
            <a:r>
              <a:rPr lang="el-GR" b="0" dirty="0"/>
              <a:t>Μια πιο επεκτατική και δημιουργική παγκόσμια πραγματικότητα απελευθερώνεται από τις αποικιακές και ιστορικές επιρροές με τεράστιες επιπτώσεις στο συλλογικό μας μέλλον. Η πλανητική πολιτική και οικονομική ανάπτυξη εξελίσσεται  σε ποικίλες εκφράσεις εθνικισμού, σε νέες διαμορφώσεις που συμβάλλουν στην διαμόρφωση πολλών πτυχών του παγκόσμιου μας μέλλοντος.</a:t>
            </a:r>
            <a:endParaRPr lang="en-US" b="0" dirty="0"/>
          </a:p>
          <a:p>
            <a:pPr algn="l"/>
            <a:endParaRPr lang="en-US" b="0" dirty="0"/>
          </a:p>
          <a:p>
            <a:pPr marL="628650" lvl="1" indent="-171450" algn="l">
              <a:buFont typeface="Arial" panose="020B0604020202020204" pitchFamily="34" charset="0"/>
              <a:buChar char="•"/>
            </a:pPr>
            <a:r>
              <a:rPr lang="en-US" b="0" dirty="0"/>
              <a:t>From an economic viewpoint, fundamental legal protections of individual nations has generally gained growing acceptance even through significant cultural variations and violation continue to exist, for example, the influence of Google in Europe and Asia.</a:t>
            </a:r>
            <a:endParaRPr lang="el-GR" b="0" dirty="0"/>
          </a:p>
          <a:p>
            <a:pPr marL="628650" lvl="1" indent="-171450" algn="l">
              <a:buFont typeface="Arial" panose="020B0604020202020204" pitchFamily="34" charset="0"/>
              <a:buChar char="•"/>
            </a:pPr>
            <a:endParaRPr lang="el-GR"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b="0" dirty="0"/>
              <a:t>Από οικονομική άποψη, οι θεμελιώδεις νομικές προστασίες μεμονωμένων εθνών έχουν γενικά αποκτήσει αυξανόμενη αποδοχή ακόμη και ακόμη και μέσω σημαντικών πολιτισμικών παραβιάσεων συνεχίζουν να υφίστανται, για παράδειγμα, η επιρροή της </a:t>
            </a:r>
            <a:r>
              <a:rPr lang="el-GR" b="0" dirty="0" err="1"/>
              <a:t>Google</a:t>
            </a:r>
            <a:r>
              <a:rPr lang="el-GR" b="0" dirty="0"/>
              <a:t> στην Ευρώπη και την Ασία.</a:t>
            </a:r>
          </a:p>
          <a:p>
            <a:pPr marL="628650" lvl="1" indent="-171450" algn="l">
              <a:buFont typeface="Arial" panose="020B0604020202020204" pitchFamily="34" charset="0"/>
              <a:buChar char="•"/>
            </a:pPr>
            <a:endParaRPr lang="en-US" b="0" dirty="0"/>
          </a:p>
          <a:p>
            <a:pPr marL="628650" lvl="1" indent="-171450" algn="l">
              <a:buFont typeface="Arial" panose="020B0604020202020204" pitchFamily="34" charset="0"/>
              <a:buChar char="•"/>
            </a:pPr>
            <a:r>
              <a:rPr lang="en-US" b="0" dirty="0"/>
              <a:t>Progress has occurred in the field of medicine through the WHO (an agency of the UN). There, there is increasing global cooperation in fighting disease, epidemics, and pandemics health, especially in underdeveloped nations.</a:t>
            </a:r>
            <a:endParaRPr lang="el-GR" b="0" dirty="0"/>
          </a:p>
          <a:p>
            <a:pPr marL="628650" lvl="1" indent="-171450" algn="l">
              <a:buFont typeface="Arial" panose="020B0604020202020204" pitchFamily="34" charset="0"/>
              <a:buChar char="•"/>
            </a:pPr>
            <a:endParaRPr lang="el-GR"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b="0" dirty="0"/>
              <a:t>Έχει σημειωθεί πρόοδος στον τομέα της ιατρικής μέσω του ΠΟΥ ( Παγκόσμιος Οργανισμός Υγείας ) (μια υπηρεσία του ΟΗΕ). Εκεί, υπάρχει αυξανόμενη παγκόσμια συνεργασία για την καταπολέμηση ασθενειών, επιδημιών και πανδημιών υγείας, ειδικά σε υπανάπτυκτες χώρες.</a:t>
            </a:r>
          </a:p>
          <a:p>
            <a:pPr marL="628650" lvl="1" indent="-171450" algn="l">
              <a:buFont typeface="Arial" panose="020B0604020202020204" pitchFamily="34" charset="0"/>
              <a:buChar char="•"/>
            </a:pPr>
            <a:endParaRPr lang="en-US" b="0" dirty="0"/>
          </a:p>
          <a:p>
            <a:pPr marL="628650" lvl="1" indent="-171450" algn="l">
              <a:buFont typeface="Arial" panose="020B0604020202020204" pitchFamily="34" charset="0"/>
              <a:buChar char="•"/>
            </a:pPr>
            <a:r>
              <a:rPr lang="en-US" b="0" dirty="0"/>
              <a:t>Increasing progress in education globally, that promotes gender equality and access to technology despite certain national and social issues.</a:t>
            </a:r>
            <a:endParaRPr lang="el-GR"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b="0" dirty="0"/>
              <a:t>Αυξανόμενη πρόοδος στην εκπαίδευση παγκοσμίως, που προάγει την ισότητα των φύλων και την πρόσβαση στην τεχνολογία παρά τα κάποια εθνικά και κοινωνικά ζητήματα.</a:t>
            </a:r>
          </a:p>
          <a:p>
            <a:pPr marL="457200" lvl="1" indent="0" algn="l">
              <a:buFont typeface="Arial" panose="020B0604020202020204" pitchFamily="34" charset="0"/>
              <a:buNone/>
            </a:pPr>
            <a:endParaRPr lang="en-US" b="0" dirty="0"/>
          </a:p>
          <a:p>
            <a:pPr marL="628650" lvl="1" indent="-171450" algn="l">
              <a:buFont typeface="Arial" panose="020B0604020202020204" pitchFamily="34" charset="0"/>
              <a:buChar char="•"/>
            </a:pPr>
            <a:r>
              <a:rPr lang="en-US" b="0" dirty="0"/>
              <a:t>Acceleration of trade has intensified the emergence of a globally inter-dependent economy, albeit with mixed results and temporary stalls due to the pandemic.</a:t>
            </a:r>
            <a:endParaRPr lang="el-GR"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b="0" dirty="0"/>
              <a:t>Η επιτάχυνση του εμπορίου έχει εντείνει την ανάδυση μιας παγκόσμιας αλληλεξάρτησής της  οικονομίας, αν και με ανάμεικτα αποτελέσματα και προσωρινές καθυστερήσεις λόγω της πανδημίας.</a:t>
            </a:r>
          </a:p>
          <a:p>
            <a:pPr marL="628650" lvl="1" indent="-171450" algn="l">
              <a:buFont typeface="Arial" panose="020B0604020202020204" pitchFamily="34" charset="0"/>
              <a:buChar char="•"/>
            </a:pPr>
            <a:endParaRPr lang="en-US" b="0" dirty="0"/>
          </a:p>
          <a:p>
            <a:pPr marL="628650" lvl="1" indent="-171450" algn="l">
              <a:buFont typeface="Arial" panose="020B0604020202020204" pitchFamily="34" charset="0"/>
              <a:buChar char="•"/>
            </a:pPr>
            <a:r>
              <a:rPr lang="en-US" b="0" dirty="0"/>
              <a:t>I’ll talk more about these ideas when I cover the Financial Services Group – SG-9 in</a:t>
            </a:r>
            <a:r>
              <a:rPr lang="en-US" b="1" dirty="0"/>
              <a:t> May(?)</a:t>
            </a:r>
            <a:endParaRPr lang="el-GR" b="1" dirty="0"/>
          </a:p>
          <a:p>
            <a:pPr marL="628650" lvl="1" indent="-171450" algn="l">
              <a:buFont typeface="Arial" panose="020B0604020202020204" pitchFamily="34" charset="0"/>
              <a:buChar char="•"/>
            </a:pPr>
            <a:r>
              <a:rPr lang="el-GR" b="0" dirty="0"/>
              <a:t>Θα μιλήσω περισσότερο για αυτές τις ιδέες όταν καλύψω τον Όμιλο Χρηματοοικονομικών Υπηρεσιών – Σ.Ο-.9  ίσως τον Μάιο</a:t>
            </a:r>
            <a:endParaRPr lang="en-US" b="0" dirty="0"/>
          </a:p>
          <a:p>
            <a:pPr marL="171450" indent="-171450" algn="l">
              <a:buFont typeface="Arial" panose="020B0604020202020204" pitchFamily="34" charset="0"/>
              <a:buChar char="•"/>
            </a:pPr>
            <a:endParaRPr lang="en-US" b="0" dirty="0"/>
          </a:p>
          <a:p>
            <a:pPr marL="0" indent="0" algn="l">
              <a:buFontTx/>
              <a:buNone/>
            </a:pPr>
            <a:r>
              <a:rPr lang="en-US" b="0" dirty="0"/>
              <a:t>These new complexities challenge spiritually aligned spokespersons to bring wisdom to the fore for resolving our political, economic and social challenges. Many “developing” countries, for example, resist attempts to adapt to international perspective in recognition of scientific data about resource depletion.. For decades, we’ve been witnessing the destruction of the rainforest in Brazil and its effects and impact on the climate and ecosystems. </a:t>
            </a:r>
            <a:endParaRPr lang="el-GR" b="0" dirty="0"/>
          </a:p>
          <a:p>
            <a:pPr marL="0" indent="0" algn="l">
              <a:buFontTx/>
              <a:buNone/>
            </a:pPr>
            <a:endParaRPr lang="el-GR" b="0" dirty="0"/>
          </a:p>
          <a:p>
            <a:pPr marL="0" indent="0" algn="l">
              <a:buFontTx/>
              <a:buNone/>
            </a:pPr>
            <a:r>
              <a:rPr lang="el-GR" b="0" dirty="0"/>
              <a:t>Οι νέες πολυπλοκότητες προκαλούν τους πνευματικά ευθυγραμμισμένους εκπροσώπους να φέρουν την σοφία στο προσκήνιο για την επίλυση των πολιτικών, οικονομικών και κοινωνικών μας προκλήσεων. Πολλές «αναπτυσσόμενες» χώρες, για παράδειγμα, αντιστέκονται στις προσπάθειες προσαρμογής στην διεθνή προοπτική μη αναγνωρίζοντας τα επιστημονικά δεδομένα σχετικά με την εξάντληση των πόρων. Για δεκαετίες, γινόμαστε μάρτυρες της καταστροφής του τροπικού δάσους στη Βραζιλία και των επιπτώσεων του στο κλίμα και τα οικοσυστήματα..</a:t>
            </a:r>
          </a:p>
          <a:p>
            <a:pPr marL="0" indent="0" algn="l">
              <a:buFontTx/>
              <a:buNone/>
            </a:pPr>
            <a:endParaRPr lang="en-US" b="0" dirty="0"/>
          </a:p>
          <a:p>
            <a:pPr marL="628650" lvl="1" indent="-171450" algn="l">
              <a:buFont typeface="Arial" panose="020B0604020202020204" pitchFamily="34" charset="0"/>
              <a:buChar char="•"/>
            </a:pPr>
            <a:r>
              <a:rPr lang="en-US" b="0" dirty="0"/>
              <a:t>In 20005, the UN Millennium Ecosystem Assessment concluded that “</a:t>
            </a:r>
            <a:r>
              <a:rPr lang="en-US" b="0" i="1" dirty="0"/>
              <a:t>human actions are depleting Earth’s natural capital, putting such strain on the environment that the ability of the planets' ecosystems to sustain future generations can no longer be taken for granted”. </a:t>
            </a:r>
            <a:r>
              <a:rPr lang="en-US" b="0" i="0" dirty="0"/>
              <a:t>Although, concurrently, there is evidence that there is a growing shift that is capable of altering the current trajectory, but will it be in time to avert looming catastrophes?</a:t>
            </a:r>
            <a:endParaRPr lang="el-GR" b="0" i="0" dirty="0"/>
          </a:p>
          <a:p>
            <a:pPr marL="628650" lvl="1" indent="-171450" algn="l">
              <a:buFont typeface="Arial" panose="020B0604020202020204" pitchFamily="34" charset="0"/>
              <a:buChar char="•"/>
            </a:pPr>
            <a:endParaRPr lang="el-GR" b="0" i="0" dirty="0"/>
          </a:p>
          <a:p>
            <a:pPr marL="628650" lvl="1" indent="-171450" algn="l">
              <a:buFont typeface="Arial" panose="020B0604020202020204" pitchFamily="34" charset="0"/>
              <a:buChar char="•"/>
            </a:pPr>
            <a:r>
              <a:rPr lang="el-GR" b="0" i="0" dirty="0"/>
              <a:t>Το 20005, η αξιολόγηση του οικοσυστήματος της χιλιετίας των Ηνωμένων Εθνών κατέληξε στο συμπέρασμα ότι «</a:t>
            </a:r>
            <a:r>
              <a:rPr lang="el-GR" b="0" i="1" dirty="0"/>
              <a:t>οι ανθρώπινες ενέργειες εξαντλούν το φυσικό κεφάλαιο της Γης, ασκώντας τέτοια πίεση στο περιβάλλον που η ικανότητα των οικοσυστημάτων του πλανήτη να συντηρούν τις μελλοντικές γενιές δεν μπορεί πλέον να θεωρείται δεδομένη</a:t>
            </a:r>
            <a:r>
              <a:rPr lang="el-GR" b="0" i="0" dirty="0"/>
              <a:t>». Αν και, ταυτόχρονα, υπάρχουν ενδείξεις ότι υπάρχει μια αυξανόμενη μετατόπιση που είναι ικανή να αλλάξει την τρέχουσα τροχιά, θα είναι άραγε εγκαίρως για να αποφευχθούν επικείμενες καταστροφές;</a:t>
            </a:r>
            <a:endParaRPr lang="en-US" b="0" i="0" dirty="0"/>
          </a:p>
          <a:p>
            <a:pPr marL="0" indent="0" algn="l">
              <a:buFontTx/>
              <a:buNone/>
            </a:pPr>
            <a:endParaRPr lang="el-GR" b="0" i="0" dirty="0"/>
          </a:p>
          <a:p>
            <a:pPr marL="0" indent="0" algn="l">
              <a:buFontTx/>
              <a:buNone/>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On a more positive note, international social and e</a:t>
            </a:r>
            <a:r>
              <a:rPr lang="en-US" sz="1200" b="0" i="1" dirty="0">
                <a:solidFill>
                  <a:srgbClr val="242021"/>
                </a:solidFill>
                <a:effectLst/>
                <a:latin typeface="EuroSlavic"/>
              </a:rPr>
              <a:t>conomic development promotes expanding levels of education, information, travel, and other experiences that enhance human knowledge, experience, awareness, and intelligence. </a:t>
            </a:r>
            <a:endParaRPr lang="el-GR" sz="1200" b="0" i="1" dirty="0">
              <a:solidFill>
                <a:srgbClr val="242021"/>
              </a:solidFill>
              <a:effectLst/>
              <a:latin typeface="EuroSlav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0" i="1" dirty="0">
              <a:solidFill>
                <a:srgbClr val="242021"/>
              </a:solidFill>
              <a:effectLst/>
              <a:latin typeface="EuroSlav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i="0" dirty="0">
                <a:solidFill>
                  <a:srgbClr val="242021"/>
                </a:solidFill>
                <a:effectLst/>
                <a:latin typeface="EuroSlavic"/>
              </a:rPr>
              <a:t>Από μια πιο θετική άποψη, </a:t>
            </a:r>
            <a:r>
              <a:rPr lang="el-GR" sz="1200" b="0" i="1" dirty="0">
                <a:solidFill>
                  <a:srgbClr val="242021"/>
                </a:solidFill>
                <a:effectLst/>
                <a:latin typeface="EuroSlavic"/>
              </a:rPr>
              <a:t>η διεθνής κοινωνική και οικονομική ανάπτυξη προωθεί  διερευνόμενα επίπεδα εκπαίδευσης, πληροφοριών, ταξιδιών και άλλων εμπειριών που ενισχύουν την ανθρώπινη γνώση, την εμπειρία, την επίγνωση και την ευφυΐα</a:t>
            </a:r>
            <a:r>
              <a:rPr lang="el-GR" sz="1200" b="0" i="0" dirty="0">
                <a:solidFill>
                  <a:srgbClr val="242021"/>
                </a:solidFill>
                <a:effectLst/>
                <a:latin typeface="EuroSlavic"/>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0" i="1" dirty="0">
              <a:solidFill>
                <a:srgbClr val="242021"/>
              </a:solidFill>
              <a:effectLst/>
              <a:latin typeface="EuroSlav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a:solidFill>
                <a:srgbClr val="242021"/>
              </a:solidFill>
              <a:effectLst/>
              <a:latin typeface="EuroSlavic"/>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Christian Welzel of World Values Survey says: </a:t>
            </a:r>
            <a:r>
              <a:rPr lang="en-US" sz="1200" b="0" i="1" dirty="0">
                <a:solidFill>
                  <a:srgbClr val="242021"/>
                </a:solidFill>
                <a:effectLst/>
                <a:latin typeface="EuroSlavic"/>
              </a:rPr>
              <a:t>This “cognitive mobilization inspires and empowers people to act with purpose and think for themselves, rather than accept received authority and wisdom....and </a:t>
            </a:r>
            <a:r>
              <a:rPr lang="en-US" b="0" i="1" dirty="0"/>
              <a:t>motivate them to develop, unfold, and actualize their inner human potentials”</a:t>
            </a:r>
            <a:r>
              <a:rPr lang="en-US" sz="1200" b="0" i="1" dirty="0">
                <a:solidFill>
                  <a:srgbClr val="242021"/>
                </a:solidFill>
                <a:effectLst/>
                <a:latin typeface="EuroSlavic"/>
              </a:rPr>
              <a:t>.</a:t>
            </a:r>
            <a:endParaRPr lang="el-GR" sz="1200" b="0" i="1" dirty="0">
              <a:solidFill>
                <a:srgbClr val="242021"/>
              </a:solidFill>
              <a:effectLst/>
              <a:latin typeface="EuroSlavic"/>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sz="1200" b="0" i="1" dirty="0">
              <a:solidFill>
                <a:srgbClr val="242021"/>
              </a:solidFill>
              <a:effectLst/>
              <a:latin typeface="EuroSlavic"/>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i="1" dirty="0">
                <a:solidFill>
                  <a:srgbClr val="242021"/>
                </a:solidFill>
                <a:effectLst/>
                <a:latin typeface="EuroSlavic"/>
              </a:rPr>
              <a:t>Ο </a:t>
            </a:r>
            <a:r>
              <a:rPr lang="el-GR" sz="1200" b="0" i="1" dirty="0" err="1">
                <a:solidFill>
                  <a:srgbClr val="242021"/>
                </a:solidFill>
                <a:effectLst/>
                <a:latin typeface="EuroSlavic"/>
              </a:rPr>
              <a:t>Christian</a:t>
            </a:r>
            <a:r>
              <a:rPr lang="el-GR" sz="1200" b="0" i="1" dirty="0">
                <a:solidFill>
                  <a:srgbClr val="242021"/>
                </a:solidFill>
                <a:effectLst/>
                <a:latin typeface="EuroSlavic"/>
              </a:rPr>
              <a:t> </a:t>
            </a:r>
            <a:r>
              <a:rPr lang="el-GR" sz="1200" b="0" i="1" dirty="0" err="1">
                <a:solidFill>
                  <a:srgbClr val="242021"/>
                </a:solidFill>
                <a:effectLst/>
                <a:latin typeface="EuroSlavic"/>
              </a:rPr>
              <a:t>Welzel</a:t>
            </a:r>
            <a:r>
              <a:rPr lang="el-GR" sz="1200" b="0" i="1" dirty="0">
                <a:solidFill>
                  <a:srgbClr val="242021"/>
                </a:solidFill>
                <a:effectLst/>
                <a:latin typeface="EuroSlavic"/>
              </a:rPr>
              <a:t>  στην έρευνα του για τις Παγκόσμιες Αξίες (of World </a:t>
            </a:r>
            <a:r>
              <a:rPr lang="el-GR" sz="1200" b="0" i="1" dirty="0" err="1">
                <a:solidFill>
                  <a:srgbClr val="242021"/>
                </a:solidFill>
                <a:effectLst/>
                <a:latin typeface="EuroSlavic"/>
              </a:rPr>
              <a:t>Values</a:t>
            </a:r>
            <a:r>
              <a:rPr lang="el-GR" sz="1200" b="0" i="1" dirty="0">
                <a:solidFill>
                  <a:srgbClr val="242021"/>
                </a:solidFill>
                <a:effectLst/>
                <a:latin typeface="EuroSlavic"/>
              </a:rPr>
              <a:t> ) λέει: «Αυτή η γνωστική κινητοποίηση εμπνέει και ενδυναμώνει τους ανθρώπους να ενεργούν με σκοπό και να σκέφτονται μόνοι τους, αντί να αποδέχονται την εξουσία και την ειδημοσύνη… και τους παρακινεί να αναπτύξουν, να ξεδιπλώσουν και να πραγματοποιήσουν τις εσωτερικές ανθρώπινες δυνατότητές τους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1" dirty="0">
              <a:solidFill>
                <a:srgbClr val="242021"/>
              </a:solidFill>
              <a:effectLst/>
              <a:latin typeface="EuroSlavic"/>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At the local community level, with assistance of international groups, the concept of human rights has found expression through pro-democracy demonstrators in Arab countries and in Hong Kong, albeit with resistance. This is a direct challenge to existing top-down strategies of authoritarian rulers.</a:t>
            </a:r>
            <a:endParaRPr lang="el-GR" b="0" i="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b="0" i="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b="0" i="0" dirty="0"/>
              <a:t>Σε επίπεδο τοπικής κοινότητας, με τη βοήθεια διεθνών ομάδων, η έννοια των ανθρωπίνων δικαιωμάτων έχει βρει έκφραση μέσω διαδηλωτών υπέρ της δημοκρατίας στις αραβικές χώρες και στο Χονγκ Κονγκ, αν και με αντίσταση. Αυτή είναι μια άμεση πρόκληση για τις υπάρχουσες στρατηγικές των αυταρχικών κυβερνώντων από πάνω προς τα κάτω.</a:t>
            </a:r>
            <a:endParaRPr lang="en-US" b="0" i="0" dirty="0"/>
          </a:p>
          <a:p>
            <a:pPr marL="0" indent="0" algn="l">
              <a:buFontTx/>
              <a:buNone/>
            </a:pPr>
            <a:endParaRPr lang="en-US" b="0" i="0" dirty="0"/>
          </a:p>
          <a:p>
            <a:pPr marL="0" indent="0" algn="l">
              <a:buFontTx/>
              <a:buNone/>
            </a:pPr>
            <a:r>
              <a:rPr lang="en-US" b="1" i="0" dirty="0"/>
              <a:t>Power of Youth in Messaging the Future</a:t>
            </a:r>
            <a:endParaRPr lang="el-GR" b="1" i="0" dirty="0"/>
          </a:p>
          <a:p>
            <a:pPr marL="0" indent="0" algn="l">
              <a:buFontTx/>
              <a:buNone/>
            </a:pPr>
            <a:r>
              <a:rPr lang="el-GR" b="1" i="0" dirty="0"/>
              <a:t>Η Δύναμη της Νεολαίας για το Μήνυμα του Μέλλοντος</a:t>
            </a:r>
          </a:p>
          <a:p>
            <a:pPr marL="0" indent="0" algn="l">
              <a:buFontTx/>
              <a:buNone/>
            </a:pPr>
            <a:endParaRPr lang="en-US" b="1" i="0" dirty="0"/>
          </a:p>
          <a:p>
            <a:pPr marL="0" indent="0" algn="l">
              <a:buFontTx/>
              <a:buNone/>
            </a:pPr>
            <a:r>
              <a:rPr lang="en-US" b="0" i="0" dirty="0"/>
              <a:t>In her book “Power to Transform” Stephanie Pace Marshall points out: </a:t>
            </a:r>
            <a:r>
              <a:rPr lang="en-US" b="0" i="1" dirty="0"/>
              <a:t>“</a:t>
            </a:r>
            <a:r>
              <a:rPr lang="en-US" b="0" i="1" u="sng" dirty="0"/>
              <a:t>our children are eager to engage with us in reimaging our collective future</a:t>
            </a:r>
            <a:r>
              <a:rPr lang="en-US" b="0" i="1" u="none" dirty="0"/>
              <a:t>”</a:t>
            </a:r>
            <a:r>
              <a:rPr lang="en-US" b="0" i="0" u="none" dirty="0"/>
              <a:t>.</a:t>
            </a:r>
            <a:r>
              <a:rPr lang="en-US" b="0" i="0" dirty="0"/>
              <a:t> We see this with Greta </a:t>
            </a:r>
            <a:r>
              <a:rPr lang="en-US" b="0" i="0" dirty="0" err="1"/>
              <a:t>Thunburg</a:t>
            </a:r>
            <a:r>
              <a:rPr lang="en-US" b="0" i="0" dirty="0"/>
              <a:t> a young Swedish protester who boldly confronts World Leaders who are resisting Political and Economic measures for making significant change to mitigate climate change. Some like Patricia </a:t>
            </a:r>
            <a:r>
              <a:rPr lang="en-US" b="0" i="0" dirty="0" err="1"/>
              <a:t>Mische</a:t>
            </a:r>
            <a:r>
              <a:rPr lang="en-US" b="0" i="0" dirty="0"/>
              <a:t> call her a “new Abolitionist”.</a:t>
            </a:r>
            <a:endParaRPr lang="el-GR" b="0" i="0" dirty="0"/>
          </a:p>
          <a:p>
            <a:pPr marL="0" indent="0" algn="l">
              <a:buFontTx/>
              <a:buNone/>
            </a:pPr>
            <a:endParaRPr lang="el-GR" b="0" i="0" dirty="0"/>
          </a:p>
          <a:p>
            <a:pPr marL="0" indent="0" algn="l">
              <a:buFontTx/>
              <a:buNone/>
            </a:pPr>
            <a:r>
              <a:rPr lang="el-GR" b="0" i="0" dirty="0"/>
              <a:t>Στο βιβλίο της «</a:t>
            </a:r>
            <a:r>
              <a:rPr lang="el-GR" b="0" i="0" dirty="0" err="1"/>
              <a:t>Power</a:t>
            </a:r>
            <a:r>
              <a:rPr lang="el-GR" b="0" i="0" dirty="0"/>
              <a:t> </a:t>
            </a:r>
            <a:r>
              <a:rPr lang="el-GR" b="0" i="0" dirty="0" err="1"/>
              <a:t>to</a:t>
            </a:r>
            <a:r>
              <a:rPr lang="el-GR" b="0" i="0" dirty="0"/>
              <a:t> </a:t>
            </a:r>
            <a:r>
              <a:rPr lang="el-GR" b="0" i="0" dirty="0" err="1"/>
              <a:t>Transform</a:t>
            </a:r>
            <a:r>
              <a:rPr lang="el-GR" b="0" i="0" dirty="0"/>
              <a:t>»  Η Δύναμη της Μεταμόρφωσης », η </a:t>
            </a:r>
            <a:r>
              <a:rPr lang="el-GR" b="0" i="0" dirty="0" err="1"/>
              <a:t>Stephanie</a:t>
            </a:r>
            <a:r>
              <a:rPr lang="el-GR" b="0" i="0" dirty="0"/>
              <a:t> </a:t>
            </a:r>
            <a:r>
              <a:rPr lang="el-GR" b="0" i="0" dirty="0" err="1"/>
              <a:t>Pace</a:t>
            </a:r>
            <a:r>
              <a:rPr lang="el-GR" b="0" i="0" dirty="0"/>
              <a:t> </a:t>
            </a:r>
            <a:r>
              <a:rPr lang="el-GR" b="0" i="0" dirty="0" err="1"/>
              <a:t>Marshall</a:t>
            </a:r>
            <a:r>
              <a:rPr lang="el-GR" b="0" i="0" dirty="0"/>
              <a:t> επισημαίνει: «</a:t>
            </a:r>
            <a:r>
              <a:rPr lang="el-GR" b="0" i="1" dirty="0"/>
              <a:t>Τα παιδιά μας είναι πρόθυμα να εμπλακούν μαζί μας για να επαναπροσδιορίσουμε το συλλογικό μας μέλλον</a:t>
            </a:r>
            <a:r>
              <a:rPr lang="el-GR" b="0" i="0" dirty="0"/>
              <a:t>». Το βλέπουμε αυτό με την Γκρέτα </a:t>
            </a:r>
            <a:r>
              <a:rPr lang="el-GR" b="0" i="0" dirty="0" err="1"/>
              <a:t>Τούνμπουργκ</a:t>
            </a:r>
            <a:r>
              <a:rPr lang="el-GR" b="0" i="0" dirty="0"/>
              <a:t>, μια νεαρή Σουηδή διαδηλώτρια που αντιμετωπίζει με τόλμη τους Παγκόσμιους ηγέτες που αντιστέκονται στα πολιτικά και οικονομικά μέτρα για να κάνουν σημαντικές αλλαγές για τον μετριασμό της κλιματικής αλλαγής. Κάποιοι όπως η </a:t>
            </a:r>
            <a:r>
              <a:rPr lang="el-GR" b="0" i="0" dirty="0" err="1"/>
              <a:t>Πατρίσια</a:t>
            </a:r>
            <a:r>
              <a:rPr lang="el-GR" b="0" i="0" dirty="0"/>
              <a:t> </a:t>
            </a:r>
            <a:r>
              <a:rPr lang="el-GR" b="0" i="0" dirty="0" err="1"/>
              <a:t>Μίσσε</a:t>
            </a:r>
            <a:r>
              <a:rPr lang="el-GR" b="0" i="0" dirty="0"/>
              <a:t> την αποκαλούν «Νέα Υπέρμαχο της Κατάργησης».</a:t>
            </a:r>
          </a:p>
          <a:p>
            <a:pPr marL="0" indent="0" algn="l">
              <a:buFontTx/>
              <a:buNone/>
            </a:pPr>
            <a:endParaRPr lang="en-US" b="0" i="0" dirty="0"/>
          </a:p>
          <a:p>
            <a:pPr marL="628650" lvl="1" indent="-171450" algn="l">
              <a:buFont typeface="Arial" panose="020B0604020202020204" pitchFamily="34" charset="0"/>
              <a:buChar char="•"/>
            </a:pPr>
            <a:r>
              <a:rPr lang="en-US" b="0" i="0" dirty="0"/>
              <a:t>Greta Thunberg tells leaders of the world at the </a:t>
            </a:r>
            <a:r>
              <a:rPr lang="en-US" dirty="0"/>
              <a:t>UN’s Climate Action Summit: </a:t>
            </a:r>
            <a:r>
              <a:rPr lang="en-US" b="0" i="0" dirty="0"/>
              <a:t> </a:t>
            </a:r>
            <a:r>
              <a:rPr lang="en-US" b="0" i="1" dirty="0"/>
              <a:t>“</a:t>
            </a:r>
            <a:r>
              <a:rPr lang="en-US" i="1" dirty="0"/>
              <a:t>you are failing us, but the young people are starting to understand your betrayal. The eyes of all future generations are upon you, and if you choose to fail us, I say, we will never forgive you.“</a:t>
            </a:r>
            <a:endParaRPr lang="el-GR" i="1" dirty="0"/>
          </a:p>
          <a:p>
            <a:pPr marL="628650" lvl="1" indent="-171450" algn="l">
              <a:buFont typeface="Arial" panose="020B0604020202020204" pitchFamily="34" charset="0"/>
              <a:buChar char="•"/>
            </a:pPr>
            <a:r>
              <a:rPr lang="el-GR" i="1" dirty="0"/>
              <a:t>Η Γκρέτα </a:t>
            </a:r>
            <a:r>
              <a:rPr lang="el-GR" i="1" dirty="0" err="1"/>
              <a:t>Τούνμπεργκ</a:t>
            </a:r>
            <a:r>
              <a:rPr lang="el-GR" i="1" dirty="0"/>
              <a:t> λέει στους ηγέτες του κόσμου στη Σύνοδο Κορυφής του ΟΗΕ για την Δράση για το Κλίμα: «Μας απογοητεύετε, αλλά οι νέοι αρχίζουν να καταλαβαίνουν την προδοσία σας. Τα μάτια όλων των μελλοντικών γενεών είναι στραμμένα πάνω σας, και αν επιλέξετε να μας απογοητεύσετε, σας λέω, ότι δεν θα σας συγχωρήσουμε ποτέ».</a:t>
            </a:r>
          </a:p>
          <a:p>
            <a:pPr marL="628650" lvl="1" indent="-171450" algn="l">
              <a:buFont typeface="Arial" panose="020B0604020202020204" pitchFamily="34" charset="0"/>
              <a:buChar char="•"/>
            </a:pPr>
            <a:endParaRPr lang="en-US" i="1" dirty="0"/>
          </a:p>
          <a:p>
            <a:pPr marL="628650" lvl="1" indent="-171450" algn="l">
              <a:buFont typeface="Arial" panose="020B0604020202020204" pitchFamily="34" charset="0"/>
              <a:buChar char="•"/>
            </a:pPr>
            <a:r>
              <a:rPr lang="en-US" b="0" i="0" dirty="0"/>
              <a:t>She is just one of thousands young people who are speaking up and protesting to the world’s political leaders. World leaders are moved by Thunberg’s candor and honesty, but so far little has changed in seriously addressing climate change or protecting the global environment.</a:t>
            </a:r>
            <a:endParaRPr lang="el-GR" b="0" i="0" dirty="0"/>
          </a:p>
          <a:p>
            <a:pPr marL="628650" lvl="1" indent="-171450" algn="l">
              <a:buFont typeface="Arial" panose="020B0604020202020204" pitchFamily="34" charset="0"/>
              <a:buChar char="•"/>
            </a:pPr>
            <a:endParaRPr lang="el-GR" b="0" i="0" dirty="0"/>
          </a:p>
          <a:p>
            <a:pPr marL="628650" lvl="1" indent="-171450" algn="l">
              <a:buFont typeface="Arial" panose="020B0604020202020204" pitchFamily="34" charset="0"/>
              <a:buChar char="•"/>
            </a:pPr>
            <a:r>
              <a:rPr lang="el-GR" b="0" i="0" dirty="0"/>
              <a:t>Είναι μόνο ένας από τους χιλιάδες νέους που μιλούν και διαμαρτύρονται στους πολιτικούς ηγέτες του κόσμου. Οι Παγκόσμιοι Ηγέτες συγκινούνται από την ευθύτητα και την ειλικρίνεια της </a:t>
            </a:r>
            <a:r>
              <a:rPr lang="el-GR" b="0" i="0" dirty="0" err="1"/>
              <a:t>Tούμπεργκ</a:t>
            </a:r>
            <a:r>
              <a:rPr lang="el-GR" b="0" i="0" dirty="0"/>
              <a:t>, αλλά μέχρι στιγμής λίγα έχουν αλλάξει στην σοβαρή αντιμετώπιση της κλιματικής αλλαγής ή την προστασία του παγκόσμιου περιβάλλοντος.</a:t>
            </a:r>
            <a:endParaRPr lang="en-US" b="0" i="0" dirty="0"/>
          </a:p>
          <a:p>
            <a:pPr marL="0" indent="0" algn="l">
              <a:buFontTx/>
              <a:buNone/>
            </a:pPr>
            <a:endParaRPr lang="en-US" b="0" i="1" dirty="0"/>
          </a:p>
        </p:txBody>
      </p:sp>
      <p:sp>
        <p:nvSpPr>
          <p:cNvPr id="4" name="Slide Number Placeholder 3"/>
          <p:cNvSpPr>
            <a:spLocks noGrp="1"/>
          </p:cNvSpPr>
          <p:nvPr>
            <p:ph type="sldNum" sz="quarter" idx="5"/>
          </p:nvPr>
        </p:nvSpPr>
        <p:spPr/>
        <p:txBody>
          <a:bodyPr/>
          <a:lstStyle/>
          <a:p>
            <a:fld id="{7FFA9564-7ACA-4779-B4DE-DB48D22ECA08}" type="slidenum">
              <a:rPr lang="en-US" smtClean="0"/>
              <a:pPr/>
              <a:t>13</a:t>
            </a:fld>
            <a:endParaRPr lang="en-US"/>
          </a:p>
        </p:txBody>
      </p:sp>
    </p:spTree>
    <p:extLst>
      <p:ext uri="{BB962C8B-B14F-4D97-AF65-F5344CB8AC3E}">
        <p14:creationId xmlns:p14="http://schemas.microsoft.com/office/powerpoint/2010/main" val="2807758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Methods for Bringing Peace into the World</a:t>
            </a:r>
            <a:endParaRPr lang="el-G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Μέθοδοι για να Επιφέρουμε την Ειρήνη στον Κόσμο</a:t>
            </a:r>
            <a:endParaRPr lang="en-US"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endParaRPr lang="en-AU" sz="1800" kern="1200" dirty="0">
              <a:solidFill>
                <a:srgbClr val="000000"/>
              </a:solidFill>
              <a:effectLst/>
              <a:latin typeface="Arial" panose="020B0604020202020204" pitchFamily="34" charset="0"/>
              <a:ea typeface="Arial Unicode MS" panose="020B0604020202020204" pitchFamily="34" charset="-128"/>
            </a:endParaRPr>
          </a:p>
          <a:p>
            <a:pPr algn="l"/>
            <a:r>
              <a:rPr lang="en-AU" sz="1800" kern="1200" dirty="0">
                <a:solidFill>
                  <a:srgbClr val="000000"/>
                </a:solidFill>
                <a:effectLst/>
                <a:latin typeface="Arial" panose="020B0604020202020204" pitchFamily="34" charset="0"/>
                <a:ea typeface="Arial Unicode MS" panose="020B0604020202020204" pitchFamily="34" charset="-128"/>
              </a:rPr>
              <a:t>Thoughts on concept of what Peace can mean……</a:t>
            </a:r>
            <a:endParaRPr lang="el-GR" sz="1800" kern="1200" dirty="0">
              <a:solidFill>
                <a:srgbClr val="000000"/>
              </a:solidFill>
              <a:effectLst/>
              <a:latin typeface="Arial" panose="020B0604020202020204" pitchFamily="34" charset="0"/>
              <a:ea typeface="Arial Unicode MS" panose="020B0604020202020204" pitchFamily="34" charset="-128"/>
            </a:endParaRPr>
          </a:p>
          <a:p>
            <a:pPr algn="l"/>
            <a:r>
              <a:rPr lang="el-GR" sz="1800" kern="1200" dirty="0">
                <a:solidFill>
                  <a:srgbClr val="000000"/>
                </a:solidFill>
                <a:effectLst/>
                <a:latin typeface="Arial" panose="020B0604020202020204" pitchFamily="34" charset="0"/>
                <a:ea typeface="Arial Unicode MS" panose="020B0604020202020204" pitchFamily="34" charset="-128"/>
              </a:rPr>
              <a:t>Σκέψεις για την έννοια του τι μπορεί να σημαίνει Ειρήνη……</a:t>
            </a:r>
            <a:endParaRPr lang="en-AU" sz="1800" kern="1200" dirty="0">
              <a:solidFill>
                <a:srgbClr val="000000"/>
              </a:solidFill>
              <a:effectLst/>
              <a:latin typeface="Arial" panose="020B0604020202020204" pitchFamily="34" charset="0"/>
              <a:ea typeface="Arial Unicode MS" panose="020B0604020202020204" pitchFamily="34" charset="-128"/>
            </a:endParaRPr>
          </a:p>
          <a:p>
            <a:pPr algn="l"/>
            <a:endParaRPr lang="en-AU" sz="1800" kern="1200" dirty="0">
              <a:solidFill>
                <a:srgbClr val="000000"/>
              </a:solidFill>
              <a:effectLst/>
              <a:latin typeface="Arial" panose="020B0604020202020204" pitchFamily="34" charset="0"/>
              <a:ea typeface="Arial Unicode MS" panose="020B0604020202020204" pitchFamily="34" charset="-128"/>
            </a:endParaRPr>
          </a:p>
          <a:p>
            <a:pPr algn="l"/>
            <a:r>
              <a:rPr lang="en-AU" sz="1800" kern="1200" dirty="0">
                <a:solidFill>
                  <a:srgbClr val="000000"/>
                </a:solidFill>
                <a:effectLst/>
                <a:latin typeface="Arial" panose="020B0604020202020204" pitchFamily="34" charset="0"/>
                <a:ea typeface="Arial Unicode MS" panose="020B0604020202020204" pitchFamily="34" charset="-128"/>
              </a:rPr>
              <a:t>Dr. Louise Diamond, an in</a:t>
            </a:r>
            <a:r>
              <a:rPr lang="en-US" sz="2800" dirty="0"/>
              <a:t>ternational peace builder</a:t>
            </a:r>
            <a:r>
              <a:rPr lang="en-AU" sz="1800" kern="1200" dirty="0">
                <a:solidFill>
                  <a:srgbClr val="000000"/>
                </a:solidFill>
                <a:effectLst/>
                <a:latin typeface="Arial" panose="020B0604020202020204" pitchFamily="34" charset="0"/>
                <a:ea typeface="Arial Unicode MS" panose="020B0604020202020204" pitchFamily="34" charset="-128"/>
              </a:rPr>
              <a:t> wrote: </a:t>
            </a:r>
            <a:endParaRPr lang="el-GR" sz="1800" kern="1200" dirty="0">
              <a:solidFill>
                <a:srgbClr val="000000"/>
              </a:solidFill>
              <a:effectLst/>
              <a:latin typeface="Arial" panose="020B0604020202020204" pitchFamily="34" charset="0"/>
              <a:ea typeface="Arial Unicode MS" panose="020B0604020202020204" pitchFamily="34" charset="-128"/>
            </a:endParaRPr>
          </a:p>
          <a:p>
            <a:pPr algn="l"/>
            <a:r>
              <a:rPr lang="el-GR" sz="1800" kern="1200" dirty="0">
                <a:solidFill>
                  <a:srgbClr val="000000"/>
                </a:solidFill>
                <a:effectLst/>
                <a:latin typeface="Arial" panose="020B0604020202020204" pitchFamily="34" charset="0"/>
                <a:ea typeface="Arial Unicode MS" panose="020B0604020202020204" pitchFamily="34" charset="-128"/>
              </a:rPr>
              <a:t>Η </a:t>
            </a:r>
            <a:r>
              <a:rPr lang="el-GR" sz="1800" kern="1200" dirty="0" err="1">
                <a:solidFill>
                  <a:srgbClr val="000000"/>
                </a:solidFill>
                <a:effectLst/>
                <a:latin typeface="Arial" panose="020B0604020202020204" pitchFamily="34" charset="0"/>
                <a:ea typeface="Arial Unicode MS" panose="020B0604020202020204" pitchFamily="34" charset="-128"/>
              </a:rPr>
              <a:t>Dr</a:t>
            </a:r>
            <a:r>
              <a:rPr lang="el-GR" sz="1800" kern="1200" dirty="0">
                <a:solidFill>
                  <a:srgbClr val="000000"/>
                </a:solidFill>
                <a:effectLst/>
                <a:latin typeface="Arial" panose="020B0604020202020204" pitchFamily="34" charset="0"/>
                <a:ea typeface="Arial Unicode MS" panose="020B0604020202020204" pitchFamily="34" charset="-128"/>
              </a:rPr>
              <a:t>. </a:t>
            </a:r>
            <a:r>
              <a:rPr lang="el-GR" sz="1800" kern="1200" dirty="0" err="1">
                <a:solidFill>
                  <a:srgbClr val="000000"/>
                </a:solidFill>
                <a:effectLst/>
                <a:latin typeface="Arial" panose="020B0604020202020204" pitchFamily="34" charset="0"/>
                <a:ea typeface="Arial Unicode MS" panose="020B0604020202020204" pitchFamily="34" charset="-128"/>
              </a:rPr>
              <a:t>Louise</a:t>
            </a:r>
            <a:r>
              <a:rPr lang="el-GR" sz="1800" kern="1200" dirty="0">
                <a:solidFill>
                  <a:srgbClr val="000000"/>
                </a:solidFill>
                <a:effectLst/>
                <a:latin typeface="Arial" panose="020B0604020202020204" pitchFamily="34" charset="0"/>
                <a:ea typeface="Arial Unicode MS" panose="020B0604020202020204" pitchFamily="34" charset="-128"/>
              </a:rPr>
              <a:t> </a:t>
            </a:r>
            <a:r>
              <a:rPr lang="el-GR" sz="1800" kern="1200" dirty="0" err="1">
                <a:solidFill>
                  <a:srgbClr val="000000"/>
                </a:solidFill>
                <a:effectLst/>
                <a:latin typeface="Arial" panose="020B0604020202020204" pitchFamily="34" charset="0"/>
                <a:ea typeface="Arial Unicode MS" panose="020B0604020202020204" pitchFamily="34" charset="-128"/>
              </a:rPr>
              <a:t>Diamond</a:t>
            </a:r>
            <a:r>
              <a:rPr lang="el-GR" sz="1800" kern="1200" dirty="0">
                <a:solidFill>
                  <a:srgbClr val="000000"/>
                </a:solidFill>
                <a:effectLst/>
                <a:latin typeface="Arial" panose="020B0604020202020204" pitchFamily="34" charset="0"/>
                <a:ea typeface="Arial Unicode MS" panose="020B0604020202020204" pitchFamily="34" charset="-128"/>
              </a:rPr>
              <a:t>, μια διεθνής εργάτρια για την ειρήνη έγραψε:</a:t>
            </a:r>
          </a:p>
          <a:p>
            <a:pPr algn="l"/>
            <a:endParaRPr lang="en-AU" sz="1800" kern="1200" dirty="0">
              <a:solidFill>
                <a:srgbClr val="000000"/>
              </a:solidFill>
              <a:effectLst/>
              <a:latin typeface="Arial" panose="020B0604020202020204" pitchFamily="34" charset="0"/>
              <a:ea typeface="Arial Unicode MS" panose="020B0604020202020204" pitchFamily="34" charset="-128"/>
            </a:endParaRPr>
          </a:p>
          <a:p>
            <a:pPr lvl="1" algn="l"/>
            <a:r>
              <a:rPr lang="en-US" sz="1800" i="1" kern="1200" dirty="0">
                <a:solidFill>
                  <a:srgbClr val="000000"/>
                </a:solidFill>
                <a:effectLst/>
                <a:latin typeface="Arial" panose="020B0604020202020204" pitchFamily="34" charset="0"/>
                <a:ea typeface="Times New Roman" panose="02020603050405020304" pitchFamily="18" charset="0"/>
              </a:rPr>
              <a:t>“Peace is more than the absence of war. It is an active presence in society of a way of life that honors life. We need leaders who will address the root causes of terrorism, injustice, and oppression- not their symptoms. We need leaders who will put our prodigious resources toward </a:t>
            </a:r>
            <a:r>
              <a:rPr lang="en-US" sz="1800" i="1" u="sng" kern="1200" dirty="0">
                <a:solidFill>
                  <a:srgbClr val="000000"/>
                </a:solidFill>
                <a:effectLst/>
                <a:latin typeface="Arial" panose="020B0604020202020204" pitchFamily="34" charset="0"/>
                <a:ea typeface="Times New Roman" panose="02020603050405020304" pitchFamily="18" charset="0"/>
              </a:rPr>
              <a:t>establishing the conditions for peace</a:t>
            </a:r>
            <a:r>
              <a:rPr lang="en-US" sz="1800" i="1" kern="1200" dirty="0">
                <a:solidFill>
                  <a:srgbClr val="000000"/>
                </a:solidFill>
                <a:effectLst/>
                <a:latin typeface="Arial" panose="020B0604020202020204" pitchFamily="34" charset="0"/>
                <a:ea typeface="Times New Roman" panose="02020603050405020304" pitchFamily="18" charset="0"/>
              </a:rPr>
              <a:t>, at home and abroad. We need leaders who are willing to take responsibility for our own actions, before pointing the blame at others.”</a:t>
            </a:r>
            <a:endParaRPr lang="el-GR" sz="1800" i="1" kern="1200" dirty="0">
              <a:solidFill>
                <a:srgbClr val="000000"/>
              </a:solidFill>
              <a:effectLst/>
              <a:latin typeface="Arial" panose="020B0604020202020204" pitchFamily="34" charset="0"/>
              <a:ea typeface="Times New Roman" panose="02020603050405020304" pitchFamily="18" charset="0"/>
            </a:endParaRPr>
          </a:p>
          <a:p>
            <a:pPr lvl="1" algn="l"/>
            <a:endParaRPr lang="el-GR" sz="1800" i="1" kern="1200" dirty="0">
              <a:solidFill>
                <a:srgbClr val="000000"/>
              </a:solidFill>
              <a:effectLst/>
              <a:latin typeface="Arial" panose="020B0604020202020204" pitchFamily="34" charset="0"/>
            </a:endParaRPr>
          </a:p>
          <a:p>
            <a:pPr lvl="1" algn="l"/>
            <a:r>
              <a:rPr lang="el-GR" i="1" dirty="0"/>
              <a:t>«Η ειρήνη είναι κάτι περισσότερο από την απουσία πολέμου. Είναι μια ενεργή παρουσία στην κοινωνία ενός τρόπου ζωής που τιμά την ζωή. Χρειαζόμαστε ηγέτες που θα αντιμετωπίσουν τις βαθύτερες αιτίες της τρομοκρατίας, της αδικίας και της καταπίεσης - όχι τα συμπτώματά τους. Χρειαζόμαστε ηγέτες που θα διαθέσουν τους τεράστιους πόρους μας για τη </a:t>
            </a:r>
            <a:r>
              <a:rPr lang="el-GR" i="1" u="sng" dirty="0"/>
              <a:t>δημιουργία συνθηκών για ειρήνη</a:t>
            </a:r>
            <a:r>
              <a:rPr lang="el-GR" i="1" dirty="0"/>
              <a:t>, στο εσωτερικό και στο εξωτερικό. Χρειαζόμαστε ηγέτες που είναι πρόθυμοι να αναλάβουν την ευθύνη για τις δικές μας πράξεις, πριν ρίξουν την ευθύνη σε άλλους».</a:t>
            </a:r>
            <a:endParaRPr lang="en-US" i="1" dirty="0"/>
          </a:p>
          <a:p>
            <a:pPr algn="l"/>
            <a:endParaRPr lang="en-US" dirty="0"/>
          </a:p>
          <a:p>
            <a:pPr algn="l"/>
            <a:r>
              <a:rPr lang="en-US" dirty="0"/>
              <a:t>For establishing a Global Peace, SG-5 must be at the forefront for Societal Change in:</a:t>
            </a:r>
            <a:endParaRPr lang="el-GR" dirty="0"/>
          </a:p>
          <a:p>
            <a:pPr algn="l"/>
            <a:r>
              <a:rPr lang="el-GR" dirty="0"/>
              <a:t>Για την εδραίωση μιας Παγκόσμιας Ειρήνης, ο Σ.Ο.-5 πρέπει να βρίσκεται στην πρώτη γραμμή για την Κοινωνική Αλλαγή στα εξής: </a:t>
            </a:r>
          </a:p>
          <a:p>
            <a:pPr algn="l"/>
            <a:endParaRPr lang="en-US" dirty="0"/>
          </a:p>
          <a:p>
            <a:pPr marL="630936" marR="0" lvl="1" indent="-173736" algn="l">
              <a:lnSpc>
                <a:spcPct val="115000"/>
              </a:lnSpc>
              <a:spcBef>
                <a:spcPts val="0"/>
              </a:spcBef>
              <a:spcAft>
                <a:spcPts val="10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Need new system of governance where participants or leaders see all parts of Whole and situations as working with interconnectedness and interdependence with other nations, and all Seed Groups functioning collaboratively together.</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630936" marR="0" lvl="1" indent="-173736" algn="l">
              <a:lnSpc>
                <a:spcPct val="115000"/>
              </a:lnSpc>
              <a:spcBef>
                <a:spcPts val="0"/>
              </a:spcBef>
              <a:spcAft>
                <a:spcPts val="1000"/>
              </a:spcAft>
              <a:buFont typeface="Arial" panose="020B0604020202020204" pitchFamily="34" charset="0"/>
              <a:buChar char="•"/>
            </a:pPr>
            <a:r>
              <a:rPr lang="el-GR" sz="1800" dirty="0">
                <a:effectLst/>
                <a:latin typeface="Arial" panose="020B0604020202020204" pitchFamily="34" charset="0"/>
                <a:ea typeface="Calibri" panose="020F0502020204030204" pitchFamily="34" charset="0"/>
                <a:cs typeface="Times New Roman" panose="02020603050405020304" pitchFamily="18" charset="0"/>
              </a:rPr>
              <a:t>Χρειαζόμαστε νέο σύστημα διακυβέρνησης όπου οι συμμετέχοντες ή οι ηγέτες βλέπουν όλα τα μέρη του Όλου και τις καταστάσεις να λειτουργούν με διασύνδεση και αλληλεξάρτηση με άλλα έθνη και όλες τις  Σπερματικές Ομάδες να λειτουργούν συλλογικά.</a:t>
            </a:r>
          </a:p>
          <a:p>
            <a:pPr marL="630936" marR="0" lvl="1" indent="-173736" algn="l">
              <a:lnSpc>
                <a:spcPct val="115000"/>
              </a:lnSpc>
              <a:spcBef>
                <a:spcPts val="0"/>
              </a:spcBef>
              <a:spcAft>
                <a:spcPts val="10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1088136" marR="0" lvl="2" indent="-173736" algn="l" defTabSz="914400" rtl="0" eaLnBrk="1" fontAlgn="auto" latinLnBrk="0" hangingPunct="1">
              <a:lnSpc>
                <a:spcPct val="115000"/>
              </a:lnSpc>
              <a:spcBef>
                <a:spcPts val="0"/>
              </a:spcBef>
              <a:spcAft>
                <a:spcPts val="1000"/>
              </a:spcAft>
              <a:buClrTx/>
              <a:buSzTx/>
              <a:buFont typeface="Courier New" panose="02070309020205020404" pitchFamily="49" charset="0"/>
              <a:buChar char="o"/>
              <a:tabLst/>
              <a:defRPr/>
            </a:pPr>
            <a:r>
              <a:rPr lang="en-US" sz="1800" b="0" dirty="0">
                <a:solidFill>
                  <a:schemeClr val="bg1"/>
                </a:solidFill>
                <a:latin typeface="Arial" panose="020B0604020202020204" pitchFamily="34" charset="0"/>
                <a:cs typeface="Arial" panose="020B0604020202020204" pitchFamily="34" charset="0"/>
              </a:rPr>
              <a:t>Robert Muller, former Secretary of ECOSOC (Economic and Social Council at UN) said the development of many specialized agencies is akin to the develop of the global brain attempting to explore and understand eve</a:t>
            </a:r>
            <a:r>
              <a:rPr lang="en-GB" sz="1800" b="0" dirty="0">
                <a:solidFill>
                  <a:schemeClr val="bg1"/>
                </a:solidFill>
                <a:latin typeface="Arial" panose="020B0604020202020204" pitchFamily="34" charset="0"/>
                <a:cs typeface="Arial" panose="020B0604020202020204" pitchFamily="34" charset="0"/>
              </a:rPr>
              <a:t>r</a:t>
            </a:r>
            <a:r>
              <a:rPr lang="en-US" sz="1800" b="0" dirty="0">
                <a:solidFill>
                  <a:schemeClr val="bg1"/>
                </a:solidFill>
                <a:latin typeface="Arial" panose="020B0604020202020204" pitchFamily="34" charset="0"/>
                <a:cs typeface="Arial" panose="020B0604020202020204" pitchFamily="34" charset="0"/>
              </a:rPr>
              <a:t>y aspect of earthly existence and manage the complexity of global problems and opportunities.</a:t>
            </a:r>
            <a:endParaRPr lang="el-GR" sz="1800" b="0" dirty="0">
              <a:solidFill>
                <a:schemeClr val="bg1"/>
              </a:solidFill>
              <a:latin typeface="Arial" panose="020B0604020202020204" pitchFamily="34" charset="0"/>
              <a:cs typeface="Arial" panose="020B0604020202020204" pitchFamily="34" charset="0"/>
            </a:endParaRPr>
          </a:p>
          <a:p>
            <a:pPr marL="1088136" marR="0" lvl="2" indent="-173736" algn="l" defTabSz="914400" rtl="0" eaLnBrk="1" fontAlgn="auto" latinLnBrk="0" hangingPunct="1">
              <a:lnSpc>
                <a:spcPct val="115000"/>
              </a:lnSpc>
              <a:spcBef>
                <a:spcPts val="0"/>
              </a:spcBef>
              <a:spcAft>
                <a:spcPts val="1000"/>
              </a:spcAft>
              <a:buClrTx/>
              <a:buSzTx/>
              <a:buFont typeface="Courier New" panose="02070309020205020404" pitchFamily="49" charset="0"/>
              <a:buChar char="o"/>
              <a:tabLst/>
              <a:defRPr/>
            </a:pPr>
            <a:r>
              <a:rPr lang="el-GR" sz="1800" b="0" dirty="0">
                <a:solidFill>
                  <a:schemeClr val="bg1"/>
                </a:solidFill>
                <a:latin typeface="Arial" panose="020B0604020202020204" pitchFamily="34" charset="0"/>
                <a:cs typeface="Arial" panose="020B0604020202020204" pitchFamily="34" charset="0"/>
              </a:rPr>
              <a:t>Ο </a:t>
            </a:r>
            <a:r>
              <a:rPr lang="el-GR" sz="1800" b="0" dirty="0" err="1">
                <a:solidFill>
                  <a:schemeClr val="bg1"/>
                </a:solidFill>
                <a:latin typeface="Arial" panose="020B0604020202020204" pitchFamily="34" charset="0"/>
                <a:cs typeface="Arial" panose="020B0604020202020204" pitchFamily="34" charset="0"/>
              </a:rPr>
              <a:t>Robert</a:t>
            </a:r>
            <a:r>
              <a:rPr lang="el-GR" sz="1800" b="0" dirty="0">
                <a:solidFill>
                  <a:schemeClr val="bg1"/>
                </a:solidFill>
                <a:latin typeface="Arial" panose="020B0604020202020204" pitchFamily="34" charset="0"/>
                <a:cs typeface="Arial" panose="020B0604020202020204" pitchFamily="34" charset="0"/>
              </a:rPr>
              <a:t> </a:t>
            </a:r>
            <a:r>
              <a:rPr lang="el-GR" sz="1800" b="0" dirty="0" err="1">
                <a:solidFill>
                  <a:schemeClr val="bg1"/>
                </a:solidFill>
                <a:latin typeface="Arial" panose="020B0604020202020204" pitchFamily="34" charset="0"/>
                <a:cs typeface="Arial" panose="020B0604020202020204" pitchFamily="34" charset="0"/>
              </a:rPr>
              <a:t>Muller</a:t>
            </a:r>
            <a:r>
              <a:rPr lang="el-GR" sz="1800" b="0" dirty="0">
                <a:solidFill>
                  <a:schemeClr val="bg1"/>
                </a:solidFill>
                <a:latin typeface="Arial" panose="020B0604020202020204" pitchFamily="34" charset="0"/>
                <a:cs typeface="Arial" panose="020B0604020202020204" pitchFamily="34" charset="0"/>
              </a:rPr>
              <a:t>, πρώην Γραμματέας του Οικονομικού και Κοινωνικού Συμβούλιου των Ηνωμένων Εθνών, είπε ότι η ανάπτυξη πολλών εξειδικευμένων φορέων είναι παρόμοια με την ανάπτυξη του παγκόσμιου εγκεφάλου που προσπαθεί να εξερευνήσει και να κατανοήσει κάθε πτυχή της γήινης ύπαρξης και να διαχειριστεί την πολυπλοκότητα των παγκόσμιων προβλημάτων και ευκαιριών .</a:t>
            </a:r>
          </a:p>
          <a:p>
            <a:pPr marL="1088136" marR="0" lvl="2" indent="-173736" algn="l" defTabSz="914400" rtl="0" eaLnBrk="1" fontAlgn="auto" latinLnBrk="0" hangingPunct="1">
              <a:lnSpc>
                <a:spcPct val="115000"/>
              </a:lnSpc>
              <a:spcBef>
                <a:spcPts val="0"/>
              </a:spcBef>
              <a:spcAft>
                <a:spcPts val="1000"/>
              </a:spcAft>
              <a:buClrTx/>
              <a:buSzTx/>
              <a:buFont typeface="Courier New" panose="02070309020205020404" pitchFamily="49" charset="0"/>
              <a:buChar char="o"/>
              <a:tabLst/>
              <a:defRPr/>
            </a:pPr>
            <a:endParaRPr lang="en-US" sz="1800" b="0" dirty="0">
              <a:solidFill>
                <a:schemeClr val="bg1"/>
              </a:solidFill>
              <a:latin typeface="Arial" panose="020B0604020202020204" pitchFamily="34" charset="0"/>
              <a:cs typeface="Arial" panose="020B0604020202020204" pitchFamily="34" charset="0"/>
            </a:endParaRPr>
          </a:p>
          <a:p>
            <a:pPr marL="1088136" marR="0" lvl="2" indent="-173736" algn="l">
              <a:lnSpc>
                <a:spcPct val="115000"/>
              </a:lnSpc>
              <a:spcBef>
                <a:spcPts val="0"/>
              </a:spcBef>
              <a:spcAft>
                <a:spcPts val="1000"/>
              </a:spcAft>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cs typeface="Times New Roman" panose="02020603050405020304" pitchFamily="18" charset="0"/>
              </a:rPr>
              <a:t>This type of work can strongly facilitate the manifestation of the Plan for humanity </a:t>
            </a:r>
            <a:r>
              <a:rPr lang="en-US" sz="1800" dirty="0">
                <a:effectLst/>
                <a:latin typeface="Arial" panose="020B0604020202020204" pitchFamily="34" charset="0"/>
                <a:ea typeface="Calibri" panose="020F0502020204030204" pitchFamily="34" charset="0"/>
              </a:rPr>
              <a:t>working out  as a dynamic process - as</a:t>
            </a:r>
            <a:r>
              <a:rPr lang="en-US" sz="1800" u="none" dirty="0">
                <a:effectLst/>
                <a:latin typeface="Arial" panose="020B0604020202020204" pitchFamily="34" charset="0"/>
                <a:ea typeface="Calibri" panose="020F0502020204030204" pitchFamily="34" charset="0"/>
              </a:rPr>
              <a:t> a unifying force.....</a:t>
            </a:r>
            <a:r>
              <a:rPr lang="en-US" sz="1800" dirty="0">
                <a:effectLst/>
                <a:latin typeface="Arial" panose="020B0604020202020204" pitchFamily="34" charset="0"/>
                <a:ea typeface="Calibri" panose="020F0502020204030204" pitchFamily="34" charset="0"/>
              </a:rPr>
              <a:t>that will progress evolution</a:t>
            </a:r>
            <a:r>
              <a:rPr lang="en-US" sz="1800" u="none" dirty="0">
                <a:effectLst/>
                <a:latin typeface="Arial" panose="020B0604020202020204" pitchFamily="34" charset="0"/>
                <a:ea typeface="Calibri" panose="020F0502020204030204" pitchFamily="34" charset="0"/>
              </a:rPr>
              <a:t>.</a:t>
            </a:r>
            <a:endParaRPr lang="el-GR" sz="1800" u="none" dirty="0">
              <a:effectLst/>
              <a:latin typeface="Arial" panose="020B0604020202020204" pitchFamily="34" charset="0"/>
              <a:ea typeface="Calibri" panose="020F0502020204030204" pitchFamily="34" charset="0"/>
            </a:endParaRPr>
          </a:p>
          <a:p>
            <a:pPr marL="1088136" marR="0" lvl="2" indent="-173736" algn="l">
              <a:lnSpc>
                <a:spcPct val="115000"/>
              </a:lnSpc>
              <a:spcBef>
                <a:spcPts val="0"/>
              </a:spcBef>
              <a:spcAft>
                <a:spcPts val="1000"/>
              </a:spcAft>
              <a:buFont typeface="Courier New" panose="02070309020205020404" pitchFamily="49" charset="0"/>
              <a:buChar char="o"/>
            </a:pPr>
            <a:r>
              <a:rPr lang="el-GR" sz="1800" u="none" dirty="0">
                <a:effectLst/>
                <a:latin typeface="Arial" panose="020B0604020202020204" pitchFamily="34" charset="0"/>
                <a:ea typeface="Calibri" panose="020F0502020204030204" pitchFamily="34" charset="0"/>
              </a:rPr>
              <a:t>Αυτός ο τύπος εργασίας μπορεί να διευκολύνει έντονα την εκδήλωση του Σχεδίου για την ανθρωπότητα που λειτουργεί ως μια δυναμική διαδικασία - ως μια ενωτική δύναμη.....που θα προχωρήσει στην εξέλιξη.</a:t>
            </a:r>
          </a:p>
          <a:p>
            <a:pPr marL="1088136" marR="0" lvl="2" indent="-173736" algn="l">
              <a:lnSpc>
                <a:spcPct val="115000"/>
              </a:lnSpc>
              <a:spcBef>
                <a:spcPts val="0"/>
              </a:spcBef>
              <a:spcAft>
                <a:spcPts val="1000"/>
              </a:spcAft>
              <a:buFont typeface="Courier New" panose="02070309020205020404" pitchFamily="49" charset="0"/>
              <a:buChar char="o"/>
            </a:pPr>
            <a:endParaRPr lang="en-US" sz="1800" u="none" dirty="0">
              <a:effectLst/>
              <a:latin typeface="Arial" panose="020B0604020202020204" pitchFamily="34" charset="0"/>
              <a:ea typeface="Calibri" panose="020F0502020204030204" pitchFamily="34" charset="0"/>
            </a:endParaRPr>
          </a:p>
          <a:p>
            <a:pPr marL="1088136" marR="0" lvl="2" indent="-173736" algn="l">
              <a:lnSpc>
                <a:spcPct val="115000"/>
              </a:lnSpc>
              <a:spcBef>
                <a:spcPts val="0"/>
              </a:spcBef>
              <a:spcAft>
                <a:spcPts val="1000"/>
              </a:spcAft>
              <a:buFont typeface="Courier New" panose="02070309020205020404" pitchFamily="49" charset="0"/>
              <a:buChar char="o"/>
            </a:pPr>
            <a:r>
              <a:rPr lang="en-US" sz="1800" u="none" dirty="0">
                <a:effectLst/>
                <a:latin typeface="Arial" panose="020B0604020202020204" pitchFamily="34" charset="0"/>
                <a:ea typeface="Calibri" panose="020F0502020204030204" pitchFamily="34" charset="0"/>
              </a:rPr>
              <a:t>Need to move from Age of Authoritarianism to a time where mankind can share in mutual freedom of thought, speech and worship.</a:t>
            </a:r>
            <a:endParaRPr lang="el-GR" sz="1800" u="none" dirty="0">
              <a:effectLst/>
              <a:latin typeface="Arial" panose="020B0604020202020204" pitchFamily="34" charset="0"/>
              <a:ea typeface="Calibri" panose="020F0502020204030204" pitchFamily="34" charset="0"/>
            </a:endParaRPr>
          </a:p>
          <a:p>
            <a:pPr marL="1088136" marR="0" lvl="2" indent="-173736" algn="l">
              <a:lnSpc>
                <a:spcPct val="115000"/>
              </a:lnSpc>
              <a:spcBef>
                <a:spcPts val="0"/>
              </a:spcBef>
              <a:spcAft>
                <a:spcPts val="1000"/>
              </a:spcAft>
              <a:buFont typeface="Courier New" panose="02070309020205020404" pitchFamily="49" charset="0"/>
              <a:buChar char="o"/>
            </a:pPr>
            <a:r>
              <a:rPr lang="el-GR" sz="1800" u="none" dirty="0">
                <a:effectLst/>
                <a:latin typeface="Arial" panose="020B0604020202020204" pitchFamily="34" charset="0"/>
                <a:ea typeface="Calibri" panose="020F0502020204030204" pitchFamily="34" charset="0"/>
              </a:rPr>
              <a:t>Υπάρχει ανάγκη να περάσουμε από την εποχή του Αυταρχισμού σε μια εποχή όπου η ανθρωπότητα μπορεί να μοιραστεί την αμοιβαία ελευθερία σκέψης, λόγου και λατρείας.</a:t>
            </a:r>
          </a:p>
          <a:p>
            <a:pPr marL="1088136" marR="0" lvl="2" indent="-173736" algn="l">
              <a:lnSpc>
                <a:spcPct val="115000"/>
              </a:lnSpc>
              <a:spcBef>
                <a:spcPts val="0"/>
              </a:spcBef>
              <a:spcAft>
                <a:spcPts val="1000"/>
              </a:spcAft>
              <a:buFont typeface="Courier New" panose="02070309020205020404" pitchFamily="49" charset="0"/>
              <a:buChar char="o"/>
            </a:pPr>
            <a:endParaRPr lang="en-US" sz="1800" u="none" dirty="0">
              <a:effectLst/>
              <a:latin typeface="Arial" panose="020B060402020202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bg1"/>
                </a:solidFill>
                <a:latin typeface="Arial" panose="020B0604020202020204" pitchFamily="34" charset="0"/>
                <a:cs typeface="Arial" panose="020B0604020202020204" pitchFamily="34" charset="0"/>
              </a:rPr>
              <a:t>Apply </a:t>
            </a:r>
            <a:r>
              <a:rPr lang="en-US" sz="1800" b="0" u="sng" dirty="0">
                <a:solidFill>
                  <a:schemeClr val="bg1"/>
                </a:solidFill>
                <a:latin typeface="Arial" panose="020B0604020202020204" pitchFamily="34" charset="0"/>
                <a:cs typeface="Arial" panose="020B0604020202020204" pitchFamily="34" charset="0"/>
              </a:rPr>
              <a:t>1</a:t>
            </a:r>
            <a:r>
              <a:rPr lang="en-US" sz="1800" b="0" u="sng" baseline="30000" dirty="0">
                <a:solidFill>
                  <a:schemeClr val="bg1"/>
                </a:solidFill>
                <a:latin typeface="Arial" panose="020B0604020202020204" pitchFamily="34" charset="0"/>
                <a:cs typeface="Arial" panose="020B0604020202020204" pitchFamily="34" charset="0"/>
              </a:rPr>
              <a:t>st</a:t>
            </a:r>
            <a:r>
              <a:rPr lang="en-US" sz="1800" b="0" u="sng" dirty="0">
                <a:solidFill>
                  <a:schemeClr val="bg1"/>
                </a:solidFill>
                <a:latin typeface="Arial" panose="020B0604020202020204" pitchFamily="34" charset="0"/>
                <a:cs typeface="Arial" panose="020B0604020202020204" pitchFamily="34" charset="0"/>
              </a:rPr>
              <a:t> Ray </a:t>
            </a:r>
            <a:r>
              <a:rPr lang="en-US" sz="1800" b="0" dirty="0">
                <a:solidFill>
                  <a:schemeClr val="bg1"/>
                </a:solidFill>
                <a:latin typeface="Arial" panose="020B0604020202020204" pitchFamily="34" charset="0"/>
                <a:cs typeface="Arial" panose="020B0604020202020204" pitchFamily="34" charset="0"/>
              </a:rPr>
              <a:t>wisdom for confronting dark thoughts and exposing evil ....denounce all forms of incendiary language; deny anybody NO AIR TIME in social or public communication networks who incites violence, terrorism and separatism.</a:t>
            </a:r>
            <a:endParaRPr lang="el-GR" sz="1800" b="0" dirty="0">
              <a:solidFill>
                <a:schemeClr val="bg1"/>
              </a:solidFill>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sz="1800" b="0" dirty="0">
              <a:solidFill>
                <a:schemeClr val="bg1"/>
              </a:solidFill>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b="0" dirty="0">
                <a:solidFill>
                  <a:schemeClr val="bg1"/>
                </a:solidFill>
                <a:latin typeface="Arial" panose="020B0604020202020204" pitchFamily="34" charset="0"/>
                <a:cs typeface="Arial" panose="020B0604020202020204" pitchFamily="34" charset="0"/>
              </a:rPr>
              <a:t>Εφαρμόστε τη σοφία της </a:t>
            </a:r>
            <a:r>
              <a:rPr lang="el-GR" sz="1800" b="0" u="sng" dirty="0">
                <a:solidFill>
                  <a:schemeClr val="bg1"/>
                </a:solidFill>
                <a:latin typeface="Arial" panose="020B0604020202020204" pitchFamily="34" charset="0"/>
                <a:cs typeface="Arial" panose="020B0604020202020204" pitchFamily="34" charset="0"/>
              </a:rPr>
              <a:t>1ης Ακτίνας </a:t>
            </a:r>
            <a:r>
              <a:rPr lang="el-GR" sz="1800" b="0" dirty="0">
                <a:solidFill>
                  <a:schemeClr val="bg1"/>
                </a:solidFill>
                <a:latin typeface="Arial" panose="020B0604020202020204" pitchFamily="34" charset="0"/>
                <a:cs typeface="Arial" panose="020B0604020202020204" pitchFamily="34" charset="0"/>
              </a:rPr>
              <a:t>για την αντιμετώπιση σκοτεινών σκέψεων και την αποκάλυψη του κακού .... καταγγείλετε όλες τις μορφές εμπρηστικής γλώσσας. αρνηθείτε σε όποιον υποδαυλίζει την βία, την τρομοκρατία και τον αυτονομισμό στα κοινωνικά ή δημόσια δίκτυα επικοινωνίας.</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dirty="0">
              <a:solidFill>
                <a:schemeClr val="bg1"/>
              </a:solidFill>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bg1"/>
                </a:solidFill>
                <a:latin typeface="Arial" panose="020B0604020202020204" pitchFamily="34" charset="0"/>
                <a:cs typeface="Arial" panose="020B0604020202020204" pitchFamily="34" charset="0"/>
              </a:rPr>
              <a:t>Acknowledge the Importance of </a:t>
            </a:r>
            <a:r>
              <a:rPr lang="en-US" sz="1800" b="0" u="sng" dirty="0">
                <a:solidFill>
                  <a:schemeClr val="bg1"/>
                </a:solidFill>
                <a:latin typeface="Arial" panose="020B0604020202020204" pitchFamily="34" charset="0"/>
                <a:cs typeface="Arial" panose="020B0604020202020204" pitchFamily="34" charset="0"/>
              </a:rPr>
              <a:t>Arms Control and International Security</a:t>
            </a:r>
            <a:r>
              <a:rPr lang="en-US" sz="1800" b="0" dirty="0">
                <a:solidFill>
                  <a:schemeClr val="bg1"/>
                </a:solidFill>
                <a:latin typeface="Arial" panose="020B0604020202020204" pitchFamily="34" charset="0"/>
                <a:cs typeface="Arial" panose="020B0604020202020204" pitchFamily="34" charset="0"/>
              </a:rPr>
              <a:t>:  this is a term applied to create and restrict the international distribution and proliferation of conventional and nuclear arms around the world. </a:t>
            </a:r>
            <a:endParaRPr lang="el-GR" sz="1800" b="0" dirty="0">
              <a:solidFill>
                <a:schemeClr val="bg1"/>
              </a:solidFill>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b="0" dirty="0">
                <a:solidFill>
                  <a:schemeClr val="bg1"/>
                </a:solidFill>
                <a:latin typeface="Arial" panose="020B0604020202020204" pitchFamily="34" charset="0"/>
                <a:cs typeface="Arial" panose="020B0604020202020204" pitchFamily="34" charset="0"/>
              </a:rPr>
              <a:t>Αναγνωρίστε τη σημασία του </a:t>
            </a:r>
            <a:r>
              <a:rPr lang="el-GR" sz="1800" b="0" u="sng" dirty="0">
                <a:solidFill>
                  <a:schemeClr val="bg1"/>
                </a:solidFill>
                <a:latin typeface="Arial" panose="020B0604020202020204" pitchFamily="34" charset="0"/>
                <a:cs typeface="Arial" panose="020B0604020202020204" pitchFamily="34" charset="0"/>
              </a:rPr>
              <a:t>Ελέγχου των ‘Όπλων και της Διεθνούς Ασφάλειας: </a:t>
            </a:r>
            <a:r>
              <a:rPr lang="el-GR" sz="1800" b="0" dirty="0">
                <a:solidFill>
                  <a:schemeClr val="bg1"/>
                </a:solidFill>
                <a:latin typeface="Arial" panose="020B0604020202020204" pitchFamily="34" charset="0"/>
                <a:cs typeface="Arial" panose="020B0604020202020204" pitchFamily="34" charset="0"/>
              </a:rPr>
              <a:t>αυτός είναι ένας όρος που χρησιμοποιείται για την δημιουργία και τον περιορισμό της διεθνούς διανομής και διάδοσης συμβατικών και πυρηνικών όπλων σε όλο τον κόσμο.</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dirty="0">
              <a:solidFill>
                <a:schemeClr val="bg1"/>
              </a:solidFill>
              <a:latin typeface="Arial" panose="020B0604020202020204" pitchFamily="34" charset="0"/>
              <a:cs typeface="Arial" panose="020B0604020202020204" pitchFamily="34" charset="0"/>
            </a:endParaRPr>
          </a:p>
          <a:p>
            <a:pPr marL="1088136" marR="0" lvl="2"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b="0" dirty="0">
                <a:solidFill>
                  <a:schemeClr val="bg1"/>
                </a:solidFill>
                <a:latin typeface="Arial" panose="020B0604020202020204" pitchFamily="34" charset="0"/>
                <a:cs typeface="Arial" panose="020B0604020202020204" pitchFamily="34" charset="0"/>
              </a:rPr>
              <a:t>Concept: Need to promote idea of de-legitimization of war and need for armaments worldwide......this also entails reallocating monies for military spending because in the long run, we realize it is unproductive and a waste of resources.....instead, press for alternatives to spending monies for war / conflict into areas that promote security, peace and better relations between nations.</a:t>
            </a:r>
            <a:endParaRPr lang="el-GR" sz="1800" b="0" dirty="0">
              <a:solidFill>
                <a:schemeClr val="bg1"/>
              </a:solidFill>
              <a:latin typeface="Arial" panose="020B0604020202020204" pitchFamily="34" charset="0"/>
              <a:cs typeface="Arial" panose="020B0604020202020204" pitchFamily="34" charset="0"/>
            </a:endParaRPr>
          </a:p>
          <a:p>
            <a:pPr marL="1088136" marR="0" lvl="2"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l-GR" sz="1800" b="0" dirty="0">
              <a:solidFill>
                <a:schemeClr val="bg1"/>
              </a:solidFill>
              <a:latin typeface="Arial" panose="020B0604020202020204" pitchFamily="34" charset="0"/>
              <a:cs typeface="Arial" panose="020B0604020202020204" pitchFamily="34" charset="0"/>
            </a:endParaRPr>
          </a:p>
          <a:p>
            <a:pPr marL="1088136" marR="0" lvl="2"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800" b="0" dirty="0">
                <a:solidFill>
                  <a:schemeClr val="bg1"/>
                </a:solidFill>
                <a:latin typeface="Arial" panose="020B0604020202020204" pitchFamily="34" charset="0"/>
                <a:cs typeface="Arial" panose="020B0604020202020204" pitchFamily="34" charset="0"/>
              </a:rPr>
              <a:t>Ιδέα: Υπάρχει Ανάγκη προώθησης της ιδέας της από-νομιμοποίησης του πολέμου και της ανάγκης για εξοπλισμούς σε όλο τον κόσμο...... αυτό συνεπάγεται επίσης ανακατανομή χρημάτων για στρατιωτικές δαπάνες γιατί μακροπρόθεσμα, συνειδητοποιούμε ότι είναι αντιπαραγωγικό και σπατάλη πόρων... ..</a:t>
            </a:r>
            <a:r>
              <a:rPr lang="el-GR" sz="1800" b="0" dirty="0" err="1">
                <a:solidFill>
                  <a:schemeClr val="bg1"/>
                </a:solidFill>
                <a:latin typeface="Arial" panose="020B0604020202020204" pitchFamily="34" charset="0"/>
                <a:cs typeface="Arial" panose="020B0604020202020204" pitchFamily="34" charset="0"/>
              </a:rPr>
              <a:t>αντ</a:t>
            </a:r>
            <a:r>
              <a:rPr lang="el-GR" sz="1800" b="0" dirty="0">
                <a:solidFill>
                  <a:schemeClr val="bg1"/>
                </a:solidFill>
                <a:latin typeface="Arial" panose="020B0604020202020204" pitchFamily="34" charset="0"/>
                <a:cs typeface="Arial" panose="020B0604020202020204" pitchFamily="34" charset="0"/>
              </a:rPr>
              <a:t>' αυτού, πιέστε για εναλλακτικές λύσεις αντί της δαπάνης χρημάτων για πόλεμο/σύγκρουση σε περιοχές που προάγουν την ασφάλεια, την ειρήνη και τις καλύτερες σχέσεις μεταξύ των εθνών.</a:t>
            </a:r>
          </a:p>
          <a:p>
            <a:pPr marL="1088136" marR="0" lvl="2"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l-GR" sz="1800" b="0" dirty="0">
              <a:solidFill>
                <a:schemeClr val="bg1"/>
              </a:solidFill>
              <a:latin typeface="Arial" panose="020B0604020202020204" pitchFamily="34" charset="0"/>
              <a:cs typeface="Arial" panose="020B0604020202020204" pitchFamily="34" charset="0"/>
            </a:endParaRPr>
          </a:p>
          <a:p>
            <a:pPr marL="1088136" marR="0" lvl="2"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800" b="0" dirty="0">
              <a:solidFill>
                <a:schemeClr val="bg1"/>
              </a:solidFill>
              <a:latin typeface="Arial" panose="020B0604020202020204" pitchFamily="34" charset="0"/>
              <a:cs typeface="Arial" panose="020B0604020202020204" pitchFamily="34" charset="0"/>
            </a:endParaRPr>
          </a:p>
          <a:p>
            <a:pPr marL="1088136" marR="0" lvl="2"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b="0" dirty="0">
                <a:solidFill>
                  <a:schemeClr val="bg1"/>
                </a:solidFill>
                <a:latin typeface="Arial" panose="020B0604020202020204" pitchFamily="34" charset="0"/>
                <a:cs typeface="Arial" panose="020B0604020202020204" pitchFamily="34" charset="0"/>
              </a:rPr>
              <a:t>SG-5 Leaders take steps for World Security, probably at level of UN through with confidence building steps to build structures within society that foster global cooperation, global policy development. </a:t>
            </a:r>
            <a:endParaRPr lang="el-GR" sz="1800" b="0" dirty="0">
              <a:solidFill>
                <a:schemeClr val="bg1"/>
              </a:solidFill>
              <a:latin typeface="Arial" panose="020B0604020202020204" pitchFamily="34" charset="0"/>
              <a:cs typeface="Arial" panose="020B0604020202020204" pitchFamily="34" charset="0"/>
            </a:endParaRPr>
          </a:p>
          <a:p>
            <a:pPr marL="1088136" marR="0" lvl="2"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800" b="0" dirty="0">
                <a:solidFill>
                  <a:schemeClr val="bg1"/>
                </a:solidFill>
                <a:latin typeface="Arial" panose="020B0604020202020204" pitchFamily="34" charset="0"/>
                <a:cs typeface="Arial" panose="020B0604020202020204" pitchFamily="34" charset="0"/>
              </a:rPr>
              <a:t>Οι ηγέτες του Σ.Ο.-5 πρέπει να λαμβάνουν μέτρα για την Παγκόσμια Ασφάλεια, πιθανώς σε επίπεδο ΟΗΕ μέσω βημάτων δόμησης  εμπιστοσύνης για την οικοδόμηση δομών εντός της κοινωνίας που προωθούν την παγκόσμια συνεργασία, την ανάπτυξη παγκόσμιας πολιτικής.</a:t>
            </a:r>
          </a:p>
          <a:p>
            <a:pPr marL="1088136" marR="0" lvl="2"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800" b="0" dirty="0">
              <a:solidFill>
                <a:schemeClr val="bg1"/>
              </a:solidFill>
              <a:latin typeface="Arial" panose="020B0604020202020204" pitchFamily="34" charset="0"/>
              <a:cs typeface="Arial" panose="020B0604020202020204" pitchFamily="34" charset="0"/>
            </a:endParaRPr>
          </a:p>
          <a:p>
            <a:pPr marL="1545336" marR="0" lvl="3" indent="-173736"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dirty="0">
                <a:solidFill>
                  <a:schemeClr val="bg1"/>
                </a:solidFill>
                <a:latin typeface="Arial" panose="020B0604020202020204" pitchFamily="34" charset="0"/>
                <a:cs typeface="Arial" panose="020B0604020202020204" pitchFamily="34" charset="0"/>
              </a:rPr>
              <a:t>This could possibly be in combination with UNs 2030 Global Sustainability Goals.....Needs Political Will among most prominent and most influential nations: e.g. US, China and Russia</a:t>
            </a:r>
            <a:endParaRPr lang="el-GR" sz="1800" b="0" dirty="0">
              <a:solidFill>
                <a:schemeClr val="bg1"/>
              </a:solidFill>
              <a:latin typeface="Arial" panose="020B0604020202020204" pitchFamily="34" charset="0"/>
              <a:cs typeface="Arial" panose="020B0604020202020204" pitchFamily="34" charset="0"/>
            </a:endParaRPr>
          </a:p>
          <a:p>
            <a:pPr marL="1545336" marR="0" lvl="3" indent="-173736"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l-GR" sz="1800" b="0" dirty="0">
                <a:solidFill>
                  <a:schemeClr val="bg1"/>
                </a:solidFill>
                <a:latin typeface="Arial" panose="020B0604020202020204" pitchFamily="34" charset="0"/>
                <a:cs typeface="Arial" panose="020B0604020202020204" pitchFamily="34" charset="0"/>
              </a:rPr>
              <a:t>Αυτό θα μπορούσε ενδεχομένως να γίνει σε συνδυασμό με τους Παγκόσμιους Στόχους Βιωσιμότητας  των Ηνωμένων Εθνών το  2030.....Χρειάζεται πολιτική Θέληση μεταξύ των πιο επιφανών και με επιρροή εθνών: π.χ. ΗΠΑ, Κίνα και Ρωσία.</a:t>
            </a:r>
          </a:p>
          <a:p>
            <a:pPr marL="1545336" marR="0" lvl="3" indent="-173736"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800" b="0" dirty="0">
              <a:solidFill>
                <a:schemeClr val="bg1"/>
              </a:solidFill>
              <a:latin typeface="Arial" panose="020B0604020202020204" pitchFamily="34" charset="0"/>
              <a:cs typeface="Arial" panose="020B0604020202020204" pitchFamily="34" charset="0"/>
            </a:endParaRPr>
          </a:p>
          <a:p>
            <a:pPr marL="1088136" marR="0" lvl="2"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kern="1200" dirty="0">
                <a:solidFill>
                  <a:schemeClr val="tx1"/>
                </a:solidFill>
                <a:effectLst/>
                <a:latin typeface="+mn-lt"/>
                <a:ea typeface="+mn-ea"/>
                <a:cs typeface="+mn-cs"/>
              </a:rPr>
              <a:t>In order for the Externalization and ROC to happen, DK says: </a:t>
            </a:r>
            <a:endParaRPr lang="el-GR" sz="1800" kern="1200" dirty="0">
              <a:solidFill>
                <a:schemeClr val="tx1"/>
              </a:solidFill>
              <a:effectLst/>
              <a:latin typeface="+mn-lt"/>
              <a:ea typeface="+mn-ea"/>
              <a:cs typeface="+mn-cs"/>
            </a:endParaRPr>
          </a:p>
          <a:p>
            <a:pPr marL="1088136" marR="0" lvl="2"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800" kern="1200" dirty="0">
                <a:solidFill>
                  <a:schemeClr val="tx1"/>
                </a:solidFill>
                <a:effectLst/>
                <a:latin typeface="+mn-lt"/>
                <a:ea typeface="+mn-ea"/>
                <a:cs typeface="+mn-cs"/>
              </a:rPr>
              <a:t>Για να συμβεί η Εξωτερίκευση και η Επανεμφάνιση του Χριστού, ο ΝΤ.K. λέει:</a:t>
            </a:r>
          </a:p>
          <a:p>
            <a:pPr marL="1088136" marR="0" lvl="2"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800" kern="1200" dirty="0">
              <a:solidFill>
                <a:schemeClr val="tx1"/>
              </a:solidFill>
              <a:effectLst/>
              <a:latin typeface="+mn-lt"/>
              <a:ea typeface="+mn-ea"/>
              <a:cs typeface="+mn-cs"/>
            </a:endParaRPr>
          </a:p>
          <a:p>
            <a:pPr marL="1545336" lvl="3" indent="-173736" algn="l">
              <a:buFont typeface="Wingdings" panose="05000000000000000000" pitchFamily="2" charset="2"/>
              <a:buChar char="§"/>
            </a:pPr>
            <a:r>
              <a:rPr lang="en-US" sz="1800" kern="1200" dirty="0">
                <a:solidFill>
                  <a:schemeClr val="tx1"/>
                </a:solidFill>
                <a:effectLst/>
                <a:latin typeface="+mn-lt"/>
                <a:ea typeface="+mn-ea"/>
                <a:cs typeface="+mn-cs"/>
              </a:rPr>
              <a:t>The Principle of Sharing of resources must implemented</a:t>
            </a:r>
            <a:endParaRPr lang="el-GR" sz="1800" kern="1200" dirty="0">
              <a:solidFill>
                <a:schemeClr val="tx1"/>
              </a:solidFill>
              <a:effectLst/>
              <a:latin typeface="+mn-lt"/>
              <a:ea typeface="+mn-ea"/>
              <a:cs typeface="+mn-cs"/>
            </a:endParaRPr>
          </a:p>
          <a:p>
            <a:pPr marL="1545336" lvl="3" indent="-173736" algn="l">
              <a:buFont typeface="Wingdings" panose="05000000000000000000" pitchFamily="2" charset="2"/>
              <a:buChar char="§"/>
            </a:pPr>
            <a:r>
              <a:rPr lang="el-GR" sz="1800" kern="1200" dirty="0">
                <a:solidFill>
                  <a:schemeClr val="tx1"/>
                </a:solidFill>
                <a:effectLst/>
                <a:latin typeface="+mn-lt"/>
                <a:ea typeface="+mn-ea"/>
                <a:cs typeface="+mn-cs"/>
              </a:rPr>
              <a:t>Πρέπει να εφαρμοστεί η Αρχή του Διαμοιρασμού των Πόρων</a:t>
            </a:r>
          </a:p>
          <a:p>
            <a:pPr marL="1545336" lvl="3" indent="-173736" algn="l">
              <a:buFont typeface="Wingdings" panose="05000000000000000000" pitchFamily="2" charset="2"/>
              <a:buChar char="§"/>
            </a:pPr>
            <a:endParaRPr lang="en-US" sz="1800" kern="1200" dirty="0">
              <a:solidFill>
                <a:schemeClr val="tx1"/>
              </a:solidFill>
              <a:effectLst/>
              <a:latin typeface="+mn-lt"/>
              <a:ea typeface="+mn-ea"/>
              <a:cs typeface="+mn-cs"/>
            </a:endParaRPr>
          </a:p>
          <a:p>
            <a:pPr marL="1545336" lvl="3" indent="-173736" algn="l">
              <a:buFont typeface="Wingdings" panose="05000000000000000000" pitchFamily="2" charset="2"/>
              <a:buChar char="§"/>
            </a:pPr>
            <a:r>
              <a:rPr lang="en-US" sz="1800" kern="1200" dirty="0">
                <a:solidFill>
                  <a:schemeClr val="tx1"/>
                </a:solidFill>
                <a:effectLst/>
                <a:latin typeface="+mn-lt"/>
                <a:ea typeface="+mn-ea"/>
                <a:cs typeface="+mn-cs"/>
              </a:rPr>
              <a:t>A “Measure of Peace” must be established, based on educated goodwill, which leads to right human relations. This indicates the lines of light, i.e. communication must exist between nations.</a:t>
            </a:r>
            <a:endParaRPr lang="el-GR" sz="1800" kern="1200" dirty="0">
              <a:solidFill>
                <a:schemeClr val="tx1"/>
              </a:solidFill>
              <a:effectLst/>
              <a:latin typeface="+mn-lt"/>
              <a:ea typeface="+mn-ea"/>
              <a:cs typeface="+mn-cs"/>
            </a:endParaRPr>
          </a:p>
          <a:p>
            <a:pPr marL="1545336" lvl="3" indent="-173736" algn="l">
              <a:buFont typeface="Wingdings" panose="05000000000000000000" pitchFamily="2" charset="2"/>
              <a:buChar char="§"/>
            </a:pPr>
            <a:r>
              <a:rPr lang="el-GR" sz="1800" kern="1200" dirty="0">
                <a:solidFill>
                  <a:schemeClr val="tx1"/>
                </a:solidFill>
                <a:effectLst/>
                <a:latin typeface="+mn-lt"/>
                <a:ea typeface="+mn-ea"/>
                <a:cs typeface="+mn-cs"/>
              </a:rPr>
              <a:t>Πρέπει να καθιερωθεί ένα «Μέτρο Ειρήνης», βασισμένο στην μορφωμένη καλή θέληση, που οδηγεί σε ορθές ανθρώπινες σχέσεις. Αυτό υποδεικνύει τις γραμμές του φωτός, δηλαδή ότι πρέπει να υπάρχει επικοινωνία μεταξύ των εθνών.</a:t>
            </a:r>
          </a:p>
          <a:p>
            <a:pPr marL="1545336" lvl="3" indent="-173736" algn="l">
              <a:buFont typeface="Wingdings" panose="05000000000000000000" pitchFamily="2" charset="2"/>
              <a:buChar char="§"/>
            </a:pPr>
            <a:endParaRPr lang="en-US" sz="18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bg1"/>
                </a:solidFill>
                <a:latin typeface="Arial" panose="020B0604020202020204" pitchFamily="34" charset="0"/>
                <a:cs typeface="Arial" panose="020B0604020202020204" pitchFamily="34" charset="0"/>
              </a:rPr>
              <a:t>Members of the SG-5 Organizers Groups promote the idea that everyday people can come together to discuss commonality between cultural / ethnic groups instead of what divides them. </a:t>
            </a:r>
            <a:endParaRPr lang="el-GR" sz="1800" b="0" dirty="0">
              <a:solidFill>
                <a:schemeClr val="bg1"/>
              </a:solidFill>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b="0" dirty="0">
                <a:solidFill>
                  <a:schemeClr val="bg1"/>
                </a:solidFill>
                <a:latin typeface="Arial" panose="020B0604020202020204" pitchFamily="34" charset="0"/>
                <a:cs typeface="Arial" panose="020B0604020202020204" pitchFamily="34" charset="0"/>
              </a:rPr>
              <a:t>Τα μέλη των Πολιτικών Οργανωτών ΣΟ.-5 προωθούν την ιδέα ότι οι  άνθρωποι μπορούν να συναντηθούν για να συζητήσουν τα κοινά σημεία μεταξύ πολιτισμικών/εθνοτικών ομάδων αντί για αυτά που τους χωρίζουν.</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dirty="0">
              <a:solidFill>
                <a:schemeClr val="bg1"/>
              </a:solidFill>
              <a:latin typeface="Arial" panose="020B0604020202020204" pitchFamily="34" charset="0"/>
              <a:cs typeface="Arial" panose="020B0604020202020204" pitchFamily="34" charset="0"/>
            </a:endParaRPr>
          </a:p>
          <a:p>
            <a:pPr marL="1088136" marR="0" lvl="2"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b="0" dirty="0">
                <a:solidFill>
                  <a:schemeClr val="bg1"/>
                </a:solidFill>
                <a:latin typeface="Arial" panose="020B0604020202020204" pitchFamily="34" charset="0"/>
                <a:cs typeface="Arial" panose="020B0604020202020204" pitchFamily="34" charset="0"/>
              </a:rPr>
              <a:t>This has been happening since 1950s thru the w</a:t>
            </a:r>
            <a:r>
              <a:rPr lang="en-US" sz="1800" b="0" dirty="0"/>
              <a:t>ork of Citizen Diplomacy or “Intercultural Communication”. This is people-to-people programs aimed at bldg understanding across borders.</a:t>
            </a:r>
            <a:endParaRPr lang="el-GR" sz="1800" b="0" dirty="0"/>
          </a:p>
          <a:p>
            <a:pPr marL="1088136" marR="0" lvl="2"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800" b="0" dirty="0">
                <a:solidFill>
                  <a:schemeClr val="bg1"/>
                </a:solidFill>
                <a:latin typeface="Arial" panose="020B0604020202020204" pitchFamily="34" charset="0"/>
                <a:cs typeface="Arial" panose="020B0604020202020204" pitchFamily="34" charset="0"/>
              </a:rPr>
              <a:t>Αυτό συμβαίνει από τη δεκαετία του 1950 μέσω του έργου της Διπλωματίας του Πολίτη ή της «Διαπολιτισμικής Επικοινωνίας». Πρόκειται για προγράμματα ανθρώπων με ανθρώπους που στοχεύουν στην οικοδόμησης μιας  διασυνοριακής κατανόησης.</a:t>
            </a:r>
          </a:p>
          <a:p>
            <a:pPr marL="1088136" marR="0" lvl="2"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800" b="0" dirty="0"/>
          </a:p>
          <a:p>
            <a:pPr marL="1088136" marR="0" lvl="2"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b="0" dirty="0"/>
              <a:t>It is the ideal that right-relationship exists within each individual at the level of body, mind and spirit.</a:t>
            </a:r>
            <a:endParaRPr lang="el-GR" sz="1800" b="0" dirty="0"/>
          </a:p>
          <a:p>
            <a:pPr marL="1088136" marR="0" lvl="2"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800" b="0" dirty="0">
                <a:solidFill>
                  <a:schemeClr val="bg1"/>
                </a:solidFill>
                <a:latin typeface="Arial" panose="020B0604020202020204" pitchFamily="34" charset="0"/>
                <a:cs typeface="Arial" panose="020B0604020202020204" pitchFamily="34" charset="0"/>
              </a:rPr>
              <a:t>Είναι το ιδανικό ότι η ορθή σχέση ενυπάρχει μέσα σε κάθε άτομο σε επίπεδο σώματος, νου και πνεύματος.</a:t>
            </a:r>
          </a:p>
          <a:p>
            <a:pPr marL="914400" marR="0" lvl="2"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1800" b="0" dirty="0"/>
          </a:p>
          <a:p>
            <a:pPr marL="1088136" marR="0" lvl="2"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b="0" dirty="0">
                <a:solidFill>
                  <a:schemeClr val="bg1"/>
                </a:solidFill>
                <a:latin typeface="Arial" panose="020B0604020202020204" pitchFamily="34" charset="0"/>
                <a:cs typeface="Arial" panose="020B0604020202020204" pitchFamily="34" charset="0"/>
              </a:rPr>
              <a:t>Here, the energy of Synthesis can be used to foster mutual understanding overtly and subjectively towards all races / ethnic groups…..Esoterically, this is working at bringing pairs of opposites into and towards a synthetic relationship</a:t>
            </a:r>
            <a:endParaRPr lang="el-GR" sz="1800" b="0" dirty="0">
              <a:solidFill>
                <a:schemeClr val="bg1"/>
              </a:solidFill>
              <a:latin typeface="Arial" panose="020B0604020202020204" pitchFamily="34" charset="0"/>
              <a:cs typeface="Arial" panose="020B0604020202020204" pitchFamily="34" charset="0"/>
            </a:endParaRPr>
          </a:p>
          <a:p>
            <a:pPr marL="1088136" marR="0" lvl="2"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800" b="0" dirty="0">
                <a:solidFill>
                  <a:schemeClr val="bg1"/>
                </a:solidFill>
                <a:latin typeface="Arial" panose="020B0604020202020204" pitchFamily="34" charset="0"/>
                <a:cs typeface="Arial" panose="020B0604020202020204" pitchFamily="34" charset="0"/>
              </a:rPr>
              <a:t>Εδώ, η ενέργεια της Σύνθεσης μπορεί να χρησιμοποιηθεί για την προώθηση της αμοιβαίας κατανόησης απροκάλυπτα και υποκειμενικά προς όλες τις φυλές / εθνοτικές ομάδες….. Εσωτερικά, αυτό λειτουργεί για να φέρει ζεύγη αντιθέτων μέσα και προς μια συνθετική σχέση.</a:t>
            </a:r>
          </a:p>
          <a:p>
            <a:pPr marL="1088136" marR="0" lvl="2"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800" b="0" dirty="0"/>
          </a:p>
          <a:p>
            <a:pPr marL="628650" lvl="1" indent="-171450" algn="l">
              <a:buFont typeface="Arial" panose="020B0604020202020204" pitchFamily="34" charset="0"/>
              <a:buChar char="•"/>
            </a:pPr>
            <a:r>
              <a:rPr lang="en-US" b="0" dirty="0"/>
              <a:t>Need for Human Rights to be at the forefront of all international political engagement as an organized and continual global Movement of breaking down anything that breeds separation</a:t>
            </a:r>
            <a:r>
              <a:rPr lang="el-GR" b="0" dirty="0"/>
              <a:t>.</a:t>
            </a:r>
          </a:p>
          <a:p>
            <a:pPr marL="628650" lvl="1" indent="-171450" algn="l">
              <a:buFont typeface="Arial" panose="020B0604020202020204" pitchFamily="34" charset="0"/>
              <a:buChar char="•"/>
            </a:pPr>
            <a:r>
              <a:rPr lang="el-GR" b="0" dirty="0"/>
              <a:t>Υπάρχει ανάγκη τα Ανθρώπινα Δικαιώματα να βρίσκονται στην πρώτη γραμμή κάθε διεθνούς πολιτικής δέσμευσης ως ένα οργανωμένο και συνεχές παγκόσμιο Κίνημα για την κατάρριψη του οτιδήποτε γεννά διαχωρισμό.</a:t>
            </a:r>
            <a:endParaRPr lang="en-US" b="0" dirty="0"/>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0" dirty="0"/>
              <a:t>Defending Human Rights and offer solutions to Abuses....</a:t>
            </a:r>
            <a:r>
              <a:rPr lang="en-US" sz="1200" b="0" dirty="0">
                <a:solidFill>
                  <a:schemeClr val="bg1"/>
                </a:solidFill>
                <a:latin typeface="Arial" panose="020B0604020202020204" pitchFamily="34" charset="0"/>
                <a:cs typeface="Arial" panose="020B0604020202020204" pitchFamily="34" charset="0"/>
              </a:rPr>
              <a:t>SG-5 workers, offer solutions; promote cooperation/ goodwill and reconciliation</a:t>
            </a:r>
            <a:r>
              <a:rPr lang="el-GR" sz="1200" b="0" dirty="0">
                <a:solidFill>
                  <a:schemeClr val="bg1"/>
                </a:solidFill>
                <a:latin typeface="Arial" panose="020B0604020202020204" pitchFamily="34" charset="0"/>
                <a:cs typeface="Arial" panose="020B0604020202020204" pitchFamily="34" charset="0"/>
              </a:rPr>
              <a:t>.</a:t>
            </a: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200" b="0" dirty="0">
                <a:solidFill>
                  <a:schemeClr val="bg1"/>
                </a:solidFill>
                <a:latin typeface="Arial" panose="020B0604020202020204" pitchFamily="34" charset="0"/>
                <a:cs typeface="Arial" panose="020B0604020202020204" pitchFamily="34" charset="0"/>
              </a:rPr>
              <a:t>Η  Προάσπιση των ανθρωπίνων δικαιωμάτων και  η προσφορά λύσεων σε καταχρήσεις....Οι εργαζόμενοι στο Σ.Ο.-5, προσφέρουν λύσεις. προώθηση της συνεργασίας/καλής θέλησης και συμφιλίωσης</a:t>
            </a:r>
            <a:endParaRPr lang="en-US" sz="1200" b="0" dirty="0">
              <a:solidFill>
                <a:schemeClr val="bg1"/>
              </a:solidFill>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bg1"/>
                </a:solidFill>
                <a:latin typeface="Arial" panose="020B0604020202020204" pitchFamily="34" charset="0"/>
                <a:cs typeface="Arial" panose="020B0604020202020204" pitchFamily="34" charset="0"/>
              </a:rPr>
              <a:t>Use of Religious Networks....who are already vision, values and justice based....I’ll will discuss idea further when we get to SG-6 Workers in the field of Religion</a:t>
            </a:r>
            <a:r>
              <a:rPr lang="el-GR" sz="1200" b="0" dirty="0">
                <a:solidFill>
                  <a:schemeClr val="bg1"/>
                </a:solidFill>
                <a:latin typeface="Arial" panose="020B0604020202020204" pitchFamily="34" charset="0"/>
                <a:cs typeface="Arial" panose="020B0604020202020204" pitchFamily="34" charset="0"/>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i="0" dirty="0">
                <a:solidFill>
                  <a:schemeClr val="bg1"/>
                </a:solidFill>
                <a:latin typeface="Arial" panose="020B0604020202020204" pitchFamily="34" charset="0"/>
                <a:cs typeface="Arial" panose="020B0604020202020204" pitchFamily="34" charset="0"/>
              </a:rPr>
              <a:t>Χρήση Θρησκευτικών Δικτύων....που βασίζονται ήδη στο όραμα, τις αξίες και την δικαιοσύνη...Θα συζητήσω περαιτέρω αυτές τις ιδέες όταν φτάσουμε στο Σ.Ο.-6 στον τομέα της Θρησκείας</a:t>
            </a:r>
            <a:endParaRPr lang="en-US" sz="1200" b="0" i="0" dirty="0">
              <a:solidFill>
                <a:schemeClr val="bg1"/>
              </a:solidFill>
              <a:latin typeface="Arial" panose="020B0604020202020204" pitchFamily="34" charset="0"/>
              <a:cs typeface="Arial" panose="020B0604020202020204" pitchFamily="34" charset="0"/>
            </a:endParaRPr>
          </a:p>
          <a:p>
            <a:pPr marL="914400" lvl="2" indent="0" algn="l">
              <a:buFontTx/>
              <a:buNone/>
            </a:pPr>
            <a:endParaRPr lang="en-US" b="0" dirty="0"/>
          </a:p>
          <a:p>
            <a:pPr marL="0" lvl="0" indent="0" algn="l">
              <a:buFontTx/>
              <a:buNone/>
            </a:pPr>
            <a:r>
              <a:rPr lang="en-US" b="0" dirty="0"/>
              <a:t>Check out:  </a:t>
            </a:r>
            <a:r>
              <a:rPr lang="en-US" b="0" u="sng" dirty="0"/>
              <a:t>www. Lucis Trust / World Goodwill</a:t>
            </a:r>
            <a:r>
              <a:rPr lang="en-US" b="0" u="none" dirty="0"/>
              <a:t> for similar types of discussions</a:t>
            </a:r>
            <a:endParaRPr lang="el-GR" b="0" u="none" dirty="0"/>
          </a:p>
          <a:p>
            <a:pPr marL="0" lvl="0" indent="0" algn="l">
              <a:buFontTx/>
              <a:buNone/>
            </a:pPr>
            <a:r>
              <a:rPr lang="el-GR" b="0" u="none" dirty="0"/>
              <a:t>Δείτε: www. </a:t>
            </a:r>
            <a:r>
              <a:rPr lang="el-GR" b="0" u="none" dirty="0" err="1"/>
              <a:t>Lucis</a:t>
            </a:r>
            <a:r>
              <a:rPr lang="el-GR" b="0" u="none" dirty="0"/>
              <a:t> </a:t>
            </a:r>
            <a:r>
              <a:rPr lang="el-GR" b="0" u="none" dirty="0" err="1"/>
              <a:t>Trust</a:t>
            </a:r>
            <a:r>
              <a:rPr lang="el-GR" b="0" u="none" dirty="0"/>
              <a:t> / World </a:t>
            </a:r>
            <a:r>
              <a:rPr lang="el-GR" b="0" u="none" dirty="0" err="1"/>
              <a:t>Goodwill</a:t>
            </a:r>
            <a:r>
              <a:rPr lang="el-GR" b="0" u="none" dirty="0"/>
              <a:t> για παρόμοιους τύπους συζητήσεων</a:t>
            </a:r>
            <a:endParaRPr lang="en-US" b="0" u="none" dirty="0"/>
          </a:p>
          <a:p>
            <a:pPr marL="1085850" lvl="2" indent="-171450" algn="l">
              <a:buFont typeface="Courier New" panose="02070309020205020404" pitchFamily="49" charset="0"/>
              <a:buChar char="o"/>
            </a:pPr>
            <a:endParaRPr lang="en-US" b="0" dirty="0"/>
          </a:p>
          <a:p>
            <a:pPr marL="457200" marR="0" lvl="1" indent="0" algn="l">
              <a:lnSpc>
                <a:spcPct val="115000"/>
              </a:lnSpc>
              <a:spcBef>
                <a:spcPts val="0"/>
              </a:spcBef>
              <a:spcAft>
                <a:spcPts val="1000"/>
              </a:spcAft>
              <a:buFont typeface="Arial" panose="020B0604020202020204" pitchFamily="34" charset="0"/>
              <a:buNone/>
            </a:pPr>
            <a:endParaRPr lang="en-US" sz="1800" u="none" dirty="0">
              <a:effectLst/>
              <a:latin typeface="Arial" panose="020B0604020202020204" pitchFamily="34" charset="0"/>
            </a:endParaRPr>
          </a:p>
          <a:p>
            <a:pPr marL="0" marR="0" lvl="0" indent="0" algn="l">
              <a:lnSpc>
                <a:spcPct val="115000"/>
              </a:lnSpc>
              <a:spcBef>
                <a:spcPts val="0"/>
              </a:spcBef>
              <a:spcAft>
                <a:spcPts val="1000"/>
              </a:spcAft>
              <a:buFontTx/>
              <a:buNone/>
            </a:pPr>
            <a:endParaRPr lang="en-US" u="none" dirty="0">
              <a:effectLst/>
              <a:latin typeface="Arial" panose="020B0604020202020204" pitchFamily="34" charset="0"/>
            </a:endParaRPr>
          </a:p>
          <a:p>
            <a:pPr marL="0" marR="0" lvl="0" indent="0" algn="l">
              <a:lnSpc>
                <a:spcPct val="115000"/>
              </a:lnSpc>
              <a:spcBef>
                <a:spcPts val="0"/>
              </a:spcBef>
              <a:spcAft>
                <a:spcPts val="1000"/>
              </a:spcAft>
              <a:buFontTx/>
              <a:buNone/>
            </a:pPr>
            <a:endParaRPr lang="en-US" u="none" dirty="0"/>
          </a:p>
        </p:txBody>
      </p:sp>
      <p:sp>
        <p:nvSpPr>
          <p:cNvPr id="4" name="Slide Number Placeholder 3"/>
          <p:cNvSpPr>
            <a:spLocks noGrp="1"/>
          </p:cNvSpPr>
          <p:nvPr>
            <p:ph type="sldNum" sz="quarter" idx="5"/>
          </p:nvPr>
        </p:nvSpPr>
        <p:spPr/>
        <p:txBody>
          <a:bodyPr/>
          <a:lstStyle/>
          <a:p>
            <a:fld id="{7FFA9564-7ACA-4779-B4DE-DB48D22ECA08}" type="slidenum">
              <a:rPr lang="en-US" smtClean="0"/>
              <a:pPr/>
              <a:t>14</a:t>
            </a:fld>
            <a:endParaRPr lang="en-US"/>
          </a:p>
        </p:txBody>
      </p:sp>
    </p:spTree>
    <p:extLst>
      <p:ext uri="{BB962C8B-B14F-4D97-AF65-F5344CB8AC3E}">
        <p14:creationId xmlns:p14="http://schemas.microsoft.com/office/powerpoint/2010/main" val="3428506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gn="l"/>
            <a:r>
              <a:rPr lang="en-US" sz="1800" b="1" dirty="0">
                <a:effectLst/>
                <a:latin typeface="Calibri" panose="020F0502020204030204" pitchFamily="34" charset="0"/>
                <a:ea typeface="Calibri" panose="020F0502020204030204" pitchFamily="34" charset="0"/>
                <a:cs typeface="Arial" panose="020B0604020202020204" pitchFamily="34" charset="0"/>
              </a:rPr>
              <a:t>Concluding Remarks</a:t>
            </a:r>
            <a:endParaRPr lang="el-GR" sz="1800" b="1" dirty="0">
              <a:effectLst/>
              <a:latin typeface="Calibri" panose="020F0502020204030204" pitchFamily="34" charset="0"/>
              <a:ea typeface="Calibri" panose="020F0502020204030204" pitchFamily="34" charset="0"/>
              <a:cs typeface="Arial" panose="020B0604020202020204" pitchFamily="34" charset="0"/>
            </a:endParaRPr>
          </a:p>
          <a:p>
            <a:pPr algn="l"/>
            <a:r>
              <a:rPr lang="el-GR" sz="1800" b="1" dirty="0">
                <a:effectLst/>
                <a:latin typeface="Calibri" panose="020F0502020204030204" pitchFamily="34" charset="0"/>
                <a:ea typeface="Calibri" panose="020F0502020204030204" pitchFamily="34" charset="0"/>
                <a:cs typeface="Arial" panose="020B0604020202020204" pitchFamily="34" charset="0"/>
              </a:rPr>
              <a:t>Τελικές παρατηρήσεις</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algn="l"/>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20000"/>
              </a:lnSpc>
              <a:spcBef>
                <a:spcPts val="0"/>
              </a:spcBef>
              <a:spcAft>
                <a:spcPts val="600"/>
              </a:spcAft>
            </a:pPr>
            <a:r>
              <a:rPr lang="en-AU" sz="1800" b="1" dirty="0">
                <a:effectLst/>
                <a:latin typeface="Arial" panose="020B0604020202020204" pitchFamily="34" charset="0"/>
                <a:ea typeface="Times New Roman" panose="02020603050405020304" pitchFamily="18" charset="0"/>
                <a:cs typeface="Times New Roman" panose="02020603050405020304" pitchFamily="18" charset="0"/>
              </a:rPr>
              <a:t>What have the Political Organizers accomplished?</a:t>
            </a:r>
            <a:endParaRPr lang="el-GR"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0"/>
              </a:spcBef>
              <a:spcAft>
                <a:spcPts val="600"/>
              </a:spcAft>
            </a:pPr>
            <a:r>
              <a:rPr lang="el-GR" sz="1800" b="1" dirty="0">
                <a:effectLst/>
                <a:latin typeface="Arial" panose="020B0604020202020204" pitchFamily="34" charset="0"/>
                <a:ea typeface="Times New Roman" panose="02020603050405020304" pitchFamily="18" charset="0"/>
                <a:cs typeface="Times New Roman" panose="02020603050405020304" pitchFamily="18" charset="0"/>
              </a:rPr>
              <a:t>Τι έχουν καταφέρει οι Πολιτικοί Οργανωτές;</a:t>
            </a:r>
          </a:p>
          <a:p>
            <a:pPr marL="0" marR="0" algn="l">
              <a:lnSpc>
                <a:spcPct val="120000"/>
              </a:lnSpc>
              <a:spcBef>
                <a:spcPts val="0"/>
              </a:spcBef>
              <a:spcAft>
                <a:spcPts val="600"/>
              </a:spcAft>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600"/>
              </a:spcBef>
              <a:spcAft>
                <a:spcPts val="600"/>
              </a:spcAft>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As was said earlier, the field of politics is perhaps the most important of all the seed groups in current times in that it is the center of so many concepts, ideas, and ideals about how society should be guided. For a majority of nations, the fields of education, science, healing and finance are deeply interconnected. At this point in our civilization, virtually none of the leaders have a cohesive vision of how everyone can work together with common goals and in cooperation. There are individuals, pundits and think-tanks that provide detailed viewpoints through books and essays on how one organization should be run, but its largely one-sided in favor a particular group or entity, while excluding the majority.</a:t>
            </a:r>
            <a:endParaRPr lang="el-GR"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600"/>
              </a:spcBef>
              <a:spcAft>
                <a:spcPts val="600"/>
              </a:spcAft>
            </a:pPr>
            <a:endParaRPr lang="el-GR"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600"/>
              </a:spcBef>
              <a:spcAft>
                <a:spcPts val="600"/>
              </a:spcAft>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Όπως ειπώθηκε προηγουμένως, το πεδίο της πολιτικής είναι ίσως το πιο σημαντικό και ο Σ.Ο 5 ο πιο σημαντικός  από όλους τους σπερματικούς ομίλους στην τρέχουσα εποχή, καθώς είναι το κέντρο τόσων πολλών ιδεών και ιδανικών σχετικά με το πώς πρέπει να καθοδηγείται η κοινωνία. Για την πλειονότητα των εθνών, οι τομείς της εκπαίδευσης, της επιστήμης, της θεραπείας και των οικονομικών είναι βαθιά αλληλένδετοι. Σε αυτό το σημείο του πολιτισμού μας, ουσιαστικά κανένας από τους ηγέτες δεν έχει ένα συνεκτικό όραμα για το πώς όλοι μπορούν να εργαστούν μαζί με κοινούς στόχους και σε συνεργασία. Υπάρχουν άτομα, ειδικοί και δεξαμενές σκέψης που παρέχουν λεπτομερείς απόψεις μέσω βιβλίων και δοκιμίων για το πώς πρέπει να διοικείται ένας οργανισμός, αλλά είναι σε μεγάλο βαθμό μονόπλευροι υπέρ μιας συγκεκριμένης ομάδας ή οντότητας, ενώ αποκλείουν την πλειοψηφία.</a:t>
            </a:r>
          </a:p>
          <a:p>
            <a:pPr marL="0" marR="0" algn="l">
              <a:lnSpc>
                <a:spcPct val="120000"/>
              </a:lnSpc>
              <a:spcBef>
                <a:spcPts val="600"/>
              </a:spcBef>
              <a:spcAft>
                <a:spcPts val="600"/>
              </a:spcAft>
            </a:pP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600"/>
              </a:spcBef>
              <a:spcAft>
                <a:spcPts val="6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l"/>
            <a:r>
              <a:rPr lang="en-US" sz="1800" dirty="0">
                <a:effectLst/>
                <a:latin typeface="Arial" panose="020B0604020202020204" pitchFamily="34" charset="0"/>
                <a:ea typeface="Times New Roman" panose="02020603050405020304" pitchFamily="18" charset="0"/>
                <a:cs typeface="Times New Roman" panose="02020603050405020304" pitchFamily="18" charset="0"/>
              </a:rPr>
              <a:t>It is interesting to note that there are a plethora of individuals who are genuinely inspired, often with spiritual inclinations who are working to make societies around the world function and communicate better. They work through various levels of government to protect people's rights or protect the environment who are also working to make "X" organization or situation work better for the community. But while people with good intentions are out in the community working and making good things happen for the average citizen and the environment, they are constantly challenged by government regulations and political philosophies </a:t>
            </a:r>
            <a:r>
              <a:rPr lang="en-US" sz="1800" i="1" u="sng" dirty="0">
                <a:effectLst/>
                <a:latin typeface="Arial" panose="020B0604020202020204" pitchFamily="34" charset="0"/>
                <a:ea typeface="Times New Roman" panose="02020603050405020304" pitchFamily="18" charset="0"/>
                <a:cs typeface="Times New Roman" panose="02020603050405020304" pitchFamily="18" charset="0"/>
              </a:rPr>
              <a:t>that seem to politically blow with the wind</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l"/>
            <a:endParaRPr lang="el-GR"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l"/>
            <a:r>
              <a:rPr lang="el-GR" sz="1800" dirty="0">
                <a:effectLst/>
                <a:latin typeface="Arial" panose="020B0604020202020204" pitchFamily="34" charset="0"/>
                <a:ea typeface="Times New Roman" panose="02020603050405020304" pitchFamily="18" charset="0"/>
                <a:cs typeface="Times New Roman" panose="02020603050405020304" pitchFamily="18" charset="0"/>
              </a:rPr>
              <a:t>Είναι ενδιαφέρον να σημειωθεί ότι υπάρχει μια πληθώρα ατόμων που είναι πραγματικά εμπνευσμένα, συχνά με πνευματικές κλίσεις που εργάζονται για να κάνουν τις κοινωνίες σε όλο τον κόσμο να λειτουργούν και να επικοινωνούν καλύτερα. Εργάζονται μέσω διαφόρων επιπέδων διακυβέρνησης για να προστατεύσουν τα δικαιώματα των ανθρώπων ή να προστατεύσουν το περιβάλλον, οι οποίοι επίσης εργάζονται για να κάνουν τον οργανισμό ή την κατάσταση «Χ» να λειτουργήσει καλύτερα για την κοινότητα. Αλλά ενώ άνθρωποι με καλές προθέσεις βρίσκονται έξω στην κοινότητα και δουλεύουν και κάνουν καλά πράγματα για τον μέσο πολίτη και το περιβάλλον, αμφισβητούνται συνεχώς από κυβερνητικούς κανονισμούς και πολιτικές φιλοσοφίες που φαίνεται να «παρασύρονται  πολιτικά με τον άνεμο».</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l"/>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l"/>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example in the United States, environmental regulations are passed to protect the environment by a Democratic administration, such as imposing limits of the amount of coal that can be burned. But when a more conservative administration gets elected, then most of the work of the previous administration is undone as they are philosophically opposed. Hence, there is conflict and non-cooperation. </a:t>
            </a:r>
            <a:endParaRPr lang="el-GR"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l"/>
            <a:endParaRPr lang="el-GR"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l"/>
            <a:r>
              <a:rPr lang="el-GR" sz="1800" dirty="0">
                <a:effectLst/>
                <a:latin typeface="Arial" panose="020B0604020202020204" pitchFamily="34" charset="0"/>
                <a:ea typeface="Times New Roman" panose="02020603050405020304" pitchFamily="18" charset="0"/>
                <a:cs typeface="Times New Roman" panose="02020603050405020304" pitchFamily="18" charset="0"/>
              </a:rPr>
              <a:t>Για παράδειγμα, στις Ηνωμένες Πολιτείες, οι περιβαλλοντικοί κανονισμοί, όπως η επιβολή ορίων για την ποσότητα άνθρακα που μπορεί να καεί, εγκρίνονται για την προστασία του περιβάλλοντος από μια Δημοκρατική διοίκηση. Όταν όμως εκλέγεται μια πιο συντηρητική διοίκηση, τότε το μεγαλύτερο μέρος της δουλειάς της προηγούμενης κυβέρνησης αναιρείται καθώς είναι ιδεολογικά αντίθετο. Ως εκ τούτου, υπάρχει σύγκρουση και μη συνεργασία.</a:t>
            </a:r>
          </a:p>
          <a:p>
            <a:pPr algn="l"/>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this type of work, skilled disciples or even Initiates as spokespersons would be necessary to work on the inner and outer planes to help all parties to come from a Soul level.</a:t>
            </a:r>
            <a:endParaRPr lang="el-GR"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Για αυτό το είδος εργασίας, ειδικευμένοι μαθητές ή ακόμα και Μυημένοι ως εκπρόσωποι, θα ήταν απαραίτητο να εργαστούν στα εσωτερικά και στα εξωτερικά πεδία για να βοηθήσουν όλα τα μέρη να προσέλθουν από ένα επίπεδο Ψυχής.</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l"/>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eaLnBrk="0" fontAlgn="base" hangingPunct="0">
              <a:lnSpc>
                <a:spcPct val="115000"/>
              </a:lnSpc>
              <a:spcBef>
                <a:spcPts val="0"/>
              </a:spcBef>
              <a:spcAft>
                <a:spcPts val="60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Finally……as the 7</a:t>
            </a:r>
            <a:r>
              <a:rPr lang="en-US" sz="1100" kern="12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100" kern="12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Ray energy of Aquarius is pouring into the world. Its transformational energy of Synthesis demands the end of the present cleavage and involves the principle of sharing of resources and is one of essential conditions for the Externalization and the Reappearance.</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eaLnBrk="0" fontAlgn="base" hangingPunct="0">
              <a:lnSpc>
                <a:spcPct val="115000"/>
              </a:lnSpc>
              <a:spcBef>
                <a:spcPts val="0"/>
              </a:spcBef>
              <a:spcAft>
                <a:spcPts val="600"/>
              </a:spcAft>
            </a:pP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eaLnBrk="0" fontAlgn="base" hangingPunct="0">
              <a:lnSpc>
                <a:spcPct val="115000"/>
              </a:lnSpc>
              <a:spcBef>
                <a:spcPts val="0"/>
              </a:spcBef>
              <a:spcAft>
                <a:spcPts val="600"/>
              </a:spcAft>
            </a:pPr>
            <a:r>
              <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Τέλος……καθώς η ενέργεια της 7ης Ακτίνας του Υδροχόου ξεχύνεται στον κόσμο. Η μεταμορφωτική ενέργεια  της Σύνθεσης απαιτεί το τέλος της παρούσας διάσπασης και περιλαμβάνει την αρχή της κοινής χρήσης των πόρων. Αυτή είναι μια από τις βασικές προϋποθέσεις για την Εξωτερίκευση και την Επανεμφάνιση.</a:t>
            </a:r>
            <a:endPar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eaLnBrk="0" fontAlgn="base" hangingPunct="0">
              <a:lnSpc>
                <a:spcPct val="115000"/>
              </a:lnSpc>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60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we are wanting to establish harmony within our society and emerge from the current chaos, then we must recognize the dynamic where harmonious forces seek to bring balance between the higher spiritual energies and the tensions of the lower 18 subplanes where the majority of humanity resides. </a:t>
            </a:r>
          </a:p>
          <a:p>
            <a:pPr marL="0" marR="0" algn="l">
              <a:lnSpc>
                <a:spcPct val="115000"/>
              </a:lnSpc>
              <a:spcBef>
                <a:spcPts val="0"/>
              </a:spcBef>
              <a:spcAft>
                <a:spcPts val="600"/>
              </a:spcAft>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6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Εάν θέλουμε να δημιουργήσουμε αρμονία μέσα στην κοινωνία μας και να βγούμε από το σημερινό χάος, τότε πρέπει να αναγνωρίσουμε την δυναμική όπου οι αρμονικές δυνάμεις επιδιώκουν να φέρουν ισορροπία μεταξύ των ανώτερων πνευματικών ενεργειών και των εντάσεων των κατώτερων 18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υποπεδίων</a:t>
            </a:r>
            <a:r>
              <a:rPr lang="el-GR" sz="1100" dirty="0">
                <a:effectLst/>
                <a:latin typeface="Calibri" panose="020F0502020204030204" pitchFamily="34" charset="0"/>
                <a:ea typeface="Calibri" panose="020F0502020204030204" pitchFamily="34" charset="0"/>
                <a:cs typeface="Times New Roman" panose="02020603050405020304" pitchFamily="18" charset="0"/>
              </a:rPr>
              <a:t>, όπου ενοικεί η πλειοψηφία της ανθρωπότητας.</a:t>
            </a:r>
          </a:p>
          <a:p>
            <a:pPr marL="0" marR="0" algn="l">
              <a:lnSpc>
                <a:spcPct val="115000"/>
              </a:lnSpc>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lgn="l">
              <a:buFont typeface="Arial" panose="020B0604020202020204" pitchFamily="34" charset="0"/>
              <a:buChar char="•"/>
            </a:pPr>
            <a:r>
              <a:rPr lang="en-US" sz="1100" kern="1200" dirty="0">
                <a:solidFill>
                  <a:schemeClr val="tx1"/>
                </a:solidFill>
                <a:effectLst/>
                <a:latin typeface="+mn-lt"/>
                <a:ea typeface="+mn-ea"/>
                <a:cs typeface="+mn-cs"/>
              </a:rPr>
              <a:t>Before the coming potencies of the Aquarian Age can be effectively employed, Humanity must break down ALL barriers of separateness, isolation and prejudice that are keeping men apart from each other. This is in reference to negating those ideologies that have forced or imposed their will on humanity by assertive governments and corporations and has caused humanity to largely </a:t>
            </a:r>
            <a:r>
              <a:rPr lang="en-US" sz="1100" u="sng" kern="1200" dirty="0">
                <a:solidFill>
                  <a:schemeClr val="tx1"/>
                </a:solidFill>
                <a:effectLst/>
                <a:latin typeface="+mn-lt"/>
                <a:ea typeface="+mn-ea"/>
                <a:cs typeface="+mn-cs"/>
              </a:rPr>
              <a:t>focus on all aspects of form nature</a:t>
            </a:r>
            <a:r>
              <a:rPr lang="en-US" sz="1100" kern="1200" dirty="0">
                <a:solidFill>
                  <a:schemeClr val="tx1"/>
                </a:solidFill>
                <a:effectLst/>
                <a:latin typeface="+mn-lt"/>
                <a:ea typeface="+mn-ea"/>
                <a:cs typeface="+mn-cs"/>
              </a:rPr>
              <a:t> through misinformation.</a:t>
            </a:r>
            <a:endParaRPr lang="el-GR" sz="1100" kern="1200" dirty="0">
              <a:solidFill>
                <a:schemeClr val="tx1"/>
              </a:solidFill>
              <a:effectLst/>
              <a:latin typeface="+mn-lt"/>
              <a:ea typeface="+mn-ea"/>
              <a:cs typeface="+mn-cs"/>
            </a:endParaRPr>
          </a:p>
          <a:p>
            <a:pPr marL="628650" lvl="1" indent="-171450" algn="l">
              <a:buFont typeface="Arial" panose="020B0604020202020204" pitchFamily="34" charset="0"/>
              <a:buChar char="•"/>
            </a:pPr>
            <a:endParaRPr lang="el-GR" sz="1100" kern="1200" dirty="0">
              <a:solidFill>
                <a:schemeClr val="tx1"/>
              </a:solidFill>
              <a:effectLst/>
              <a:latin typeface="+mn-lt"/>
              <a:ea typeface="+mn-ea"/>
              <a:cs typeface="+mn-cs"/>
            </a:endParaRPr>
          </a:p>
          <a:p>
            <a:pPr marL="628650" lvl="1" indent="-171450" algn="l">
              <a:buFont typeface="Arial" panose="020B0604020202020204" pitchFamily="34" charset="0"/>
              <a:buChar char="•"/>
            </a:pPr>
            <a:r>
              <a:rPr lang="el-GR" sz="1100" kern="1200" dirty="0">
                <a:solidFill>
                  <a:schemeClr val="tx1"/>
                </a:solidFill>
                <a:effectLst/>
                <a:latin typeface="+mn-lt"/>
                <a:ea typeface="+mn-ea"/>
                <a:cs typeface="+mn-cs"/>
              </a:rPr>
              <a:t>Προτού μπορέσουν να χρησιμοποιηθούν αποτελεσματικά οι επερχόμενες δυνάμεις της Εποχής του Υδροχόου, η Ανθρωπότητα πρέπει να καταρρίψει ΟΛΑ τα εμπόδια </a:t>
            </a:r>
            <a:r>
              <a:rPr lang="el-GR" sz="1100" kern="1200" dirty="0" err="1">
                <a:solidFill>
                  <a:schemeClr val="tx1"/>
                </a:solidFill>
                <a:effectLst/>
                <a:latin typeface="+mn-lt"/>
                <a:ea typeface="+mn-ea"/>
                <a:cs typeface="+mn-cs"/>
              </a:rPr>
              <a:t>χωριστικότητας</a:t>
            </a:r>
            <a:r>
              <a:rPr lang="el-GR" sz="1100" kern="1200" dirty="0">
                <a:solidFill>
                  <a:schemeClr val="tx1"/>
                </a:solidFill>
                <a:effectLst/>
                <a:latin typeface="+mn-lt"/>
                <a:ea typeface="+mn-ea"/>
                <a:cs typeface="+mn-cs"/>
              </a:rPr>
              <a:t>, απομόνωσης και προκατάληψης που κρατούν τους ανθρώπου μακριά ο ένας από τον άλλο. Αυτό σχετίζεται με την κατάργηση εκείνων των ιδεολογιών που  επέβαλαν τη θέλησή τους στην ανθρωπότητα ισχυρές κυβερνήσεις και εταιρείες και έχουν κάνει την ανθρωπότητα να επικεντρωθεί σε μεγάλο βαθμό </a:t>
            </a:r>
            <a:r>
              <a:rPr lang="el-GR" sz="1100" u="sng" kern="1200" dirty="0">
                <a:solidFill>
                  <a:schemeClr val="tx1"/>
                </a:solidFill>
                <a:effectLst/>
                <a:latin typeface="+mn-lt"/>
                <a:ea typeface="+mn-ea"/>
                <a:cs typeface="+mn-cs"/>
              </a:rPr>
              <a:t>σε όλες τις πτυχές της μορφικής φύσης </a:t>
            </a:r>
            <a:r>
              <a:rPr lang="el-GR" sz="1100" kern="1200" dirty="0">
                <a:solidFill>
                  <a:schemeClr val="tx1"/>
                </a:solidFill>
                <a:effectLst/>
                <a:latin typeface="+mn-lt"/>
                <a:ea typeface="+mn-ea"/>
                <a:cs typeface="+mn-cs"/>
              </a:rPr>
              <a:t>μέσω της παραπληροφόρησης.</a:t>
            </a:r>
          </a:p>
          <a:p>
            <a:pPr marL="457200" lvl="1" indent="0" algn="l">
              <a:buFont typeface="Arial" panose="020B0604020202020204" pitchFamily="34" charset="0"/>
              <a:buNone/>
            </a:pPr>
            <a:endParaRPr lang="en-US" sz="1100" kern="1200" dirty="0">
              <a:solidFill>
                <a:schemeClr val="tx1"/>
              </a:solidFill>
              <a:effectLst/>
              <a:latin typeface="+mn-lt"/>
              <a:ea typeface="+mn-ea"/>
              <a:cs typeface="+mn-cs"/>
            </a:endParaRPr>
          </a:p>
          <a:p>
            <a:pPr marL="628650" lvl="1" indent="-171450" algn="l">
              <a:buFont typeface="Arial" panose="020B0604020202020204" pitchFamily="34" charset="0"/>
              <a:buChar char="•"/>
            </a:pPr>
            <a:r>
              <a:rPr lang="en-US" sz="1100" kern="1200" dirty="0">
                <a:solidFill>
                  <a:schemeClr val="tx1"/>
                </a:solidFill>
                <a:effectLst/>
                <a:latin typeface="+mn-lt"/>
                <a:ea typeface="+mn-ea"/>
                <a:cs typeface="+mn-cs"/>
              </a:rPr>
              <a:t>Service Workers are evoking ideas and higher spiritual values, such as cooperation and goodwill throughout the 10 Seed Groups  to the ideal of establishing right human relations in all sectors of human life.</a:t>
            </a:r>
            <a:endParaRPr lang="el-GR" sz="1100" kern="1200" dirty="0">
              <a:solidFill>
                <a:schemeClr val="tx1"/>
              </a:solidFill>
              <a:effectLst/>
              <a:latin typeface="+mn-lt"/>
              <a:ea typeface="+mn-ea"/>
              <a:cs typeface="+mn-cs"/>
            </a:endParaRPr>
          </a:p>
          <a:p>
            <a:pPr marL="628650" lvl="1" indent="-171450" algn="l">
              <a:buFont typeface="Arial" panose="020B0604020202020204" pitchFamily="34" charset="0"/>
              <a:buChar char="•"/>
            </a:pPr>
            <a:endParaRPr lang="el-GR" sz="1100" kern="1200" dirty="0">
              <a:solidFill>
                <a:schemeClr val="tx1"/>
              </a:solidFill>
              <a:effectLst/>
              <a:latin typeface="+mn-lt"/>
              <a:ea typeface="+mn-ea"/>
              <a:cs typeface="+mn-cs"/>
            </a:endParaRPr>
          </a:p>
          <a:p>
            <a:pPr marL="628650" lvl="1" indent="-171450" algn="l">
              <a:buFont typeface="Arial" panose="020B0604020202020204" pitchFamily="34" charset="0"/>
              <a:buChar char="•"/>
            </a:pPr>
            <a:r>
              <a:rPr lang="el-GR" sz="1100" kern="1200" dirty="0">
                <a:solidFill>
                  <a:schemeClr val="tx1"/>
                </a:solidFill>
                <a:effectLst/>
                <a:latin typeface="+mn-lt"/>
                <a:ea typeface="+mn-ea"/>
                <a:cs typeface="+mn-cs"/>
              </a:rPr>
              <a:t>Οι Παγκόσμιοι Εξυπηρετητές  προκαλούν ιδέες και ανώτερες πνευματικές αξίες, όπως συνεργασία και καλή θέληση σε όλες τους 10 Σπερματικούς Ομίλους. Εργάζονται  προς το ιδανικό της δημιουργίας ορθών ανθρώπινων σχέσεων σε όλους τους τομείς της ανθρώπινης ζωής.</a:t>
            </a:r>
          </a:p>
          <a:p>
            <a:pPr marL="628650" lvl="1" indent="-171450" algn="l">
              <a:buFont typeface="Arial" panose="020B0604020202020204" pitchFamily="34" charset="0"/>
              <a:buChar char="•"/>
            </a:pPr>
            <a:endParaRPr lang="en-US" sz="1100" kern="1200" dirty="0">
              <a:solidFill>
                <a:schemeClr val="tx1"/>
              </a:solidFill>
              <a:effectLst/>
              <a:latin typeface="+mn-lt"/>
              <a:ea typeface="+mn-ea"/>
              <a:cs typeface="+mn-cs"/>
            </a:endParaRPr>
          </a:p>
          <a:p>
            <a:pPr marL="1085850" lvl="2" indent="-171450" algn="l">
              <a:buFont typeface="Courier New" panose="02070309020205020404" pitchFamily="49" charset="0"/>
              <a:buChar char="o"/>
            </a:pPr>
            <a:r>
              <a:rPr lang="en-US" sz="1100" kern="1200" dirty="0">
                <a:solidFill>
                  <a:schemeClr val="tx1"/>
                </a:solidFill>
                <a:effectLst/>
                <a:latin typeface="+mn-lt"/>
                <a:ea typeface="+mn-ea"/>
                <a:cs typeface="+mn-cs"/>
              </a:rPr>
              <a:t>....and they are helping to bring awareness that each nation must realize its responsibility and interrelationship, both politically and economically in </a:t>
            </a:r>
            <a:r>
              <a:rPr lang="en-US" sz="1100" u="sng" kern="1200" dirty="0">
                <a:solidFill>
                  <a:schemeClr val="tx1"/>
                </a:solidFill>
                <a:effectLst/>
                <a:latin typeface="+mn-lt"/>
                <a:ea typeface="+mn-ea"/>
                <a:cs typeface="+mn-cs"/>
              </a:rPr>
              <a:t>sharing of resources</a:t>
            </a:r>
            <a:r>
              <a:rPr lang="en-US" sz="1100" kern="1200" dirty="0">
                <a:solidFill>
                  <a:schemeClr val="tx1"/>
                </a:solidFill>
                <a:effectLst/>
                <a:latin typeface="+mn-lt"/>
                <a:ea typeface="+mn-ea"/>
                <a:cs typeface="+mn-cs"/>
              </a:rPr>
              <a:t> and for creating a basis for inaugurating an era of peace and abundance for all. This is essentially a 4</a:t>
            </a:r>
            <a:r>
              <a:rPr lang="en-US" sz="1100" kern="1200" baseline="30000" dirty="0">
                <a:solidFill>
                  <a:schemeClr val="tx1"/>
                </a:solidFill>
                <a:effectLst/>
                <a:latin typeface="+mn-lt"/>
                <a:ea typeface="+mn-ea"/>
                <a:cs typeface="+mn-cs"/>
              </a:rPr>
              <a:t>th</a:t>
            </a:r>
            <a:r>
              <a:rPr lang="en-US" sz="1100" kern="1200" dirty="0">
                <a:solidFill>
                  <a:schemeClr val="tx1"/>
                </a:solidFill>
                <a:effectLst/>
                <a:latin typeface="+mn-lt"/>
                <a:ea typeface="+mn-ea"/>
                <a:cs typeface="+mn-cs"/>
              </a:rPr>
              <a:t> and 7</a:t>
            </a:r>
            <a:r>
              <a:rPr lang="en-US" sz="1100" kern="1200" baseline="30000" dirty="0">
                <a:solidFill>
                  <a:schemeClr val="tx1"/>
                </a:solidFill>
                <a:effectLst/>
                <a:latin typeface="+mn-lt"/>
                <a:ea typeface="+mn-ea"/>
                <a:cs typeface="+mn-cs"/>
              </a:rPr>
              <a:t>th</a:t>
            </a:r>
            <a:r>
              <a:rPr lang="en-US" sz="1100" kern="1200" dirty="0">
                <a:solidFill>
                  <a:schemeClr val="tx1"/>
                </a:solidFill>
                <a:effectLst/>
                <a:latin typeface="+mn-lt"/>
                <a:ea typeface="+mn-ea"/>
                <a:cs typeface="+mn-cs"/>
              </a:rPr>
              <a:t> Ray action of bringing order out of chaos.</a:t>
            </a:r>
            <a:endParaRPr lang="el-GR" sz="1100" kern="1200" dirty="0">
              <a:solidFill>
                <a:schemeClr val="tx1"/>
              </a:solidFill>
              <a:effectLst/>
              <a:latin typeface="+mn-lt"/>
              <a:ea typeface="+mn-ea"/>
              <a:cs typeface="+mn-cs"/>
            </a:endParaRPr>
          </a:p>
          <a:p>
            <a:pPr marL="1085850" lvl="2" indent="-171450" algn="l">
              <a:buFont typeface="Courier New" panose="02070309020205020404" pitchFamily="49" charset="0"/>
              <a:buChar char="o"/>
            </a:pPr>
            <a:endParaRPr lang="el-GR" sz="1100" kern="1200" dirty="0">
              <a:solidFill>
                <a:schemeClr val="tx1"/>
              </a:solidFill>
              <a:effectLst/>
              <a:latin typeface="+mn-lt"/>
              <a:ea typeface="+mn-ea"/>
              <a:cs typeface="+mn-cs"/>
            </a:endParaRPr>
          </a:p>
          <a:p>
            <a:pPr marL="1085850" lvl="2" indent="-171450" algn="l">
              <a:buFont typeface="Courier New" panose="02070309020205020404" pitchFamily="49" charset="0"/>
              <a:buChar char="o"/>
            </a:pPr>
            <a:r>
              <a:rPr lang="el-GR" sz="1100" kern="1200" dirty="0">
                <a:solidFill>
                  <a:schemeClr val="tx1"/>
                </a:solidFill>
                <a:effectLst/>
                <a:latin typeface="+mn-lt"/>
                <a:ea typeface="+mn-ea"/>
                <a:cs typeface="+mn-cs"/>
              </a:rPr>
              <a:t>....και συμβάλλουν στην επίγνωση ότι κάθε έθνος πρέπει να συνειδητοποιήσει την ευθύνη και την διασύνδεση του, τόσο πολιτικά όσο και οικονομικά στ</a:t>
            </a:r>
            <a:r>
              <a:rPr lang="el-GR" sz="1100" u="sng" kern="1200" dirty="0">
                <a:solidFill>
                  <a:schemeClr val="tx1"/>
                </a:solidFill>
                <a:effectLst/>
                <a:latin typeface="+mn-lt"/>
                <a:ea typeface="+mn-ea"/>
                <a:cs typeface="+mn-cs"/>
              </a:rPr>
              <a:t>ην κατανομή των πόρων </a:t>
            </a:r>
            <a:r>
              <a:rPr lang="el-GR" sz="1100" kern="1200" dirty="0">
                <a:solidFill>
                  <a:schemeClr val="tx1"/>
                </a:solidFill>
                <a:effectLst/>
                <a:latin typeface="+mn-lt"/>
                <a:ea typeface="+mn-ea"/>
                <a:cs typeface="+mn-cs"/>
              </a:rPr>
              <a:t>και την δημιουργία μιας βάσης για την έναρξη μιας εποχής ειρήνης και αφθονίας για όλους. Αυτή είναι ουσιαστικά μια δράση 4ης και 7ης ακτίνας που φέρνει τάξη μέσα  από το χάος.</a:t>
            </a:r>
          </a:p>
          <a:p>
            <a:pPr marL="1085850" lvl="2" indent="-171450" algn="l">
              <a:buFont typeface="Courier New" panose="02070309020205020404" pitchFamily="49" charset="0"/>
              <a:buChar char="o"/>
            </a:pPr>
            <a:endParaRPr lang="en-US" sz="1100" kern="1200" dirty="0">
              <a:solidFill>
                <a:schemeClr val="tx1"/>
              </a:solidFill>
              <a:effectLst/>
              <a:latin typeface="+mn-lt"/>
              <a:ea typeface="+mn-ea"/>
              <a:cs typeface="+mn-cs"/>
            </a:endParaRPr>
          </a:p>
          <a:p>
            <a:pPr marL="342900" marR="0" lvl="0" indent="-342900" algn="l">
              <a:lnSpc>
                <a:spcPct val="115000"/>
              </a:lnSpc>
              <a:spcBef>
                <a:spcPts val="0"/>
              </a:spcBef>
              <a:spcAft>
                <a:spcPts val="600"/>
              </a:spcAft>
              <a:buFont typeface="Symbol" panose="05050102010706020507" pitchFamily="18" charset="2"/>
              <a:buChar char=""/>
            </a:pPr>
            <a:r>
              <a:rPr lang="en-US" sz="1100" kern="1200" dirty="0">
                <a:solidFill>
                  <a:srgbClr val="000000"/>
                </a:solidFill>
                <a:effectLst/>
                <a:latin typeface="Arial" panose="020B0604020202020204" pitchFamily="34" charset="0"/>
                <a:ea typeface="Calibri" panose="020F0502020204030204" pitchFamily="34" charset="0"/>
                <a:cs typeface="Symbol" panose="05050102010706020507" pitchFamily="18" charset="2"/>
              </a:rPr>
              <a:t>We understand that right leadership comes </a:t>
            </a:r>
            <a:r>
              <a:rPr lang="en-US" sz="1100" b="1" u="sng" kern="1200" dirty="0">
                <a:solidFill>
                  <a:srgbClr val="000000"/>
                </a:solidFill>
                <a:effectLst/>
                <a:latin typeface="Arial" panose="020B0604020202020204" pitchFamily="34" charset="0"/>
                <a:ea typeface="Calibri" panose="020F0502020204030204" pitchFamily="34" charset="0"/>
                <a:cs typeface="Symbol" panose="05050102010706020507" pitchFamily="18" charset="2"/>
              </a:rPr>
              <a:t>FOR</a:t>
            </a:r>
            <a:r>
              <a:rPr lang="en-US" sz="1100" kern="1200" dirty="0">
                <a:solidFill>
                  <a:srgbClr val="000000"/>
                </a:solidFill>
                <a:effectLst/>
                <a:latin typeface="Arial" panose="020B0604020202020204" pitchFamily="34" charset="0"/>
                <a:ea typeface="Calibri" panose="020F0502020204030204" pitchFamily="34" charset="0"/>
                <a:cs typeface="Symbol" panose="05050102010706020507" pitchFamily="18" charset="2"/>
              </a:rPr>
              <a:t> those members of the NGWS in all the SGs who act on impression from their Soul and the Hierarchy. They are invoking higher reasoning to remedy crises related to political, social, and economic upheavals.</a:t>
            </a:r>
            <a:endParaRPr lang="el-GR" sz="1100" kern="1200" dirty="0">
              <a:solidFill>
                <a:srgbClr val="000000"/>
              </a:solidFill>
              <a:effectLst/>
              <a:latin typeface="Arial" panose="020B0604020202020204" pitchFamily="34" charset="0"/>
              <a:ea typeface="Calibri" panose="020F0502020204030204" pitchFamily="34" charset="0"/>
              <a:cs typeface="Symbol" panose="05050102010706020507" pitchFamily="18" charset="2"/>
            </a:endParaRPr>
          </a:p>
          <a:p>
            <a:pPr marL="342900" marR="0" lvl="0" indent="-342900" algn="l">
              <a:lnSpc>
                <a:spcPct val="115000"/>
              </a:lnSpc>
              <a:spcBef>
                <a:spcPts val="0"/>
              </a:spcBef>
              <a:spcAft>
                <a:spcPts val="600"/>
              </a:spcAft>
              <a:buFont typeface="Symbol" panose="05050102010706020507" pitchFamily="18" charset="2"/>
              <a:buChar char=""/>
            </a:pP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600"/>
              </a:spcAft>
              <a:buFont typeface="Symbol" panose="05050102010706020507" pitchFamily="18" charset="2"/>
              <a:buChar char=""/>
            </a:pPr>
            <a:r>
              <a:rPr lang="el-GR" sz="1100" dirty="0">
                <a:effectLst/>
                <a:latin typeface="Calibri" panose="020F0502020204030204" pitchFamily="34" charset="0"/>
                <a:ea typeface="Calibri" panose="020F0502020204030204" pitchFamily="34" charset="0"/>
                <a:cs typeface="Times New Roman" panose="02020603050405020304" pitchFamily="18" charset="0"/>
              </a:rPr>
              <a:t>Κατανοούμε ότι η σωστή ηγεσία έρχεται </a:t>
            </a:r>
            <a:r>
              <a:rPr lang="el-GR" sz="1100" b="1" dirty="0">
                <a:effectLst/>
                <a:latin typeface="Calibri" panose="020F0502020204030204" pitchFamily="34" charset="0"/>
                <a:ea typeface="Calibri" panose="020F0502020204030204" pitchFamily="34" charset="0"/>
                <a:cs typeface="Times New Roman" panose="02020603050405020304" pitchFamily="18" charset="0"/>
              </a:rPr>
              <a:t>ΓΙΑ</a:t>
            </a:r>
            <a:r>
              <a:rPr lang="el-GR" sz="1100" dirty="0">
                <a:effectLst/>
                <a:latin typeface="Calibri" panose="020F0502020204030204" pitchFamily="34" charset="0"/>
                <a:ea typeface="Calibri" panose="020F0502020204030204" pitchFamily="34" charset="0"/>
                <a:cs typeface="Times New Roman" panose="02020603050405020304" pitchFamily="18" charset="0"/>
              </a:rPr>
              <a:t> εκείνα τα μέλη του ΝΟΕΚ σε όλους τους Σ.Ο.  που ενεργούν με βάση την εντύπωση από την ψυχή τους και την Ιεραρχία. Επικαλούνται ανώτερο στοχασμό για να διορθώσουν κρίσεις που σχετίζονται με πολιτικές, κοινωνικές και οικονομικές αναστατώσεις.</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6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600"/>
              </a:spcAft>
              <a:buFont typeface="Courier New" panose="02070309020205020404" pitchFamily="49" charset="0"/>
              <a:buChar char="o"/>
              <a:tabLst>
                <a:tab pos="676910" algn="l"/>
              </a:tabLs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….they are presenting a vision and understanding that all citizens must become responsible and re-orient the mind in a civil and social context. As much as this can be practiced, the everyday man is being taught to become responsible. This imposed Right thoughtform activity requires him to clear away anything that blocks this type of spiritual viewpoint.</a:t>
            </a: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600"/>
              </a:spcAft>
              <a:buFont typeface="Courier New" panose="02070309020205020404" pitchFamily="49" charset="0"/>
              <a:buChar char="o"/>
              <a:tabLst>
                <a:tab pos="676910" algn="l"/>
              </a:tabLst>
            </a:pPr>
            <a:r>
              <a:rPr lang="en-US" sz="1100" kern="1200" dirty="0">
                <a:solidFill>
                  <a:srgbClr val="000000"/>
                </a:solidFill>
                <a:effectLst/>
                <a:latin typeface="Arial" panose="020B0604020202020204" pitchFamily="34" charset="0"/>
                <a:ea typeface="Calibri" panose="020F0502020204030204" pitchFamily="34" charset="0"/>
                <a:cs typeface="Symbol" panose="05050102010706020507" pitchFamily="18" charset="2"/>
              </a:rPr>
              <a:t>Right Leadership involves </a:t>
            </a:r>
            <a:r>
              <a:rPr lang="en-US" sz="1100" u="sng" kern="1200" dirty="0">
                <a:solidFill>
                  <a:srgbClr val="000000"/>
                </a:solidFill>
                <a:effectLst/>
                <a:latin typeface="Arial" panose="020B0604020202020204" pitchFamily="34" charset="0"/>
                <a:ea typeface="Calibri" panose="020F0502020204030204" pitchFamily="34" charset="0"/>
                <a:cs typeface="Symbol" panose="05050102010706020507" pitchFamily="18" charset="2"/>
              </a:rPr>
              <a:t>truth telling</a:t>
            </a:r>
            <a:r>
              <a:rPr lang="en-US" sz="1100" kern="1200" dirty="0">
                <a:solidFill>
                  <a:srgbClr val="000000"/>
                </a:solidFill>
                <a:effectLst/>
                <a:latin typeface="Arial" panose="020B0604020202020204" pitchFamily="34" charset="0"/>
                <a:ea typeface="Calibri" panose="020F0502020204030204" pitchFamily="34" charset="0"/>
                <a:cs typeface="Symbol" panose="05050102010706020507" pitchFamily="18" charset="2"/>
              </a:rPr>
              <a:t> with regards to science and the pandemic; and right allocation of resources to help communities, the economy and the nation.</a:t>
            </a:r>
            <a:endParaRPr lang="el-GR" sz="1100" kern="1200" dirty="0">
              <a:solidFill>
                <a:srgbClr val="000000"/>
              </a:solidFill>
              <a:effectLst/>
              <a:latin typeface="Arial" panose="020B0604020202020204" pitchFamily="34" charset="0"/>
              <a:ea typeface="Calibri" panose="020F0502020204030204" pitchFamily="34" charset="0"/>
              <a:cs typeface="Symbol" panose="05050102010706020507" pitchFamily="18" charset="2"/>
            </a:endParaRPr>
          </a:p>
          <a:p>
            <a:pPr marL="742950" marR="0" lvl="1" indent="-285750" algn="l">
              <a:lnSpc>
                <a:spcPct val="115000"/>
              </a:lnSpc>
              <a:spcBef>
                <a:spcPts val="0"/>
              </a:spcBef>
              <a:spcAft>
                <a:spcPts val="600"/>
              </a:spcAft>
              <a:buFont typeface="Courier New" panose="02070309020205020404" pitchFamily="49" charset="0"/>
              <a:buChar char="o"/>
              <a:tabLst>
                <a:tab pos="676910" algn="l"/>
              </a:tabLst>
            </a:pPr>
            <a:endParaRPr lang="el-GR" sz="1100" b="1" i="1" u="sng"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15000"/>
              </a:lnSpc>
              <a:spcBef>
                <a:spcPts val="0"/>
              </a:spcBef>
              <a:spcAft>
                <a:spcPts val="600"/>
              </a:spcAft>
              <a:buFont typeface="Courier New" panose="02070309020205020404" pitchFamily="49" charset="0"/>
              <a:buChar char="o"/>
              <a:tabLst>
                <a:tab pos="676910" algn="l"/>
              </a:tabLst>
            </a:pPr>
            <a:r>
              <a:rPr lang="el-GR" sz="1800" b="0" i="0" u="none" dirty="0">
                <a:effectLst/>
                <a:latin typeface="Calibri" panose="020F0502020204030204" pitchFamily="34" charset="0"/>
                <a:ea typeface="Calibri" panose="020F0502020204030204" pitchFamily="34" charset="0"/>
                <a:cs typeface="Arial" panose="020B0604020202020204" pitchFamily="34" charset="0"/>
              </a:rPr>
              <a:t>….παρουσιάζουν ένα όραμα και μια κατανόηση ότι όλοι οι πολίτες πρέπει να γίνουν υπεύθυνοι και να αναπροσανατολίσουν το νου τους  σε ένα πολιτικό και κοινωνικό πλαίσιο. Όταν αυτό μπορεί να ασκηθεί, ο  κάθε άνθρωπος θα διδάσκεται να γίνεται υπεύθυνος. Αυτή η επιβεβλημένη δραστηριότητα ορθής </a:t>
            </a:r>
            <a:r>
              <a:rPr lang="el-GR" sz="1800" b="0" i="0" u="none" dirty="0" err="1">
                <a:effectLst/>
                <a:latin typeface="Calibri" panose="020F0502020204030204" pitchFamily="34" charset="0"/>
                <a:ea typeface="Calibri" panose="020F0502020204030204" pitchFamily="34" charset="0"/>
                <a:cs typeface="Arial" panose="020B0604020202020204" pitchFamily="34" charset="0"/>
              </a:rPr>
              <a:t>σκεπτομορφής</a:t>
            </a:r>
            <a:r>
              <a:rPr lang="el-GR" sz="1800" b="0" i="0" u="none" dirty="0">
                <a:effectLst/>
                <a:latin typeface="Calibri" panose="020F0502020204030204" pitchFamily="34" charset="0"/>
                <a:ea typeface="Calibri" panose="020F0502020204030204" pitchFamily="34" charset="0"/>
                <a:cs typeface="Arial" panose="020B0604020202020204" pitchFamily="34" charset="0"/>
              </a:rPr>
              <a:t>  απαιτεί </a:t>
            </a:r>
            <a:r>
              <a:rPr lang="el-GR" sz="1800" b="0" i="0" u="none">
                <a:effectLst/>
                <a:latin typeface="Calibri" panose="020F0502020204030204" pitchFamily="34" charset="0"/>
                <a:ea typeface="Calibri" panose="020F0502020204030204" pitchFamily="34" charset="0"/>
                <a:cs typeface="Arial" panose="020B0604020202020204" pitchFamily="34" charset="0"/>
              </a:rPr>
              <a:t>την απομάκρυνση οτιδήποτε </a:t>
            </a:r>
            <a:r>
              <a:rPr lang="el-GR" sz="1800" b="0" i="0" u="none" dirty="0">
                <a:effectLst/>
                <a:latin typeface="Calibri" panose="020F0502020204030204" pitchFamily="34" charset="0"/>
                <a:ea typeface="Calibri" panose="020F0502020204030204" pitchFamily="34" charset="0"/>
                <a:cs typeface="Arial" panose="020B0604020202020204" pitchFamily="34" charset="0"/>
              </a:rPr>
              <a:t>εμποδίζει αυτόν τον τύπο πνευματικής αντίληψης.</a:t>
            </a:r>
          </a:p>
          <a:p>
            <a:pPr marL="742950" marR="0" lvl="1" indent="-285750" algn="l">
              <a:lnSpc>
                <a:spcPct val="115000"/>
              </a:lnSpc>
              <a:spcBef>
                <a:spcPts val="0"/>
              </a:spcBef>
              <a:spcAft>
                <a:spcPts val="600"/>
              </a:spcAft>
              <a:buFont typeface="Courier New" panose="02070309020205020404" pitchFamily="49" charset="0"/>
              <a:buChar char="o"/>
              <a:tabLst>
                <a:tab pos="676910" algn="l"/>
              </a:tabLst>
            </a:pPr>
            <a:r>
              <a:rPr lang="el-GR" sz="1800" b="0" i="0" u="none" dirty="0">
                <a:effectLst/>
                <a:latin typeface="Calibri" panose="020F0502020204030204" pitchFamily="34" charset="0"/>
                <a:ea typeface="Calibri" panose="020F0502020204030204" pitchFamily="34" charset="0"/>
                <a:cs typeface="Arial" panose="020B0604020202020204" pitchFamily="34" charset="0"/>
              </a:rPr>
              <a:t>Η Σωστή Ηγεσία περιλαμβάνει και το  </a:t>
            </a:r>
            <a:r>
              <a:rPr lang="el-GR" sz="1800" b="0" i="0" u="sng" dirty="0">
                <a:effectLst/>
                <a:latin typeface="Calibri" panose="020F0502020204030204" pitchFamily="34" charset="0"/>
                <a:ea typeface="Calibri" panose="020F0502020204030204" pitchFamily="34" charset="0"/>
                <a:cs typeface="Arial" panose="020B0604020202020204" pitchFamily="34" charset="0"/>
              </a:rPr>
              <a:t>να λέγεται η  αλήθεια </a:t>
            </a:r>
            <a:r>
              <a:rPr lang="el-GR" sz="1800" b="0" i="0" u="none" dirty="0">
                <a:effectLst/>
                <a:latin typeface="Calibri" panose="020F0502020204030204" pitchFamily="34" charset="0"/>
                <a:ea typeface="Calibri" panose="020F0502020204030204" pitchFamily="34" charset="0"/>
                <a:cs typeface="Arial" panose="020B0604020202020204" pitchFamily="34" charset="0"/>
              </a:rPr>
              <a:t>σε σχέση με την επιστήμη και την πανδημία, και η σωστή κατανομή των πόρων για να βοηθηθούν οι κοινότητες, η οικονομία και το έθνος.</a:t>
            </a:r>
            <a:endParaRPr lang="el-GR" sz="1100" b="0" i="0" u="non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15000"/>
              </a:lnSpc>
              <a:spcBef>
                <a:spcPts val="0"/>
              </a:spcBef>
              <a:spcAft>
                <a:spcPts val="600"/>
              </a:spcAft>
              <a:buFont typeface="Courier New" panose="02070309020205020404" pitchFamily="49" charset="0"/>
              <a:buChar char="o"/>
              <a:tabLst>
                <a:tab pos="676910" algn="l"/>
              </a:tabLst>
            </a:pPr>
            <a:endParaRPr lang="en-US" sz="1800" b="1" i="1" u="sng" dirty="0">
              <a:effectLst/>
              <a:latin typeface="Calibri" panose="020F0502020204030204" pitchFamily="34" charset="0"/>
              <a:ea typeface="Calibri" panose="020F0502020204030204" pitchFamily="34" charset="0"/>
              <a:cs typeface="Arial" panose="020B0604020202020204" pitchFamily="34" charset="0"/>
            </a:endParaRPr>
          </a:p>
          <a:p>
            <a:pPr algn="l"/>
            <a:endParaRPr lang="en-US" sz="800" kern="1200" dirty="0">
              <a:solidFill>
                <a:schemeClr val="tx1"/>
              </a:solidFill>
              <a:effectLst/>
              <a:latin typeface="+mn-lt"/>
              <a:ea typeface="+mn-ea"/>
              <a:cs typeface="+mn-cs"/>
            </a:endParaRPr>
          </a:p>
          <a:p>
            <a:pPr algn="l"/>
            <a:r>
              <a:rPr lang="en-US" sz="800" kern="1200" dirty="0">
                <a:solidFill>
                  <a:schemeClr val="tx1"/>
                </a:solidFill>
                <a:effectLst/>
                <a:latin typeface="+mn-lt"/>
                <a:ea typeface="+mn-ea"/>
                <a:cs typeface="+mn-cs"/>
              </a:rPr>
              <a:t>I’ll close with a quote from DINA I, p. 101 with the Tibetan saying:</a:t>
            </a:r>
            <a:endParaRPr lang="el-GR" sz="800" kern="1200" dirty="0">
              <a:solidFill>
                <a:schemeClr val="tx1"/>
              </a:solidFill>
              <a:effectLst/>
              <a:latin typeface="+mn-lt"/>
              <a:ea typeface="+mn-ea"/>
              <a:cs typeface="+mn-cs"/>
            </a:endParaRPr>
          </a:p>
          <a:p>
            <a:pPr algn="l"/>
            <a:endParaRPr lang="el-GR" sz="800" kern="1200" dirty="0">
              <a:solidFill>
                <a:schemeClr val="tx1"/>
              </a:solidFill>
              <a:effectLst/>
              <a:latin typeface="+mn-lt"/>
              <a:ea typeface="+mn-ea"/>
              <a:cs typeface="+mn-cs"/>
            </a:endParaRPr>
          </a:p>
          <a:p>
            <a:pPr algn="l"/>
            <a:r>
              <a:rPr lang="el-GR" sz="800" kern="1200" dirty="0">
                <a:solidFill>
                  <a:schemeClr val="tx1"/>
                </a:solidFill>
                <a:effectLst/>
                <a:latin typeface="+mn-lt"/>
                <a:ea typeface="+mn-ea"/>
                <a:cs typeface="+mn-cs"/>
              </a:rPr>
              <a:t>Θα κλείσω με ένα απόσπασμα από το Μαθητεία στην Νέα Εποχή I, σελ. 101 με το Θιβετανό να λέει:</a:t>
            </a:r>
            <a:endParaRPr lang="en-US" sz="800" kern="1200" dirty="0">
              <a:solidFill>
                <a:schemeClr val="tx1"/>
              </a:solidFill>
              <a:effectLst/>
              <a:latin typeface="+mn-lt"/>
              <a:ea typeface="+mn-ea"/>
              <a:cs typeface="+mn-cs"/>
            </a:endParaRPr>
          </a:p>
          <a:p>
            <a:pPr algn="l"/>
            <a:r>
              <a:rPr lang="en-US" sz="800" kern="1200" dirty="0">
                <a:solidFill>
                  <a:schemeClr val="tx1"/>
                </a:solidFill>
                <a:effectLst/>
                <a:latin typeface="+mn-lt"/>
                <a:ea typeface="+mn-ea"/>
                <a:cs typeface="+mn-cs"/>
              </a:rPr>
              <a:t> </a:t>
            </a:r>
          </a:p>
          <a:p>
            <a:pPr algn="l"/>
            <a:r>
              <a:rPr lang="en-US" sz="800" i="1" kern="1200" dirty="0">
                <a:solidFill>
                  <a:schemeClr val="tx1"/>
                </a:solidFill>
                <a:effectLst/>
                <a:latin typeface="+mn-lt"/>
                <a:ea typeface="+mn-ea"/>
                <a:cs typeface="+mn-cs"/>
              </a:rPr>
              <a:t>“We know that this is the hour of humanity's greatest opportunity ….and that if men can pass triumphantly through this and by the strength of their own souls, surmount this very present evil, then the evolution of humanity </a:t>
            </a:r>
            <a:r>
              <a:rPr lang="en-US" sz="800" b="1" i="1" u="sng" kern="1200" dirty="0">
                <a:solidFill>
                  <a:schemeClr val="tx1"/>
                </a:solidFill>
                <a:effectLst/>
                <a:latin typeface="+mn-lt"/>
                <a:ea typeface="+mn-ea"/>
                <a:cs typeface="+mn-cs"/>
              </a:rPr>
              <a:t>WILL BE </a:t>
            </a:r>
            <a:r>
              <a:rPr lang="en-US" sz="800" i="1" kern="1200" dirty="0">
                <a:solidFill>
                  <a:schemeClr val="tx1"/>
                </a:solidFill>
                <a:effectLst/>
                <a:latin typeface="+mn-lt"/>
                <a:ea typeface="+mn-ea"/>
                <a:cs typeface="+mn-cs"/>
              </a:rPr>
              <a:t>hastened beyond all that was believed possible. It will constitute a release, </a:t>
            </a:r>
            <a:r>
              <a:rPr lang="en-US" sz="800" kern="1200" dirty="0">
                <a:solidFill>
                  <a:schemeClr val="tx1"/>
                </a:solidFill>
                <a:effectLst/>
                <a:latin typeface="+mn-lt"/>
                <a:ea typeface="+mn-ea"/>
                <a:cs typeface="+mn-cs"/>
              </a:rPr>
              <a:t> </a:t>
            </a:r>
            <a:r>
              <a:rPr lang="en-US" sz="800" i="1" kern="1200" dirty="0">
                <a:solidFill>
                  <a:schemeClr val="tx1"/>
                </a:solidFill>
                <a:effectLst/>
                <a:latin typeface="+mn-lt"/>
                <a:ea typeface="+mn-ea"/>
                <a:cs typeface="+mn-cs"/>
              </a:rPr>
              <a:t>self-achieved and self-initiated. This means as much in the life of mankind as it means in the life of the individual disciple”. </a:t>
            </a:r>
            <a:endParaRPr lang="en-US" sz="900" b="0" u="none" baseline="0" dirty="0">
              <a:latin typeface="Arial" panose="020B0604020202020204" pitchFamily="34" charset="0"/>
              <a:cs typeface="Arial" panose="020B0604020202020204" pitchFamily="34" charset="0"/>
            </a:endParaRPr>
          </a:p>
          <a:p>
            <a:pPr algn="l"/>
            <a:endParaRPr lang="el-GR" sz="800" dirty="0"/>
          </a:p>
          <a:p>
            <a:pPr algn="l"/>
            <a:endParaRPr lang="el-GR" sz="800" dirty="0"/>
          </a:p>
          <a:p>
            <a:pPr algn="l"/>
            <a:r>
              <a:rPr lang="el-GR" sz="800" dirty="0"/>
              <a:t>«Γνωρίζουμε ότι αυτή είναι η ώρα της μεγαλύτερης ευκαιρίας της ανθρωπότητας…και ότι αν οι άνθρωποι μπορέσουν να περάσουν θριαμβευτικά μέσα από αυτό και με την δύναμη της ψυχής τους, να ξεπεράσουν αυτό το παρόν κακό, τότε η εξέλιξη της ανθρωπότητας </a:t>
            </a:r>
            <a:r>
              <a:rPr lang="el-GR" sz="800" b="1" u="sng" dirty="0"/>
              <a:t>ΘΑ</a:t>
            </a:r>
            <a:r>
              <a:rPr lang="el-GR" sz="800" dirty="0"/>
              <a:t> επιταχυνθεί πέρα από όλα όσα ήταν πιστεύεται ότι είναι δυνατό. Θα αποτελέσει μια απελευθέρωση, αυτό-</a:t>
            </a:r>
            <a:r>
              <a:rPr lang="el-GR" sz="800" dirty="0" err="1"/>
              <a:t>εκπληρούμενη</a:t>
            </a:r>
            <a:r>
              <a:rPr lang="el-GR" sz="800" dirty="0"/>
              <a:t> και αυτό-μυητική. Αυτό θα συμβεί τόσο στην ζωή της ανθρωπότητας όσο και στην ζωή του μεμονωμένου μαθητή».</a:t>
            </a:r>
            <a:endParaRPr lang="en-US" sz="800" dirty="0"/>
          </a:p>
        </p:txBody>
      </p:sp>
      <p:sp>
        <p:nvSpPr>
          <p:cNvPr id="4" name="Slide Number Placeholder 3"/>
          <p:cNvSpPr>
            <a:spLocks noGrp="1"/>
          </p:cNvSpPr>
          <p:nvPr>
            <p:ph type="sldNum" sz="quarter" idx="10"/>
          </p:nvPr>
        </p:nvSpPr>
        <p:spPr/>
        <p:txBody>
          <a:bodyPr/>
          <a:lstStyle/>
          <a:p>
            <a:fld id="{7FFA9564-7ACA-4779-B4DE-DB48D22ECA08}"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gn="l">
              <a:lnSpc>
                <a:spcPct val="115000"/>
              </a:lnSpc>
              <a:spcBef>
                <a:spcPts val="1200"/>
              </a:spcBef>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The Path to International Consciousness</a:t>
            </a:r>
            <a:endParaRPr lang="el-GR" sz="18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15000"/>
              </a:lnSpc>
              <a:spcBef>
                <a:spcPts val="1200"/>
              </a:spcBef>
              <a:spcAft>
                <a:spcPts val="0"/>
              </a:spcAft>
            </a:pPr>
            <a:r>
              <a:rPr lang="el-GR" sz="1800" b="1" dirty="0">
                <a:effectLst/>
                <a:latin typeface="Arial" panose="020B0604020202020204" pitchFamily="34" charset="0"/>
                <a:ea typeface="Times New Roman" panose="02020603050405020304" pitchFamily="18" charset="0"/>
                <a:cs typeface="Arial" panose="020B0604020202020204" pitchFamily="34" charset="0"/>
              </a:rPr>
              <a:t>Η Ατραπός της Παγκόσμιας Συνείδησης</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15000"/>
              </a:lnSpc>
              <a:spcBef>
                <a:spcPts val="60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15000"/>
              </a:lnSpc>
              <a:spcBef>
                <a:spcPts val="60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From the inception of the idea of the 10 Seed (Service) Groups, the Hierarchy and Ashrams sought to establish and develop an international consciousness in the minds of the everyday man. </a:t>
            </a:r>
            <a:r>
              <a:rPr lang="en-US" sz="1800" kern="1200" dirty="0">
                <a:solidFill>
                  <a:srgbClr val="000000"/>
                </a:solidFill>
                <a:effectLst/>
                <a:latin typeface="Arial" panose="020B0604020202020204" pitchFamily="34" charset="0"/>
                <a:ea typeface="Calibri" panose="020F0502020204030204" pitchFamily="34" charset="0"/>
              </a:rPr>
              <a:t>This level of awareness is showing that all nations, who are engaging through a political, economic, educational, cultural, and scientific sharing, are generating a vital and energetic interplay. </a:t>
            </a:r>
            <a:r>
              <a:rPr lang="en-US" sz="1800" dirty="0">
                <a:effectLst/>
                <a:latin typeface="Arial" panose="020B0604020202020204" pitchFamily="34" charset="0"/>
                <a:ea typeface="Times New Roman" panose="02020603050405020304" pitchFamily="18" charset="0"/>
                <a:cs typeface="Arial" panose="020B0604020202020204" pitchFamily="34" charset="0"/>
              </a:rPr>
              <a:t>By developing and establishing an attitude of international interdependence and interrelation, that nations would, over time, will understand that a policy of isolation and separativeness must cease and is not in their best interest. It’s the notion that “...</a:t>
            </a:r>
            <a:r>
              <a:rPr lang="en-US" sz="1800" i="1" dirty="0">
                <a:effectLst/>
                <a:latin typeface="Arial" panose="020B0604020202020204" pitchFamily="34" charset="0"/>
                <a:ea typeface="Times New Roman" panose="02020603050405020304" pitchFamily="18" charset="0"/>
                <a:cs typeface="Arial" panose="020B0604020202020204" pitchFamily="34" charset="0"/>
              </a:rPr>
              <a:t>in order to thrive, we must work together”</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marR="0" algn="l">
              <a:lnSpc>
                <a:spcPct val="115000"/>
              </a:lnSpc>
              <a:spcBef>
                <a:spcPts val="600"/>
              </a:spcBef>
              <a:spcAft>
                <a:spcPts val="0"/>
              </a:spcAft>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15000"/>
              </a:lnSpc>
              <a:spcBef>
                <a:spcPts val="600"/>
              </a:spcBef>
              <a:spcAft>
                <a:spcPts val="0"/>
              </a:spcAft>
            </a:pPr>
            <a:r>
              <a:rPr lang="el-GR" sz="1800" dirty="0">
                <a:effectLst/>
                <a:latin typeface="Arial" panose="020B0604020202020204" pitchFamily="34" charset="0"/>
                <a:ea typeface="Times New Roman" panose="02020603050405020304" pitchFamily="18" charset="0"/>
                <a:cs typeface="Arial" panose="020B0604020202020204" pitchFamily="34" charset="0"/>
              </a:rPr>
              <a:t>Από την αρχή της  σύλληψης της ιδέας των 10 Σπερματικών Ομίλων (Υπηρεσίας ), η Ιεραρχία και τα Άσραμ προσπάθησαν να εδραιώσουν και να αναπτύξουν μια διεθνή συνείδηση ​​στον νου του ανθρώπου. Αυτό το επίπεδο συνείδησης  δέχεται ότι όλα τα έθνη, που συμμετέχουν μέσω ενός πολιτικού, οικονομικού εκπαιδευτικού, πολιτιστικού και επιστημονικού μερισμού, δημιουργούν μια ζωτική και ενεργητική αλληλεπίδραση. Αναπτύσσοντας και τηρώντας μια στάση διεθνούς αλληλεξάρτησης και αλληλοσυσχέτισης, τα έθνη θα καταλάβουν, με την πάροδο του χρόνου, ότι κάθε πολιτική απομόνωσης και </a:t>
            </a:r>
            <a:r>
              <a:rPr lang="el-GR" sz="1800" dirty="0" err="1">
                <a:effectLst/>
                <a:latin typeface="Arial" panose="020B0604020202020204" pitchFamily="34" charset="0"/>
                <a:ea typeface="Times New Roman" panose="02020603050405020304" pitchFamily="18" charset="0"/>
                <a:cs typeface="Arial" panose="020B0604020202020204" pitchFamily="34" charset="0"/>
              </a:rPr>
              <a:t>χωριστικότητας</a:t>
            </a:r>
            <a:r>
              <a:rPr lang="el-GR" sz="1800" dirty="0">
                <a:effectLst/>
                <a:latin typeface="Arial" panose="020B0604020202020204" pitchFamily="34" charset="0"/>
                <a:ea typeface="Times New Roman" panose="02020603050405020304" pitchFamily="18" charset="0"/>
                <a:cs typeface="Arial" panose="020B0604020202020204" pitchFamily="34" charset="0"/>
              </a:rPr>
              <a:t> πρέπει να σταματήσει και ότι δεν είναι προς το συμφέρον τους. Η ορθή ιδέα  είναι: «...για να ευημερήσουμε, πρέπει να εργαστούμε μαζί».</a:t>
            </a:r>
          </a:p>
          <a:p>
            <a:pPr marL="0" marR="0" algn="l">
              <a:lnSpc>
                <a:spcPct val="115000"/>
              </a:lnSpc>
              <a:spcBef>
                <a:spcPts val="60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a:lnSpc>
                <a:spcPct val="115000"/>
              </a:lnSpc>
              <a:spcBef>
                <a:spcPts val="60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The challenge in accepting this idea and vision has rested squarely on nations that are limiting themselves through national egoism, pride and racial hatreds......</a:t>
            </a:r>
            <a:r>
              <a:rPr lang="en-US" sz="1800" b="0" dirty="0">
                <a:effectLst/>
                <a:latin typeface="Arial" panose="020B0604020202020204" pitchFamily="34" charset="0"/>
                <a:ea typeface="Times New Roman" panose="02020603050405020304" pitchFamily="18" charset="0"/>
                <a:cs typeface="Arial" panose="020B0604020202020204" pitchFamily="34" charset="0"/>
              </a:rPr>
              <a:t>this would describe countries like North Korea, Russia and Syria, who because of their tensions with their neighbors and the world, have isolated themselves from these types of intercultural exchanges.</a:t>
            </a:r>
            <a:endParaRPr lang="el-GR" sz="1800" b="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a:lnSpc>
                <a:spcPct val="115000"/>
              </a:lnSpc>
              <a:spcBef>
                <a:spcPts val="600"/>
              </a:spcBef>
              <a:spcAft>
                <a:spcPts val="0"/>
              </a:spcAft>
              <a:buFont typeface="Arial" panose="020B0604020202020204" pitchFamily="34" charset="0"/>
              <a:buChar char="•"/>
            </a:pPr>
            <a:endParaRPr lang="el-GR" sz="1800" b="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a:lnSpc>
                <a:spcPct val="115000"/>
              </a:lnSpc>
              <a:spcBef>
                <a:spcPts val="600"/>
              </a:spcBef>
              <a:spcAft>
                <a:spcPts val="0"/>
              </a:spcAft>
              <a:buFont typeface="Arial" panose="020B0604020202020204" pitchFamily="34" charset="0"/>
              <a:buChar char="•"/>
            </a:pPr>
            <a:r>
              <a:rPr lang="el-GR" sz="1800" b="0" dirty="0">
                <a:effectLst/>
                <a:latin typeface="Arial" panose="020B0604020202020204" pitchFamily="34" charset="0"/>
                <a:ea typeface="Times New Roman" panose="02020603050405020304" pitchFamily="18" charset="0"/>
                <a:cs typeface="Arial" panose="020B0604020202020204" pitchFamily="34" charset="0"/>
              </a:rPr>
              <a:t>Η πρόκληση για την αποδοχή αυτής της ιδέας και του οράματος  περιορίζεται από τα έθνη εκείνα που  δρουν με εθνικό εγωισμό, υπερηφάνεια και φυλετικό μίσους... χώρες όπως η Βόρεια Κορέα, η Ρωσία και η Συρία, που λόγω των εντάσεων τους με τους γείτονες και τον κόσμο έχουν απομονωθεί από αυτούς τους τύπους διαπολιτισμικών ανταλλαγών.</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15000"/>
              </a:lnSpc>
              <a:spcBef>
                <a:spcPts val="600"/>
              </a:spcBef>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15000"/>
              </a:lnSpc>
              <a:spcBef>
                <a:spcPts val="60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Members of the Political </a:t>
            </a:r>
            <a:r>
              <a:rPr lang="en-US" sz="1800" dirty="0">
                <a:effectLst/>
                <a:latin typeface="Arial" panose="020B0604020202020204" pitchFamily="34" charset="0"/>
                <a:ea typeface="Calibri" panose="020F0502020204030204" pitchFamily="34" charset="0"/>
                <a:cs typeface="Arial" panose="020B0604020202020204" pitchFamily="34" charset="0"/>
              </a:rPr>
              <a:t>Organizers</a:t>
            </a:r>
            <a:r>
              <a:rPr lang="en-US" sz="1800" dirty="0">
                <a:effectLst/>
                <a:latin typeface="Arial" panose="020B0604020202020204" pitchFamily="34" charset="0"/>
                <a:ea typeface="Times New Roman" panose="02020603050405020304" pitchFamily="18" charset="0"/>
                <a:cs typeface="Arial" panose="020B0604020202020204" pitchFamily="34" charset="0"/>
              </a:rPr>
              <a:t> group are mindful that their work should strive to make mankind aware that it is collectively part of the One Humanity, irrespective of nation, race, color, language or stage of evolutionary path. They can do this by promoting a spirit of international inter-dependence, inter-relation and cooperation. The United Nations is a demonstration of this possibility and underlying spirit aiming at synthesis. This is a stepping stone towards creating an attitude and awareness to help offset political rivalries and nationalism. Members of this group must employ the intuition to help define a path towards a brotherhood of nations based on common need and support. The end result will be the creation of a general movement towards better human relations and greater synthesis between all members.</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15000"/>
              </a:lnSpc>
              <a:spcBef>
                <a:spcPts val="600"/>
              </a:spcBef>
              <a:spcAft>
                <a:spcPts val="0"/>
              </a:spcAft>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15000"/>
              </a:lnSpc>
              <a:spcBef>
                <a:spcPts val="600"/>
              </a:spcBef>
              <a:spcAft>
                <a:spcPts val="0"/>
              </a:spcAft>
            </a:pPr>
            <a:r>
              <a:rPr lang="el-GR" sz="1800" dirty="0">
                <a:effectLst/>
                <a:latin typeface="Arial" panose="020B0604020202020204" pitchFamily="34" charset="0"/>
                <a:ea typeface="Times New Roman" panose="02020603050405020304" pitchFamily="18" charset="0"/>
                <a:cs typeface="Arial" panose="020B0604020202020204" pitchFamily="34" charset="0"/>
              </a:rPr>
              <a:t>Τα μέλη του Ομίλου των Πολιτικών Οργανωτών έχουν επίγνωση ότι έργο τους  είναι να κάνουν τους ανθρώπους  να συνειδητοποιήσουν ότι  αποτελούν ως σύνολο μέρος της Μίας Ανθρωπότητας, ανεξάρτητα από έθνος, φυλή, χρώμα, γλώσσα ή στάδιο εξελικτικής πορείας. Μπορούν να το κάνουν αυτό προωθώντας ένα πνεύμα διεθνούς αλληλεξάρτησης, αλληλεξάρτησης και </a:t>
            </a:r>
            <a:r>
              <a:rPr lang="el-GR" sz="1800" dirty="0" err="1">
                <a:effectLst/>
                <a:latin typeface="Arial" panose="020B0604020202020204" pitchFamily="34" charset="0"/>
                <a:ea typeface="Times New Roman" panose="02020603050405020304" pitchFamily="18" charset="0"/>
                <a:cs typeface="Arial" panose="020B0604020202020204" pitchFamily="34" charset="0"/>
              </a:rPr>
              <a:t>αλληλοσυνεργασίας</a:t>
            </a:r>
            <a:r>
              <a:rPr lang="el-GR" sz="1800" dirty="0">
                <a:effectLst/>
                <a:latin typeface="Arial" panose="020B0604020202020204" pitchFamily="34" charset="0"/>
                <a:ea typeface="Times New Roman" panose="02020603050405020304" pitchFamily="18" charset="0"/>
                <a:cs typeface="Arial" panose="020B0604020202020204" pitchFamily="34" charset="0"/>
              </a:rPr>
              <a:t>. Τα Ηνωμένα Έθνη αποτελούν  μια απόδειξη αυτής της δυνατότητας και του υποκείμενου πνεύματος που στοχεύει στη σύνθεση. Είναι ένα βήμα προς την δημιουργία μιας στάσης και  μιας  επίγνωσης που θα συμβάλει στην αντιστάθμιση των πολιτικών αντιπαλοτήτων και του εθνικισμού. Τα μέλη αυτού του ομίλου πρέπει να χρησιμοποιήσουν την διαίσθηση για να βοηθήσουν στην έναρξη μιας πορείας προς την αδελφότητα των εθνών που βασίζεται στην κοινή ανάγκη και υποστήριξη. Το τελικό αποτέλεσμα θα είναι η δημιουργία μιας κίνησης προς καλύτερες ανθρώπινες σχέσεις και μεγαλύτερη σύνθεση μεταξύ όλων των μελών.</a:t>
            </a:r>
          </a:p>
          <a:p>
            <a:pPr marL="0" marR="0" algn="l">
              <a:lnSpc>
                <a:spcPct val="115000"/>
              </a:lnSpc>
              <a:spcBef>
                <a:spcPts val="60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a:lnSpc>
                <a:spcPct val="115000"/>
              </a:lnSpc>
              <a:spcBef>
                <a:spcPts val="60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On a subtle note, they also acknowledge our shared past and history can be considered like a birth pang of a </a:t>
            </a:r>
            <a:r>
              <a:rPr lang="en-US" sz="1800" i="1" dirty="0">
                <a:effectLst/>
                <a:latin typeface="Arial" panose="020B0604020202020204" pitchFamily="34" charset="0"/>
                <a:ea typeface="Times New Roman" panose="02020603050405020304" pitchFamily="18" charset="0"/>
              </a:rPr>
              <a:t>mental orientation and awareness</a:t>
            </a:r>
            <a:r>
              <a:rPr lang="en-US" sz="1800" dirty="0">
                <a:effectLst/>
                <a:latin typeface="Arial" panose="020B0604020202020204" pitchFamily="34" charset="0"/>
                <a:ea typeface="Times New Roman" panose="02020603050405020304" pitchFamily="18" charset="0"/>
              </a:rPr>
              <a:t> that we are </a:t>
            </a:r>
            <a:r>
              <a:rPr lang="en-US" sz="1800" i="1" dirty="0">
                <a:effectLst/>
                <a:latin typeface="Arial" panose="020B0604020202020204" pitchFamily="34" charset="0"/>
                <a:ea typeface="Times New Roman" panose="02020603050405020304" pitchFamily="18" charset="0"/>
              </a:rPr>
              <a:t>moving towards</a:t>
            </a:r>
            <a:r>
              <a:rPr lang="en-US" sz="1800" dirty="0">
                <a:effectLst/>
                <a:latin typeface="Arial" panose="020B0604020202020204" pitchFamily="34" charset="0"/>
                <a:ea typeface="Times New Roman" panose="02020603050405020304" pitchFamily="18" charset="0"/>
              </a:rPr>
              <a:t> </a:t>
            </a:r>
            <a:r>
              <a:rPr lang="en-US" sz="1800" i="1" dirty="0">
                <a:effectLst/>
                <a:latin typeface="Arial" panose="020B0604020202020204" pitchFamily="34" charset="0"/>
                <a:ea typeface="Times New Roman" panose="02020603050405020304" pitchFamily="18" charset="0"/>
              </a:rPr>
              <a:t>becoming unified</a:t>
            </a:r>
            <a:r>
              <a:rPr lang="en-US" sz="1800" dirty="0">
                <a:effectLst/>
                <a:latin typeface="Arial" panose="020B0604020202020204" pitchFamily="34" charset="0"/>
                <a:ea typeface="Times New Roman" panose="02020603050405020304" pitchFamily="18" charset="0"/>
              </a:rPr>
              <a:t> rather than the norm of reactivity we are currently living with, such as with countries in the Middle East, Russia and China.</a:t>
            </a:r>
            <a:endParaRPr lang="el-GR" sz="1800" dirty="0">
              <a:effectLst/>
              <a:latin typeface="Arial" panose="020B0604020202020204" pitchFamily="34" charset="0"/>
              <a:ea typeface="Times New Roman" panose="02020603050405020304" pitchFamily="18" charset="0"/>
            </a:endParaRPr>
          </a:p>
          <a:p>
            <a:pPr marL="742950" marR="0" lvl="1" indent="-285750" algn="l">
              <a:lnSpc>
                <a:spcPct val="115000"/>
              </a:lnSpc>
              <a:spcBef>
                <a:spcPts val="600"/>
              </a:spcBef>
              <a:spcAft>
                <a:spcPts val="0"/>
              </a:spcAft>
              <a:buFont typeface="Arial" panose="020B0604020202020204" pitchFamily="34" charset="0"/>
              <a:buChar char="•"/>
            </a:pPr>
            <a:endParaRPr lang="el-GR"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l">
              <a:lnSpc>
                <a:spcPct val="115000"/>
              </a:lnSpc>
              <a:spcBef>
                <a:spcPts val="600"/>
              </a:spcBef>
              <a:spcAft>
                <a:spcPts val="0"/>
              </a:spcAft>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Σε ένα πιο λεπτοφυές επίπεδο, τα έθνη αναγνωρίζουν το κοινό μας παρελθόν και η ιστορία θεωρείται ως γέννηση ενός </a:t>
            </a:r>
            <a:r>
              <a:rPr lang="el-GR" sz="1800" i="1" dirty="0">
                <a:effectLst/>
                <a:latin typeface="Arial" panose="020B0604020202020204" pitchFamily="34" charset="0"/>
                <a:ea typeface="Times New Roman" panose="02020603050405020304" pitchFamily="18" charset="0"/>
                <a:cs typeface="Times New Roman" panose="02020603050405020304" pitchFamily="18" charset="0"/>
              </a:rPr>
              <a:t>νοητικού</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i="1" dirty="0">
                <a:effectLst/>
                <a:latin typeface="Arial" panose="020B0604020202020204" pitchFamily="34" charset="0"/>
                <a:ea typeface="Times New Roman" panose="02020603050405020304" pitchFamily="18" charset="0"/>
                <a:cs typeface="Times New Roman" panose="02020603050405020304" pitchFamily="18" charset="0"/>
              </a:rPr>
              <a:t>προσανατολισμού</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και της </a:t>
            </a:r>
            <a:r>
              <a:rPr lang="el-GR" sz="1800" i="1" dirty="0">
                <a:effectLst/>
                <a:latin typeface="Arial" panose="020B0604020202020204" pitchFamily="34" charset="0"/>
                <a:ea typeface="Times New Roman" panose="02020603050405020304" pitchFamily="18" charset="0"/>
                <a:cs typeface="Times New Roman" panose="02020603050405020304" pitchFamily="18" charset="0"/>
              </a:rPr>
              <a:t>συνειδητοποίησης</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800" i="1" dirty="0">
                <a:effectLst/>
                <a:latin typeface="Arial" panose="020B0604020202020204" pitchFamily="34" charset="0"/>
                <a:ea typeface="Times New Roman" panose="02020603050405020304" pitchFamily="18" charset="0"/>
                <a:cs typeface="Times New Roman" panose="02020603050405020304" pitchFamily="18" charset="0"/>
              </a:rPr>
              <a:t>ότι κινούμαστε προς την ενοποίηση </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και όχι προς την συνηθισμένη νόρμα αντιδραστικότητας με την οποία ζούμε αυτήν τη στιγμή, όπως συμβαίνει με τις χώρες της  Μέσης Ανατολής, την Ρωσία και την Κίνα.</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15000"/>
              </a:lnSpc>
              <a:spcBef>
                <a:spcPts val="600"/>
              </a:spcBef>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15000"/>
              </a:lnSpc>
              <a:spcBef>
                <a:spcPts val="60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 common misconception is the belief that if we have a realization of One Humanity, it sacrifices national identity. The Political Organizers hold that any differences of language, culture, or national identity should remain, as these will contribute and enhance the beauty of the diversity created by these many groups within humanity. The higher aspiration holds that these groups should work free from interference, continue economic and cultural sharing, work in close collaboration and maintain right relationships, free from pride, greed, ambition, and functioning with goodwill. Any tendencies towards nationalism, racial superiority and antagonism should be negated and transcended. </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15000"/>
              </a:lnSpc>
              <a:spcBef>
                <a:spcPts val="600"/>
              </a:spcBef>
              <a:spcAft>
                <a:spcPts val="0"/>
              </a:spcAft>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15000"/>
              </a:lnSpc>
              <a:spcBef>
                <a:spcPts val="600"/>
              </a:spcBef>
              <a:spcAft>
                <a:spcPts val="0"/>
              </a:spcAft>
            </a:pPr>
            <a:r>
              <a:rPr lang="el-GR"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Μια κοινή παρανόηση είναι η πεποίθηση ότι αν δεχτούμε την Μία Ανθρωπότητα,  θυσιάζουμε την εθνική μας ταυτότητα. Οι Πολιτικοί Οργανωτές πιστεύουν ότι  οι υπάρχουσες διαφοροποιήσεις γλώσσας, πολιτισμού ή εθνικής ταυτότητας θα πρέπει να παραμείνουν, καθώς αυτές θα συμβάλουν και θα ενισχύσουν την ομορφιά της διαφορετικότητας που δημιουργεί αυτή η πολλαπλότητα στην ανθρωπότητα. Αυτές οι διαφορές από χώρα σε χώρα θα  πρέπει να υφίστανται χωρίς παρεμβάσεις, να αναγνωρίζονται στην οικονομική και πολιτιστική ανταλλαγή. Οι λαοί θα πρέπει να εργάζονται σε στενή συνεργασία και να διατηρούν ορθές  σχέσεις, απαλλαγμένες από υπερηφάνεια, απληστία, φιλοδοξίες, καθώς  και να λειτουργούν με καλή θέληση. Οποιεσδήποτε τάσεις προς τον εθνικισμό, την φυλετική ανωτερότητα και τον ανταγωνισμό πρέπει να αναιρούνται και να υπερβαίνονται.</a:t>
            </a:r>
            <a:endParaRPr lang="en-US"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15000"/>
              </a:lnSpc>
              <a:spcBef>
                <a:spcPts val="600"/>
              </a:spcBef>
              <a:spcAft>
                <a:spcPts val="0"/>
              </a:spcAft>
            </a:pPr>
            <a:endParaRPr lang="en-US"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60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Since the 1950s, cultural, scientific, business, and education exchanges, known as “Citizen Diplomacy”, have occurred and enhanced the countries involved. For example, in 1956 Van Cliburn, the American pianist, went to Moscow at the height of the Cold War for an international music competition. Representing the United States, he was a citizen diplomat. He won the competition and was recognized internationally not only as a great pianist, but for bridging a tense political and cultural gap that existed between the US and Soviet governments....a role the governments could not fill. In the last 60 years there has been a sharing of science, medical technology, business practices, educational initiatives, the arts, literature, music and philosophy by millions of citizen exchanges between the United States, Europe, and Asia. </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600"/>
              </a:spcBef>
              <a:spcAft>
                <a:spcPts val="0"/>
              </a:spcAft>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600"/>
              </a:spcBef>
              <a:spcAft>
                <a:spcPts val="0"/>
              </a:spcAft>
            </a:pPr>
            <a:r>
              <a:rPr lang="el-GR" sz="1800" dirty="0">
                <a:effectLst/>
                <a:latin typeface="Arial" panose="020B0604020202020204" pitchFamily="34" charset="0"/>
                <a:ea typeface="Times New Roman" panose="02020603050405020304" pitchFamily="18" charset="0"/>
                <a:cs typeface="Arial" panose="020B0604020202020204" pitchFamily="34" charset="0"/>
              </a:rPr>
              <a:t>Από τη δεκαετία του 1950, πολιτιστικές, επιστημονικές, επιχειρηματικές και εκπαιδευτικές ανταλλαγές, γνωστές ως η «Διπλωματία του Πολίτη», έχουν λάβει χώρα και έχουν ενισχύσει τις εμπλεκόμενες χώρες. Για παράδειγμα, το 1956 ο Βαν Κλίμπερν, ο Αμερικανός πιανίστας, πήγε στη Μόσχα στο απόγειο του Ψυχρού Πολέμου για έναν διεθνή μουσικό διαγωνισμό. Εκπροσωπώντας τις Ηνωμένες Πολιτείες, ήταν ένας πολίτης διπλωμάτης, κέρδισε στον διαγωνισμό και αναγνωρίστηκε διεθνώς όχι μόνο ως σπουδαίος πιανίστας, αλλά και  ως γεφυροποιός  του τεταμένου πολιτικού και πολιτιστικού χάσματος που υπήρχε μεταξύ των κυβερνήσεων των ΗΠΑ και της Σοβιετικής Ένωσης...έναν ρόλο που οι κυβερνήσεις δεν μπορούσαν να καλύψουν. Τα τελευταία 60 χρόνια υπήρξε ανταλλαγή επιστήμης, ιατρικής τεχνολογίας, επιχειρηματικών πρακτικών, εκπαιδευτικών πρωτοβουλιών, τεχνών, λογοτεχνίας, μουσικής και φιλοσοφίας από εκατομμύρια ανταλλαγές πολιτών μεταξύ των Ηνωμένων Πολιτειών, της Ευρώπης και της Ασίας.</a:t>
            </a:r>
          </a:p>
          <a:p>
            <a:pPr marL="0" marR="0" algn="l">
              <a:lnSpc>
                <a:spcPct val="120000"/>
              </a:lnSpc>
              <a:spcBef>
                <a:spcPts val="60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Times New Roman" panose="02020603050405020304" pitchFamily="18" charset="0"/>
              </a:rPr>
              <a:t>Looking at the larger picture, since WWII, most nations have realized the severe consequences of war and destruction and its long lasting effects on their nation, and the world of nations. Through their acquired wisdom, the majority of nations, consequently, have made efforts towards establishing international unity and partnership through economic, political, and cultural sharing. In this way, the long-term plan of the Manu is slowly becoming more of a reality.</a:t>
            </a:r>
            <a:endParaRPr lang="el-GR" sz="1800" dirty="0">
              <a:effectLst/>
              <a:latin typeface="Arial" panose="020B0604020202020204" pitchFamily="34" charset="0"/>
              <a:ea typeface="Times New Roman" panose="02020603050405020304" pitchFamily="18" charset="0"/>
            </a:endParaRPr>
          </a:p>
          <a:p>
            <a:pPr marL="742950" marR="0" lvl="1"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endParaRPr lang="el-GR" sz="1800" dirty="0">
              <a:effectLst/>
              <a:latin typeface="Arial" panose="020B0604020202020204" pitchFamily="34" charset="0"/>
            </a:endParaRPr>
          </a:p>
          <a:p>
            <a:pPr marL="742950" marR="0" lvl="1"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l-GR" sz="1800" dirty="0"/>
              <a:t>Κοιτάζοντας την ευρύτερη εικόνα, από τον Β' Παγκόσμιο Πόλεμο, τα περισσότερα έθνη έχουν συνειδητοποιήσει τις σοβαρές συνέπειες της καταστροφής του πολέμου και τις μακροχρόνιες επιπτώσεις του στο έθνος τους και στον κόσμο των εθνών. Μέσω της σοφίας  που απέκτησαν τα περισσότερα έθνη έχουν καταβάλει προσπάθειες για την εδραίωση της διεθνούς ενότητας και εταιρικής σχέσης μέσω της οικονομικής, πολιτικής και πολιτιστικής ανταλλαγής. Με αυτόν τον τρόπο, το μακροπρόθεσμο σχέδιο του Μανού γίνεται σιγά σιγά όλο και περισσότερο πραγματικότητα.</a:t>
            </a:r>
            <a:endParaRPr lang="en-US" sz="1800" dirty="0"/>
          </a:p>
          <a:p>
            <a:pPr marL="0" marR="0" algn="l">
              <a:lnSpc>
                <a:spcPct val="120000"/>
              </a:lnSpc>
              <a:spcBef>
                <a:spcPts val="60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60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This level of sharing promotes goodwill, cooperation, breaks down racial and ethnic barriers, and expands people’s understanding of each other.....at the “non-governmental level”.</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600"/>
              </a:spcBef>
              <a:spcAft>
                <a:spcPts val="0"/>
              </a:spcAft>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600"/>
              </a:spcBef>
              <a:spcAft>
                <a:spcPts val="0"/>
              </a:spcAft>
            </a:pPr>
            <a:r>
              <a:rPr lang="el-GR" sz="1800" dirty="0">
                <a:effectLst/>
                <a:latin typeface="Arial" panose="020B0604020202020204" pitchFamily="34" charset="0"/>
                <a:ea typeface="Times New Roman" panose="02020603050405020304" pitchFamily="18" charset="0"/>
                <a:cs typeface="Times New Roman" panose="02020603050405020304" pitchFamily="18" charset="0"/>
              </a:rPr>
              <a:t>Αυτό το επίπεδο μερισμού προωθεί την καλή θέληση, την συνεργασία και καταρρίπτει τους φυλετικούς και εθνικούς  φραγμούς, διευρύνει επίσης  την κατανόηση των ανθρώπων μεταξύ τους.....σε «μη κυβερνητικό επίπεδο».</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600"/>
              </a:spcBef>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l"/>
            <a:r>
              <a:rPr lang="en-US" sz="1800" dirty="0">
                <a:effectLst/>
                <a:latin typeface="Arial" panose="020B0604020202020204" pitchFamily="34" charset="0"/>
                <a:ea typeface="Times New Roman" panose="02020603050405020304" pitchFamily="18" charset="0"/>
              </a:rPr>
              <a:t>Through “intercultural communication”, Service Workers are working to putting forth a positive future and inspire hope for the future. Through their actions, they are holding a mindset that all problems can be worked. </a:t>
            </a:r>
            <a:endParaRPr lang="el-GR" sz="1800" dirty="0">
              <a:effectLst/>
              <a:latin typeface="Arial" panose="020B0604020202020204" pitchFamily="34" charset="0"/>
              <a:ea typeface="Times New Roman" panose="02020603050405020304" pitchFamily="18" charset="0"/>
            </a:endParaRPr>
          </a:p>
          <a:p>
            <a:pPr algn="l"/>
            <a:endParaRPr lang="el-GR" sz="1800" dirty="0">
              <a:effectLst/>
              <a:latin typeface="Arial" panose="020B0604020202020204" pitchFamily="34" charset="0"/>
              <a:ea typeface="Times New Roman" panose="02020603050405020304" pitchFamily="18" charset="0"/>
            </a:endParaRPr>
          </a:p>
          <a:p>
            <a:pPr algn="l"/>
            <a:r>
              <a:rPr lang="el-GR" sz="1800" dirty="0">
                <a:effectLst/>
                <a:latin typeface="Arial" panose="020B0604020202020204" pitchFamily="34" charset="0"/>
                <a:ea typeface="Times New Roman" panose="02020603050405020304" pitchFamily="18" charset="0"/>
              </a:rPr>
              <a:t>Μέσω της «διαπολιτισμικής επικοινωνίας», οι Παγκόσμιοι Εξυπηρετητές  εργάζονται για να δημιουργήσουν ένα θετικό μέλλον και να εμπνεύσουν την ελπίδα για το μέλλον. Μέσω των πράξεων τους, κατέχουν  εκείνη την νοοτροπία που δείχνει ότι «όλα τα προβλήματα μπορούν να επιλυθούν».</a:t>
            </a:r>
            <a:endParaRPr lang="en-US" sz="1800" dirty="0">
              <a:effectLst/>
              <a:latin typeface="Arial" panose="020B0604020202020204" pitchFamily="34" charset="0"/>
              <a:ea typeface="Times New Roman" panose="02020603050405020304" pitchFamily="18" charset="0"/>
            </a:endParaRPr>
          </a:p>
          <a:p>
            <a:pPr algn="l"/>
            <a:endParaRPr lang="en-US" sz="1800" dirty="0">
              <a:effectLst/>
              <a:latin typeface="Arial" panose="020B0604020202020204" pitchFamily="34" charset="0"/>
              <a:ea typeface="Times New Roman" panose="02020603050405020304" pitchFamily="18" charset="0"/>
            </a:endParaRPr>
          </a:p>
          <a:p>
            <a:pPr algn="l"/>
            <a:endParaRPr lang="en-US" sz="1800" dirty="0">
              <a:effectLst/>
              <a:latin typeface="Arial" panose="020B0604020202020204" pitchFamily="34" charset="0"/>
              <a:ea typeface="Times New Roman" panose="02020603050405020304" pitchFamily="18" charset="0"/>
            </a:endParaRPr>
          </a:p>
          <a:p>
            <a:pPr algn="l"/>
            <a:endParaRPr lang="en-US" sz="1800" b="1" dirty="0">
              <a:effectLst/>
              <a:latin typeface="Arial" panose="020B0604020202020204" pitchFamily="34" charset="0"/>
            </a:endParaRPr>
          </a:p>
          <a:p>
            <a:pPr algn="l"/>
            <a:endParaRPr lang="en-US" sz="1800" b="0" dirty="0">
              <a:effectLst/>
              <a:latin typeface="Arial" panose="020B0604020202020204" pitchFamily="34" charset="0"/>
            </a:endParaRPr>
          </a:p>
          <a:p>
            <a:pPr algn="l"/>
            <a:endParaRPr lang="en-US" sz="1800" dirty="0">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2</a:t>
            </a:fld>
            <a:endParaRPr lang="en-US"/>
          </a:p>
        </p:txBody>
      </p:sp>
    </p:spTree>
    <p:extLst>
      <p:ext uri="{BB962C8B-B14F-4D97-AF65-F5344CB8AC3E}">
        <p14:creationId xmlns:p14="http://schemas.microsoft.com/office/powerpoint/2010/main" val="3469814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gn="l">
              <a:lnSpc>
                <a:spcPct val="120000"/>
              </a:lnSpc>
              <a:spcBef>
                <a:spcPts val="0"/>
              </a:spcBef>
              <a:spcAft>
                <a:spcPts val="600"/>
              </a:spcAft>
            </a:pPr>
            <a:r>
              <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New Vision for Humanity: ......A Speculation</a:t>
            </a:r>
            <a:endParaRPr lang="el-GR"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lang="el-GR" sz="18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Ένα Νέο Όραμα για την Ανθρωπότητα ……Μια εικασία</a:t>
            </a:r>
            <a:endParaRPr lang="en-US" sz="1800" b="1" dirty="0">
              <a:solidFill>
                <a:schemeClr val="bg1"/>
              </a:solidFill>
              <a:latin typeface="Bookman Old Style" pitchFamily="18" charset="0"/>
              <a:cs typeface="Arial" pitchFamily="34" charset="0"/>
            </a:endParaRPr>
          </a:p>
          <a:p>
            <a:pPr marL="0" marR="0" algn="l">
              <a:lnSpc>
                <a:spcPct val="120000"/>
              </a:lnSpc>
              <a:spcBef>
                <a:spcPts val="0"/>
              </a:spcBef>
              <a:spcAft>
                <a:spcPts val="6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0"/>
              </a:spcBef>
              <a:spcAft>
                <a:spcPts val="600"/>
              </a:spcAft>
            </a:pPr>
            <a:endPar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Last month I talked about the need for Visionary leaders or Statesmen to come forward and provide guidance.</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0"/>
              </a:spcBef>
              <a:spcAft>
                <a:spcPts val="600"/>
              </a:spcAft>
            </a:pPr>
            <a:r>
              <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Τον περασμένο μήνα μίλησα για την ανάγκη για Οραματιστές Ηγέτες ή Πολιτευτές που πρέπει να εμφανιστούν στο προσκήνιο  και να παρέχουν καθοδήγηση.</a:t>
            </a:r>
            <a:endPar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0"/>
              </a:spcBef>
              <a:spcAft>
                <a:spcPts val="600"/>
              </a:spcAft>
            </a:pPr>
            <a:endPar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“new vision” for humanity is really a “new story” that would be collectively written from the urges of all humanity. The historic and current story is filled conflict, and lacking in direction or unified purpose. </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0"/>
              </a:spcBef>
              <a:spcAft>
                <a:spcPts val="600"/>
              </a:spcAft>
            </a:pP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0"/>
              </a:spcBef>
              <a:spcAft>
                <a:spcPts val="600"/>
              </a:spcAft>
            </a:pPr>
            <a:r>
              <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Ένα «νέο όραμα» για την ανθρωπότητα είναι πραγματικά μια «νέα ιστορία» που θα γραφόταν συλλογικά από τις  ανάγκες όλης της ανθρωπότητας. Τόσο το παρελθόν όσο και η νεότερη ιστορία είναι γεμάτες συγκρούσεις και στερούνται κατεύθυνσης ή ενοποιημένου σκοπού.</a:t>
            </a:r>
          </a:p>
          <a:p>
            <a:pPr marL="0" marR="0" algn="l">
              <a:lnSpc>
                <a:spcPct val="120000"/>
              </a:lnSpc>
              <a:spcBef>
                <a:spcPts val="0"/>
              </a:spcBef>
              <a:spcAft>
                <a:spcPts val="600"/>
              </a:spcAft>
            </a:pPr>
            <a:endPar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0"/>
              </a:spcBef>
              <a:spcAft>
                <a:spcPts val="600"/>
              </a:spcAft>
            </a:pPr>
            <a:r>
              <a:rPr lang="en-US" sz="1800" dirty="0">
                <a:effectLst/>
                <a:latin typeface="Arial" panose="020B0604020202020204" pitchFamily="34" charset="0"/>
                <a:ea typeface="Times New Roman" panose="02020603050405020304" pitchFamily="18" charset="0"/>
              </a:rPr>
              <a:t>The Hierarchy already has a clear idea of how the Plan and civilization looks like when all of</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the 10 Seed (Service) Groups are vital and functioning in the Aquarian Age......with right human relations at their core</a:t>
            </a:r>
            <a:r>
              <a:rPr lang="en-US" sz="1800" dirty="0">
                <a:effectLst/>
                <a:latin typeface="Arial" panose="020B0604020202020204" pitchFamily="34" charset="0"/>
                <a:ea typeface="Times New Roman" panose="02020603050405020304" pitchFamily="18" charset="0"/>
              </a:rPr>
              <a:t>. </a:t>
            </a:r>
            <a:endParaRPr lang="el-GR" sz="1800" dirty="0">
              <a:effectLst/>
              <a:latin typeface="Arial" panose="020B0604020202020204" pitchFamily="34" charset="0"/>
              <a:ea typeface="Times New Roman" panose="02020603050405020304" pitchFamily="18" charset="0"/>
            </a:endParaRPr>
          </a:p>
          <a:p>
            <a:pPr marL="0" marR="0" algn="l">
              <a:lnSpc>
                <a:spcPct val="120000"/>
              </a:lnSpc>
              <a:spcBef>
                <a:spcPts val="0"/>
              </a:spcBef>
              <a:spcAft>
                <a:spcPts val="600"/>
              </a:spcAft>
            </a:pPr>
            <a:r>
              <a:rPr lang="el-GR" sz="1800" dirty="0">
                <a:effectLst/>
                <a:latin typeface="Arial" panose="020B0604020202020204" pitchFamily="34" charset="0"/>
                <a:ea typeface="Times New Roman" panose="02020603050405020304" pitchFamily="18" charset="0"/>
              </a:rPr>
              <a:t>Η Ιεραρχία έχει ήδη μια σαφή ιδέα για το πώς θα μοιάζει το Σχέδιο και ο πολιτισμός όταν όλοι οι 10 Σπερματικοί Όμιλοι (Παγκόσμιων Εξυπηρετητών)  θα ενεργοποιηθούν και θα λειτουργούν στην Εποχή του Υδροχόου......έχοντας στον πυρήνα της λειτουργίας τους τις ορθές ανθρώπινες σχέσεις.</a:t>
            </a:r>
          </a:p>
          <a:p>
            <a:pPr marL="0" marR="0" algn="l">
              <a:lnSpc>
                <a:spcPct val="120000"/>
              </a:lnSpc>
              <a:spcBef>
                <a:spcPts val="0"/>
              </a:spcBef>
              <a:spcAft>
                <a:spcPts val="600"/>
              </a:spcAft>
            </a:pPr>
            <a:endParaRPr lang="en-US" sz="1800" dirty="0">
              <a:effectLst/>
              <a:latin typeface="Arial" panose="020B0604020202020204" pitchFamily="34" charset="0"/>
              <a:ea typeface="Times New Roman" panose="02020603050405020304" pitchFamily="18" charset="0"/>
            </a:endParaRPr>
          </a:p>
          <a:p>
            <a:pPr marL="742950" marR="0" lvl="1" indent="-285750" algn="l">
              <a:lnSpc>
                <a:spcPct val="120000"/>
              </a:lnSpc>
              <a:spcBef>
                <a:spcPts val="0"/>
              </a:spcBef>
              <a:spcAft>
                <a:spcPts val="60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They hold this as an “ideal”, at the Ashramic level</a:t>
            </a:r>
          </a:p>
          <a:p>
            <a:pPr marL="742950" marR="0" lvl="1" indent="-285750" algn="l">
              <a:lnSpc>
                <a:spcPct val="120000"/>
              </a:lnSpc>
              <a:spcBef>
                <a:spcPts val="0"/>
              </a:spcBef>
              <a:spcAft>
                <a:spcPts val="600"/>
              </a:spcAft>
              <a:buFont typeface="Arial" panose="020B0604020202020204" pitchFamily="34" charset="0"/>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Considering the vitriol, levels of selfishness, and separatism which currently dominates the world’s news, </a:t>
            </a:r>
            <a:r>
              <a:rPr lang="en-US" sz="18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humanity needs</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hear NEW and innovative ideas for </a:t>
            </a:r>
            <a:r>
              <a:rPr lang="en-US" sz="18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giving hope</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 new direction for civilization.</a:t>
            </a:r>
          </a:p>
          <a:p>
            <a:pPr marL="742950" marR="0" lvl="1" indent="-285750" algn="l">
              <a:lnSpc>
                <a:spcPct val="120000"/>
              </a:lnSpc>
              <a:spcBef>
                <a:spcPts val="0"/>
              </a:spcBef>
              <a:spcAft>
                <a:spcPts val="6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 world unifying vision would embrace all peoples from all nations and cultures. Over the last two centuries scholars, visionaries and statesmen have put forth many utopian ideas and idealistic forms of government, but virtually all of them have been impractical and do not last for the long term.</a:t>
            </a:r>
            <a:r>
              <a:rPr lang="en-US" sz="1800" i="0" dirty="0">
                <a:effectLst/>
                <a:latin typeface="Arial" panose="020B0604020202020204" pitchFamily="34" charset="0"/>
                <a:ea typeface="Calibri" panose="020F0502020204030204" pitchFamily="34" charset="0"/>
              </a:rPr>
              <a:t> </a:t>
            </a:r>
          </a:p>
          <a:p>
            <a:pPr marL="742950" marR="0" lvl="1" indent="-285750" algn="l">
              <a:lnSpc>
                <a:spcPct val="120000"/>
              </a:lnSpc>
              <a:spcBef>
                <a:spcPts val="0"/>
              </a:spcBef>
              <a:spcAft>
                <a:spcPts val="600"/>
              </a:spcAft>
              <a:buFont typeface="Arial" panose="020B0604020202020204" pitchFamily="34" charset="0"/>
              <a:buChar char="•"/>
            </a:pPr>
            <a:r>
              <a:rPr lang="en-US" sz="1800" i="0" dirty="0">
                <a:effectLst/>
                <a:latin typeface="Arial" panose="020B0604020202020204" pitchFamily="34" charset="0"/>
                <a:ea typeface="Calibri" panose="020F0502020204030204" pitchFamily="34" charset="0"/>
              </a:rPr>
              <a:t>The 10 Seed or Service Groups are spiritually oriented at their core, i.e. with Soul guidance and motivation. Each SG contains a kernel of possibility and potential for world transformation.</a:t>
            </a:r>
            <a:endParaRPr lang="el-GR" sz="1800" i="0" dirty="0">
              <a:effectLst/>
              <a:latin typeface="Arial" panose="020B0604020202020204" pitchFamily="34" charset="0"/>
              <a:ea typeface="Calibri" panose="020F0502020204030204" pitchFamily="34" charset="0"/>
            </a:endParaRPr>
          </a:p>
          <a:p>
            <a:pPr marL="742950" marR="0" lvl="1" indent="-285750" algn="l">
              <a:lnSpc>
                <a:spcPct val="120000"/>
              </a:lnSpc>
              <a:spcBef>
                <a:spcPts val="0"/>
              </a:spcBef>
              <a:spcAft>
                <a:spcPts val="600"/>
              </a:spcAft>
              <a:buFont typeface="Arial" panose="020B0604020202020204" pitchFamily="34" charset="0"/>
              <a:buChar char="•"/>
            </a:pPr>
            <a:endParaRPr lang="el-GR" sz="1800" i="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a:lnSpc>
                <a:spcPct val="120000"/>
              </a:lnSpc>
              <a:spcBef>
                <a:spcPts val="0"/>
              </a:spcBef>
              <a:spcAft>
                <a:spcPts val="600"/>
              </a:spcAft>
              <a:buFont typeface="Arial" panose="020B0604020202020204" pitchFamily="34" charset="0"/>
              <a:buChar char="•"/>
            </a:pPr>
            <a:r>
              <a:rPr lang="el-GR" sz="1800" i="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Αυτό είναι το «ιδανικό» σε </a:t>
            </a:r>
            <a:r>
              <a:rPr lang="el-GR" sz="1800" i="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Ασραμικό</a:t>
            </a:r>
            <a:r>
              <a:rPr lang="el-GR" sz="1800" i="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επίπεδο.</a:t>
            </a:r>
          </a:p>
          <a:p>
            <a:pPr marL="742950" marR="0" lvl="1" indent="-285750" algn="l">
              <a:lnSpc>
                <a:spcPct val="120000"/>
              </a:lnSpc>
              <a:spcBef>
                <a:spcPts val="0"/>
              </a:spcBef>
              <a:spcAft>
                <a:spcPts val="600"/>
              </a:spcAft>
              <a:buFont typeface="Arial" panose="020B0604020202020204" pitchFamily="34" charset="0"/>
              <a:buChar char="•"/>
            </a:pPr>
            <a:r>
              <a:rPr lang="el-GR" sz="1800" i="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Λαμβάνοντας υπόψη την καυστική κριτική, τα επίπεδα εγωισμού και </a:t>
            </a:r>
            <a:r>
              <a:rPr lang="el-GR" sz="1800" i="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χωριστικότητας</a:t>
            </a:r>
            <a:r>
              <a:rPr lang="el-GR" sz="1800" i="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που κυριαρχούν επί του παρόντος στις ειδήσεις του κόσμου, η </a:t>
            </a:r>
            <a:r>
              <a:rPr lang="el-GR" sz="1800" i="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ανθρωπότητα</a:t>
            </a:r>
            <a:r>
              <a:rPr lang="el-GR" sz="1800" i="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l-GR" sz="1800" i="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χρειάζεται</a:t>
            </a:r>
            <a:r>
              <a:rPr lang="el-GR" sz="1800" i="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να ακούσει ΝΕΕΣ και καινοτόμες ιδέες για να </a:t>
            </a:r>
            <a:r>
              <a:rPr lang="el-GR" sz="1800" i="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δώσει ελπίδα </a:t>
            </a:r>
            <a:r>
              <a:rPr lang="el-GR" sz="1800" i="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και μια νέα κατεύθυνση στον πολιτισμό.</a:t>
            </a:r>
          </a:p>
          <a:p>
            <a:pPr marL="742950" marR="0" lvl="1" indent="-285750" algn="l">
              <a:lnSpc>
                <a:spcPct val="120000"/>
              </a:lnSpc>
              <a:spcBef>
                <a:spcPts val="0"/>
              </a:spcBef>
              <a:spcAft>
                <a:spcPts val="600"/>
              </a:spcAft>
              <a:buFont typeface="Arial" panose="020B0604020202020204" pitchFamily="34" charset="0"/>
              <a:buChar char="•"/>
            </a:pPr>
            <a:r>
              <a:rPr lang="el-GR" sz="1800" i="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Ένα παγκόσμιο ενοποιητικό όραμα θα αγκάλιαζε όλους τους λαούς από όλα τα έθνη και τους πολιτισμούς. Κατά τη διάρκεια των δύο τελευταίων αιώνων, μελετητές, οραματιστές και πολιτικοί έχουν διατυπώσει πολλές ουτοπικές ιδέες και ιδεαλιστικές μορφές διακυβέρνησης, αλλά σχεδόν όλες ήταν ανεφάρμοστες και δεν είχαν μακροπρόθεσμη διάρκεια.</a:t>
            </a:r>
          </a:p>
          <a:p>
            <a:pPr marL="742950" marR="0" lvl="1" indent="-285750" algn="l">
              <a:lnSpc>
                <a:spcPct val="120000"/>
              </a:lnSpc>
              <a:spcBef>
                <a:spcPts val="0"/>
              </a:spcBef>
              <a:spcAft>
                <a:spcPts val="600"/>
              </a:spcAft>
              <a:buFont typeface="Arial" panose="020B0604020202020204" pitchFamily="34" charset="0"/>
              <a:buChar char="•"/>
            </a:pPr>
            <a:r>
              <a:rPr lang="el-GR" sz="1800" i="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Οι 10 Σπερματικοί Όμιλοι Παγκόσμιων Εξυπηρετητών είναι πνευματικά προσανατολισμένοι στον πυρήνα τους, δηλαδή  στο κίνητρο της ψυχής τους. Κάθε Σ.Ο  περιέχει ένα απόθεμα δυνατοτήτων και μια προοπτική για παγκόσμιο μετασχηματισμό.</a:t>
            </a:r>
            <a:endParaRPr lang="en-US" sz="1800" i="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57200" marR="0" lvl="1" indent="0" algn="l" defTabSz="914400" rtl="0" eaLnBrk="1" fontAlgn="auto" latinLnBrk="0" hangingPunct="1">
              <a:lnSpc>
                <a:spcPct val="120000"/>
              </a:lnSpc>
              <a:spcBef>
                <a:spcPts val="0"/>
              </a:spcBef>
              <a:spcAft>
                <a:spcPts val="600"/>
              </a:spcAft>
              <a:buClrTx/>
              <a:buSzTx/>
              <a:buFontTx/>
              <a:buNone/>
              <a:tabLst/>
              <a:defRP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The website </a:t>
            </a:r>
            <a:r>
              <a:rPr lang="en-US" sz="1200" i="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Center for Evolutionary Leadership</a:t>
            </a:r>
            <a:r>
              <a:rPr lang="en-US" sz="1200" i="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provides a great description of what a “New Story” could look like:</a:t>
            </a:r>
          </a:p>
          <a:p>
            <a:pPr marL="914400" marR="0" lvl="2" algn="l">
              <a:lnSpc>
                <a:spcPct val="120000"/>
              </a:lnSpc>
              <a:spcBef>
                <a:spcPts val="600"/>
              </a:spcBef>
              <a:spcAft>
                <a:spcPts val="0"/>
              </a:spcAft>
            </a:pPr>
            <a:r>
              <a:rPr lang="en-US" sz="1200" i="1" dirty="0">
                <a:effectLst/>
                <a:latin typeface="Arial" panose="020B0604020202020204" pitchFamily="34" charset="0"/>
                <a:ea typeface="Times New Roman" panose="02020603050405020304" pitchFamily="18" charset="0"/>
                <a:cs typeface="Arial" panose="020B0604020202020204" pitchFamily="34" charset="0"/>
              </a:rPr>
              <a:t>“Moving </a:t>
            </a:r>
            <a:r>
              <a:rPr lang="en-US" i="1" dirty="0"/>
              <a:t>human evolution toward just, democratic, sustainable, flourishing organizations, institutions, and societies is within our choice, and can be produced by effective leaders, evolutionary leaders, their organizations, and citizens at all levels of society cultivating solidarity and working collaboratively for a common purpose”.</a:t>
            </a:r>
            <a:endParaRPr lang="el-GR" i="1" dirty="0"/>
          </a:p>
          <a:p>
            <a:pPr marL="914400" marR="0" lvl="2" algn="l">
              <a:lnSpc>
                <a:spcPct val="120000"/>
              </a:lnSpc>
              <a:spcBef>
                <a:spcPts val="600"/>
              </a:spcBef>
              <a:spcAft>
                <a:spcPts val="0"/>
              </a:spcAft>
            </a:pPr>
            <a:endParaRPr lang="en-US" i="1" dirty="0"/>
          </a:p>
          <a:p>
            <a:pPr marL="0" marR="0" lvl="0" indent="0" algn="l" defTabSz="914400" rtl="0" eaLnBrk="1" fontAlgn="auto" latinLnBrk="0" hangingPunct="1">
              <a:lnSpc>
                <a:spcPct val="120000"/>
              </a:lnSpc>
              <a:spcBef>
                <a:spcPts val="0"/>
              </a:spcBef>
              <a:spcAft>
                <a:spcPts val="600"/>
              </a:spcAft>
              <a:buClrTx/>
              <a:buSzTx/>
              <a:buFontTx/>
              <a:buNone/>
              <a:tabLst/>
              <a:defRPr/>
            </a:pPr>
            <a:r>
              <a:rPr lang="el-GR" sz="1800" kern="1200" dirty="0">
                <a:solidFill>
                  <a:srgbClr val="000000"/>
                </a:solidFill>
                <a:effectLst/>
                <a:latin typeface="Arial" panose="020B0604020202020204" pitchFamily="34" charset="0"/>
                <a:ea typeface="Arial" panose="020B0604020202020204" pitchFamily="34" charset="0"/>
              </a:rPr>
              <a:t>Ο </a:t>
            </a:r>
            <a:r>
              <a:rPr lang="el-GR" sz="1800" kern="1200" dirty="0" err="1">
                <a:solidFill>
                  <a:srgbClr val="000000"/>
                </a:solidFill>
                <a:effectLst/>
                <a:latin typeface="Arial" panose="020B0604020202020204" pitchFamily="34" charset="0"/>
                <a:ea typeface="Arial" panose="020B0604020202020204" pitchFamily="34" charset="0"/>
              </a:rPr>
              <a:t>ιστότοπος</a:t>
            </a:r>
            <a:r>
              <a:rPr lang="el-GR" sz="1800" kern="1200" dirty="0">
                <a:solidFill>
                  <a:srgbClr val="000000"/>
                </a:solidFill>
                <a:effectLst/>
                <a:latin typeface="Arial" panose="020B0604020202020204" pitchFamily="34" charset="0"/>
                <a:ea typeface="Arial" panose="020B0604020202020204" pitchFamily="34" charset="0"/>
              </a:rPr>
              <a:t> </a:t>
            </a:r>
            <a:r>
              <a:rPr lang="el-GR" sz="1800" i="1" kern="1200" dirty="0" err="1">
                <a:solidFill>
                  <a:srgbClr val="000000"/>
                </a:solidFill>
                <a:effectLst/>
                <a:latin typeface="Arial" panose="020B0604020202020204" pitchFamily="34" charset="0"/>
                <a:ea typeface="Arial" panose="020B0604020202020204" pitchFamily="34" charset="0"/>
              </a:rPr>
              <a:t>Center</a:t>
            </a:r>
            <a:r>
              <a:rPr lang="el-GR" sz="1800" i="1" kern="1200" dirty="0">
                <a:solidFill>
                  <a:srgbClr val="000000"/>
                </a:solidFill>
                <a:effectLst/>
                <a:latin typeface="Arial" panose="020B0604020202020204" pitchFamily="34" charset="0"/>
                <a:ea typeface="Arial" panose="020B0604020202020204" pitchFamily="34" charset="0"/>
              </a:rPr>
              <a:t> for </a:t>
            </a:r>
            <a:r>
              <a:rPr lang="el-GR" sz="1800" i="1" kern="1200" dirty="0" err="1">
                <a:solidFill>
                  <a:srgbClr val="000000"/>
                </a:solidFill>
                <a:effectLst/>
                <a:latin typeface="Arial" panose="020B0604020202020204" pitchFamily="34" charset="0"/>
                <a:ea typeface="Arial" panose="020B0604020202020204" pitchFamily="34" charset="0"/>
              </a:rPr>
              <a:t>Evolutionary</a:t>
            </a:r>
            <a:r>
              <a:rPr lang="el-GR" sz="1800" i="1" kern="1200" dirty="0">
                <a:solidFill>
                  <a:srgbClr val="000000"/>
                </a:solidFill>
                <a:effectLst/>
                <a:latin typeface="Arial" panose="020B0604020202020204" pitchFamily="34" charset="0"/>
                <a:ea typeface="Arial" panose="020B0604020202020204" pitchFamily="34" charset="0"/>
              </a:rPr>
              <a:t> </a:t>
            </a:r>
            <a:r>
              <a:rPr lang="el-GR" sz="1800" i="1" kern="1200" dirty="0" err="1">
                <a:solidFill>
                  <a:srgbClr val="000000"/>
                </a:solidFill>
                <a:effectLst/>
                <a:latin typeface="Arial" panose="020B0604020202020204" pitchFamily="34" charset="0"/>
                <a:ea typeface="Arial" panose="020B0604020202020204" pitchFamily="34" charset="0"/>
              </a:rPr>
              <a:t>Leadership</a:t>
            </a:r>
            <a:r>
              <a:rPr lang="el-GR" sz="1800" i="1" kern="1200" dirty="0">
                <a:solidFill>
                  <a:srgbClr val="000000"/>
                </a:solidFill>
                <a:effectLst/>
                <a:latin typeface="Arial" panose="020B0604020202020204" pitchFamily="34" charset="0"/>
                <a:ea typeface="Arial" panose="020B0604020202020204" pitchFamily="34" charset="0"/>
              </a:rPr>
              <a:t> </a:t>
            </a:r>
            <a:r>
              <a:rPr lang="el-GR" sz="1800" kern="1200" dirty="0">
                <a:solidFill>
                  <a:srgbClr val="000000"/>
                </a:solidFill>
                <a:effectLst/>
                <a:latin typeface="Arial" panose="020B0604020202020204" pitchFamily="34" charset="0"/>
                <a:ea typeface="Arial" panose="020B0604020202020204" pitchFamily="34" charset="0"/>
              </a:rPr>
              <a:t>παρέχει μια εξαιρετική περιγραφή του πώς θα μπορούσε να μοιάζει μια «Νέα ιστορία»:</a:t>
            </a:r>
          </a:p>
          <a:p>
            <a:pPr marL="0" marR="0" lvl="0" indent="0" algn="l" defTabSz="914400" rtl="0" eaLnBrk="1" fontAlgn="auto" latinLnBrk="0" hangingPunct="1">
              <a:lnSpc>
                <a:spcPct val="120000"/>
              </a:lnSpc>
              <a:spcBef>
                <a:spcPts val="0"/>
              </a:spcBef>
              <a:spcAft>
                <a:spcPts val="600"/>
              </a:spcAft>
              <a:buClrTx/>
              <a:buSzTx/>
              <a:buFontTx/>
              <a:buNone/>
              <a:tabLst/>
              <a:defRPr/>
            </a:pPr>
            <a:endParaRPr lang="el-GR" sz="1800" kern="12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lang="el-GR" sz="1800" i="1" kern="1200" dirty="0">
                <a:solidFill>
                  <a:srgbClr val="000000"/>
                </a:solidFill>
                <a:effectLst/>
                <a:latin typeface="Arial" panose="020B0604020202020204" pitchFamily="34" charset="0"/>
                <a:ea typeface="Arial" panose="020B0604020202020204" pitchFamily="34" charset="0"/>
              </a:rPr>
              <a:t>	«Η κίνηση της ανθρώπινης εξέλιξης προς πιο δίκαιους, δημοκρατικούς, βιώσιμους, ακμάζοντες οργανισμούς, θεσμούς και κοινωνίες είναι μέσα στην επιλογή μας και μπορεί να παραχθεί από 	αποτελεσματικούς ηγέτες, ηγέτες προσανατολισμένους στην εξέλιξη, από τις οργανώσεις τους και με την συμμετοχή των πολιτών σε όλα τα επίπεδα της κοινωνίας, καλλιεργώντας την αλληλεγγύη και εργαζόμενοι  συλλογικά για τον κοινό σκοπό».</a:t>
            </a:r>
          </a:p>
          <a:p>
            <a:pPr marL="0" marR="0" lvl="0" indent="0" algn="l" defTabSz="914400" rtl="0" eaLnBrk="1" fontAlgn="auto" latinLnBrk="0" hangingPunct="1">
              <a:lnSpc>
                <a:spcPct val="120000"/>
              </a:lnSpc>
              <a:spcBef>
                <a:spcPts val="0"/>
              </a:spcBef>
              <a:spcAft>
                <a:spcPts val="600"/>
              </a:spcAft>
              <a:buClrTx/>
              <a:buSzTx/>
              <a:buFontTx/>
              <a:buNone/>
              <a:tabLst/>
              <a:defRPr/>
            </a:pPr>
            <a:endParaRPr lang="en-US" sz="1800" kern="12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lang="en-US" sz="1800" kern="1200" dirty="0">
                <a:solidFill>
                  <a:srgbClr val="000000"/>
                </a:solidFill>
                <a:effectLst/>
                <a:latin typeface="Arial" panose="020B0604020202020204" pitchFamily="34" charset="0"/>
                <a:ea typeface="Arial" panose="020B0604020202020204" pitchFamily="34" charset="0"/>
              </a:rPr>
              <a:t>Considering the whole spectrum of religious, economic, and political factions, it is not just hate, selfishness, separatism, and narrow-mindedness that drive many people with their actions. If mankind wants a world based on </a:t>
            </a:r>
            <a:r>
              <a:rPr lang="en-US" sz="1800" i="1" kern="1200" dirty="0">
                <a:solidFill>
                  <a:srgbClr val="000000"/>
                </a:solidFill>
                <a:effectLst/>
                <a:latin typeface="Arial" panose="020B0604020202020204" pitchFamily="34" charset="0"/>
                <a:ea typeface="Arial" panose="020B0604020202020204" pitchFamily="34" charset="0"/>
              </a:rPr>
              <a:t>right human relations, </a:t>
            </a:r>
            <a:r>
              <a:rPr lang="en-US" sz="1800" kern="1200" dirty="0">
                <a:solidFill>
                  <a:srgbClr val="000000"/>
                </a:solidFill>
                <a:effectLst/>
                <a:latin typeface="Arial" panose="020B0604020202020204" pitchFamily="34" charset="0"/>
                <a:ea typeface="Arial" panose="020B0604020202020204" pitchFamily="34" charset="0"/>
              </a:rPr>
              <a:t>then mankind must learn that ideas, thoughts, and feelings </a:t>
            </a:r>
            <a:r>
              <a:rPr lang="en-US" sz="1800" u="sng" kern="1200" dirty="0">
                <a:solidFill>
                  <a:srgbClr val="000000"/>
                </a:solidFill>
                <a:effectLst/>
                <a:latin typeface="Arial" panose="020B0604020202020204" pitchFamily="34" charset="0"/>
                <a:ea typeface="Arial" panose="020B0604020202020204" pitchFamily="34" charset="0"/>
              </a:rPr>
              <a:t>do influence</a:t>
            </a:r>
            <a:r>
              <a:rPr lang="en-US" sz="1800" kern="1200" dirty="0">
                <a:solidFill>
                  <a:srgbClr val="000000"/>
                </a:solidFill>
                <a:effectLst/>
                <a:latin typeface="Arial" panose="020B0604020202020204" pitchFamily="34" charset="0"/>
                <a:ea typeface="Arial" panose="020B0604020202020204" pitchFamily="34" charset="0"/>
              </a:rPr>
              <a:t> the inner and outer planes. These energies therefore must be reined in and guided through the right application of spiritual values, e.g. cooperation, understanding, and goodwill. Man must realize that although he practices separativeness in so many ways, he can transcend these and realize his interconnectedness and oneness with all whom he interacts.</a:t>
            </a:r>
            <a:endParaRPr lang="el-GR" sz="1800" kern="12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endParaRPr lang="el-GR" sz="1800" kern="12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lang="el-GR" sz="1800" kern="1200" dirty="0">
                <a:solidFill>
                  <a:srgbClr val="000000"/>
                </a:solidFill>
                <a:effectLst/>
                <a:latin typeface="Arial" panose="020B0604020202020204" pitchFamily="34" charset="0"/>
                <a:ea typeface="Arial" panose="020B0604020202020204" pitchFamily="34" charset="0"/>
              </a:rPr>
              <a:t>Λαμβάνοντας υπόψη όλο το φάσμα των θρησκευτικών, οικονομικών και πολιτικών παρατάξεων, δεν είναι μόνο το μίσος, ο εγωισμός, ο διαχωρισμός και η στενόμυαλη σκέψη που οδηγούν πολλούς ανθρώπους στις πράξεις τους. Εάν η ανθρωπότητα θέλει έναν κόσμο που βασίζεται σε </a:t>
            </a:r>
            <a:r>
              <a:rPr lang="el-GR" sz="1800" i="1" kern="1200" dirty="0">
                <a:solidFill>
                  <a:srgbClr val="000000"/>
                </a:solidFill>
                <a:effectLst/>
                <a:latin typeface="Arial" panose="020B0604020202020204" pitchFamily="34" charset="0"/>
                <a:ea typeface="Arial" panose="020B0604020202020204" pitchFamily="34" charset="0"/>
              </a:rPr>
              <a:t>ορθές ανθρώπινες σχέσεις</a:t>
            </a:r>
            <a:r>
              <a:rPr lang="el-GR" sz="1800" kern="1200" dirty="0">
                <a:solidFill>
                  <a:srgbClr val="000000"/>
                </a:solidFill>
                <a:effectLst/>
                <a:latin typeface="Arial" panose="020B0604020202020204" pitchFamily="34" charset="0"/>
                <a:ea typeface="Arial" panose="020B0604020202020204" pitchFamily="34" charset="0"/>
              </a:rPr>
              <a:t>, τότε η ανθρωπότητα πρέπει να μάθει ότι οι ιδέες, οι σκέψεις και τα συναισθήματα </a:t>
            </a:r>
            <a:r>
              <a:rPr lang="el-GR" sz="1800" i="1" kern="1200" dirty="0">
                <a:solidFill>
                  <a:srgbClr val="000000"/>
                </a:solidFill>
                <a:effectLst/>
                <a:latin typeface="Arial" panose="020B0604020202020204" pitchFamily="34" charset="0"/>
                <a:ea typeface="Arial" panose="020B0604020202020204" pitchFamily="34" charset="0"/>
              </a:rPr>
              <a:t>επηρεάζουν πράγματι </a:t>
            </a:r>
            <a:r>
              <a:rPr lang="el-GR" sz="1800" kern="1200" dirty="0">
                <a:solidFill>
                  <a:srgbClr val="000000"/>
                </a:solidFill>
                <a:effectLst/>
                <a:latin typeface="Arial" panose="020B0604020202020204" pitchFamily="34" charset="0"/>
                <a:ea typeface="Arial" panose="020B0604020202020204" pitchFamily="34" charset="0"/>
              </a:rPr>
              <a:t>τα εσωτερικά και τα εξωτερικά πεδία. Αυτές οι ενέργειες λοιπόν πρέπει να χαλιναγωγούνται και να καθοδηγούνται μέσω της σωστής εφαρμογής πνευματικών αξιών, π.χ. συνεργασία, κατανόηση και καλή θέληση. Ο άνθρωπος πρέπει να συνειδητοποιήσει ότι αν και ασκεί την </a:t>
            </a:r>
            <a:r>
              <a:rPr lang="el-GR" sz="1800" kern="1200" dirty="0" err="1">
                <a:solidFill>
                  <a:srgbClr val="000000"/>
                </a:solidFill>
                <a:effectLst/>
                <a:latin typeface="Arial" panose="020B0604020202020204" pitchFamily="34" charset="0"/>
                <a:ea typeface="Arial" panose="020B0604020202020204" pitchFamily="34" charset="0"/>
              </a:rPr>
              <a:t>χωριστικότητα</a:t>
            </a:r>
            <a:r>
              <a:rPr lang="el-GR" sz="1800" kern="1200" dirty="0">
                <a:solidFill>
                  <a:srgbClr val="000000"/>
                </a:solidFill>
                <a:effectLst/>
                <a:latin typeface="Arial" panose="020B0604020202020204" pitchFamily="34" charset="0"/>
                <a:ea typeface="Arial" panose="020B0604020202020204" pitchFamily="34" charset="0"/>
              </a:rPr>
              <a:t> με τόσους πολλούς τρόπους, μπορεί να την υπερβεί και να συνειδητοποιήσει την διασύνδεση και την ενότητα του με όλους όσους αλληλοεπιδρά.</a:t>
            </a:r>
          </a:p>
          <a:p>
            <a:pPr marL="0" marR="0" lvl="0" indent="0" algn="l" defTabSz="914400" rtl="0" eaLnBrk="1" fontAlgn="auto" latinLnBrk="0" hangingPunct="1">
              <a:lnSpc>
                <a:spcPct val="120000"/>
              </a:lnSpc>
              <a:spcBef>
                <a:spcPts val="0"/>
              </a:spcBef>
              <a:spcAft>
                <a:spcPts val="600"/>
              </a:spcAft>
              <a:buClrTx/>
              <a:buSzTx/>
              <a:buFontTx/>
              <a:buNone/>
              <a:tabLst/>
              <a:defRPr/>
            </a:pPr>
            <a:endParaRPr lang="en-US" sz="1800" kern="1200" dirty="0">
              <a:solidFill>
                <a:srgbClr val="000000"/>
              </a:solidFill>
              <a:effectLst/>
              <a:latin typeface="Arial" panose="020B0604020202020204" pitchFamily="34" charset="0"/>
              <a:ea typeface="Arial" panose="020B0604020202020204" pitchFamily="34" charset="0"/>
            </a:endParaRPr>
          </a:p>
          <a:p>
            <a:pPr marL="742950" marR="0" lvl="1" indent="-28575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With the (human) drama of life happening across all the Seed Groups, we have no one who can make sense and offer solutions other than a “Band-Aid mentality” or temporary fix.  We need people who can see the global situation whole and not any separate part that favors the individual (person, group, company or nation)</a:t>
            </a:r>
            <a:endParaRPr lang="el-GR" sz="1800" dirty="0">
              <a:effectLst/>
              <a:latin typeface="Arial" panose="020B0604020202020204" pitchFamily="34" charset="0"/>
              <a:ea typeface="Calibri" panose="020F0502020204030204" pitchFamily="34" charset="0"/>
            </a:endParaRPr>
          </a:p>
          <a:p>
            <a:pPr marL="742950" marR="0" lvl="1" indent="-28575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endParaRPr lang="el-GR" sz="1800" kern="1200" dirty="0">
              <a:solidFill>
                <a:srgbClr val="000000"/>
              </a:solidFill>
              <a:effectLst/>
              <a:latin typeface="Arial" panose="020B0604020202020204" pitchFamily="34" charset="0"/>
              <a:ea typeface="Arial" panose="020B0604020202020204" pitchFamily="34" charset="0"/>
            </a:endParaRPr>
          </a:p>
          <a:p>
            <a:pPr marL="742950" marR="0" lvl="1" indent="-28575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lang="el-GR" sz="1800" kern="1200" dirty="0">
                <a:solidFill>
                  <a:srgbClr val="000000"/>
                </a:solidFill>
                <a:effectLst/>
                <a:latin typeface="Arial" panose="020B0604020202020204" pitchFamily="34" charset="0"/>
                <a:ea typeface="Arial" panose="020B0604020202020204" pitchFamily="34" charset="0"/>
              </a:rPr>
              <a:t>Στο παρόν (ανθρώπινο) δράμα της ζωής, δεν έχουμε κανέναν που να παρέχει νόημα και να προσφέρει λύσεις, παρατηρούμε μόνο μια «νοοτροπία Τσιρότου» ή προσωρινής λύση. Χρειαζόμαστε ανθρώπους που να μπορούν να δουν την παγκόσμια κατάσταση στο σύνολό της και όχι κατ’ οποιονδήποτε μεμονωμένο τρόπο που ευνοεί το άτομο (άτομο, ομάδα, εταιρεία ή έθνος)</a:t>
            </a:r>
            <a:endParaRPr lang="en-US" sz="1800" kern="12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endPar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While I will not presume to understand what the Masters think and know, I would like to at least examine </a:t>
            </a:r>
            <a:r>
              <a:rPr lang="en-US" sz="1800" u="sng" dirty="0">
                <a:effectLst/>
                <a:latin typeface="Arial" panose="020B0604020202020204" pitchFamily="34" charset="0"/>
                <a:ea typeface="Times New Roman" panose="02020603050405020304" pitchFamily="18" charset="0"/>
                <a:cs typeface="Arial" panose="020B0604020202020204" pitchFamily="34" charset="0"/>
              </a:rPr>
              <a:t>some ideas</a:t>
            </a:r>
            <a:r>
              <a:rPr lang="en-US" sz="1800" dirty="0">
                <a:effectLst/>
                <a:latin typeface="Arial" panose="020B0604020202020204" pitchFamily="34" charset="0"/>
                <a:ea typeface="Times New Roman" panose="02020603050405020304" pitchFamily="18" charset="0"/>
                <a:cs typeface="Arial" panose="020B0604020202020204" pitchFamily="34" charset="0"/>
              </a:rPr>
              <a:t> of what could most likely be behind a “new vison for humanity”</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lang="el-GR" sz="1800" dirty="0">
                <a:effectLst/>
                <a:latin typeface="Arial" panose="020B0604020202020204" pitchFamily="34" charset="0"/>
                <a:ea typeface="Times New Roman" panose="02020603050405020304" pitchFamily="18" charset="0"/>
                <a:cs typeface="Arial" panose="020B0604020202020204" pitchFamily="34" charset="0"/>
              </a:rPr>
              <a:t>Αν και δεν θα τολμήσω να υποθέσω ότι καταλαβαίνω τι σκέφτονται και γνωρίζουν οι Διδάσκαλοι, θα ήθελα τουλάχιστον να εξετάσω </a:t>
            </a:r>
            <a:r>
              <a:rPr lang="el-GR" sz="1800" u="sng" dirty="0">
                <a:effectLst/>
                <a:latin typeface="Arial" panose="020B0604020202020204" pitchFamily="34" charset="0"/>
                <a:ea typeface="Times New Roman" panose="02020603050405020304" pitchFamily="18" charset="0"/>
                <a:cs typeface="Arial" panose="020B0604020202020204" pitchFamily="34" charset="0"/>
              </a:rPr>
              <a:t>μερικές ιδέες </a:t>
            </a:r>
            <a:r>
              <a:rPr lang="el-GR" sz="1800" dirty="0">
                <a:effectLst/>
                <a:latin typeface="Arial" panose="020B0604020202020204" pitchFamily="34" charset="0"/>
                <a:ea typeface="Times New Roman" panose="02020603050405020304" pitchFamily="18" charset="0"/>
                <a:cs typeface="Arial" panose="020B0604020202020204" pitchFamily="34" charset="0"/>
              </a:rPr>
              <a:t>για το τι θα μπορούσε πιθανότατα να βρίσκεται πίσω από ένα «νέο όραμα για την ανθρωπότητα»</a:t>
            </a:r>
          </a:p>
          <a:p>
            <a:pPr marL="0" marR="0" lvl="0" indent="0" algn="l" defTabSz="914400" rtl="0" eaLnBrk="1" fontAlgn="auto" latinLnBrk="0" hangingPunct="1">
              <a:lnSpc>
                <a:spcPct val="120000"/>
              </a:lnSpc>
              <a:spcBef>
                <a:spcPts val="0"/>
              </a:spcBef>
              <a:spcAft>
                <a:spcPts val="600"/>
              </a:spcAft>
              <a:buClrTx/>
              <a:buSzTx/>
              <a:buFontTx/>
              <a:buNone/>
              <a:tabLst/>
              <a:defRP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a:lnSpc>
                <a:spcPct val="120000"/>
              </a:lnSpc>
              <a:spcBef>
                <a:spcPts val="0"/>
              </a:spcBef>
              <a:spcAft>
                <a:spcPts val="600"/>
              </a:spcAft>
              <a:buFont typeface="Arial" panose="020B0604020202020204" pitchFamily="34" charset="0"/>
              <a:buChar char="•"/>
            </a:pPr>
            <a:r>
              <a:rPr lang="en-US" sz="1800" i="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 might ask:     </a:t>
            </a: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would a new vision look like if</a:t>
            </a:r>
            <a:r>
              <a:rPr lang="en-US" sz="1800" b="0" i="1"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0" i="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elements of </a:t>
            </a:r>
            <a:r>
              <a:rPr lang="en-US" sz="1800" i="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Plan were implemented?</a:t>
            </a:r>
            <a:endParaRPr lang="el-GR" sz="1800" i="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l">
              <a:lnSpc>
                <a:spcPct val="120000"/>
              </a:lnSpc>
              <a:spcBef>
                <a:spcPts val="0"/>
              </a:spcBef>
              <a:spcAft>
                <a:spcPts val="600"/>
              </a:spcAft>
              <a:buFont typeface="Arial" panose="020B0604020202020204" pitchFamily="34" charset="0"/>
              <a:buChar char="•"/>
            </a:pPr>
            <a:r>
              <a:rPr lang="el-GR" sz="1800" i="1"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Θα μπορούσαμε να αναρωτηθούμε:   Πώς θα ήταν το νέο όραμα εάν </a:t>
            </a:r>
            <a:r>
              <a:rPr lang="el-GR" sz="1800" i="1"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υλοποιούνταν κάποια στοιχεία του Σχεδίου</a:t>
            </a:r>
            <a:r>
              <a:rPr lang="el-GR" sz="1800" i="1"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800" i="1"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600"/>
              </a:spcBef>
              <a:spcAft>
                <a:spcPts val="0"/>
              </a:spcAf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60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From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ExH</a:t>
            </a:r>
            <a:r>
              <a:rPr lang="en-US" sz="1200" dirty="0">
                <a:effectLst/>
                <a:latin typeface="Arial" panose="020B0604020202020204" pitchFamily="34" charset="0"/>
                <a:ea typeface="Calibri" panose="020F0502020204030204" pitchFamily="34" charset="0"/>
                <a:cs typeface="Times New Roman" panose="02020603050405020304" pitchFamily="18" charset="0"/>
              </a:rPr>
              <a:t> D.K. said:</a:t>
            </a:r>
            <a:endParaRPr lang="el-GR"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20000"/>
              </a:lnSpc>
              <a:spcBef>
                <a:spcPts val="600"/>
              </a:spcBef>
              <a:spcAft>
                <a:spcPts val="0"/>
              </a:spcAft>
            </a:pPr>
            <a:r>
              <a:rPr lang="el-GR" sz="1200" dirty="0">
                <a:effectLst/>
                <a:latin typeface="Arial" panose="020B0604020202020204" pitchFamily="34" charset="0"/>
                <a:ea typeface="Calibri" panose="020F0502020204030204" pitchFamily="34" charset="0"/>
                <a:cs typeface="Times New Roman" panose="02020603050405020304" pitchFamily="18" charset="0"/>
              </a:rPr>
              <a:t>Στην Εξωτερίκευση ο Διδάσκαλος </a:t>
            </a:r>
            <a:r>
              <a:rPr lang="el-GR" sz="1200" dirty="0" err="1">
                <a:effectLst/>
                <a:latin typeface="Arial" panose="020B0604020202020204" pitchFamily="34" charset="0"/>
                <a:ea typeface="Calibri" panose="020F0502020204030204" pitchFamily="34" charset="0"/>
                <a:cs typeface="Times New Roman" panose="02020603050405020304" pitchFamily="18" charset="0"/>
              </a:rPr>
              <a:t>Ντ.Κ</a:t>
            </a:r>
            <a:r>
              <a:rPr lang="el-GR" sz="1200" dirty="0">
                <a:effectLst/>
                <a:latin typeface="Arial" panose="020B0604020202020204" pitchFamily="34" charset="0"/>
                <a:ea typeface="Calibri" panose="020F0502020204030204" pitchFamily="34" charset="0"/>
                <a:cs typeface="Times New Roman" panose="02020603050405020304" pitchFamily="18" charset="0"/>
              </a:rPr>
              <a:t>  λέει:</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20000"/>
              </a:lnSpc>
              <a:spcBef>
                <a:spcPts val="600"/>
              </a:spcBef>
              <a:spcAft>
                <a:spcPts val="0"/>
              </a:spcAft>
              <a:buFont typeface="Arial" panose="020B0604020202020204" pitchFamily="34" charset="0"/>
              <a:buChar char="•"/>
            </a:pPr>
            <a:r>
              <a:rPr lang="en-US" sz="1800" i="1" dirty="0">
                <a:effectLst/>
                <a:latin typeface="Times New Roman" panose="02020603050405020304" pitchFamily="18" charset="0"/>
                <a:ea typeface="Times New Roman" panose="02020603050405020304" pitchFamily="18" charset="0"/>
              </a:rPr>
              <a:t>“The new world order or vision must be appropriate to a world which has passed through a destructive crisis and to a humanity which is badly shattered by the experience....it must lay the foundation for a future world order which will be possible only after a     </a:t>
            </a:r>
          </a:p>
          <a:p>
            <a:pPr marL="457200" marR="0" lvl="1" indent="0" algn="l">
              <a:spcBef>
                <a:spcPts val="0"/>
              </a:spcBef>
              <a:spcAft>
                <a:spcPts val="0"/>
              </a:spcAft>
              <a:buFont typeface="Arial" panose="020B0604020202020204" pitchFamily="34" charset="0"/>
              <a:buNone/>
            </a:pPr>
            <a:r>
              <a:rPr lang="en-US" sz="1800" i="1" dirty="0">
                <a:effectLst/>
                <a:latin typeface="Times New Roman" panose="02020603050405020304" pitchFamily="18" charset="0"/>
                <a:ea typeface="Times New Roman" panose="02020603050405020304" pitchFamily="18" charset="0"/>
              </a:rPr>
              <a:t>         time of recovery, of reconstruction, and of rebuilding”</a:t>
            </a:r>
            <a:endParaRPr lang="el-GR" sz="1800" i="1" dirty="0">
              <a:effectLst/>
              <a:latin typeface="Times New Roman" panose="02020603050405020304" pitchFamily="18" charset="0"/>
              <a:ea typeface="Times New Roman" panose="02020603050405020304" pitchFamily="18" charset="0"/>
            </a:endParaRPr>
          </a:p>
          <a:p>
            <a:pPr marL="457200" marR="0" lvl="1" indent="0" algn="l">
              <a:spcBef>
                <a:spcPts val="0"/>
              </a:spcBef>
              <a:spcAft>
                <a:spcPts val="0"/>
              </a:spcAft>
              <a:buFont typeface="Arial" panose="020B0604020202020204" pitchFamily="34" charset="0"/>
              <a:buNone/>
            </a:pPr>
            <a:endParaRPr lang="el-GR" sz="1800" i="1" dirty="0">
              <a:effectLst/>
              <a:latin typeface="Times New Roman" panose="02020603050405020304" pitchFamily="18" charset="0"/>
              <a:ea typeface="Times New Roman" panose="02020603050405020304" pitchFamily="18" charset="0"/>
            </a:endParaRPr>
          </a:p>
          <a:p>
            <a:pPr marL="457200" marR="0" lvl="1" indent="0" algn="l">
              <a:spcBef>
                <a:spcPts val="0"/>
              </a:spcBef>
              <a:spcAft>
                <a:spcPts val="0"/>
              </a:spcAft>
              <a:buFont typeface="Arial" panose="020B0604020202020204" pitchFamily="34" charset="0"/>
              <a:buNone/>
            </a:pPr>
            <a:r>
              <a:rPr lang="el-GR" sz="1800" i="1" dirty="0">
                <a:effectLst/>
                <a:latin typeface="Times New Roman" panose="02020603050405020304" pitchFamily="18" charset="0"/>
                <a:ea typeface="Times New Roman" panose="02020603050405020304" pitchFamily="18" charset="0"/>
                <a:cs typeface="Times New Roman" panose="02020603050405020304" pitchFamily="18" charset="0"/>
              </a:rPr>
              <a:t>«Η νέα παγκόσμια τάξη πραγμάτων ή όραμα πρέπει να είναι κατάλληλη για έναν κόσμο που έχει περάσει από μια καταστροφική κρίση και για μια ανθρωπότητα που έχει καταρρεύσει από αυτήν την εμπειρία… πρέπει να θέσει τα θεμέλια για μια μελλοντική παγκόσμια τάξη που θα είναι δυνατή μόνο μετά από κάποιον χρόνο ανάκαμψης, ανοικοδόμησης και ανακατασκευής»</a:t>
            </a:r>
          </a:p>
          <a:p>
            <a:pPr marL="457200" marR="0" lvl="1" indent="0" algn="l">
              <a:spcBef>
                <a:spcPts val="0"/>
              </a:spcBef>
              <a:spcAft>
                <a:spcPts val="0"/>
              </a:spcAft>
              <a:buFont typeface="Arial" panose="020B0604020202020204" pitchFamily="34" charset="0"/>
              <a:buNone/>
            </a:pPr>
            <a:endParaRPr lang="en-US" sz="1200" i="1" dirty="0">
              <a:effectLst/>
              <a:latin typeface="Arial" panose="020B0604020202020204" pitchFamily="34" charset="0"/>
              <a:ea typeface="Times New Roman" panose="02020603050405020304" pitchFamily="18" charset="0"/>
              <a:cs typeface="Times New Roman" panose="02020603050405020304" pitchFamily="18" charset="0"/>
            </a:endParaRPr>
          </a:p>
          <a:p>
            <a:pPr marL="800100" marR="0" lvl="1" indent="-342900" algn="l">
              <a:lnSpc>
                <a:spcPct val="115000"/>
              </a:lnSpc>
              <a:spcBef>
                <a:spcPts val="0"/>
              </a:spcBef>
              <a:spcAft>
                <a:spcPts val="0"/>
              </a:spcAft>
              <a:buFont typeface="Symbol" panose="05050102010706020507" pitchFamily="18" charset="2"/>
              <a:buChar char=""/>
            </a:pPr>
            <a:r>
              <a:rPr lang="en-US" sz="1200" i="1" dirty="0">
                <a:effectLst/>
                <a:latin typeface="Arial" panose="020B0604020202020204" pitchFamily="34" charset="0"/>
                <a:ea typeface="Calibri" panose="020F0502020204030204" pitchFamily="34" charset="0"/>
                <a:cs typeface="Times New Roman" panose="02020603050405020304" pitchFamily="18" charset="0"/>
              </a:rPr>
              <a:t>“The world order will be founded on the recognition that all people are equal in origin, goal and that no group has power over another.”</a:t>
            </a:r>
            <a:endParaRPr lang="el-GR" sz="1200" i="1"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0"/>
              </a:spcAft>
              <a:buFont typeface="Symbol" panose="05050102010706020507" pitchFamily="18" charset="2"/>
              <a:buChar char=""/>
            </a:pPr>
            <a:r>
              <a:rPr lang="el-GR" sz="1200" i="1" dirty="0">
                <a:effectLst/>
                <a:latin typeface="Calibri" panose="020F0502020204030204" pitchFamily="34" charset="0"/>
                <a:ea typeface="Calibri" panose="020F0502020204030204" pitchFamily="34" charset="0"/>
                <a:cs typeface="Times New Roman" panose="02020603050405020304" pitchFamily="18" charset="0"/>
              </a:rPr>
              <a:t>«Η παγκόσμια τάξη πραγμάτων θα θεμελιωθεί στην αναγνώριση ότι όλοι οι άνθρωποι είναι ίσοι στην καταγωγή, τον στόχο και ότι καμία ομάδα δεν έχει εξουσία πάνω σε μια άλλη».</a:t>
            </a:r>
          </a:p>
          <a:p>
            <a:pPr marL="800100" marR="0" lvl="1" indent="-342900" algn="l">
              <a:lnSpc>
                <a:spcPct val="115000"/>
              </a:lnSpc>
              <a:spcBef>
                <a:spcPts val="0"/>
              </a:spcBef>
              <a:spcAft>
                <a:spcPts val="0"/>
              </a:spcAft>
              <a:buFont typeface="Symbol" panose="05050102010706020507" pitchFamily="18" charset="2"/>
              <a:buChar char=""/>
            </a:pP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Governing bodies of any nation should be composed of those who work for the greatest good and greatest number, at the same time offer opportunity to all.</a:t>
            </a:r>
            <a:endParaRPr lang="el-GR" sz="12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0"/>
              </a:spcAft>
              <a:buFont typeface="Symbol" panose="05050102010706020507" pitchFamily="18" charset="2"/>
              <a:buChar char=""/>
            </a:pPr>
            <a:r>
              <a:rPr lang="el-GR" sz="1200" dirty="0">
                <a:effectLst/>
                <a:latin typeface="Calibri" panose="020F0502020204030204" pitchFamily="34" charset="0"/>
                <a:ea typeface="Calibri" panose="020F0502020204030204" pitchFamily="34" charset="0"/>
                <a:cs typeface="Times New Roman" panose="02020603050405020304" pitchFamily="18" charset="0"/>
              </a:rPr>
              <a:t>Τα διοικητικά όργανα κάθε έθνους θα πρέπει να αποτελούνται από αυτούς που εργάζονται για το μεγαλύτερο καλό και με τον μεγαλύτερο αριθμό ατόμων ενώ ταυτόχρονα προσφέρουν ευκαιρίες σε όλους.</a:t>
            </a:r>
            <a:endParaRPr lang="el-GR" sz="12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0"/>
              </a:spcAft>
              <a:buFont typeface="Symbol" panose="05050102010706020507" pitchFamily="18" charset="2"/>
              <a:buChar char=""/>
            </a:pPr>
            <a:endParaRPr lang="el-GR" sz="12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The world order will recognize that the natural resources, e.g. water and minerals of the planet belong to no one nation, but should be shared by all.  The concept of sustainability and care for the Earth and all its resources will be the center of any rebuilding effort.</a:t>
            </a:r>
            <a:endParaRPr lang="el-GR" sz="12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0"/>
              </a:spcAft>
              <a:buFont typeface="Symbol" panose="05050102010706020507" pitchFamily="18" charset="2"/>
              <a:buChar char=""/>
            </a:pPr>
            <a:r>
              <a:rPr lang="el-GR" sz="1200" dirty="0">
                <a:effectLst/>
                <a:latin typeface="Calibri" panose="020F0502020204030204" pitchFamily="34" charset="0"/>
                <a:ea typeface="Calibri" panose="020F0502020204030204" pitchFamily="34" charset="0"/>
                <a:cs typeface="Times New Roman" panose="02020603050405020304" pitchFamily="18" charset="0"/>
              </a:rPr>
              <a:t>Η παγκόσμια τάξη θα αναγνωρίσει ότι οι φυσικοί πόροι, π.χ. Το νερό και τα ορυκτά του πλανήτη δεν ανήκουν σε κανένα έθνος, αλλά θα πρέπει να τα μοιράζονται όλοι. Η έννοια της βιωσιμότητας και της φροντίδας για την Γη και όλους τους πόρους της θα είναι το επίκεντρο κάθε προσπάθειας ανοικοδόμησης.</a:t>
            </a:r>
            <a:endParaRPr lang="el-GR" sz="12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lvl="1" indent="0" algn="l">
              <a:lnSpc>
                <a:spcPct val="115000"/>
              </a:lnSpc>
              <a:spcBef>
                <a:spcPts val="0"/>
              </a:spcBef>
              <a:spcAft>
                <a:spcPts val="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20000"/>
              </a:lnSpc>
              <a:spcBef>
                <a:spcPts val="600"/>
              </a:spcBef>
              <a:spcAft>
                <a:spcPts val="0"/>
              </a:spcAft>
              <a:buClrTx/>
              <a:buSzTx/>
              <a:buFont typeface="Symbol" panose="05050102010706020507" pitchFamily="18" charset="2"/>
              <a:buChar char=""/>
              <a:tabLst/>
              <a:defRPr/>
            </a:pPr>
            <a:r>
              <a:rPr lang="en-US" sz="1200" kern="1200" dirty="0">
                <a:solidFill>
                  <a:srgbClr val="000000"/>
                </a:solidFill>
                <a:effectLst/>
                <a:latin typeface="Arial" panose="020B0604020202020204" pitchFamily="34" charset="0"/>
                <a:ea typeface="Times New Roman" panose="02020603050405020304" pitchFamily="18" charset="0"/>
              </a:rPr>
              <a:t>Of those who have an alignment with the Soul (whether conscious of it or not), can find common ways of bringing higher vision and spiritual values to leaders of the existing 10 Seed - Service Groups and their subordinates. </a:t>
            </a:r>
            <a:endParaRPr lang="el-GR" sz="1200" kern="1200" dirty="0">
              <a:solidFill>
                <a:srgbClr val="000000"/>
              </a:solidFill>
              <a:effectLst/>
              <a:latin typeface="Arial" panose="020B0604020202020204" pitchFamily="34" charset="0"/>
              <a:ea typeface="Times New Roman" panose="02020603050405020304" pitchFamily="18" charset="0"/>
            </a:endParaRPr>
          </a:p>
          <a:p>
            <a:pPr marL="800100" marR="0" lvl="1" indent="-342900" algn="l" defTabSz="914400" rtl="0" eaLnBrk="1" fontAlgn="auto" latinLnBrk="0" hangingPunct="1">
              <a:lnSpc>
                <a:spcPct val="120000"/>
              </a:lnSpc>
              <a:spcBef>
                <a:spcPts val="600"/>
              </a:spcBef>
              <a:spcAft>
                <a:spcPts val="0"/>
              </a:spcAft>
              <a:buClrTx/>
              <a:buSzTx/>
              <a:buFont typeface="Symbol" panose="05050102010706020507" pitchFamily="18" charset="2"/>
              <a:buChar char=""/>
              <a:tabLst/>
              <a:defRPr/>
            </a:pPr>
            <a:r>
              <a:rPr lang="el-GR" sz="1200" kern="1200" dirty="0">
                <a:solidFill>
                  <a:srgbClr val="000000"/>
                </a:solidFill>
                <a:effectLst/>
                <a:latin typeface="Arial" panose="020B0604020202020204" pitchFamily="34" charset="0"/>
                <a:ea typeface="Times New Roman" panose="02020603050405020304" pitchFamily="18" charset="0"/>
              </a:rPr>
              <a:t>Εκείνοι που έχουν ευθυγράμμιση με την Ψυχή (είτε το συνειδητοποιούν, είτε όχι), μπορούν να βρουν κοινούς τρόπους για να μεταδώσουν το ανώτερο όραμα και τις πνευματικές αξίες στους ηγέτες των υφιστάμενων 10 Σπερματικών Ομίλων Υπηρεσίας και στους υφισταμένους τους.</a:t>
            </a:r>
          </a:p>
          <a:p>
            <a:pPr marL="457200" marR="0" lvl="1" indent="0" algn="l" defTabSz="914400" rtl="0" eaLnBrk="1" fontAlgn="auto" latinLnBrk="0" hangingPunct="1">
              <a:lnSpc>
                <a:spcPct val="120000"/>
              </a:lnSpc>
              <a:spcBef>
                <a:spcPts val="600"/>
              </a:spcBef>
              <a:spcAft>
                <a:spcPts val="0"/>
              </a:spcAft>
              <a:buClrTx/>
              <a:buSzTx/>
              <a:buFont typeface="Symbol" panose="05050102010706020507" pitchFamily="18" charset="2"/>
              <a:buNone/>
              <a:tabLst/>
              <a:defRPr/>
            </a:pPr>
            <a:endParaRPr lang="en-US" sz="1200" kern="1200" dirty="0">
              <a:solidFill>
                <a:srgbClr val="000000"/>
              </a:solidFill>
              <a:effectLst/>
              <a:latin typeface="Arial" panose="020B0604020202020204" pitchFamily="34" charset="0"/>
              <a:ea typeface="Times New Roman" panose="02020603050405020304" pitchFamily="18" charset="0"/>
            </a:endParaRPr>
          </a:p>
          <a:p>
            <a:pPr marL="1257300" marR="0" lvl="2" indent="-342900" algn="l" defTabSz="914400" rtl="0" eaLnBrk="1" fontAlgn="auto" latinLnBrk="0" hangingPunct="1">
              <a:lnSpc>
                <a:spcPct val="120000"/>
              </a:lnSpc>
              <a:spcBef>
                <a:spcPts val="600"/>
              </a:spcBef>
              <a:spcAft>
                <a:spcPts val="0"/>
              </a:spcAft>
              <a:buClrTx/>
              <a:buSzTx/>
              <a:buFont typeface="Courier New" panose="02070309020205020404" pitchFamily="49" charset="0"/>
              <a:buChar char="o"/>
              <a:tabLst/>
              <a:defRPr/>
            </a:pPr>
            <a:r>
              <a:rPr lang="en-US" sz="1200" kern="1200" dirty="0">
                <a:solidFill>
                  <a:srgbClr val="000000"/>
                </a:solidFill>
                <a:effectLst/>
                <a:latin typeface="Arial" panose="020B0604020202020204" pitchFamily="34" charset="0"/>
                <a:ea typeface="Times New Roman" panose="02020603050405020304" pitchFamily="18" charset="0"/>
              </a:rPr>
              <a:t>This can be done by identifying those who represent higher vision and values; contact and support and uplift them and their work. </a:t>
            </a:r>
            <a:endParaRPr lang="el-GR" sz="1200" kern="1200" dirty="0">
              <a:solidFill>
                <a:srgbClr val="000000"/>
              </a:solidFill>
              <a:effectLst/>
              <a:latin typeface="Arial" panose="020B0604020202020204" pitchFamily="34" charset="0"/>
              <a:ea typeface="Times New Roman" panose="02020603050405020304" pitchFamily="18" charset="0"/>
            </a:endParaRPr>
          </a:p>
          <a:p>
            <a:pPr marL="1257300" marR="0" lvl="2" indent="-342900" algn="l" defTabSz="914400" rtl="0" eaLnBrk="1" fontAlgn="auto" latinLnBrk="0" hangingPunct="1">
              <a:lnSpc>
                <a:spcPct val="120000"/>
              </a:lnSpc>
              <a:spcBef>
                <a:spcPts val="600"/>
              </a:spcBef>
              <a:spcAft>
                <a:spcPts val="0"/>
              </a:spcAft>
              <a:buClrTx/>
              <a:buSzTx/>
              <a:buFont typeface="Courier New" panose="02070309020205020404" pitchFamily="49" charset="0"/>
              <a:buChar char="o"/>
              <a:tabLst/>
              <a:defRPr/>
            </a:pPr>
            <a:r>
              <a:rPr lang="el-GR" sz="1200" kern="1200" dirty="0">
                <a:solidFill>
                  <a:srgbClr val="000000"/>
                </a:solidFill>
                <a:effectLst/>
                <a:latin typeface="Arial" panose="020B0604020202020204" pitchFamily="34" charset="0"/>
                <a:ea typeface="Times New Roman" panose="02020603050405020304" pitchFamily="18" charset="0"/>
              </a:rPr>
              <a:t>Αυτό μπορεί να γίνει με τον εντοπισμό εκείνων που αντιπροσωπεύουν το ανώτερο όραμα και τις αξίες. Επικοινωνήστε και  υποστηρίξτε και αυτούς και το έργο τους.</a:t>
            </a:r>
          </a:p>
          <a:p>
            <a:pPr marL="914400" marR="0" lvl="2" indent="0" algn="l" defTabSz="914400" rtl="0" eaLnBrk="1" fontAlgn="auto" latinLnBrk="0" hangingPunct="1">
              <a:lnSpc>
                <a:spcPct val="120000"/>
              </a:lnSpc>
              <a:spcBef>
                <a:spcPts val="600"/>
              </a:spcBef>
              <a:spcAft>
                <a:spcPts val="0"/>
              </a:spcAft>
              <a:buClrTx/>
              <a:buSzTx/>
              <a:buFont typeface="Courier New" panose="02070309020205020404" pitchFamily="49" charset="0"/>
              <a:buNone/>
              <a:tabLst/>
              <a:defRPr/>
            </a:pPr>
            <a:endParaRPr lang="en-US" sz="1200" kern="1200" dirty="0">
              <a:solidFill>
                <a:srgbClr val="000000"/>
              </a:solidFill>
              <a:effectLst/>
              <a:latin typeface="Arial" panose="020B0604020202020204" pitchFamily="34" charset="0"/>
              <a:ea typeface="Times New Roman" panose="02020603050405020304" pitchFamily="18" charset="0"/>
            </a:endParaRPr>
          </a:p>
          <a:p>
            <a:pPr marL="800100" marR="0" lvl="1" indent="-342900" algn="l" defTabSz="914400" rtl="0" eaLnBrk="1" fontAlgn="auto" latinLnBrk="0" hangingPunct="1">
              <a:lnSpc>
                <a:spcPct val="120000"/>
              </a:lnSpc>
              <a:spcBef>
                <a:spcPts val="600"/>
              </a:spcBef>
              <a:spcAft>
                <a:spcPts val="0"/>
              </a:spcAft>
              <a:buClrTx/>
              <a:buSzTx/>
              <a:buFont typeface="Symbol" panose="05050102010706020507" pitchFamily="18" charset="2"/>
              <a:buChar char=""/>
              <a:tabLst/>
              <a:defRPr/>
            </a:pPr>
            <a:r>
              <a:rPr lang="en-US" sz="1200" kern="1200" dirty="0">
                <a:solidFill>
                  <a:srgbClr val="000000"/>
                </a:solidFill>
                <a:effectLst/>
                <a:latin typeface="Arial" panose="020B0604020202020204" pitchFamily="34" charset="0"/>
                <a:ea typeface="Times New Roman" panose="02020603050405020304" pitchFamily="18" charset="0"/>
              </a:rPr>
              <a:t>Keep in mind the NGWS or Service Workers, that is “Us”….are the hands and feet of Hierarchy and represent an externalization of Soul Values. These members are the founders and builders of the new civilization. We are doing it today, with these thoughts and ideas, in addition to all those people around the world who are representing in importance of right human relations working out – through all the Seed – Service Groups.</a:t>
            </a:r>
            <a:endParaRPr lang="el-GR" sz="1200" kern="1200" dirty="0">
              <a:solidFill>
                <a:srgbClr val="000000"/>
              </a:solidFill>
              <a:effectLst/>
              <a:latin typeface="Arial" panose="020B0604020202020204" pitchFamily="34" charset="0"/>
              <a:ea typeface="Times New Roman" panose="02020603050405020304" pitchFamily="18" charset="0"/>
            </a:endParaRPr>
          </a:p>
          <a:p>
            <a:pPr marL="800100" marR="0" lvl="1" indent="-342900" algn="l" defTabSz="914400" rtl="0" eaLnBrk="1" fontAlgn="auto" latinLnBrk="0" hangingPunct="1">
              <a:lnSpc>
                <a:spcPct val="120000"/>
              </a:lnSpc>
              <a:spcBef>
                <a:spcPts val="600"/>
              </a:spcBef>
              <a:spcAft>
                <a:spcPts val="0"/>
              </a:spcAft>
              <a:buClrTx/>
              <a:buSzTx/>
              <a:buFont typeface="Symbol" panose="05050102010706020507" pitchFamily="18" charset="2"/>
              <a:buChar char=""/>
              <a:tabLst/>
              <a:defRPr/>
            </a:pPr>
            <a:endParaRPr lang="el-GR" sz="1200" kern="1200" dirty="0">
              <a:solidFill>
                <a:srgbClr val="000000"/>
              </a:solidFill>
              <a:effectLst/>
              <a:latin typeface="Arial" panose="020B0604020202020204" pitchFamily="34" charset="0"/>
              <a:ea typeface="Times New Roman" panose="02020603050405020304" pitchFamily="18" charset="0"/>
            </a:endParaRPr>
          </a:p>
          <a:p>
            <a:pPr marL="800100" marR="0" lvl="1" indent="-342900" algn="l" defTabSz="914400" rtl="0" eaLnBrk="1" fontAlgn="auto" latinLnBrk="0" hangingPunct="1">
              <a:lnSpc>
                <a:spcPct val="120000"/>
              </a:lnSpc>
              <a:spcBef>
                <a:spcPts val="600"/>
              </a:spcBef>
              <a:spcAft>
                <a:spcPts val="0"/>
              </a:spcAft>
              <a:buClrTx/>
              <a:buSzTx/>
              <a:buFont typeface="Symbol" panose="05050102010706020507" pitchFamily="18" charset="2"/>
              <a:buChar char=""/>
              <a:tabLst/>
              <a:defRPr/>
            </a:pPr>
            <a:r>
              <a:rPr lang="el-GR" sz="1200" kern="1200" dirty="0">
                <a:solidFill>
                  <a:srgbClr val="000000"/>
                </a:solidFill>
                <a:effectLst/>
                <a:latin typeface="Arial" panose="020B0604020202020204" pitchFamily="34" charset="0"/>
                <a:ea typeface="Times New Roman" panose="02020603050405020304" pitchFamily="18" charset="0"/>
              </a:rPr>
              <a:t>Λάβετε υπόψη σας ότι ο ΝΟΕΚ  ή οι Παγκόσμιοι εξυπηρετητές, δηλαδή «Εμείς»… είμαστε τα χέρια και τα πόδια της Ιεραρχίας και αντιπροσωπεύουμε μια εξωτερίκευση των Αξιών της Ψυχής. Αυτά τα μέλη είναι οι ιδρυτές και οι οικοδόμοι του νέου πολιτισμού. Το κάνουμε σήμερα, με αυτές τις σκέψεις και ιδέες, επιπροσθέτως με  όλους εκείνους τους ανθρώπους σε όλο τον κόσμο που εκπροσωπούν σε σημαντικό βαθμό τις ορθές  ανθρώπινες σχέσεις που εκφράζονται μέσω όλων των Σπερματικών Ομίλων.</a:t>
            </a:r>
          </a:p>
          <a:p>
            <a:pPr marL="800100" marR="0" lvl="1" indent="-342900" algn="l" defTabSz="914400" rtl="0" eaLnBrk="1" fontAlgn="auto" latinLnBrk="0" hangingPunct="1">
              <a:lnSpc>
                <a:spcPct val="120000"/>
              </a:lnSpc>
              <a:spcBef>
                <a:spcPts val="600"/>
              </a:spcBef>
              <a:spcAft>
                <a:spcPts val="0"/>
              </a:spcAft>
              <a:buClrTx/>
              <a:buSzTx/>
              <a:buFont typeface="Symbol" panose="05050102010706020507" pitchFamily="18" charset="2"/>
              <a:buChar char=""/>
              <a:tabLst/>
              <a:defRPr/>
            </a:pPr>
            <a:endParaRPr lang="en-US" sz="1200" kern="1200" dirty="0">
              <a:solidFill>
                <a:srgbClr val="000000"/>
              </a:solidFill>
              <a:effectLst/>
              <a:latin typeface="Arial" panose="020B0604020202020204" pitchFamily="34" charset="0"/>
              <a:ea typeface="Times New Roman" panose="02020603050405020304" pitchFamily="18" charset="0"/>
            </a:endParaRPr>
          </a:p>
          <a:p>
            <a:pPr marL="800100" marR="0" lvl="1" indent="-342900" algn="l" defTabSz="914400" rtl="0" eaLnBrk="1" fontAlgn="auto" latinLnBrk="0" hangingPunct="1">
              <a:lnSpc>
                <a:spcPct val="120000"/>
              </a:lnSpc>
              <a:spcBef>
                <a:spcPts val="600"/>
              </a:spcBef>
              <a:spcAft>
                <a:spcPts val="0"/>
              </a:spcAft>
              <a:buClrTx/>
              <a:buSzTx/>
              <a:buFont typeface="Symbol" panose="05050102010706020507" pitchFamily="18" charset="2"/>
              <a:buChar char=""/>
              <a:tabLst/>
              <a:defRPr/>
            </a:pPr>
            <a:r>
              <a:rPr lang="en-US" sz="1800" dirty="0">
                <a:effectLst/>
                <a:latin typeface="Arial" panose="020B0604020202020204" pitchFamily="34" charset="0"/>
                <a:ea typeface="Calibri" panose="020F0502020204030204" pitchFamily="34" charset="0"/>
              </a:rPr>
              <a:t>Looking back at the world order in the last 100+ years, there have been numerous examples of authoritarian and totalitarian inclinations, </a:t>
            </a:r>
            <a:r>
              <a:rPr lang="en-US" sz="1800" u="sng" dirty="0">
                <a:effectLst/>
                <a:latin typeface="Arial" panose="020B0604020202020204" pitchFamily="34" charset="0"/>
                <a:ea typeface="Calibri" panose="020F0502020204030204" pitchFamily="34" charset="0"/>
              </a:rPr>
              <a:t>even from democracies</a:t>
            </a:r>
            <a:r>
              <a:rPr lang="en-US" sz="1800" dirty="0">
                <a:effectLst/>
                <a:latin typeface="Arial" panose="020B0604020202020204" pitchFamily="34" charset="0"/>
                <a:ea typeface="Calibri" panose="020F0502020204030204" pitchFamily="34" charset="0"/>
              </a:rPr>
              <a:t>.  </a:t>
            </a:r>
            <a:endParaRPr lang="el-GR" sz="1800" dirty="0">
              <a:effectLst/>
              <a:latin typeface="Arial" panose="020B0604020202020204" pitchFamily="34" charset="0"/>
              <a:ea typeface="Calibri" panose="020F0502020204030204" pitchFamily="34" charset="0"/>
            </a:endParaRPr>
          </a:p>
          <a:p>
            <a:pPr marL="800100" marR="0" lvl="1" indent="-342900" algn="l" defTabSz="914400" rtl="0" eaLnBrk="1" fontAlgn="auto" latinLnBrk="0" hangingPunct="1">
              <a:lnSpc>
                <a:spcPct val="120000"/>
              </a:lnSpc>
              <a:spcBef>
                <a:spcPts val="600"/>
              </a:spcBef>
              <a:spcAft>
                <a:spcPts val="0"/>
              </a:spcAft>
              <a:buClrTx/>
              <a:buSzTx/>
              <a:buFont typeface="Symbol" panose="05050102010706020507" pitchFamily="18" charset="2"/>
              <a:buChar char=""/>
              <a:tabLst/>
              <a:defRPr/>
            </a:pPr>
            <a:endParaRPr lang="el-GR" sz="1800" dirty="0">
              <a:effectLst/>
              <a:latin typeface="Arial" panose="020B0604020202020204" pitchFamily="34" charset="0"/>
              <a:ea typeface="Calibri" panose="020F0502020204030204" pitchFamily="34" charset="0"/>
            </a:endParaRPr>
          </a:p>
          <a:p>
            <a:pPr marL="800100" marR="0" lvl="1" indent="-342900" algn="l" defTabSz="914400" rtl="0" eaLnBrk="1" fontAlgn="auto" latinLnBrk="0" hangingPunct="1">
              <a:lnSpc>
                <a:spcPct val="120000"/>
              </a:lnSpc>
              <a:spcBef>
                <a:spcPts val="600"/>
              </a:spcBef>
              <a:spcAft>
                <a:spcPts val="0"/>
              </a:spcAft>
              <a:buClrTx/>
              <a:buSzTx/>
              <a:buFont typeface="Symbol" panose="05050102010706020507" pitchFamily="18" charset="2"/>
              <a:buChar char=""/>
              <a:tabLst/>
              <a:defRPr/>
            </a:pPr>
            <a:r>
              <a:rPr lang="el-GR" sz="1800" dirty="0">
                <a:effectLst/>
                <a:latin typeface="Arial" panose="020B0604020202020204" pitchFamily="34" charset="0"/>
                <a:ea typeface="Calibri" panose="020F0502020204030204" pitchFamily="34" charset="0"/>
              </a:rPr>
              <a:t>Κοιτάζοντας προς τα πίσω στην παγκόσμια τάξη πραγμάτων βλέπουμε ότι τα τελευταία 100+ χρόνια, υπήρξαν πολλά παραδείγματα αυταρχικών και ολοκληρωτικών τάσεων, </a:t>
            </a:r>
            <a:r>
              <a:rPr lang="el-GR" sz="1800" u="sng" dirty="0">
                <a:effectLst/>
                <a:latin typeface="Arial" panose="020B0604020202020204" pitchFamily="34" charset="0"/>
                <a:ea typeface="Calibri" panose="020F0502020204030204" pitchFamily="34" charset="0"/>
              </a:rPr>
              <a:t>ακόμη και από δημοκρατίες</a:t>
            </a:r>
            <a:r>
              <a:rPr lang="el-GR" sz="1800" dirty="0">
                <a:effectLst/>
                <a:latin typeface="Arial" panose="020B0604020202020204" pitchFamily="34" charset="0"/>
                <a:ea typeface="Calibri" panose="020F0502020204030204" pitchFamily="34" charset="0"/>
              </a:rPr>
              <a:t>.</a:t>
            </a:r>
          </a:p>
          <a:p>
            <a:pPr marL="457200" marR="0" lvl="1" indent="0" algn="l" defTabSz="914400" rtl="0" eaLnBrk="1" fontAlgn="auto" latinLnBrk="0" hangingPunct="1">
              <a:lnSpc>
                <a:spcPct val="120000"/>
              </a:lnSpc>
              <a:spcBef>
                <a:spcPts val="600"/>
              </a:spcBef>
              <a:spcAft>
                <a:spcPts val="0"/>
              </a:spcAft>
              <a:buClrTx/>
              <a:buSzTx/>
              <a:buFont typeface="Symbol" panose="05050102010706020507" pitchFamily="18" charset="2"/>
              <a:buNone/>
              <a:tabLst/>
              <a:defRPr/>
            </a:pPr>
            <a:endParaRPr lang="en-US" sz="1800" dirty="0">
              <a:effectLst/>
              <a:latin typeface="Arial" panose="020B0604020202020204" pitchFamily="34" charset="0"/>
              <a:ea typeface="Calibri" panose="020F0502020204030204" pitchFamily="34" charset="0"/>
            </a:endParaRPr>
          </a:p>
          <a:p>
            <a:pPr marL="1257300" marR="0" lvl="2" indent="-342900" algn="l" defTabSz="914400" rtl="0" eaLnBrk="1" fontAlgn="auto" latinLnBrk="0" hangingPunct="1">
              <a:lnSpc>
                <a:spcPct val="120000"/>
              </a:lnSpc>
              <a:spcBef>
                <a:spcPts val="600"/>
              </a:spcBef>
              <a:spcAft>
                <a:spcPts val="0"/>
              </a:spcAft>
              <a:buClrTx/>
              <a:buSzTx/>
              <a:buFont typeface="Courier New" panose="02070309020205020404" pitchFamily="49" charset="0"/>
              <a:buChar char="o"/>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A new world order </a:t>
            </a:r>
            <a:r>
              <a:rPr lang="en-US" sz="1800" u="sng" dirty="0">
                <a:effectLst/>
                <a:latin typeface="Arial" panose="020B0604020202020204" pitchFamily="34" charset="0"/>
                <a:ea typeface="Calibri" panose="020F0502020204030204" pitchFamily="34" charset="0"/>
                <a:cs typeface="Times New Roman" panose="02020603050405020304" pitchFamily="18" charset="0"/>
              </a:rPr>
              <a:t>would not impose</a:t>
            </a:r>
            <a:r>
              <a:rPr lang="en-US" sz="1800" dirty="0">
                <a:effectLst/>
                <a:latin typeface="Arial" panose="020B0604020202020204" pitchFamily="34" charset="0"/>
                <a:ea typeface="Calibri" panose="020F0502020204030204" pitchFamily="34" charset="0"/>
                <a:cs typeface="Times New Roman" panose="02020603050405020304" pitchFamily="18" charset="0"/>
              </a:rPr>
              <a:t> any standardized</a:t>
            </a:r>
            <a:r>
              <a:rPr lang="en-US" sz="1800" u="none" dirty="0">
                <a:effectLst/>
                <a:latin typeface="Arial" panose="020B0604020202020204" pitchFamily="34" charset="0"/>
                <a:ea typeface="Calibri" panose="020F0502020204030204" pitchFamily="34" charset="0"/>
                <a:cs typeface="Times New Roman" panose="02020603050405020304" pitchFamily="18" charset="0"/>
              </a:rPr>
              <a:t> type of governmen</a:t>
            </a:r>
            <a:r>
              <a:rPr lang="en-US" sz="1800" u="sng" dirty="0">
                <a:effectLst/>
                <a:latin typeface="Arial" panose="020B0604020202020204" pitchFamily="34" charset="0"/>
                <a:ea typeface="Calibri" panose="020F0502020204030204" pitchFamily="34" charset="0"/>
                <a:cs typeface="Times New Roman" panose="02020603050405020304" pitchFamily="18" charset="0"/>
              </a:rPr>
              <a:t>t</a:t>
            </a:r>
            <a:r>
              <a:rPr lang="en-US" sz="1800" dirty="0">
                <a:effectLst/>
                <a:latin typeface="Arial" panose="020B0604020202020204" pitchFamily="34" charset="0"/>
                <a:ea typeface="Calibri" panose="020F0502020204030204" pitchFamily="34" charset="0"/>
                <a:cs typeface="Times New Roman" panose="02020603050405020304" pitchFamily="18" charset="0"/>
              </a:rPr>
              <a:t> upon the nations. There must be a steady and regulated disarmament of nations. No nation will be allowed to produce any weaponry for destructive purposes or to infringe the security of any other nation.</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1257300" marR="0" lvl="2" indent="-342900" algn="l" defTabSz="914400" rtl="0" eaLnBrk="1" fontAlgn="auto" latinLnBrk="0" hangingPunct="1">
              <a:lnSpc>
                <a:spcPct val="120000"/>
              </a:lnSpc>
              <a:spcBef>
                <a:spcPts val="600"/>
              </a:spcBef>
              <a:spcAft>
                <a:spcPts val="0"/>
              </a:spcAft>
              <a:buClrTx/>
              <a:buSzTx/>
              <a:buFont typeface="Courier New" panose="02070309020205020404" pitchFamily="49" charset="0"/>
              <a:buChar char="o"/>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Μια νέα παγκόσμια τάξη πραγμάτων δεν θα επέβαλε κανένα τυποποιημένο τύπο διακυβέρνησης στα έθνη. Πρέπει να υπάρξει ένας σταθερός και ρυθμισμένος αφοπλισμός των εθνών. Κανένα έθνος δεν θα επιτρέπεται να παράγει όπλα για καταστροφικούς σκοπούς ή να παραβιάζει την ασφάλεια οποιουδήποτε άλλου έθνους.</a:t>
            </a:r>
          </a:p>
          <a:p>
            <a:pPr marL="914400" marR="0" lvl="2" indent="0" algn="l" defTabSz="914400" rtl="0" eaLnBrk="1" fontAlgn="auto" latinLnBrk="0" hangingPunct="1">
              <a:lnSpc>
                <a:spcPct val="120000"/>
              </a:lnSpc>
              <a:spcBef>
                <a:spcPts val="600"/>
              </a:spcBef>
              <a:spcAft>
                <a:spcPts val="0"/>
              </a:spcAft>
              <a:buClrTx/>
              <a:buSzTx/>
              <a:buFont typeface="Courier New" panose="02070309020205020404" pitchFamily="49" charset="0"/>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gn="l" defTabSz="914400" rtl="0" eaLnBrk="1" fontAlgn="auto" latinLnBrk="0" hangingPunct="1">
              <a:lnSpc>
                <a:spcPct val="120000"/>
              </a:lnSpc>
              <a:spcBef>
                <a:spcPts val="0"/>
              </a:spcBef>
              <a:spcAft>
                <a:spcPts val="600"/>
              </a:spcAft>
              <a:buClrTx/>
              <a:buSzTx/>
              <a:buFont typeface="Courier New" panose="02070309020205020404" pitchFamily="49" charset="0"/>
              <a:buChar char="o"/>
              <a:tabLst/>
              <a:defRPr/>
            </a:pPr>
            <a:r>
              <a:rPr lang="en-US" sz="1800" dirty="0">
                <a:effectLst/>
                <a:latin typeface="Arial" panose="020B0604020202020204" pitchFamily="34" charset="0"/>
                <a:ea typeface="Calibri" panose="020F0502020204030204" pitchFamily="34" charset="0"/>
              </a:rPr>
              <a:t>Although a relative peace exists in most parts of the world, governments and nations still act separately and often unilaterally cause disruption and are upsetting possibilities for a lasting peace. </a:t>
            </a:r>
            <a:endParaRPr lang="el-GR" sz="1800" dirty="0">
              <a:effectLst/>
              <a:latin typeface="Arial" panose="020B0604020202020204" pitchFamily="34" charset="0"/>
              <a:ea typeface="Calibri" panose="020F0502020204030204" pitchFamily="34" charset="0"/>
            </a:endParaRPr>
          </a:p>
          <a:p>
            <a:pPr marL="1200150" marR="0" lvl="2" indent="-285750" algn="l" defTabSz="914400" rtl="0" eaLnBrk="1" fontAlgn="auto" latinLnBrk="0" hangingPunct="1">
              <a:lnSpc>
                <a:spcPct val="120000"/>
              </a:lnSpc>
              <a:spcBef>
                <a:spcPts val="0"/>
              </a:spcBef>
              <a:spcAft>
                <a:spcPts val="600"/>
              </a:spcAft>
              <a:buClrTx/>
              <a:buSzTx/>
              <a:buFont typeface="Courier New" panose="02070309020205020404" pitchFamily="49" charset="0"/>
              <a:buChar char="o"/>
              <a:tabLst/>
              <a:defRPr/>
            </a:pPr>
            <a:r>
              <a:rPr lang="el-GR" sz="1800" dirty="0">
                <a:effectLst/>
                <a:latin typeface="Arial" panose="020B0604020202020204" pitchFamily="34" charset="0"/>
                <a:ea typeface="Calibri" panose="020F0502020204030204" pitchFamily="34" charset="0"/>
              </a:rPr>
              <a:t>Αν και υπάρχει σχετική ειρήνη στα περισσότερα μέρη του κόσμου, οι κυβερνήσεις και τα έθνη εξακολουθούν να ενεργούν χωριστικά και συχνά μονομερώς, συνεχίζουν να προκαλούν αναστάτωση και ανατρέπουν τις πιθανότητες για μια διαρκή ειρήνη.</a:t>
            </a:r>
          </a:p>
          <a:p>
            <a:pPr marL="1200150" marR="0" lvl="2" indent="-285750" algn="l" defTabSz="914400" rtl="0" eaLnBrk="1" fontAlgn="auto" latinLnBrk="0" hangingPunct="1">
              <a:lnSpc>
                <a:spcPct val="120000"/>
              </a:lnSpc>
              <a:spcBef>
                <a:spcPts val="0"/>
              </a:spcBef>
              <a:spcAft>
                <a:spcPts val="600"/>
              </a:spcAft>
              <a:buClrTx/>
              <a:buSzTx/>
              <a:buFont typeface="Courier New" panose="02070309020205020404" pitchFamily="49" charset="0"/>
              <a:buChar char="o"/>
              <a:tabLst/>
              <a:defRPr/>
            </a:pPr>
            <a:endParaRPr lang="en-US" sz="1800" dirty="0">
              <a:effectLst/>
              <a:latin typeface="Arial" panose="020B0604020202020204" pitchFamily="34" charset="0"/>
              <a:ea typeface="Calibri" panose="020F0502020204030204" pitchFamily="34" charset="0"/>
            </a:endParaRPr>
          </a:p>
          <a:p>
            <a:pPr marL="1200150" marR="0" lvl="2" indent="-285750" algn="l" defTabSz="914400" rtl="0" eaLnBrk="1" fontAlgn="auto" latinLnBrk="0" hangingPunct="1">
              <a:lnSpc>
                <a:spcPct val="120000"/>
              </a:lnSpc>
              <a:spcBef>
                <a:spcPts val="0"/>
              </a:spcBef>
              <a:spcAft>
                <a:spcPts val="600"/>
              </a:spcAft>
              <a:buClrTx/>
              <a:buSzTx/>
              <a:buFont typeface="Courier New" panose="02070309020205020404" pitchFamily="49" charset="0"/>
              <a:buChar char="o"/>
              <a:tabLst/>
              <a:defRPr/>
            </a:pPr>
            <a:r>
              <a:rPr lang="en-US" sz="1800" dirty="0">
                <a:effectLst/>
                <a:latin typeface="Arial" panose="020B0604020202020204" pitchFamily="34" charset="0"/>
                <a:ea typeface="Calibri" panose="020F0502020204030204" pitchFamily="34" charset="0"/>
              </a:rPr>
              <a:t>A </a:t>
            </a:r>
            <a:r>
              <a:rPr lang="en-US" sz="1800" dirty="0"/>
              <a:t>Progressive Foreign Policy would be driven by the concept of uniting nations and not dividing them. </a:t>
            </a:r>
            <a:endParaRPr lang="el-GR" sz="1800" dirty="0"/>
          </a:p>
          <a:p>
            <a:pPr marL="1200150" marR="0" lvl="2" indent="-285750" algn="l" defTabSz="914400" rtl="0" eaLnBrk="1" fontAlgn="auto" latinLnBrk="0" hangingPunct="1">
              <a:lnSpc>
                <a:spcPct val="120000"/>
              </a:lnSpc>
              <a:spcBef>
                <a:spcPts val="0"/>
              </a:spcBef>
              <a:spcAft>
                <a:spcPts val="600"/>
              </a:spcAft>
              <a:buClrTx/>
              <a:buSzTx/>
              <a:buFont typeface="Courier New" panose="02070309020205020404" pitchFamily="49" charset="0"/>
              <a:buChar char="o"/>
              <a:tabLst/>
              <a:defRPr/>
            </a:pPr>
            <a:r>
              <a:rPr lang="el-GR" sz="2800" b="0" i="0" dirty="0"/>
              <a:t>Μια Προοδευτική Εξωτερική Πολιτική που θα καθοδηγείται από την ιδέα της ένωσης των εθνών και όχι της διαίρεσης τους.</a:t>
            </a:r>
            <a:endParaRPr lang="en-US" sz="2800" b="0" i="0" dirty="0"/>
          </a:p>
          <a:p>
            <a:pPr marL="0" marR="0" algn="l">
              <a:lnSpc>
                <a:spcPct val="120000"/>
              </a:lnSpc>
              <a:spcBef>
                <a:spcPts val="600"/>
              </a:spcBef>
              <a:spcAft>
                <a:spcPts val="0"/>
              </a:spcAf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dirty="0"/>
          </a:p>
          <a:p>
            <a:pPr algn="l"/>
            <a:endParaRPr lang="en-US" sz="105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gn="l">
              <a:lnSpc>
                <a:spcPct val="115000"/>
              </a:lnSpc>
              <a:spcBef>
                <a:spcPts val="0"/>
              </a:spcBef>
              <a:spcAft>
                <a:spcPts val="1000"/>
              </a:spcAft>
            </a:pPr>
            <a:r>
              <a:rPr lang="en-US" sz="1100" b="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I’ve provided some ideas of what a “new vision” might look like, but who are the persons or people to carry it out?</a:t>
            </a:r>
            <a:endParaRPr lang="el-GR" sz="1100" b="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l-GR" sz="1100" b="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Έδωσα μερικές ιδέες για το πώς μπορεί να μοιάζει ένα «νέο όραμα», αλλά ποιοι είναι οι άνθρωποι ή οι άνθρωποι που θα το πραγματοποιήσουν;</a:t>
            </a:r>
            <a:endParaRPr lang="en-US" sz="1100" b="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Characteristics of Visionary Leader or Statesman</a:t>
            </a:r>
            <a:endParaRPr lang="el-GR"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l-GR"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Χαρακτηριστικά του Οραματιστή Ηγέτη ή του Πολιτευτή</a:t>
            </a:r>
            <a:endPar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1000"/>
              </a:spcAft>
              <a:buFont typeface="Arial" panose="020B0604020202020204" pitchFamily="34" charset="0"/>
              <a:buChar char="•"/>
              <a:tabLst>
                <a:tab pos="457200" algn="l"/>
              </a:tabLs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a Savior but a leader to point people or Group in the right direction</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1000"/>
              </a:spcAft>
              <a:buFont typeface="Arial" panose="020B0604020202020204" pitchFamily="34" charset="0"/>
              <a:buChar char="•"/>
              <a:tabLst>
                <a:tab pos="457200" algn="l"/>
              </a:tabLst>
            </a:pPr>
            <a:r>
              <a:rPr lang="el-GR" sz="1100" dirty="0">
                <a:effectLst/>
                <a:latin typeface="Calibri" panose="020F0502020204030204" pitchFamily="34" charset="0"/>
                <a:ea typeface="Calibri" panose="020F0502020204030204" pitchFamily="34" charset="0"/>
                <a:cs typeface="Times New Roman" panose="02020603050405020304" pitchFamily="18" charset="0"/>
              </a:rPr>
              <a:t>Δεν θα είναι Σωτήρας, αλλά ηγέτης που θα  κατευθύνει ανθρώπους ή την Ομάδα προς την σωστή κατεύθυνση.</a:t>
            </a:r>
          </a:p>
          <a:p>
            <a:pPr marL="800100" marR="0" lvl="1" indent="-342900" algn="l">
              <a:lnSpc>
                <a:spcPct val="115000"/>
              </a:lnSpc>
              <a:spcBef>
                <a:spcPts val="0"/>
              </a:spcBef>
              <a:spcAft>
                <a:spcPts val="1000"/>
              </a:spcAft>
              <a:buFont typeface="Arial" panose="020B0604020202020204" pitchFamily="34" charset="0"/>
              <a:buChar char="•"/>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1000"/>
              </a:spcAft>
              <a:buFont typeface="Arial" panose="020B0604020202020204" pitchFamily="34" charset="0"/>
              <a:buChar char="•"/>
              <a:tabLst>
                <a:tab pos="457200" algn="l"/>
              </a:tabLs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Esoterically, we can consider Characteristics....Demeanor....Ray makeup.....Disciple?.....Initiate?.....In </a:t>
            </a:r>
            <a:r>
              <a:rPr lang="en-US" sz="11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RandI</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according to D.K. it depends on the Monadic Will effect upon the lower Egoic-Individual self-Will....this is especially true when the individual is on the Path of Discipleship....</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1000"/>
              </a:spcAft>
              <a:buFont typeface="Arial" panose="020B0604020202020204" pitchFamily="34" charset="0"/>
              <a:buChar char="•"/>
              <a:tabLst>
                <a:tab pos="457200" algn="l"/>
              </a:tabLst>
            </a:pP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1000"/>
              </a:spcAft>
              <a:buFont typeface="Arial" panose="020B0604020202020204" pitchFamily="34" charset="0"/>
              <a:buChar char="•"/>
              <a:tabLst>
                <a:tab pos="457200" algn="l"/>
              </a:tabLst>
            </a:pPr>
            <a:r>
              <a:rPr lang="el-GR" sz="1100" dirty="0">
                <a:effectLst/>
                <a:latin typeface="Calibri" panose="020F0502020204030204" pitchFamily="34" charset="0"/>
                <a:ea typeface="Calibri" panose="020F0502020204030204" pitchFamily="34" charset="0"/>
                <a:cs typeface="Times New Roman" panose="02020603050405020304" pitchFamily="18" charset="0"/>
              </a:rPr>
              <a:t>Εσωτερικά μπορούμε να θεωρήσουμε  ότι έχει τα εξής Χαρακτηριστικά....Την Συμπεριφορά....τον Ακτινικό εξοπλισμό..... Είναι Μαθητής;....ή Μυημένος;.....Στις Ακτίνες και Μυήσεις, ο ΝΤ.Κ.  λέει ότι αυτό εξαρτάται από την επίδραση της Θέλησης της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Μονάδος</a:t>
            </a:r>
            <a:r>
              <a:rPr lang="el-GR" sz="1100" dirty="0">
                <a:effectLst/>
                <a:latin typeface="Calibri" panose="020F0502020204030204" pitchFamily="34" charset="0"/>
                <a:ea typeface="Calibri" panose="020F0502020204030204" pitchFamily="34" charset="0"/>
                <a:cs typeface="Times New Roman" panose="02020603050405020304" pitchFamily="18" charset="0"/>
              </a:rPr>
              <a:t>,  στην κατώτερη Εγωική-Ατομική-Θέληση...αυτό ισχύει ιδιαίτερα όταν το άτομο βρίσκεται πάνω στην Ατραπό της Μαθητείας...</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1000"/>
              </a:spcAft>
              <a:buFont typeface="Arial" panose="020B0604020202020204" pitchFamily="34" charset="0"/>
              <a:buChar char="•"/>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gn="l">
              <a:lnSpc>
                <a:spcPct val="115000"/>
              </a:lnSpc>
              <a:spcBef>
                <a:spcPts val="0"/>
              </a:spcBef>
              <a:spcAft>
                <a:spcPts val="1000"/>
              </a:spcAft>
              <a:buFont typeface="Courier New" panose="02070309020205020404" pitchFamily="49" charset="0"/>
              <a:buChar char="o"/>
              <a:tabLst>
                <a:tab pos="914400" algn="l"/>
              </a:tabLs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 the disciple is grasping and understanding the higher aspects of the mental processes and Egoic Will begins to influence him.</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gn="l">
              <a:lnSpc>
                <a:spcPct val="115000"/>
              </a:lnSpc>
              <a:spcBef>
                <a:spcPts val="0"/>
              </a:spcBef>
              <a:spcAft>
                <a:spcPts val="1000"/>
              </a:spcAft>
              <a:buFont typeface="Courier New" panose="02070309020205020404" pitchFamily="49" charset="0"/>
              <a:buChar char="o"/>
              <a:tabLst>
                <a:tab pos="914400" algn="l"/>
              </a:tabLst>
            </a:pPr>
            <a:r>
              <a:rPr lang="el-GR" sz="1100" dirty="0">
                <a:effectLst/>
                <a:latin typeface="Calibri" panose="020F0502020204030204" pitchFamily="34" charset="0"/>
                <a:ea typeface="Calibri" panose="020F0502020204030204" pitchFamily="34" charset="0"/>
                <a:cs typeface="Times New Roman" panose="02020603050405020304" pitchFamily="18" charset="0"/>
              </a:rPr>
              <a:t>Εδώ ο μαθητής αντιλαμβάνεται και κατανοεί τις ανώτερες πτυχές των νοητικών διεργασιών και η Εγωική Θέληση αρχίζει να τον επηρεάζει.</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gn="l">
              <a:lnSpc>
                <a:spcPct val="115000"/>
              </a:lnSpc>
              <a:spcBef>
                <a:spcPts val="0"/>
              </a:spcBef>
              <a:spcAft>
                <a:spcPts val="1000"/>
              </a:spcAft>
              <a:buFont typeface="Courier New" panose="02070309020205020404" pitchFamily="49" charset="0"/>
              <a:buChar char="o"/>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gn="l">
              <a:lnSpc>
                <a:spcPct val="120000"/>
              </a:lnSpc>
              <a:spcBef>
                <a:spcPts val="0"/>
              </a:spcBef>
              <a:spcAft>
                <a:spcPts val="600"/>
              </a:spcAft>
              <a:buFont typeface="Courier New" panose="02070309020205020404" pitchFamily="49" charset="0"/>
              <a:buChar char="o"/>
              <a:tabLst>
                <a:tab pos="914400" algn="l"/>
              </a:tabLs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statesman is a person who is experienced in the art of government or versed in the administration of government affairs. </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gn="l">
              <a:lnSpc>
                <a:spcPct val="120000"/>
              </a:lnSpc>
              <a:spcBef>
                <a:spcPts val="0"/>
              </a:spcBef>
              <a:spcAft>
                <a:spcPts val="600"/>
              </a:spcAft>
              <a:buFont typeface="Courier New" panose="02070309020205020404" pitchFamily="49" charset="0"/>
              <a:buChar char="o"/>
              <a:tabLst>
                <a:tab pos="914400" algn="l"/>
              </a:tabLst>
            </a:pPr>
            <a:r>
              <a:rPr lang="el-GR" sz="1100" dirty="0">
                <a:effectLst/>
                <a:latin typeface="Calibri" panose="020F0502020204030204" pitchFamily="34" charset="0"/>
                <a:ea typeface="Calibri" panose="020F0502020204030204" pitchFamily="34" charset="0"/>
                <a:cs typeface="Times New Roman" panose="02020603050405020304" pitchFamily="18" charset="0"/>
              </a:rPr>
              <a:t>Αυτός ο πολιτευτής είναι ένα άτομο που έχει εμπειρία στην τέχνη της διακυβέρνησης ή είναι έμπειρος στη διαχείριση κυβερνητικών υποθέσεων.</a:t>
            </a:r>
          </a:p>
          <a:p>
            <a:pPr marL="1200150" marR="0" lvl="2" indent="-285750" algn="l">
              <a:lnSpc>
                <a:spcPct val="120000"/>
              </a:lnSpc>
              <a:spcBef>
                <a:spcPts val="0"/>
              </a:spcBef>
              <a:spcAft>
                <a:spcPts val="600"/>
              </a:spcAft>
              <a:buFont typeface="Courier New" panose="02070309020205020404" pitchFamily="49" charset="0"/>
              <a:buChar char="o"/>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gn="l">
              <a:lnSpc>
                <a:spcPct val="120000"/>
              </a:lnSpc>
              <a:spcBef>
                <a:spcPts val="0"/>
              </a:spcBef>
              <a:spcAft>
                <a:spcPts val="600"/>
              </a:spcAft>
              <a:buFont typeface="Courier New" panose="02070309020205020404" pitchFamily="49" charset="0"/>
              <a:buChar char="o"/>
              <a:tabLst>
                <a:tab pos="9144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person who expresses great wisdom and ability in directing the affairs of a government or in dealing with important public issues.</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200150" marR="0" lvl="2" indent="-285750" algn="l">
              <a:lnSpc>
                <a:spcPct val="120000"/>
              </a:lnSpc>
              <a:spcBef>
                <a:spcPts val="0"/>
              </a:spcBef>
              <a:spcAft>
                <a:spcPts val="600"/>
              </a:spcAft>
              <a:buFont typeface="Courier New" panose="02070309020205020404" pitchFamily="49" charset="0"/>
              <a:buChar char="o"/>
              <a:tabLst>
                <a:tab pos="914400" algn="l"/>
              </a:tabLst>
            </a:pPr>
            <a:r>
              <a:rPr lang="el-GR" sz="1100" dirty="0">
                <a:effectLst/>
                <a:latin typeface="Calibri" panose="020F0502020204030204" pitchFamily="34" charset="0"/>
                <a:ea typeface="Calibri" panose="020F0502020204030204" pitchFamily="34" charset="0"/>
                <a:cs typeface="Times New Roman" panose="02020603050405020304" pitchFamily="18" charset="0"/>
              </a:rPr>
              <a:t>Ένα άτομο που εκφράζει μεγάλη σοφία και ικανότητα στην διεύθυνση των υποθέσεων μιας κυβέρνησης ή στην αντιμετώπιση σημαντικών δημόσιων θεμάτων.</a:t>
            </a:r>
          </a:p>
          <a:p>
            <a:pPr marL="1200150" marR="0" lvl="2" indent="-285750" algn="l">
              <a:lnSpc>
                <a:spcPct val="120000"/>
              </a:lnSpc>
              <a:spcBef>
                <a:spcPts val="0"/>
              </a:spcBef>
              <a:spcAft>
                <a:spcPts val="600"/>
              </a:spcAft>
              <a:buFont typeface="Courier New" panose="02070309020205020404" pitchFamily="49" charset="0"/>
              <a:buChar char="o"/>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1000"/>
              </a:spcAft>
              <a:buFont typeface="Arial" panose="020B0604020202020204" pitchFamily="34" charset="0"/>
              <a:buChar char="•"/>
              <a:tabLst>
                <a:tab pos="457200" algn="l"/>
              </a:tabLs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Spiritual development.....beyond corruption, integrity, ability to confront distortions of truth, i.e. glamour</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1000"/>
              </a:spcAft>
              <a:buFont typeface="Arial" panose="020B0604020202020204" pitchFamily="34" charset="0"/>
              <a:buChar char="•"/>
              <a:tabLst>
                <a:tab pos="457200" algn="l"/>
              </a:tabLst>
            </a:pPr>
            <a:r>
              <a:rPr lang="el-GR" sz="1100" dirty="0">
                <a:effectLst/>
                <a:latin typeface="Calibri" panose="020F0502020204030204" pitchFamily="34" charset="0"/>
                <a:ea typeface="Calibri" panose="020F0502020204030204" pitchFamily="34" charset="0"/>
                <a:cs typeface="Times New Roman" panose="02020603050405020304" pitchFamily="18" charset="0"/>
              </a:rPr>
              <a:t>Έχει Πνευματική ανάπτυξη.....βρίσκεται πέρα από την διαφθορά, έχει ακεραιότητα, και την ικανότητα αντιμετώπισης διαστρεβλώσεων της αλήθειας, δηλ. της γοητείας.</a:t>
            </a:r>
          </a:p>
          <a:p>
            <a:pPr marL="800100" marR="0" lvl="1" indent="-342900" algn="l">
              <a:lnSpc>
                <a:spcPct val="115000"/>
              </a:lnSpc>
              <a:spcBef>
                <a:spcPts val="0"/>
              </a:spcBef>
              <a:spcAft>
                <a:spcPts val="1000"/>
              </a:spcAft>
              <a:buFont typeface="Arial" panose="020B0604020202020204" pitchFamily="34" charset="0"/>
              <a:buChar char="•"/>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gn="l">
              <a:lnSpc>
                <a:spcPct val="115000"/>
              </a:lnSpc>
              <a:spcBef>
                <a:spcPts val="0"/>
              </a:spcBef>
              <a:spcAft>
                <a:spcPts val="1000"/>
              </a:spcAft>
              <a:buFont typeface="Courier New" panose="02070309020205020404" pitchFamily="49" charset="0"/>
              <a:buChar char="o"/>
              <a:tabLst>
                <a:tab pos="914400" algn="l"/>
              </a:tabLs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When a leader’s lower desire nature is transformed by the Soul’s will, he is driven by a higher motivation and impulse with his decisions. As a result, personal self-interest is superseded. Ideally, this would enable right human relations among all people in the nation</a:t>
            </a:r>
            <a:r>
              <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marL="1200150" marR="0" lvl="2" indent="-285750" algn="l">
              <a:lnSpc>
                <a:spcPct val="115000"/>
              </a:lnSpc>
              <a:spcBef>
                <a:spcPts val="0"/>
              </a:spcBef>
              <a:spcAft>
                <a:spcPts val="1000"/>
              </a:spcAft>
              <a:buFont typeface="Courier New" panose="02070309020205020404" pitchFamily="49" charset="0"/>
              <a:buChar char="o"/>
              <a:tabLst>
                <a:tab pos="914400" algn="l"/>
              </a:tabLst>
            </a:pP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gn="l">
              <a:lnSpc>
                <a:spcPct val="115000"/>
              </a:lnSpc>
              <a:spcBef>
                <a:spcPts val="0"/>
              </a:spcBef>
              <a:spcAft>
                <a:spcPts val="1000"/>
              </a:spcAft>
              <a:buFont typeface="Courier New" panose="02070309020205020404" pitchFamily="49" charset="0"/>
              <a:buChar char="o"/>
              <a:tabLst>
                <a:tab pos="914400" algn="l"/>
              </a:tabLst>
            </a:pPr>
            <a:r>
              <a:rPr lang="el-GR" sz="1100" dirty="0">
                <a:effectLst/>
                <a:latin typeface="Calibri" panose="020F0502020204030204" pitchFamily="34" charset="0"/>
                <a:ea typeface="Calibri" panose="020F0502020204030204" pitchFamily="34" charset="0"/>
                <a:cs typeface="Times New Roman" panose="02020603050405020304" pitchFamily="18" charset="0"/>
              </a:rPr>
              <a:t>Όταν η φύση της κατώτερης επιθυμίας ενός ηγέτη μεταμορφώνεται από την θέληση της Ψυχής, οδηγείται από ένα ανώτερο κίνητρο και ώθηση στις αποφάσεις του. Ως αποτέλεσμα, το προσωπικό συμφέρον αντικαθίσταται. Στην ιδανική περίπτωση, αυτό θα επέτρεπε τις ορθές  ανθρώπινες σχέσεις μεταξύ όλων των ανθρώπων στο έθνος.</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gn="l">
              <a:lnSpc>
                <a:spcPct val="115000"/>
              </a:lnSpc>
              <a:spcBef>
                <a:spcPts val="0"/>
              </a:spcBef>
              <a:spcAft>
                <a:spcPts val="1000"/>
              </a:spcAft>
              <a:buFont typeface="Courier New" panose="02070309020205020404" pitchFamily="49" charset="0"/>
              <a:buChar char="o"/>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1000"/>
              </a:spcAft>
              <a:buFont typeface="Arial" panose="020B0604020202020204" pitchFamily="34" charset="0"/>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Statesman or Visionary leader brings unity through vision of one Humanity and is focused towards Group Awareness, i.e. for community, the nation or Globe as whole Visionary leader fosters shared values of diversity and other commonalties within community; sees community and nation as one with no separation; He or she may speak of </a:t>
            </a:r>
            <a:r>
              <a:rPr lang="en-US" sz="11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“our nation, our world, one people”</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with shared values.</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800100" marR="0" lvl="1" indent="-342900" algn="l">
              <a:lnSpc>
                <a:spcPct val="115000"/>
              </a:lnSpc>
              <a:spcBef>
                <a:spcPts val="0"/>
              </a:spcBef>
              <a:spcAft>
                <a:spcPts val="1000"/>
              </a:spcAft>
              <a:buFont typeface="Arial" panose="020B0604020202020204" pitchFamily="34" charset="0"/>
              <a:buChar char="•"/>
              <a:tabLst>
                <a:tab pos="457200" algn="l"/>
              </a:tabLst>
            </a:pP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1000"/>
              </a:spcAft>
              <a:buFont typeface="Arial" panose="020B0604020202020204" pitchFamily="34" charset="0"/>
              <a:buChar char="•"/>
              <a:tabLst>
                <a:tab pos="457200" algn="l"/>
              </a:tabLst>
            </a:pPr>
            <a:r>
              <a:rPr lang="el-GR" sz="1100" dirty="0">
                <a:effectLst/>
                <a:latin typeface="Calibri" panose="020F0502020204030204" pitchFamily="34" charset="0"/>
                <a:ea typeface="Calibri" panose="020F0502020204030204" pitchFamily="34" charset="0"/>
                <a:cs typeface="Times New Roman" panose="02020603050405020304" pitchFamily="18" charset="0"/>
              </a:rPr>
              <a:t>Ο Πολιτευτής ή ο Οραματιστής ηγέτης  φέρνει ενότητα μέσω του οράματος της  μιας Ανθρωπότητας και επικεντρώνεται στην Ομαδική Επίγνωση για την κοινότητα, το έθνος ή τον κόσμο συνολικά. Ο οραματιστής ηγέτης προωθεί κοινές αξίες διαφορετικότητας και άλλα κοινά σημεία εντός της κοινότητας. Βλέπει την κοινότητα και το έθνος ως «ένα», χωρίς διαχωρισμό· Μπορεί να μιλήσει για «</a:t>
            </a:r>
            <a:r>
              <a:rPr lang="el-GR" sz="1100" i="1" dirty="0">
                <a:effectLst/>
                <a:latin typeface="Calibri" panose="020F0502020204030204" pitchFamily="34" charset="0"/>
                <a:ea typeface="Calibri" panose="020F0502020204030204" pitchFamily="34" charset="0"/>
                <a:cs typeface="Times New Roman" panose="02020603050405020304" pitchFamily="18" charset="0"/>
              </a:rPr>
              <a:t>το έθνος μας, τον κόσμο μας, τον λαό</a:t>
            </a:r>
            <a:r>
              <a:rPr lang="el-GR" sz="1100" dirty="0">
                <a:effectLst/>
                <a:latin typeface="Calibri" panose="020F0502020204030204" pitchFamily="34" charset="0"/>
                <a:ea typeface="Calibri" panose="020F0502020204030204" pitchFamily="34" charset="0"/>
                <a:cs typeface="Times New Roman" panose="02020603050405020304" pitchFamily="18" charset="0"/>
              </a:rPr>
              <a:t>», με κοινές αξίες.</a:t>
            </a:r>
          </a:p>
          <a:p>
            <a:pPr marL="800100" marR="0" lvl="1" indent="-342900" algn="l">
              <a:lnSpc>
                <a:spcPct val="115000"/>
              </a:lnSpc>
              <a:spcBef>
                <a:spcPts val="0"/>
              </a:spcBef>
              <a:spcAft>
                <a:spcPts val="1000"/>
              </a:spcAft>
              <a:buFont typeface="Arial" panose="020B0604020202020204" pitchFamily="34" charset="0"/>
              <a:buChar char="•"/>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1000"/>
              </a:spcAft>
              <a:buFont typeface="Arial" panose="020B0604020202020204" pitchFamily="34" charset="0"/>
              <a:buChar char="•"/>
              <a:tabLst>
                <a:tab pos="457200" algn="l"/>
              </a:tabLs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Statesman or Visionary leader has the vision to see inter-connectedness with other SGs and how they can cooperate together for positive change</a:t>
            </a: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1000"/>
              </a:spcAft>
              <a:buFont typeface="Arial" panose="020B0604020202020204" pitchFamily="34" charset="0"/>
              <a:buChar char="•"/>
              <a:tabLst>
                <a:tab pos="457200" algn="l"/>
              </a:tabLst>
            </a:pPr>
            <a:r>
              <a:rPr lang="el-GR"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Ένας Πολιτευτής  ή Οραματιστής Ηγέτης  έχει το όραμα της διασύνδεσης με άλλους Σ.Ο. και της διερεύνησης τρόπων συνεργασίας για οιαδήποτε θετική αλλαγή.</a:t>
            </a:r>
          </a:p>
          <a:p>
            <a:pPr marL="800100" marR="0" lvl="1" indent="-342900" algn="l">
              <a:lnSpc>
                <a:spcPct val="115000"/>
              </a:lnSpc>
              <a:spcBef>
                <a:spcPts val="0"/>
              </a:spcBef>
              <a:spcAft>
                <a:spcPts val="1000"/>
              </a:spcAft>
              <a:buFont typeface="Arial" panose="020B0604020202020204" pitchFamily="34" charset="0"/>
              <a:buChar char="•"/>
              <a:tabLst>
                <a:tab pos="457200" algn="l"/>
              </a:tabLst>
            </a:pPr>
            <a:r>
              <a:rPr lang="en-US" sz="1100" kern="1200" dirty="0">
                <a:solidFill>
                  <a:srgbClr val="000000"/>
                </a:solidFill>
                <a:effectLst/>
                <a:latin typeface="Arial" panose="020B0604020202020204" pitchFamily="34" charset="0"/>
                <a:ea typeface="Calibri" panose="020F0502020204030204" pitchFamily="34" charset="0"/>
              </a:rPr>
              <a:t>Has ability for rallying people around a “cause” and creates a coherent group field of knowledge + wisdom</a:t>
            </a:r>
            <a:endParaRPr lang="el-GR" sz="1100" kern="1200" dirty="0">
              <a:solidFill>
                <a:srgbClr val="000000"/>
              </a:solidFill>
              <a:effectLst/>
              <a:latin typeface="Arial" panose="020B0604020202020204" pitchFamily="34" charset="0"/>
              <a:ea typeface="Calibri" panose="020F0502020204030204" pitchFamily="34" charset="0"/>
            </a:endParaRPr>
          </a:p>
          <a:p>
            <a:pPr marL="800100" marR="0" lvl="1" indent="-342900" algn="l">
              <a:lnSpc>
                <a:spcPct val="115000"/>
              </a:lnSpc>
              <a:spcBef>
                <a:spcPts val="0"/>
              </a:spcBef>
              <a:spcAft>
                <a:spcPts val="1000"/>
              </a:spcAft>
              <a:buFont typeface="Arial" panose="020B0604020202020204" pitchFamily="34" charset="0"/>
              <a:buChar char="•"/>
              <a:tabLst>
                <a:tab pos="457200" algn="l"/>
              </a:tabLst>
            </a:pPr>
            <a:r>
              <a:rPr lang="el-GR" sz="1100" kern="1200" dirty="0">
                <a:solidFill>
                  <a:srgbClr val="000000"/>
                </a:solidFill>
                <a:effectLst/>
                <a:latin typeface="Arial" panose="020B0604020202020204" pitchFamily="34" charset="0"/>
                <a:ea typeface="Calibri" panose="020F0502020204030204" pitchFamily="34" charset="0"/>
              </a:rPr>
              <a:t>Έχει την ικανότητα να συσπειρώνει ανθρώπους γύρω από μια «αιτία» και να δημιουργεί ένα συνεκτικό ομαδικό πεδίο γνώσης + σοφίας.</a:t>
            </a:r>
            <a:endParaRPr lang="en-US" sz="1100" kern="1200" dirty="0">
              <a:solidFill>
                <a:srgbClr val="000000"/>
              </a:solidFill>
              <a:effectLst/>
              <a:latin typeface="Arial" panose="020B0604020202020204" pitchFamily="34" charset="0"/>
              <a:ea typeface="Calibri" panose="020F0502020204030204" pitchFamily="34" charset="0"/>
            </a:endParaRPr>
          </a:p>
          <a:p>
            <a:pPr marL="342900" marR="0" lvl="0" indent="-342900" algn="l">
              <a:lnSpc>
                <a:spcPct val="115000"/>
              </a:lnSpc>
              <a:spcBef>
                <a:spcPts val="0"/>
              </a:spcBef>
              <a:spcAft>
                <a:spcPts val="1000"/>
              </a:spcAft>
              <a:buFont typeface="Arial" panose="020B0604020202020204" pitchFamily="34" charset="0"/>
              <a:buChar char="•"/>
              <a:tabLst>
                <a:tab pos="457200" algn="l"/>
              </a:tabLst>
            </a:pPr>
            <a:endParaRPr lang="en-US" sz="1100" kern="1200" dirty="0">
              <a:solidFill>
                <a:srgbClr val="000000"/>
              </a:solidFill>
              <a:effectLst/>
              <a:latin typeface="Arial" panose="020B0604020202020204" pitchFamily="34" charset="0"/>
              <a:cs typeface="Arial" pitchFamily="34" charset="0"/>
            </a:endParaRPr>
          </a:p>
          <a:p>
            <a:pPr marL="0" marR="0" algn="l">
              <a:lnSpc>
                <a:spcPct val="120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Perception of elements of the Plan enabling the individual to:</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0"/>
              </a:spcBef>
              <a:spcAft>
                <a:spcPts val="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Αντίληψη στοιχείων του Σχεδίου που επιτρέπουν στο άτομο να:</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20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20000"/>
              </a:lnSpc>
              <a:spcBef>
                <a:spcPts val="0"/>
              </a:spcBef>
              <a:spcAft>
                <a:spcPts val="0"/>
              </a:spcAft>
              <a:buFont typeface="Arial" panose="020B0604020202020204" pitchFamily="34" charset="0"/>
              <a:buChar char="•"/>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Create conditions in the minds and hearts of people for working together with a common goal, towards unity, instead separately</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l-GR" sz="1100" dirty="0">
                <a:effectLst/>
                <a:latin typeface="Calibri" panose="020F0502020204030204" pitchFamily="34" charset="0"/>
                <a:ea typeface="Calibri" panose="020F0502020204030204" pitchFamily="34" charset="0"/>
                <a:cs typeface="Times New Roman" panose="02020603050405020304" pitchFamily="18" charset="0"/>
              </a:rPr>
              <a:t>Δημιουργήσει εκείνες τις συνθήκες στον νου και τις καρδιές των ανθρώπων για να συνεργαστούν προς έναν κοινό στόχο, προς την ενότητα, αντί την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χωριστικότητα</a:t>
            </a:r>
            <a:r>
              <a:rPr lang="el-GR"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gn="l">
              <a:lnSpc>
                <a:spcPct val="120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20000"/>
              </a:lnSpc>
              <a:spcBef>
                <a:spcPts val="0"/>
              </a:spcBef>
              <a:spcAft>
                <a:spcPts val="0"/>
              </a:spcAft>
              <a:buFont typeface="Arial" panose="020B0604020202020204" pitchFamily="34" charset="0"/>
              <a:buChar char="•"/>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Would have a long-range scope and consideration of </a:t>
            </a:r>
            <a:r>
              <a:rPr lang="en-US" sz="11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could be transformed</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within society.</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l-GR" sz="1100" dirty="0">
                <a:effectLst/>
                <a:latin typeface="Calibri" panose="020F0502020204030204" pitchFamily="34" charset="0"/>
                <a:ea typeface="Calibri" panose="020F0502020204030204" pitchFamily="34" charset="0"/>
                <a:cs typeface="Times New Roman" panose="02020603050405020304" pitchFamily="18" charset="0"/>
              </a:rPr>
              <a:t>Έχει ένα μακροπρόθεσμο πεδίο εφαρμογής και εξέτασης του τι θα μπορούσε να μεταμορφωθεί στην κοινωνία.</a:t>
            </a:r>
          </a:p>
          <a:p>
            <a:pPr marL="742950" marR="0" lvl="1" indent="-285750" algn="l">
              <a:lnSpc>
                <a:spcPct val="120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20000"/>
              </a:lnSpc>
              <a:spcBef>
                <a:spcPts val="0"/>
              </a:spcBef>
              <a:spcAft>
                <a:spcPts val="0"/>
              </a:spcAft>
              <a:buFont typeface="Arial" panose="020B0604020202020204" pitchFamily="34" charset="0"/>
              <a:buChar char="•"/>
            </a:pP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Considering the whole spectrum of religious, economic, and political factions, it is not just hate, selfishness, separatism, and narrow-mindedness that drive many people with their actions. If mankind wants a world based on </a:t>
            </a:r>
            <a:r>
              <a:rPr lang="en-US" sz="1100" i="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right human relations, </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then man must learn that ideas, thoughts, and feelings </a:t>
            </a:r>
            <a:r>
              <a:rPr lang="en-US" sz="1100" u="sng"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do influence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the inner planes. These energies therefore must be reined in and guided through the right application of spiritual values, e.g. cooperation, understanding, and goodwill. Man must realize that although he practices separativeness in so many ways, he can transcend these and realize his interconnectedness and oneness with all whom he interacts. </a:t>
            </a:r>
            <a:endParaRPr lang="el-GR"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gn="l">
              <a:lnSpc>
                <a:spcPct val="120000"/>
              </a:lnSpc>
              <a:spcBef>
                <a:spcPts val="0"/>
              </a:spcBef>
              <a:spcAft>
                <a:spcPts val="0"/>
              </a:spcAft>
              <a:buFont typeface="Arial" panose="020B0604020202020204" pitchFamily="34" charset="0"/>
              <a:buChar char="•"/>
            </a:pP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20000"/>
              </a:lnSpc>
              <a:spcBef>
                <a:spcPts val="0"/>
              </a:spcBef>
              <a:spcAft>
                <a:spcPts val="0"/>
              </a:spcAft>
              <a:buFont typeface="Arial" panose="020B0604020202020204" pitchFamily="34" charset="0"/>
              <a:buChar char="•"/>
            </a:pPr>
            <a:r>
              <a:rPr lang="el-GR" sz="1100" dirty="0">
                <a:effectLst/>
                <a:latin typeface="Calibri" panose="020F0502020204030204" pitchFamily="34" charset="0"/>
                <a:ea typeface="Calibri" panose="020F0502020204030204" pitchFamily="34" charset="0"/>
                <a:cs typeface="Times New Roman" panose="02020603050405020304" pitchFamily="18" charset="0"/>
              </a:rPr>
              <a:t>Εξετάζοντας όλο το φάσμα των θρησκευτικών, οικονομικών και πολιτικών παρατάξεων, βλέπουμε ότι δεν είναι μόνο το μίσος, ο εγωισμός, η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χωριστικότητα</a:t>
            </a:r>
            <a:r>
              <a:rPr lang="el-GR" sz="1100" dirty="0">
                <a:effectLst/>
                <a:latin typeface="Calibri" panose="020F0502020204030204" pitchFamily="34" charset="0"/>
                <a:ea typeface="Calibri" panose="020F0502020204030204" pitchFamily="34" charset="0"/>
                <a:cs typeface="Times New Roman" panose="02020603050405020304" pitchFamily="18" charset="0"/>
              </a:rPr>
              <a:t> και η στενόμυαλη σκέψη που οδηγούν τις ανθρώπινες πράξεις. Εάν η ανθρωπότητα θέλει έναν κόσμο βασισμένο σε ορθές  ανθρώπινες σχέσεις, τότε ο άνθρωπος πρέπει να μάθει ότι οι ιδέες, οι σκέψεις και τα συναισθήματα του επηρεάζουν πράγματι τα εσωτερικά πεδία. Αυτές οι ενέργειες λοιπόν πρέπει να χαλιναγωγούνται και να καθοδηγούνται μέσω της ορθής  εφαρμογής πνευματικών αξιών, π.χ. συνεργασία, κατανόηση και καλή θέληση. Ο άνθρωπος πρέπει να συνειδητοποιήσει ότι αν και ασκεί την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χωριστικότητα</a:t>
            </a:r>
            <a:r>
              <a:rPr lang="el-GR" sz="1100" dirty="0">
                <a:effectLst/>
                <a:latin typeface="Calibri" panose="020F0502020204030204" pitchFamily="34" charset="0"/>
                <a:ea typeface="Calibri" panose="020F0502020204030204" pitchFamily="34" charset="0"/>
                <a:cs typeface="Times New Roman" panose="02020603050405020304" pitchFamily="18" charset="0"/>
              </a:rPr>
              <a:t> με τόσους πολλούς τρόπους, μπορεί να τους υπερβεί και να συνειδητοποιήσει την διασύνδεσή του και την ενότητα του με όλους όσους αλληλοεπιδρά.</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20000"/>
              </a:lnSpc>
              <a:spcBef>
                <a:spcPts val="600"/>
              </a:spcBef>
              <a:spcAft>
                <a:spcPts val="0"/>
              </a:spcAft>
            </a:pPr>
            <a:endPar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60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Although this describes a highly evolved Server, to have this level of awareness this person will most likely be a senior disciple and have accomplished much Soul integration and connection with the Spiritual Triad. In reality, there are probably some leaders in the world with some of these characteristics, but they are few and not yet in a position of leadership to effect wide-ranging change in society.</a:t>
            </a:r>
          </a:p>
          <a:p>
            <a:pPr marL="0" marR="0" algn="l">
              <a:lnSpc>
                <a:spcPct val="120000"/>
              </a:lnSpc>
              <a:spcBef>
                <a:spcPts val="600"/>
              </a:spcBef>
              <a:spcAft>
                <a:spcPts val="0"/>
              </a:spcAft>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20000"/>
              </a:lnSpc>
              <a:spcBef>
                <a:spcPts val="600"/>
              </a:spcBef>
              <a:spcAft>
                <a:spcPts val="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Αν και αυτό περιγράφει έναν εξαιρετικά εξελιγμένο Παγκόσμια Εξυπηρετητή, για να έχει αυτό το επίπεδο επίγνωσης αυτό το άτομο πιθανότατα θα είναι ανώτερος μαθητής και θα έχει επιτύχει  συγχώνευση με την Ψυχή και σύνδεση με την Πνευματική Τριάδα. Στην πραγματικότητα, υπάρχουν μερικοί ηγέτες στον κόσμο με  κάποια από αυτά τα χαρακτηριστικά, αλλά είναι λίγοι και δεν είναι ακόμη σε θέση ηγεσίας για να επιφέρουν ευρεία αλλαγή στην κοινωνία.</a:t>
            </a:r>
          </a:p>
          <a:p>
            <a:pPr marL="0" marR="0" algn="l">
              <a:lnSpc>
                <a:spcPct val="120000"/>
              </a:lnSpc>
              <a:spcBef>
                <a:spcPts val="60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20000"/>
              </a:lnSpc>
              <a:spcBef>
                <a:spcPts val="0"/>
              </a:spcBef>
              <a:spcAft>
                <a:spcPts val="0"/>
              </a:spcAft>
              <a:buFont typeface="Arial" panose="020B0604020202020204" pitchFamily="34" charset="0"/>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last 80 years we have seen Benazir Bhutto, N. Mandela, M. Gobachev, Golda Meir and Churchill who have had a positive transformative influence and a greater vision for their respective countries. In the 1980s, Gorbachev was the leader of the Soviet Union. He saw his nation was suffering politically and economically at home and abroad from the continual waste of resources that were dedicated towards military expenditures and political ambitions. By seeing the larger picture both domestically and internationally, and the political trajectory their nation was on, they changed the focus within his government and reallocated those resources towards more useful non-military and life-giving purposes. </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800100" marR="0" lvl="1" indent="-342900" algn="l">
              <a:lnSpc>
                <a:spcPct val="120000"/>
              </a:lnSpc>
              <a:spcBef>
                <a:spcPts val="0"/>
              </a:spcBef>
              <a:spcAft>
                <a:spcPts val="0"/>
              </a:spcAft>
              <a:buFont typeface="Arial" panose="020B0604020202020204" pitchFamily="34" charset="0"/>
              <a:buChar char="•"/>
              <a:tabLst>
                <a:tab pos="457200" algn="l"/>
              </a:tabLst>
            </a:pP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a:lnSpc>
                <a:spcPct val="120000"/>
              </a:lnSpc>
              <a:spcBef>
                <a:spcPts val="0"/>
              </a:spcBef>
              <a:spcAft>
                <a:spcPts val="0"/>
              </a:spcAft>
              <a:buFont typeface="Arial" panose="020B0604020202020204" pitchFamily="34" charset="0"/>
              <a:buChar char="•"/>
              <a:tabLst>
                <a:tab pos="457200" algn="l"/>
              </a:tabLst>
            </a:pPr>
            <a:r>
              <a:rPr lang="el-GR" sz="1100" dirty="0">
                <a:effectLst/>
                <a:latin typeface="Calibri" panose="020F0502020204030204" pitchFamily="34" charset="0"/>
                <a:ea typeface="Calibri" panose="020F0502020204030204" pitchFamily="34" charset="0"/>
                <a:cs typeface="Times New Roman" panose="02020603050405020304" pitchFamily="18" charset="0"/>
              </a:rPr>
              <a:t>Τα τελευταία 80 χρόνια έχουμε δει τους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Benazir</a:t>
            </a:r>
            <a:r>
              <a:rPr lang="el-GR" sz="1100" dirty="0">
                <a:effectLst/>
                <a:latin typeface="Calibri" panose="020F0502020204030204" pitchFamily="34" charset="0"/>
                <a:ea typeface="Calibri" panose="020F0502020204030204" pitchFamily="34" charset="0"/>
                <a:cs typeface="Times New Roman" panose="02020603050405020304" pitchFamily="18" charset="0"/>
              </a:rPr>
              <a:t>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Bhutto</a:t>
            </a:r>
            <a:r>
              <a:rPr lang="el-GR" sz="1100" dirty="0">
                <a:effectLst/>
                <a:latin typeface="Calibri" panose="020F0502020204030204" pitchFamily="34" charset="0"/>
                <a:ea typeface="Calibri" panose="020F0502020204030204" pitchFamily="34" charset="0"/>
                <a:cs typeface="Times New Roman" panose="02020603050405020304" pitchFamily="18" charset="0"/>
              </a:rPr>
              <a:t>, N.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Mandela</a:t>
            </a:r>
            <a:r>
              <a:rPr lang="el-GR" sz="1100" dirty="0">
                <a:effectLst/>
                <a:latin typeface="Calibri" panose="020F0502020204030204" pitchFamily="34" charset="0"/>
                <a:ea typeface="Calibri" panose="020F0502020204030204" pitchFamily="34" charset="0"/>
                <a:cs typeface="Times New Roman" panose="02020603050405020304" pitchFamily="18" charset="0"/>
              </a:rPr>
              <a:t>, M.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Gobachev</a:t>
            </a:r>
            <a:r>
              <a:rPr lang="el-GR" sz="1100" dirty="0">
                <a:effectLst/>
                <a:latin typeface="Calibri" panose="020F0502020204030204" pitchFamily="34" charset="0"/>
                <a:ea typeface="Calibri" panose="020F0502020204030204" pitchFamily="34" charset="0"/>
                <a:cs typeface="Times New Roman" panose="02020603050405020304" pitchFamily="18" charset="0"/>
              </a:rPr>
              <a:t>,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Golda</a:t>
            </a:r>
            <a:r>
              <a:rPr lang="el-GR" sz="1100" dirty="0">
                <a:effectLst/>
                <a:latin typeface="Calibri" panose="020F0502020204030204" pitchFamily="34" charset="0"/>
                <a:ea typeface="Calibri" panose="020F0502020204030204" pitchFamily="34" charset="0"/>
                <a:cs typeface="Times New Roman" panose="02020603050405020304" pitchFamily="18" charset="0"/>
              </a:rPr>
              <a:t>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Meir</a:t>
            </a:r>
            <a:r>
              <a:rPr lang="el-GR" sz="1100" dirty="0">
                <a:effectLst/>
                <a:latin typeface="Calibri" panose="020F0502020204030204" pitchFamily="34" charset="0"/>
                <a:ea typeface="Calibri" panose="020F0502020204030204" pitchFamily="34" charset="0"/>
                <a:cs typeface="Times New Roman" panose="02020603050405020304" pitchFamily="18" charset="0"/>
              </a:rPr>
              <a:t> και τον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Churchill</a:t>
            </a:r>
            <a:r>
              <a:rPr lang="el-GR" sz="1100" dirty="0">
                <a:effectLst/>
                <a:latin typeface="Calibri" panose="020F0502020204030204" pitchFamily="34" charset="0"/>
                <a:ea typeface="Calibri" panose="020F0502020204030204" pitchFamily="34" charset="0"/>
                <a:cs typeface="Times New Roman" panose="02020603050405020304" pitchFamily="18" charset="0"/>
              </a:rPr>
              <a:t> που είχαν μια θετική μεταμορφωτική επιρροή και ένα μεγαλύτερο όραμα για τις χώρες τους. Στη δεκαετία του 1980, ο Γκορμπατσόφ ήταν ο ηγέτης της Σοβιετικής Ένωσης. Είδε το έθνος του να υποφέρει πολιτικά και οικονομικά στο εσωτερικό και στο εξωτερικό από την συνεχή σπατάλη πόρων που αφιερώνονταν σε στρατιωτικές δαπάνες και πολιτικές φιλοδοξίες. Βλέποντας την ευρύτερη εικόνα τόσο σε εγχώριο όσο και σε διεθνές επίπεδο και την πολιτική τροχιά στην οποία βρισκόταν το έθνος τους, άλλαξε την εστίαση στην κυβέρνησή του και ανακατεύθυνε  αυτούς τους πόρους σε πιο χρήσιμους μη στρατιωτικούς και ζωογόνους σκοπούς.</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457200" marR="0" lvl="1" indent="0" algn="l">
              <a:lnSpc>
                <a:spcPct val="120000"/>
              </a:lnSpc>
              <a:spcBef>
                <a:spcPts val="0"/>
              </a:spcBef>
              <a:spcAft>
                <a:spcPts val="0"/>
              </a:spcAft>
              <a:buFont typeface="Arial" panose="020B0604020202020204" pitchFamily="34" charset="0"/>
              <a:buNone/>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20000"/>
              </a:lnSpc>
              <a:spcBef>
                <a:spcPts val="0"/>
              </a:spcBef>
              <a:spcAft>
                <a:spcPts val="0"/>
              </a:spcAft>
              <a:buFont typeface="Arial" panose="020B0604020202020204" pitchFamily="34" charset="0"/>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Their actions were predicated on employing wisdom and seeing the long-term big picture for the benefit of the group.</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800100" marR="0" lvl="1" indent="-342900" algn="l">
              <a:lnSpc>
                <a:spcPct val="120000"/>
              </a:lnSpc>
              <a:spcBef>
                <a:spcPts val="0"/>
              </a:spcBef>
              <a:spcAft>
                <a:spcPts val="0"/>
              </a:spcAft>
              <a:buFont typeface="Arial" panose="020B0604020202020204" pitchFamily="34" charset="0"/>
              <a:buChar char="•"/>
              <a:tabLst>
                <a:tab pos="457200" algn="l"/>
              </a:tabLst>
            </a:pPr>
            <a:r>
              <a:rPr lang="el-GR" sz="1100" dirty="0">
                <a:effectLst/>
                <a:latin typeface="Calibri" panose="020F0502020204030204" pitchFamily="34" charset="0"/>
                <a:ea typeface="Calibri" panose="020F0502020204030204" pitchFamily="34" charset="0"/>
                <a:cs typeface="Times New Roman" panose="02020603050405020304" pitchFamily="18" charset="0"/>
              </a:rPr>
              <a:t>Οι ενέργειές τους βασίζονταν στο να χρησιμοποιήσουν σοφία και να βλέπουν την μακροπρόθεσμη μεγάλη εικόνα προς όφελος της ομάδας.</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a:lnSpc>
                <a:spcPct val="120000"/>
              </a:lnSpc>
              <a:spcBef>
                <a:spcPts val="0"/>
              </a:spcBef>
              <a:spcAft>
                <a:spcPts val="0"/>
              </a:spcAft>
              <a:buFont typeface="Arial" panose="020B0604020202020204" pitchFamily="34" charset="0"/>
              <a:buChar char="•"/>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20000"/>
              </a:lnSpc>
              <a:spcBef>
                <a:spcPts val="0"/>
              </a:spcBef>
              <a:spcAft>
                <a:spcPts val="0"/>
              </a:spcAft>
              <a:buFont typeface="Arial" panose="020B0604020202020204" pitchFamily="34" charset="0"/>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Overall, their work emphasized s</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tatesmanship and rising above partisanship for representing the higher ideal dedicated to the welfare of its citizens.</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a:lnSpc>
                <a:spcPct val="120000"/>
              </a:lnSpc>
              <a:spcBef>
                <a:spcPts val="0"/>
              </a:spcBef>
              <a:spcAft>
                <a:spcPts val="0"/>
              </a:spcAft>
              <a:buFont typeface="Arial" panose="020B0604020202020204" pitchFamily="34" charset="0"/>
              <a:buChar char="•"/>
              <a:tabLst>
                <a:tab pos="457200" algn="l"/>
              </a:tabLst>
            </a:pPr>
            <a:r>
              <a:rPr lang="el-GR" sz="1100" dirty="0">
                <a:effectLst/>
                <a:latin typeface="Calibri" panose="020F0502020204030204" pitchFamily="34" charset="0"/>
                <a:ea typeface="Calibri" panose="020F0502020204030204" pitchFamily="34" charset="0"/>
                <a:cs typeface="Times New Roman" panose="02020603050405020304" pitchFamily="18" charset="0"/>
              </a:rPr>
              <a:t>Συνολικά, το έργο τους δίνει έμφαση στον πολιτειακό χαρακτήρα και στην υπερπήδηση του κομματικού χαρακτήρα για την εκπροσώπηση του ανώτερου ιδεώδους που είναι αφιερωμένο στην ευημερία των πολιτών.</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algn="l">
              <a:lnSpc>
                <a:spcPct val="120000"/>
              </a:lnSpc>
              <a:spcBef>
                <a:spcPts val="0"/>
              </a:spcBef>
              <a:spcAft>
                <a:spcPts val="600"/>
              </a:spcAft>
            </a:pPr>
            <a:endPar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algn="l">
              <a:lnSpc>
                <a:spcPct val="120000"/>
              </a:lnSpc>
              <a:spcBef>
                <a:spcPts val="0"/>
              </a:spcBef>
              <a:spcAft>
                <a:spcPts val="60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 evolutionary thinkers, they acknowledge the challenges facing humanity, but have their own inner sense of direction as they stand for core values and principle as they create recommendations for society:</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algn="l">
              <a:lnSpc>
                <a:spcPct val="120000"/>
              </a:lnSpc>
              <a:spcBef>
                <a:spcPts val="0"/>
              </a:spcBef>
              <a:spcAft>
                <a:spcPts val="6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Ως στοχαστές της εξέλιξης, αναγνωρίζουν τις προκλήσεις που αντιμετωπίζει η ανθρωπότητα, διαθέτουν μια δική τους εσωτερική αίσθηση καθήκοντος και εδραιώνουν τις βασικές αξίες και αρχές καθώς  παρέχουν προτάσεις για την κοινωνία:</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algn="l">
              <a:lnSpc>
                <a:spcPct val="120000"/>
              </a:lnSpc>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20000"/>
              </a:lnSpc>
              <a:spcBef>
                <a:spcPts val="0"/>
              </a:spcBef>
              <a:spcAft>
                <a:spcPts val="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Design and build organizations and institutions, all operating with ethical actions representing a new type of leadership dedicated towards evolutionary thinking leading to change in society. The current leadership model and mindset for industry or government is linear in its approach and does not include all parties or situations. This new  methodology will have a wholistic and global mindset that is sustainable, multi-dimensional, which does not exclude any participants.</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a:lnSpc>
                <a:spcPct val="120000"/>
              </a:lnSpc>
              <a:spcBef>
                <a:spcPts val="0"/>
              </a:spcBef>
              <a:spcAft>
                <a:spcPts val="0"/>
              </a:spcAft>
              <a:buFont typeface="Symbol" panose="05050102010706020507" pitchFamily="18" charset="2"/>
              <a:buChar char=""/>
              <a:tabLst>
                <a:tab pos="457200" algn="l"/>
              </a:tabLst>
            </a:pP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gn="l">
              <a:lnSpc>
                <a:spcPct val="120000"/>
              </a:lnSpc>
              <a:spcBef>
                <a:spcPts val="0"/>
              </a:spcBef>
              <a:spcAft>
                <a:spcPts val="0"/>
              </a:spcAft>
              <a:buFont typeface="Symbol" panose="05050102010706020507" pitchFamily="18" charset="2"/>
              <a:buChar char=""/>
              <a:tabLst>
                <a:tab pos="457200" algn="l"/>
              </a:tabLst>
            </a:pPr>
            <a:r>
              <a:rPr lang="el-GR"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Σχεδιάζουν και δημιουργούν  οργανισμούς και θεσμούς, που λειτουργούν με ηθικές αξίες, αντιπροσωπεύουν ένα νέο είδος ηγεσίας αφιερωμένο στην ιδέα της εξέλιξης που οδηγεί την κοινωνία στην αλλαγή. Το τρέχον μοντέλο ηγεσίας και η νοοτροπία για την διακυβέρνηση είναι γραμμικό στην προσέγγισή του και δεν περιλαμβάνει όλα τα κόμματα ή τις καταστάσεις. Αυτή η νέα μεθοδολογία θα  διαθέτει ολιστική και σφαιρική νοοτροπία που θα είναι βιώσιμη, πολυδιάστατη και η οποία δεν θα αποκλείει κανέναν συμμετέχοντα.</a:t>
            </a:r>
          </a:p>
          <a:p>
            <a:pPr marL="800100" marR="0" lvl="1" indent="-342900" algn="l">
              <a:lnSpc>
                <a:spcPct val="120000"/>
              </a:lnSpc>
              <a:spcBef>
                <a:spcPts val="0"/>
              </a:spcBef>
              <a:spcAft>
                <a:spcPts val="0"/>
              </a:spcAft>
              <a:buFont typeface="Symbol" panose="05050102010706020507" pitchFamily="18" charset="2"/>
              <a:buChar char=""/>
              <a:tabLst>
                <a:tab pos="457200" algn="l"/>
              </a:tabLst>
            </a:pP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20000"/>
              </a:lnSpc>
              <a:spcBef>
                <a:spcPts val="0"/>
              </a:spcBef>
              <a:spcAft>
                <a:spcPts val="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Calibri" panose="020F0502020204030204" pitchFamily="34" charset="0"/>
              </a:rPr>
              <a:t>That humanity should be built and evolve towards democratic, sustainable and thriving organizations that will produce effective leaders. Through educational programs that are developing new methodologies, evolutionary leaders train people  in a new leadership to create organizations based on partnership, cooperation, empowerment, collaboration, and shared-inspiration.</a:t>
            </a:r>
            <a:endParaRPr lang="el-GR" sz="1100" kern="1200" dirty="0">
              <a:solidFill>
                <a:srgbClr val="000000"/>
              </a:solidFill>
              <a:effectLst/>
              <a:latin typeface="Arial" panose="020B0604020202020204" pitchFamily="34" charset="0"/>
              <a:ea typeface="Calibri" panose="020F0502020204030204" pitchFamily="34" charset="0"/>
            </a:endParaRPr>
          </a:p>
          <a:p>
            <a:pPr marL="800100" marR="0" lvl="1" indent="-342900" algn="l">
              <a:lnSpc>
                <a:spcPct val="120000"/>
              </a:lnSpc>
              <a:spcBef>
                <a:spcPts val="0"/>
              </a:spcBef>
              <a:spcAft>
                <a:spcPts val="0"/>
              </a:spcAft>
              <a:buFont typeface="Symbol" panose="05050102010706020507" pitchFamily="18" charset="2"/>
              <a:buChar char=""/>
              <a:tabLst>
                <a:tab pos="457200" algn="l"/>
              </a:tabLst>
            </a:pPr>
            <a:endParaRPr lang="el-GR" sz="1100" kern="1200" dirty="0">
              <a:solidFill>
                <a:srgbClr val="000000"/>
              </a:solidFill>
              <a:effectLst/>
              <a:latin typeface="Arial" panose="020B0604020202020204" pitchFamily="34" charset="0"/>
              <a:cs typeface="Arial" pitchFamily="34" charset="0"/>
            </a:endParaRPr>
          </a:p>
          <a:p>
            <a:pPr marL="800100" marR="0" lvl="1" indent="-342900" algn="l">
              <a:lnSpc>
                <a:spcPct val="120000"/>
              </a:lnSpc>
              <a:spcBef>
                <a:spcPts val="0"/>
              </a:spcBef>
              <a:spcAft>
                <a:spcPts val="0"/>
              </a:spcAft>
              <a:buFont typeface="Symbol" panose="05050102010706020507" pitchFamily="18" charset="2"/>
              <a:buChar char=""/>
              <a:tabLst>
                <a:tab pos="457200" algn="l"/>
              </a:tabLst>
            </a:pPr>
            <a:r>
              <a:rPr lang="el-GR" sz="1800" kern="1200" dirty="0">
                <a:solidFill>
                  <a:srgbClr val="000000"/>
                </a:solidFill>
                <a:effectLst/>
                <a:latin typeface="Arial" panose="020B0604020202020204" pitchFamily="34" charset="0"/>
                <a:cs typeface="Arial" pitchFamily="34" charset="0"/>
              </a:rPr>
              <a:t>Η ανθρωπότητα πρέπει να οικοδομήσει δημοκρατικούς, βιώσιμους και ακμάζοντες οργανισμούς που θα παράγουν αποτελεσματικούς ηγέτες. Μέσω εκπαιδευτικών προγραμμάτων που θα αναπτύσσουν οι νέες μεθοδολογίες, οι ηγέτες θα εκπαιδεύουν τους ανθρώπους σε μια νέα  διακυβέρνηση με την δημιουργία οργανισμών που βασίζονται στον συνεταιρισμό, την συνεργασία, την ενδυνάμωση, την σύμπραξη και την κοινή έμπνευση.</a:t>
            </a:r>
            <a:endParaRPr lang="en-US" sz="1800" kern="1200" dirty="0">
              <a:solidFill>
                <a:srgbClr val="000000"/>
              </a:solidFill>
              <a:effectLst/>
              <a:latin typeface="Arial" panose="020B0604020202020204" pitchFamily="34" charset="0"/>
              <a:cs typeface="Arial"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gn="l">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Crisis of Perception</a:t>
            </a:r>
            <a:endParaRPr lang="el-GR" sz="18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l-GR" sz="1800" b="1" i="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Η Κρίση της Αντίληψης</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Since the early 20</a:t>
            </a:r>
            <a:r>
              <a:rPr lang="en-US" sz="1800" kern="12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Century, humanity has been developing through all the seed groups. Although great scientific, economic and political success have ensued it has come at great expense to humanity and the planet. Because our global problems are so acute, we have reached a Crisis of Perception. This is a phrase that physicist Fritjof Capra defined in the 1980s saying that we have many crisis, but in reality only ONE crisis. Our model according to Capra is </a:t>
            </a:r>
            <a:r>
              <a:rPr lang="en-US" sz="18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 we are trying to trying to apply concepts to an outdated world view”</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From an esoteric viewpoint, crises are intensified as influential spiritual energies, e.g. 7</a:t>
            </a:r>
            <a:r>
              <a:rPr lang="en-US" sz="1800" kern="12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Ray of Synthesis comes into conflict with 6</a:t>
            </a:r>
            <a:r>
              <a:rPr lang="en-US" sz="1800" kern="12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Ray retrogressive materialism and that mankind has not acknowledged this and resists change it brings.</a:t>
            </a:r>
            <a:endPar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Από τις αρχές του 20ου αιώνα, η ανθρωπότητα αναπτύσσεται μέσω όλων των Σπερματικών Ομίλων. Μολονότι επακολούθησε μεγάλη επιστημονική, οικονομική και πολιτική επιτυχία, έχει επέλθει όμως  και ένα μεγάλο κόστος για την ανθρωπότητα και τον πλανήτη. Επειδή τα παγκόσμια προβλήματά μας είναι τόσο έντονα, έχουμε φτάσει σε μια Κρίση Αντίληψης. Αυτή είναι μια φράση που όρισε ο φυσικός Κάπρα </a:t>
            </a:r>
            <a:r>
              <a:rPr lang="el-GR" sz="1800" kern="12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a:t>
            </a:r>
            <a:r>
              <a:rPr lang="el-GR" sz="1800" kern="1200" dirty="0" err="1">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Fritj</a:t>
            </a:r>
            <a:r>
              <a:rPr lang="el-GR" sz="1800" kern="12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of </a:t>
            </a:r>
            <a:r>
              <a:rPr lang="el-GR" sz="1800" kern="1200" dirty="0" err="1">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Capra</a:t>
            </a:r>
            <a:r>
              <a:rPr lang="el-GR" sz="1800" kern="12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την δεκαετία του 1980, λέγοντας ότι έχουμε πολλές κρίσεις, αλλά στην πραγματικότητα  είναι μόνο ΜΙΑ κρίση. Το μοντέλο μας σύμφωνα με τον Κάπρα (</a:t>
            </a:r>
            <a:r>
              <a:rPr lang="el-GR" sz="18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Capra</a:t>
            </a:r>
            <a:r>
              <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στηρίζεται στο «</a:t>
            </a:r>
            <a:r>
              <a:rPr lang="el-GR" sz="18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ότι προσπαθούμε να εφαρμόσουμε νέες έννοιες σε μια απαρχαιωμένη κοσμοθεωρία</a:t>
            </a:r>
            <a:r>
              <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Από εσωτερική σκοπιά, οι κρίσεις ως δρώσες πνευματικές ενέργειες εντείνονται, π.χ. Η 7η Ακτίνα της Σύνθεσης έρχεται σε σύγκρουση με τον οπισθοδρομικό υλισμό της 6ης Ακτίνας και  η ανθρωπότητα δεν το έχει αναγνωρίσει αυτό και αντιστέκεται στην αλλαγή που φέρνει.</a:t>
            </a: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now partly realize as individuals and as a group or nations – that </a:t>
            </a: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are living systems</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existing within other systems and kingdoms and thus influence each other. Our challenge is to learn how we can integrate cooperatively with other groups, share a common vision, + realize how our livingness connects with + influences other people + things. This revelation can lead to a world unifying vision that embraces all peoples from all nations and cultures. </a:t>
            </a:r>
            <a:endPar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endPar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r>
              <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Τώρα συνειδητοποιούμε </a:t>
            </a:r>
            <a:r>
              <a:rPr lang="el-GR"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εν μέρει </a:t>
            </a:r>
            <a:r>
              <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ως άτομα και ως ομάδες ή έθνη – ότι </a:t>
            </a:r>
            <a:r>
              <a:rPr lang="el-GR"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είμαστε</a:t>
            </a:r>
            <a:r>
              <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ζωντανά συστήματα </a:t>
            </a:r>
            <a:r>
              <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που υπάρχουν μέσα σε άλλα συστήματα και βασίλεια και επομένως επηρεάζουμε το ένα το άλλο. Η πρόκληση μας είναι να μάθουμε πώς μπορούμε να ολοκληρωθούμε συνεργατικά με άλλες ομάδες, να μοιραστούμε ένα κοινό όραμα, + να συνειδητοποιήσουμε πώς η ζωή μας συνδέεται με + επηρεάζει +  άλλους ανθρώπους + και πράγματα. Αυτή η αποκάλυψη μπορεί να οδηγήσει σε ένα παγκόσμιο ενοποιητικό όραμα που αγκαλιάζει όλους τους λαούς από όλα τα έθνη και τους πολιτισμούς.</a:t>
            </a:r>
          </a:p>
          <a:p>
            <a:pPr marL="742950" marR="0" lvl="1" indent="-285750" algn="l">
              <a:lnSpc>
                <a:spcPct val="115000"/>
              </a:lnSpc>
              <a:spcBef>
                <a:spcPts val="0"/>
              </a:spcBef>
              <a:spcAft>
                <a:spcPts val="1000"/>
              </a:spcAft>
              <a:buFont typeface="Arial" panose="020B0604020202020204" pitchFamily="34" charset="0"/>
              <a:buChar char="•"/>
            </a:pPr>
            <a:endPar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Statesman-Visionary Leader would help people create a system of social values with solidarity with the economy that prioritizes the needs of the people / community, not profits.</a:t>
            </a:r>
            <a:endPar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r>
              <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Ένας Πολιτευτής-Οραματιστής Ηγέτης θα βοηθούσε τους ανθρώπους να δημιουργήσουν ένα σύστημα κοινωνικών αξιών με αλληλεγγύη, με την οικονομία  να δίνει προτεραιότητα στις ανάγκες των ανθρώπων και της κοινότητας και όχι στα κέρδη.</a:t>
            </a:r>
          </a:p>
          <a:p>
            <a:pPr marL="742950" marR="0" lvl="1" indent="-285750" algn="l">
              <a:lnSpc>
                <a:spcPct val="115000"/>
              </a:lnSpc>
              <a:spcBef>
                <a:spcPts val="0"/>
              </a:spcBef>
              <a:spcAft>
                <a:spcPts val="1000"/>
              </a:spcAft>
              <a:buFont typeface="Arial" panose="020B0604020202020204" pitchFamily="34" charset="0"/>
              <a:buChar char="•"/>
            </a:pPr>
            <a:endPar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200150" marR="0" lvl="2" indent="-285750" algn="l">
              <a:lnSpc>
                <a:spcPct val="115000"/>
              </a:lnSpc>
              <a:spcBef>
                <a:spcPts val="0"/>
              </a:spcBef>
              <a:spcAft>
                <a:spcPts val="1000"/>
              </a:spcAft>
              <a:buFont typeface="Courier New" panose="02070309020205020404" pitchFamily="49" charset="0"/>
              <a:buChar char="o"/>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Visionary Leader understands the idea of need for establishing harmony between all interested parties’ needs in order to avoid conflict and create compromise and consensus. This can be done by changing laws, rules in government or through direct investments in a project. This is the foundation for creating and maintaining peace. SG -1, the Telepathic Communicators, i.e. Think Tanks and SG-2, the Broadcast Media needs to communicate this concept.</a:t>
            </a:r>
            <a:endPar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200150" marR="0" lvl="2" indent="-285750" algn="l">
              <a:lnSpc>
                <a:spcPct val="115000"/>
              </a:lnSpc>
              <a:spcBef>
                <a:spcPts val="0"/>
              </a:spcBef>
              <a:spcAft>
                <a:spcPts val="1000"/>
              </a:spcAft>
              <a:buFont typeface="Courier New" panose="02070309020205020404" pitchFamily="49" charset="0"/>
              <a:buChar char="o"/>
            </a:pPr>
            <a:endPar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gn="l">
              <a:lnSpc>
                <a:spcPct val="115000"/>
              </a:lnSpc>
              <a:spcBef>
                <a:spcPts val="0"/>
              </a:spcBef>
              <a:spcAft>
                <a:spcPts val="1000"/>
              </a:spcAft>
              <a:buFont typeface="Courier New" panose="02070309020205020404" pitchFamily="49" charset="0"/>
              <a:buChar char="o"/>
            </a:pPr>
            <a:r>
              <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Ο Οραματιστής Ηγέτης κατανοεί την ιδέα της ανάγκης για την δημιουργία αρμονίας μεταξύ των αναγκών όλων των ενδιαφερομένων μερών προκειμένου να αποφευχθεί η σύγκρουση και  δημιουργεί συμβιβασμούς και συναίνεση. Αυτό μπορεί να γίνει με την αλλαγή νόμων, κανόνων στην διακυβέρνηση ή μέσω άμεσων επενδύσεων σε κάποιο έργο. Αυτό είναι το θεμέλιο για την δημιουργία και την διατήρηση της ειρήνης.</a:t>
            </a:r>
          </a:p>
          <a:p>
            <a:pPr marL="914400" marR="0" lvl="2" indent="0" algn="l">
              <a:lnSpc>
                <a:spcPct val="115000"/>
              </a:lnSpc>
              <a:spcBef>
                <a:spcPts val="0"/>
              </a:spcBef>
              <a:spcAft>
                <a:spcPts val="1000"/>
              </a:spcAft>
              <a:buFont typeface="Courier New" panose="02070309020205020404" pitchFamily="49" charset="0"/>
              <a:buNone/>
            </a:pPr>
            <a:r>
              <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Ο Σ.Ο.-1, οι Τηλεπαθητικοί Επικοινωνοί , δηλ.  Οι Δεξαμενές Σκέψης και ο Σ.Ο.-2,  τα μέσα μαζικής ενημέρωσης πρέπει να επικοινωνήσουν αυτήν   </a:t>
            </a:r>
          </a:p>
          <a:p>
            <a:pPr marL="914400" marR="0" lvl="2" indent="0" algn="l">
              <a:lnSpc>
                <a:spcPct val="115000"/>
              </a:lnSpc>
              <a:spcBef>
                <a:spcPts val="0"/>
              </a:spcBef>
              <a:spcAft>
                <a:spcPts val="1000"/>
              </a:spcAft>
              <a:buFont typeface="Courier New" panose="02070309020205020404" pitchFamily="49" charset="0"/>
              <a:buNone/>
            </a:pPr>
            <a:r>
              <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την ιδέα.</a:t>
            </a:r>
          </a:p>
          <a:p>
            <a:pPr marL="1200150" marR="0" lvl="2" indent="-285750" algn="l">
              <a:lnSpc>
                <a:spcPct val="115000"/>
              </a:lnSpc>
              <a:spcBef>
                <a:spcPts val="0"/>
              </a:spcBef>
              <a:spcAft>
                <a:spcPts val="1000"/>
              </a:spcAft>
              <a:buFont typeface="Courier New" panose="02070309020205020404" pitchFamily="49" charset="0"/>
              <a:buChar char="o"/>
            </a:pP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Our challenge is to learn how we can integrate cooperatively with other groups and the environment, share a common vision, and realize how our livingness connects with and influences other people and things. </a:t>
            </a:r>
            <a:endPar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r>
              <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Η πρόκληση μας είναι να μάθουμε πώς μπορούμε να ενσωματωθούμε συνεργατικά με άλλες ομάδες και το περιβάλλον, να μοιραστούμε ένα κοινό όραμα και να συνειδητοποιήσουμε πώς η ζωή μας συνδέεται και επηρεάζει άλλους ανθρώπους και πράγματα.</a:t>
            </a:r>
          </a:p>
          <a:p>
            <a:pPr marL="742950" marR="0" lvl="1" indent="-285750" algn="l">
              <a:lnSpc>
                <a:spcPct val="115000"/>
              </a:lnSpc>
              <a:spcBef>
                <a:spcPts val="0"/>
              </a:spcBef>
              <a:spcAft>
                <a:spcPts val="1000"/>
              </a:spcAft>
              <a:buFont typeface="Arial" panose="020B0604020202020204" pitchFamily="34" charset="0"/>
              <a:buChar char="•"/>
            </a:pP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r>
              <a:rPr lang="en-US" sz="18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can lead</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to a world unifying vision that embraces all peoples from all nations and cultures. </a:t>
            </a:r>
            <a:endPar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15000"/>
              </a:lnSpc>
              <a:spcBef>
                <a:spcPts val="0"/>
              </a:spcBef>
              <a:spcAft>
                <a:spcPts val="1000"/>
              </a:spcAft>
              <a:buFont typeface="Arial" panose="020B0604020202020204" pitchFamily="34" charset="0"/>
              <a:buChar char="•"/>
            </a:pPr>
            <a:r>
              <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Αυτό μπορεί να οδηγήσει σε ένα παγκόσμιο ενοποιητικό όραμα που αγκαλιάζει όλους τους λαούς από όλα τα έθνη και τους πολιτισμούς.</a:t>
            </a:r>
          </a:p>
          <a:p>
            <a:pPr marL="742950" marR="0" lvl="1" indent="-285750" algn="l">
              <a:lnSpc>
                <a:spcPct val="115000"/>
              </a:lnSpc>
              <a:spcBef>
                <a:spcPts val="0"/>
              </a:spcBef>
              <a:spcAft>
                <a:spcPts val="1000"/>
              </a:spcAft>
              <a:buFont typeface="Arial" panose="020B0604020202020204" pitchFamily="34" charset="0"/>
              <a:buChar char="•"/>
            </a:pP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gn="l">
              <a:lnSpc>
                <a:spcPct val="115000"/>
              </a:lnSpc>
              <a:spcBef>
                <a:spcPts val="0"/>
              </a:spcBef>
              <a:spcAft>
                <a:spcPts val="1000"/>
              </a:spcAft>
              <a:buFont typeface="Courier New" panose="02070309020205020404" pitchFamily="49" charset="0"/>
              <a:buChar char="o"/>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Political Organizers group seems best suited for creating a new vision for defining a foundation for a shared vision for humanity. This will require people like Statespersons or Visionary leaders to come forward.</a:t>
            </a:r>
            <a:endPar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200150" marR="0" lvl="2" indent="-285750" algn="l">
              <a:lnSpc>
                <a:spcPct val="115000"/>
              </a:lnSpc>
              <a:spcBef>
                <a:spcPts val="0"/>
              </a:spcBef>
              <a:spcAft>
                <a:spcPts val="1000"/>
              </a:spcAft>
              <a:buFont typeface="Courier New" panose="02070309020205020404" pitchFamily="49" charset="0"/>
              <a:buChar char="o"/>
            </a:pPr>
            <a:r>
              <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Ο Όμιλος των Πολιτικών Οργανωτών  φαίνεται ο καταλληλότερος για τη δημιουργία ενός νέου οράματος για τον καθορισμό ενός θεμελίου για ένα κοινό όραμα για την ανθρωπότητα. Αυτό θα απαιτήσει να εμφανιστούν άνθρωποι όπως οι Πολιτευτές  ή οι Οραματιστές ηγέτες.</a:t>
            </a: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pPr>
            <a:r>
              <a:rPr lang="en-US" sz="1800" kern="1200" dirty="0">
                <a:solidFill>
                  <a:srgbClr val="000000"/>
                </a:solidFill>
                <a:effectLst/>
                <a:latin typeface="Arial" panose="020B0604020202020204" pitchFamily="34" charset="0"/>
                <a:ea typeface="Times New Roman" panose="02020603050405020304" pitchFamily="18" charset="0"/>
              </a:rPr>
              <a:t>The Statesman or Visionary leader is focused towards Group Awareness, i.e. for the community, the nation or Globe as whole. The visionary leader fosters shared values of diversity and other commonalties within the community. He / she sees the community and nation as one with no separation. He or she may speak of </a:t>
            </a:r>
            <a:r>
              <a:rPr lang="en-US" sz="1800" i="1" kern="1200" dirty="0">
                <a:solidFill>
                  <a:srgbClr val="000000"/>
                </a:solidFill>
                <a:effectLst/>
                <a:latin typeface="Arial" panose="020B0604020202020204" pitchFamily="34" charset="0"/>
                <a:ea typeface="Times New Roman" panose="02020603050405020304" pitchFamily="18" charset="0"/>
              </a:rPr>
              <a:t>“our nation, our world, one people”</a:t>
            </a:r>
            <a:r>
              <a:rPr lang="en-US" sz="1800" kern="1200" dirty="0">
                <a:solidFill>
                  <a:srgbClr val="000000"/>
                </a:solidFill>
                <a:effectLst/>
                <a:latin typeface="Arial" panose="020B0604020202020204" pitchFamily="34" charset="0"/>
                <a:ea typeface="Times New Roman" panose="02020603050405020304" pitchFamily="18" charset="0"/>
              </a:rPr>
              <a:t>, with shared values and recognize that:</a:t>
            </a:r>
            <a:endParaRPr lang="el-GR" sz="1800" kern="1200" dirty="0">
              <a:solidFill>
                <a:srgbClr val="000000"/>
              </a:solidFill>
              <a:effectLst/>
              <a:latin typeface="Arial" panose="020B0604020202020204" pitchFamily="34" charset="0"/>
              <a:ea typeface="Times New Roman" panose="02020603050405020304" pitchFamily="18" charset="0"/>
            </a:endParaRPr>
          </a:p>
          <a:p>
            <a:pPr marL="0" marR="0" algn="l">
              <a:lnSpc>
                <a:spcPct val="115000"/>
              </a:lnSpc>
            </a:pPr>
            <a:endParaRPr lang="el-GR" sz="1800" kern="1200" dirty="0">
              <a:solidFill>
                <a:srgbClr val="000000"/>
              </a:solidFill>
              <a:effectLst/>
              <a:latin typeface="Arial" panose="020B0604020202020204" pitchFamily="34" charset="0"/>
              <a:ea typeface="Times New Roman" panose="02020603050405020304" pitchFamily="18" charset="0"/>
            </a:endParaRPr>
          </a:p>
          <a:p>
            <a:pPr marL="0" marR="0" algn="l">
              <a:lnSpc>
                <a:spcPct val="115000"/>
              </a:lnSpc>
            </a:pPr>
            <a:r>
              <a:rPr lang="el-GR" sz="1800" kern="1200" dirty="0">
                <a:solidFill>
                  <a:srgbClr val="000000"/>
                </a:solidFill>
                <a:effectLst/>
                <a:latin typeface="Arial" panose="020B0604020202020204" pitchFamily="34" charset="0"/>
                <a:ea typeface="Times New Roman" panose="02020603050405020304" pitchFamily="18" charset="0"/>
              </a:rPr>
              <a:t>Ο Πολιτευτής ή Οραματιστής  ηγέτης επικεντρώνεται στην Ομαδική Επίγνωση, δηλαδή για την κοινότητα, το έθνος ή τον κόσμο ως σύνολο. Ο οραματιστής ηγέτης καλλιεργεί κοινές αξίες διαφορετικότητας   και άλλα κοινά σημεία εντός της κοινότητας. Αυτός / αυτή βλέπει την κοινότητα και το έθνος ως «ένα», χωρίς διαχωρισμό. Μπορεί να μιλήσει για « για </a:t>
            </a:r>
            <a:r>
              <a:rPr lang="el-GR" sz="1800" i="1" kern="1200" dirty="0">
                <a:solidFill>
                  <a:srgbClr val="000000"/>
                </a:solidFill>
                <a:effectLst/>
                <a:latin typeface="Arial" panose="020B0604020202020204" pitchFamily="34" charset="0"/>
                <a:ea typeface="Times New Roman" panose="02020603050405020304" pitchFamily="18" charset="0"/>
              </a:rPr>
              <a:t>το έθνος μας, τον κόσμο μας, για έναν λαό</a:t>
            </a:r>
            <a:r>
              <a:rPr lang="el-GR" sz="1800" kern="1200" dirty="0">
                <a:solidFill>
                  <a:srgbClr val="000000"/>
                </a:solidFill>
                <a:effectLst/>
                <a:latin typeface="Arial" panose="020B0604020202020204" pitchFamily="34" charset="0"/>
                <a:ea typeface="Times New Roman" panose="02020603050405020304" pitchFamily="18" charset="0"/>
              </a:rPr>
              <a:t>», με κοινές αξίες και να αναγνωρίσει ότι:</a:t>
            </a:r>
            <a:endParaRPr lang="en-US" sz="1800" kern="1200" dirty="0">
              <a:solidFill>
                <a:srgbClr val="000000"/>
              </a:solidFill>
              <a:effectLst/>
              <a:latin typeface="Arial" panose="020B0604020202020204" pitchFamily="34" charset="0"/>
              <a:ea typeface="Times New Roman" panose="02020603050405020304" pitchFamily="18" charset="0"/>
            </a:endParaRPr>
          </a:p>
          <a:p>
            <a:pPr marL="0" marR="0" algn="l">
              <a:lnSpc>
                <a:spcPct val="115000"/>
              </a:lnSpc>
            </a:pPr>
            <a:endParaRPr lang="en-US" sz="1800" dirty="0">
              <a:effectLst/>
              <a:latin typeface="Times New Roman" panose="02020603050405020304" pitchFamily="18" charset="0"/>
              <a:ea typeface="Times New Roman" panose="02020603050405020304" pitchFamily="18" charset="0"/>
            </a:endParaRPr>
          </a:p>
          <a:p>
            <a:pPr marL="685800" marR="0" lvl="2" indent="-342900" algn="l">
              <a:lnSpc>
                <a:spcPct val="115000"/>
              </a:lnSpc>
              <a:spcBef>
                <a:spcPts val="0"/>
              </a:spcBef>
              <a:spcAft>
                <a:spcPts val="1000"/>
              </a:spcAft>
              <a:buFont typeface="Symbol" panose="05050102010706020507" pitchFamily="18" charset="2"/>
              <a:buChar char=""/>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 people would be seen as equal in origin and that no group has power over another.</a:t>
            </a:r>
            <a:r>
              <a:rPr lang="en-US" sz="1800" dirty="0">
                <a:effectLst/>
                <a:latin typeface="Arial" panose="020B0604020202020204" pitchFamily="34" charset="0"/>
                <a:ea typeface="Calibri" panose="020F0502020204030204" pitchFamily="34" charset="0"/>
                <a:cs typeface="Times New Roman" panose="02020603050405020304" pitchFamily="18" charset="0"/>
              </a:rPr>
              <a:t> The o</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bjective of the statesperson is to facilitate the establishing of right human relations with justice, universal rights, and opportunity for all through right education.</a:t>
            </a:r>
            <a:r>
              <a:rPr lang="en-US"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Times New Roman" panose="02020603050405020304" pitchFamily="18" charset="0"/>
              </a:rPr>
              <a:t>This would create a new world order where people would also come to recognize that the natural resources of the planet belong to no one individual or nation, but should be shared by all.</a:t>
            </a:r>
            <a:endParaRPr lang="el-GR" sz="1800" kern="1200" dirty="0">
              <a:solidFill>
                <a:srgbClr val="000000"/>
              </a:solidFill>
              <a:effectLst/>
              <a:latin typeface="Arial" panose="020B0604020202020204" pitchFamily="34" charset="0"/>
              <a:ea typeface="Times New Roman" panose="02020603050405020304" pitchFamily="18" charset="0"/>
            </a:endParaRPr>
          </a:p>
          <a:p>
            <a:pPr marL="685800" marR="0" lvl="2" indent="-342900" algn="l">
              <a:lnSpc>
                <a:spcPct val="115000"/>
              </a:lnSpc>
              <a:spcBef>
                <a:spcPts val="0"/>
              </a:spcBef>
              <a:spcAft>
                <a:spcPts val="1000"/>
              </a:spcAft>
              <a:buFont typeface="Symbol" panose="05050102010706020507" pitchFamily="18" charset="2"/>
              <a:buChar char=""/>
            </a:pPr>
            <a:endParaRPr lang="el-GR" sz="1800" kern="1200" dirty="0">
              <a:solidFill>
                <a:srgbClr val="000000"/>
              </a:solidFill>
              <a:effectLst/>
              <a:latin typeface="Arial" panose="020B0604020202020204" pitchFamily="34" charset="0"/>
              <a:ea typeface="Times New Roman" panose="02020603050405020304" pitchFamily="18" charset="0"/>
            </a:endParaRPr>
          </a:p>
          <a:p>
            <a:pPr marL="685800" marR="0" lvl="2"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el-GR" sz="1800" dirty="0">
                <a:effectLst/>
                <a:latin typeface="Times New Roman" panose="02020603050405020304" pitchFamily="18" charset="0"/>
                <a:ea typeface="Times New Roman" panose="02020603050405020304" pitchFamily="18" charset="0"/>
              </a:rPr>
              <a:t>Όλοι οι άνθρωποι θα θεωρούνται ίσοι στην καταγωγή και καμία ομάδα δεν θα έχει εξουσία πάνω σε μίαν άλλη. Ο στόχος του Πολιτευτή είναι να διευκολύνει τη δημιουργία ορθών ανθρώπινων σχέσεων με δικαιοσύνη, καθολικά δικαιώματα και ευκαιρίες για όλους μέσω της ορθής εκπαίδευσης. Αυτό θα δημιουργούσε μια νέα παγκόσμια τάξη πραγμάτων όπου οι άνθρωποι θα έφταναν επίσης να αναγνωρίσουν ότι οι φυσικοί πόροι του πλανήτη δεν ανήκουν σε κανένα άτομο ή έθνος, αλλά θα πρέπει να τους μοιράζονται όλοι.</a:t>
            </a:r>
          </a:p>
          <a:p>
            <a:pPr marL="685800" marR="0" lvl="2" indent="-342900" algn="l">
              <a:lnSpc>
                <a:spcPct val="115000"/>
              </a:lnSpc>
              <a:spcBef>
                <a:spcPts val="0"/>
              </a:spcBef>
              <a:spcAft>
                <a:spcPts val="1000"/>
              </a:spcAft>
              <a:buFont typeface="Symbol" panose="05050102010706020507" pitchFamily="18" charset="2"/>
              <a:buChar char=""/>
            </a:pPr>
            <a:endParaRPr lang="en-US" sz="1800" kern="1200" dirty="0">
              <a:solidFill>
                <a:srgbClr val="000000"/>
              </a:solidFill>
              <a:effectLst/>
              <a:latin typeface="Arial" panose="020B0604020202020204" pitchFamily="34" charset="0"/>
              <a:ea typeface="Times New Roman" panose="02020603050405020304" pitchFamily="18" charset="0"/>
            </a:endParaRPr>
          </a:p>
          <a:p>
            <a:pPr marL="685800" marR="0" lvl="2" indent="-342900" algn="l">
              <a:lnSpc>
                <a:spcPct val="115000"/>
              </a:lnSpc>
              <a:spcBef>
                <a:spcPts val="0"/>
              </a:spcBef>
              <a:spcAft>
                <a:spcPts val="1000"/>
              </a:spcAft>
              <a:buFont typeface="Symbol" panose="05050102010706020507" pitchFamily="18" charset="2"/>
              <a:buChar char=""/>
            </a:pPr>
            <a:r>
              <a:rPr lang="en-US" sz="1800" kern="1200" dirty="0">
                <a:solidFill>
                  <a:schemeClr val="tx1"/>
                </a:solidFill>
                <a:effectLst/>
                <a:latin typeface="+mn-lt"/>
                <a:ea typeface="+mn-ea"/>
                <a:cs typeface="+mn-cs"/>
              </a:rPr>
              <a:t>With this awareness, it develops a sense of internationalism; it would allow people the ability to grasp world affairs and know how their actions effect the world; this would extend to developing an awareness about the effects of climate change, and a sense of responsibility about containing the spread of Coronavirus.</a:t>
            </a:r>
            <a:endParaRPr lang="el-GR" sz="1800" kern="1200" dirty="0">
              <a:solidFill>
                <a:schemeClr val="tx1"/>
              </a:solidFill>
              <a:effectLst/>
              <a:latin typeface="+mn-lt"/>
              <a:ea typeface="+mn-ea"/>
              <a:cs typeface="+mn-cs"/>
            </a:endParaRPr>
          </a:p>
          <a:p>
            <a:pPr marL="685800" marR="0" lvl="2" indent="-342900" algn="l">
              <a:lnSpc>
                <a:spcPct val="115000"/>
              </a:lnSpc>
              <a:spcBef>
                <a:spcPts val="0"/>
              </a:spcBef>
              <a:spcAft>
                <a:spcPts val="1000"/>
              </a:spcAft>
              <a:buFont typeface="Symbol" panose="05050102010706020507" pitchFamily="18" charset="2"/>
              <a:buChar char=""/>
            </a:pPr>
            <a:endParaRPr lang="el-GR" sz="1800" kern="1200" dirty="0">
              <a:solidFill>
                <a:schemeClr val="tx1"/>
              </a:solidFill>
              <a:effectLst/>
              <a:latin typeface="+mn-lt"/>
              <a:ea typeface="+mn-ea"/>
              <a:cs typeface="+mn-cs"/>
            </a:endParaRPr>
          </a:p>
          <a:p>
            <a:pPr marL="685800" marR="0" lvl="2" indent="-342900" algn="l">
              <a:lnSpc>
                <a:spcPct val="115000"/>
              </a:lnSpc>
              <a:spcBef>
                <a:spcPts val="0"/>
              </a:spcBef>
              <a:spcAft>
                <a:spcPts val="1000"/>
              </a:spcAft>
              <a:buFont typeface="Symbol" panose="05050102010706020507" pitchFamily="18" charset="2"/>
              <a:buChar char=""/>
            </a:pPr>
            <a:endParaRPr lang="el-GR" sz="1800" dirty="0">
              <a:effectLst/>
              <a:latin typeface="Times New Roman" panose="02020603050405020304" pitchFamily="18" charset="0"/>
              <a:ea typeface="Times New Roman" panose="02020603050405020304" pitchFamily="18" charset="0"/>
            </a:endParaRPr>
          </a:p>
          <a:p>
            <a:pPr marL="685800" marR="0" lvl="2" indent="-342900" algn="l">
              <a:lnSpc>
                <a:spcPct val="115000"/>
              </a:lnSpc>
              <a:spcBef>
                <a:spcPts val="0"/>
              </a:spcBef>
              <a:spcAft>
                <a:spcPts val="1000"/>
              </a:spcAft>
              <a:buFont typeface="Symbol" panose="05050102010706020507" pitchFamily="18" charset="2"/>
              <a:buChar char=""/>
            </a:pPr>
            <a:r>
              <a:rPr lang="el-GR" sz="1800" dirty="0">
                <a:effectLst/>
                <a:latin typeface="Times New Roman" panose="02020603050405020304" pitchFamily="18" charset="0"/>
                <a:ea typeface="Times New Roman" panose="02020603050405020304" pitchFamily="18" charset="0"/>
              </a:rPr>
              <a:t>Με αυτή τη συνειδητοποίηση, αναπτύσσεται μια αίσθηση διεθνισμού που επιτρέπει στους ανθρώπους να έχουν την ικανότητα να κατανοούν τις παγκόσμιες υποθέσεις και να γνωρίζουν πώς οι πράξεις τους επηρεάζουν τον κόσμο. Αυτό θα επεκταθεί  και στην ανάπτυξη της ευαισθητοποίησης σχετικά με τις επιπτώσεις της κλιματικής αλλαγής και ενός αισθήματος ευθύνης για τον περιορισμό της εξάπλωσης του </a:t>
            </a:r>
            <a:r>
              <a:rPr lang="el-GR" sz="1800" dirty="0" err="1">
                <a:effectLst/>
                <a:latin typeface="Times New Roman" panose="02020603050405020304" pitchFamily="18" charset="0"/>
                <a:ea typeface="Times New Roman" panose="02020603050405020304" pitchFamily="18" charset="0"/>
              </a:rPr>
              <a:t>Κορωνοϊού</a:t>
            </a:r>
            <a:r>
              <a:rPr lang="el-GR"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lvl="0" algn="l"/>
            <a:endParaRPr lang="en-US" sz="1200" kern="1200" dirty="0">
              <a:solidFill>
                <a:schemeClr val="tx1"/>
              </a:solidFill>
              <a:effectLst/>
              <a:latin typeface="+mn-lt"/>
              <a:ea typeface="+mn-ea"/>
              <a:cs typeface="+mn-cs"/>
            </a:endParaRPr>
          </a:p>
          <a:p>
            <a:pPr algn="l"/>
            <a:endParaRPr lang="en-US" sz="1400" b="0" u="none" baseline="0" dirty="0">
              <a:latin typeface="Arial" panose="020B0604020202020204" pitchFamily="34" charset="0"/>
              <a:cs typeface="Arial" panose="020B0604020202020204" pitchFamily="34" charset="0"/>
            </a:endParaRPr>
          </a:p>
          <a:p>
            <a:pPr algn="l"/>
            <a:endParaRPr lang="en-US" dirty="0"/>
          </a:p>
        </p:txBody>
      </p:sp>
      <p:sp>
        <p:nvSpPr>
          <p:cNvPr id="4" name="Slide Number Placeholder 3"/>
          <p:cNvSpPr>
            <a:spLocks noGrp="1"/>
          </p:cNvSpPr>
          <p:nvPr>
            <p:ph type="sldNum" sz="quarter" idx="5"/>
          </p:nvPr>
        </p:nvSpPr>
        <p:spPr/>
        <p:txBody>
          <a:bodyPr/>
          <a:lstStyle/>
          <a:p>
            <a:fld id="{7FFA9564-7ACA-4779-B4DE-DB48D22ECA08}" type="slidenum">
              <a:rPr lang="en-US" smtClean="0"/>
              <a:pPr/>
              <a:t>5</a:t>
            </a:fld>
            <a:endParaRPr lang="en-US"/>
          </a:p>
        </p:txBody>
      </p:sp>
    </p:spTree>
    <p:extLst>
      <p:ext uri="{BB962C8B-B14F-4D97-AF65-F5344CB8AC3E}">
        <p14:creationId xmlns:p14="http://schemas.microsoft.com/office/powerpoint/2010/main" val="3538602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gn="l">
              <a:lnSpc>
                <a:spcPct val="115000"/>
              </a:lnSpc>
              <a:spcBef>
                <a:spcPts val="0"/>
              </a:spcBef>
              <a:spcAft>
                <a:spcPts val="600"/>
              </a:spcAft>
            </a:pPr>
            <a:r>
              <a:rPr lang="en-US"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Spiritual Tension</a:t>
            </a:r>
            <a:endParaRPr lang="el-GR"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l-GR" sz="1200" b="1" dirty="0">
                <a:solidFill>
                  <a:schemeClr val="bg1"/>
                </a:solidFill>
                <a:latin typeface="Arial" panose="020B0604020202020204" pitchFamily="34" charset="0"/>
                <a:cs typeface="Arial" panose="020B0604020202020204" pitchFamily="34" charset="0"/>
              </a:rPr>
              <a:t>Πνευματική Ένταση</a:t>
            </a:r>
            <a:endParaRPr lang="en-US" sz="1200" b="1" dirty="0">
              <a:solidFill>
                <a:schemeClr val="bg1"/>
              </a:solidFill>
              <a:latin typeface="Bookman Old Style" pitchFamily="18" charset="0"/>
              <a:cs typeface="Arial" pitchFamily="34" charset="0"/>
            </a:endParaRPr>
          </a:p>
          <a:p>
            <a:pPr marL="0" marR="0" algn="l">
              <a:lnSpc>
                <a:spcPct val="115000"/>
              </a:lnSpc>
              <a:spcBef>
                <a:spcPts val="0"/>
              </a:spcBef>
              <a:spcAft>
                <a:spcPts val="600"/>
              </a:spcAft>
            </a:pPr>
            <a:endParaRPr lang="en-US"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15000"/>
              </a:lnSpc>
              <a:spcBef>
                <a:spcPts val="0"/>
              </a:spcBef>
              <a:spcAft>
                <a:spcPts val="600"/>
              </a:spcAft>
            </a:pPr>
            <a:endParaRPr lang="en-US"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Behind the various cris</a:t>
            </a:r>
            <a:r>
              <a:rPr lang="en-US" sz="1200" u="sng" dirty="0">
                <a:effectLst/>
                <a:latin typeface="Arial" panose="020B0604020202020204" pitchFamily="34" charset="0"/>
                <a:ea typeface="Calibri" panose="020F0502020204030204" pitchFamily="34" charset="0"/>
                <a:cs typeface="Times New Roman" panose="02020603050405020304" pitchFamily="18" charset="0"/>
              </a:rPr>
              <a:t>es</a:t>
            </a:r>
            <a:r>
              <a:rPr lang="en-US" sz="1200" dirty="0">
                <a:effectLst/>
                <a:latin typeface="Arial" panose="020B0604020202020204" pitchFamily="34" charset="0"/>
                <a:ea typeface="Calibri" panose="020F0502020204030204" pitchFamily="34" charset="0"/>
                <a:cs typeface="Times New Roman" panose="02020603050405020304" pitchFamily="18" charset="0"/>
              </a:rPr>
              <a:t> in the world, there is esoterically speaking a </a:t>
            </a:r>
            <a:r>
              <a:rPr lang="en-US" sz="1200" u="sng" dirty="0">
                <a:effectLst/>
                <a:latin typeface="Arial" panose="020B0604020202020204" pitchFamily="34" charset="0"/>
                <a:ea typeface="Calibri" panose="020F0502020204030204" pitchFamily="34" charset="0"/>
                <a:cs typeface="Times New Roman" panose="02020603050405020304" pitchFamily="18" charset="0"/>
              </a:rPr>
              <a:t>spiritual tension</a:t>
            </a:r>
            <a:r>
              <a:rPr lang="en-US" sz="1200" dirty="0">
                <a:effectLst/>
                <a:latin typeface="Arial" panose="020B0604020202020204" pitchFamily="34" charset="0"/>
                <a:ea typeface="Calibri" panose="020F0502020204030204" pitchFamily="34" charset="0"/>
                <a:cs typeface="Times New Roman" panose="02020603050405020304" pitchFamily="18" charset="0"/>
              </a:rPr>
              <a:t> emanating from Shamballa, but focused by Hierarchy. This tension is communicated to virtually anybody who is open to impression.</a:t>
            </a:r>
            <a:endParaRPr lang="el-GR"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l-GR"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l-GR" sz="1200" dirty="0">
                <a:effectLst/>
                <a:latin typeface="Arial" panose="020B0604020202020204" pitchFamily="34" charset="0"/>
                <a:ea typeface="Calibri" panose="020F0502020204030204" pitchFamily="34" charset="0"/>
                <a:cs typeface="Times New Roman" panose="02020603050405020304" pitchFamily="18" charset="0"/>
              </a:rPr>
              <a:t>Πίσω από τις διάφορες κρίσεις στον κόσμο, υπάρχει εσωτερικά μια </a:t>
            </a:r>
            <a:r>
              <a:rPr lang="el-GR" sz="1200" u="sng" dirty="0">
                <a:effectLst/>
                <a:latin typeface="Arial" panose="020B0604020202020204" pitchFamily="34" charset="0"/>
                <a:ea typeface="Calibri" panose="020F0502020204030204" pitchFamily="34" charset="0"/>
                <a:cs typeface="Times New Roman" panose="02020603050405020304" pitchFamily="18" charset="0"/>
              </a:rPr>
              <a:t>πνευματική ένταση </a:t>
            </a:r>
            <a:r>
              <a:rPr lang="el-GR" sz="1200" dirty="0">
                <a:effectLst/>
                <a:latin typeface="Arial" panose="020B0604020202020204" pitchFamily="34" charset="0"/>
                <a:ea typeface="Calibri" panose="020F0502020204030204" pitchFamily="34" charset="0"/>
                <a:cs typeface="Times New Roman" panose="02020603050405020304" pitchFamily="18" charset="0"/>
              </a:rPr>
              <a:t>που πηγάζει από τη </a:t>
            </a:r>
            <a:r>
              <a:rPr lang="el-GR" sz="1200" dirty="0" err="1">
                <a:effectLst/>
                <a:latin typeface="Arial" panose="020B0604020202020204" pitchFamily="34" charset="0"/>
                <a:ea typeface="Calibri" panose="020F0502020204030204" pitchFamily="34" charset="0"/>
                <a:cs typeface="Times New Roman" panose="02020603050405020304" pitchFamily="18" charset="0"/>
              </a:rPr>
              <a:t>Σαμπάλλα</a:t>
            </a:r>
            <a:r>
              <a:rPr lang="el-GR" sz="1200" dirty="0">
                <a:effectLst/>
                <a:latin typeface="Arial" panose="020B0604020202020204" pitchFamily="34" charset="0"/>
                <a:ea typeface="Calibri" panose="020F0502020204030204" pitchFamily="34" charset="0"/>
                <a:cs typeface="Times New Roman" panose="02020603050405020304" pitchFamily="18" charset="0"/>
              </a:rPr>
              <a:t>, αλλά επικεντρώνεται στην Ιεραρχία. Αυτή η ένταση μεταδίδεται σχεδόν σε οποιονδήποτε είναι δεκτικός στην εντύπωση.</a:t>
            </a:r>
          </a:p>
          <a:p>
            <a:pPr marL="0" marR="0" algn="l">
              <a:lnSpc>
                <a:spcPct val="115000"/>
              </a:lnSpc>
              <a:spcBef>
                <a:spcPts val="0"/>
              </a:spcBef>
              <a:spcAft>
                <a:spcPts val="10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Ask:  </a:t>
            </a:r>
            <a:r>
              <a:rPr lang="en-US" sz="1200" i="1" dirty="0">
                <a:effectLst/>
                <a:latin typeface="Arial" panose="020B0604020202020204" pitchFamily="34" charset="0"/>
                <a:ea typeface="Calibri" panose="020F0502020204030204" pitchFamily="34" charset="0"/>
                <a:cs typeface="Times New Roman" panose="02020603050405020304" pitchFamily="18" charset="0"/>
              </a:rPr>
              <a:t>What is this tension?</a:t>
            </a:r>
            <a:r>
              <a:rPr lang="en-US" sz="1200" dirty="0">
                <a:effectLst/>
                <a:latin typeface="Arial" panose="020B0604020202020204" pitchFamily="34" charset="0"/>
                <a:ea typeface="Calibri" panose="020F0502020204030204" pitchFamily="34" charset="0"/>
                <a:cs typeface="Times New Roman" panose="02020603050405020304" pitchFamily="18" charset="0"/>
              </a:rPr>
              <a:t> .....and .....</a:t>
            </a:r>
            <a:r>
              <a:rPr lang="en-US" sz="1200" i="1" dirty="0">
                <a:effectLst/>
                <a:latin typeface="Arial" panose="020B0604020202020204" pitchFamily="34" charset="0"/>
                <a:ea typeface="Calibri" panose="020F0502020204030204" pitchFamily="34" charset="0"/>
                <a:cs typeface="Times New Roman" panose="02020603050405020304" pitchFamily="18" charset="0"/>
              </a:rPr>
              <a:t>How can it be a driver to be used as a positive change in the world?</a:t>
            </a:r>
            <a:endParaRPr lang="el-GR" sz="1200" i="1"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l-GR" sz="1200" i="1" dirty="0">
                <a:effectLst/>
                <a:latin typeface="Arial" panose="020B0604020202020204" pitchFamily="34" charset="0"/>
                <a:ea typeface="Calibri" panose="020F0502020204030204" pitchFamily="34" charset="0"/>
                <a:cs typeface="Times New Roman" panose="02020603050405020304" pitchFamily="18" charset="0"/>
              </a:rPr>
              <a:t>Ρωτήστε: Τί είναι αυτή η ένταση; .....και .....Πώς μπορεί να είναι οδηγός για να χρησιμοποιηθεί ως μια θετική αλλαγή στον κόσμο;</a:t>
            </a:r>
            <a:endParaRPr lang="en-US" sz="1200" i="1"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In</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DINA</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I,</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the</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Tibetan says:</a:t>
            </a:r>
            <a:endParaRPr lang="el-GR"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l-GR" sz="1200" dirty="0">
                <a:effectLst/>
                <a:latin typeface="Arial" panose="020B0604020202020204" pitchFamily="34" charset="0"/>
                <a:ea typeface="Calibri" panose="020F0502020204030204" pitchFamily="34" charset="0"/>
                <a:cs typeface="Times New Roman" panose="02020603050405020304" pitchFamily="18" charset="0"/>
              </a:rPr>
              <a:t>Στην Μαθητεία Ι ο </a:t>
            </a:r>
            <a:r>
              <a:rPr lang="el-GR" sz="1200" dirty="0" err="1">
                <a:effectLst/>
                <a:latin typeface="Arial" panose="020B0604020202020204" pitchFamily="34" charset="0"/>
                <a:ea typeface="Calibri" panose="020F0502020204030204" pitchFamily="34" charset="0"/>
                <a:cs typeface="Times New Roman" panose="02020603050405020304" pitchFamily="18" charset="0"/>
              </a:rPr>
              <a:t>Θιβετανός</a:t>
            </a:r>
            <a:r>
              <a:rPr lang="el-GR" sz="1200" dirty="0">
                <a:effectLst/>
                <a:latin typeface="Arial" panose="020B0604020202020204" pitchFamily="34" charset="0"/>
                <a:ea typeface="Calibri" panose="020F0502020204030204" pitchFamily="34" charset="0"/>
                <a:cs typeface="Times New Roman" panose="02020603050405020304" pitchFamily="18" charset="0"/>
              </a:rPr>
              <a:t> Διδάσκαλος λέει.</a:t>
            </a:r>
          </a:p>
          <a:p>
            <a:pPr marL="0" marR="0" algn="l">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15000"/>
              </a:lnSpc>
              <a:spcBef>
                <a:spcPts val="0"/>
              </a:spcBef>
              <a:spcAft>
                <a:spcPts val="600"/>
              </a:spcAft>
            </a:pPr>
            <a:r>
              <a:rPr lang="en-US" sz="1200" i="1" dirty="0">
                <a:effectLst/>
                <a:latin typeface="Arial" panose="020B0604020202020204" pitchFamily="34" charset="0"/>
                <a:ea typeface="Calibri" panose="020F0502020204030204" pitchFamily="34" charset="0"/>
                <a:cs typeface="Times New Roman" panose="02020603050405020304" pitchFamily="18" charset="0"/>
              </a:rPr>
              <a:t>As</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long</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as</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a</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man</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is</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focused</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in</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his</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personality,</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the</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point</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of</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spiritual</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tension of the Soul</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will</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evade</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him</a:t>
            </a:r>
            <a:r>
              <a:rPr lang="en-US" sz="1200" i="1" dirty="0">
                <a:effectLst/>
                <a:latin typeface="Arial" panose="020B0604020202020204" pitchFamily="34" charset="0"/>
                <a:ea typeface="Arial" panose="020B0604020202020204" pitchFamily="34" charset="0"/>
                <a:cs typeface="Times New Roman" panose="02020603050405020304" pitchFamily="18" charset="0"/>
              </a:rPr>
              <a:t>…</a:t>
            </a:r>
            <a:r>
              <a:rPr lang="en-US" sz="1200" i="1" dirty="0">
                <a:effectLst/>
                <a:latin typeface="Arial" panose="020B0604020202020204" pitchFamily="34" charset="0"/>
                <a:ea typeface="Calibri" panose="020F0502020204030204" pitchFamily="34" charset="0"/>
                <a:cs typeface="Times New Roman" panose="02020603050405020304" pitchFamily="18" charset="0"/>
              </a:rPr>
              <a:t>Spiritual</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tension, as</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a</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result</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of</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complete</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dedication</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of</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the</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personality</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to</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the</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service</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of</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Humanity,</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stimulates</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and</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empowers</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but</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u="sng" dirty="0">
                <a:effectLst/>
                <a:latin typeface="Arial" panose="020B0604020202020204" pitchFamily="34" charset="0"/>
                <a:ea typeface="Calibri" panose="020F0502020204030204" pitchFamily="34" charset="0"/>
                <a:cs typeface="Times New Roman" panose="02020603050405020304" pitchFamily="18" charset="0"/>
              </a:rPr>
              <a:t>does</a:t>
            </a:r>
            <a:r>
              <a:rPr lang="en-US" sz="1200" i="1" u="sng" dirty="0">
                <a:effectLst/>
                <a:latin typeface="Arial" panose="020B0604020202020204" pitchFamily="34" charset="0"/>
                <a:ea typeface="Arial" panose="020B0604020202020204" pitchFamily="34" charset="0"/>
                <a:cs typeface="Times New Roman" panose="02020603050405020304" pitchFamily="18" charset="0"/>
              </a:rPr>
              <a:t> </a:t>
            </a:r>
            <a:r>
              <a:rPr lang="en-US" sz="1200" i="1" u="sng" dirty="0">
                <a:effectLst/>
                <a:latin typeface="Arial" panose="020B0604020202020204" pitchFamily="34" charset="0"/>
                <a:ea typeface="Calibri" panose="020F0502020204030204" pitchFamily="34" charset="0"/>
                <a:cs typeface="Times New Roman" panose="02020603050405020304" pitchFamily="18" charset="0"/>
              </a:rPr>
              <a:t>not</a:t>
            </a:r>
            <a:r>
              <a:rPr lang="en-US" sz="1200" i="1" u="sng" dirty="0">
                <a:effectLst/>
                <a:latin typeface="Arial" panose="020B0604020202020204" pitchFamily="34" charset="0"/>
                <a:ea typeface="Arial" panose="020B0604020202020204" pitchFamily="34" charset="0"/>
                <a:cs typeface="Times New Roman" panose="02020603050405020304" pitchFamily="18" charset="0"/>
              </a:rPr>
              <a:t> </a:t>
            </a:r>
            <a:r>
              <a:rPr lang="en-US" sz="1200" i="1" u="sng" dirty="0">
                <a:effectLst/>
                <a:latin typeface="Arial" panose="020B0604020202020204" pitchFamily="34" charset="0"/>
                <a:ea typeface="Calibri" panose="020F0502020204030204" pitchFamily="34" charset="0"/>
                <a:cs typeface="Times New Roman" panose="02020603050405020304" pitchFamily="18" charset="0"/>
              </a:rPr>
              <a:t>evoke</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the</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lower</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life</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of</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the</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personal</a:t>
            </a:r>
            <a:r>
              <a:rPr lang="en-US" sz="1200" i="1" dirty="0">
                <a:effectLst/>
                <a:latin typeface="Arial" panose="020B0604020202020204" pitchFamily="34" charset="0"/>
                <a:ea typeface="Arial" panose="020B0604020202020204" pitchFamily="34" charset="0"/>
                <a:cs typeface="Times New Roman" panose="02020603050405020304" pitchFamily="18" charset="0"/>
              </a:rPr>
              <a:t> </a:t>
            </a:r>
            <a:r>
              <a:rPr lang="en-US" sz="1200" i="1" dirty="0">
                <a:effectLst/>
                <a:latin typeface="Arial" panose="020B0604020202020204" pitchFamily="34" charset="0"/>
                <a:ea typeface="Calibri" panose="020F0502020204030204" pitchFamily="34" charset="0"/>
                <a:cs typeface="Times New Roman" panose="02020603050405020304" pitchFamily="18" charset="0"/>
              </a:rPr>
              <a:t>self towards a higher alignment to the Ashram.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l-GR"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l-GR" sz="1200" i="1" dirty="0">
                <a:effectLst/>
                <a:latin typeface="Arial" panose="020B0604020202020204" pitchFamily="34" charset="0"/>
                <a:ea typeface="Calibri" panose="020F0502020204030204" pitchFamily="34" charset="0"/>
                <a:cs typeface="Times New Roman" panose="02020603050405020304" pitchFamily="18" charset="0"/>
              </a:rPr>
              <a:t>	Όσο ο άνθρωπος είναι συγκεντρωμένος στην προσωπικότητά του, το σημείο πνευματικής έντασης της Ψυχής θα του διαφεύγει…Η Πνευματική ένταση, ως αποτέλεσμα της πλήρους 	αφοσίωσης της προσωπικότητας στην υπηρεσία της Ανθρωπότητας, διεγείρει και ενδυναμώνει </a:t>
            </a:r>
            <a:r>
              <a:rPr lang="el-GR" sz="1200" i="1" u="sng" dirty="0">
                <a:effectLst/>
                <a:latin typeface="Arial" panose="020B0604020202020204" pitchFamily="34" charset="0"/>
                <a:ea typeface="Calibri" panose="020F0502020204030204" pitchFamily="34" charset="0"/>
                <a:cs typeface="Times New Roman" panose="02020603050405020304" pitchFamily="18" charset="0"/>
              </a:rPr>
              <a:t>αλλά δεν </a:t>
            </a:r>
            <a:r>
              <a:rPr lang="el-GR" sz="1200" i="1" u="sng" dirty="0" err="1">
                <a:effectLst/>
                <a:latin typeface="Arial" panose="020B0604020202020204" pitchFamily="34" charset="0"/>
                <a:ea typeface="Calibri" panose="020F0502020204030204" pitchFamily="34" charset="0"/>
                <a:cs typeface="Times New Roman" panose="02020603050405020304" pitchFamily="18" charset="0"/>
              </a:rPr>
              <a:t>εφελκυει</a:t>
            </a:r>
            <a:r>
              <a:rPr lang="el-GR" sz="1200" i="1" u="sng" dirty="0">
                <a:effectLst/>
                <a:latin typeface="Arial" panose="020B0604020202020204" pitchFamily="34" charset="0"/>
                <a:ea typeface="Calibri" panose="020F0502020204030204" pitchFamily="34" charset="0"/>
                <a:cs typeface="Times New Roman" panose="02020603050405020304" pitchFamily="18" charset="0"/>
              </a:rPr>
              <a:t> </a:t>
            </a:r>
            <a:r>
              <a:rPr lang="el-GR" sz="1200" i="1" dirty="0">
                <a:effectLst/>
                <a:latin typeface="Arial" panose="020B0604020202020204" pitchFamily="34" charset="0"/>
                <a:ea typeface="Calibri" panose="020F0502020204030204" pitchFamily="34" charset="0"/>
                <a:cs typeface="Times New Roman" panose="02020603050405020304" pitchFamily="18" charset="0"/>
              </a:rPr>
              <a:t>την κατώτερη ζωή του προσωπικού εαυτού προς μια υψηλότερη 	ευθυγράμμιση με το Άσραμ.</a:t>
            </a:r>
          </a:p>
          <a:p>
            <a:pPr marL="0" marR="0" algn="l">
              <a:lnSpc>
                <a:spcPct val="115000"/>
              </a:lnSpc>
              <a:spcBef>
                <a:spcPts val="0"/>
              </a:spcBef>
              <a:spcAft>
                <a:spcPts val="1000"/>
              </a:spcAft>
            </a:pPr>
            <a:endParaRPr lang="en-US" sz="1200" i="1"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D.K. also describes spiritual tension as the </a:t>
            </a:r>
            <a:r>
              <a:rPr lang="en-US" sz="1200" i="1" dirty="0">
                <a:effectLst/>
                <a:latin typeface="Arial" panose="020B0604020202020204" pitchFamily="34" charset="0"/>
                <a:ea typeface="Calibri" panose="020F0502020204030204" pitchFamily="34" charset="0"/>
                <a:cs typeface="Times New Roman" panose="02020603050405020304" pitchFamily="18" charset="0"/>
              </a:rPr>
              <a:t>“fixed, immovable Will”</a:t>
            </a:r>
            <a:r>
              <a:rPr lang="en-US" sz="1200" dirty="0">
                <a:effectLst/>
                <a:latin typeface="Arial" panose="020B0604020202020204" pitchFamily="34" charset="0"/>
                <a:ea typeface="Calibri" panose="020F0502020204030204" pitchFamily="34" charset="0"/>
                <a:cs typeface="Times New Roman" panose="02020603050405020304" pitchFamily="18" charset="0"/>
              </a:rPr>
              <a:t>. We recall that the highest Will come from Shamballa, stepped down by Hierarchy to Humanity. </a:t>
            </a:r>
            <a:endParaRPr lang="el-GR"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l-GR" sz="1200" dirty="0">
                <a:effectLst/>
                <a:latin typeface="Arial" panose="020B0604020202020204" pitchFamily="34" charset="0"/>
                <a:ea typeface="Calibri" panose="020F0502020204030204" pitchFamily="34" charset="0"/>
                <a:cs typeface="Times New Roman" panose="02020603050405020304" pitchFamily="18" charset="0"/>
              </a:rPr>
              <a:t>Ο ΝΤ.Κ. περιγράφει επίσης την πνευματική ένταση ως «</a:t>
            </a:r>
            <a:r>
              <a:rPr lang="el-GR" sz="1200" i="1" dirty="0">
                <a:effectLst/>
                <a:latin typeface="Arial" panose="020B0604020202020204" pitchFamily="34" charset="0"/>
                <a:ea typeface="Calibri" panose="020F0502020204030204" pitchFamily="34" charset="0"/>
                <a:cs typeface="Times New Roman" panose="02020603050405020304" pitchFamily="18" charset="0"/>
              </a:rPr>
              <a:t>σταθερή, αμετακίνητη Θέληση</a:t>
            </a:r>
            <a:r>
              <a:rPr lang="el-GR" sz="1200" dirty="0">
                <a:effectLst/>
                <a:latin typeface="Arial" panose="020B0604020202020204" pitchFamily="34" charset="0"/>
                <a:ea typeface="Calibri" panose="020F0502020204030204" pitchFamily="34" charset="0"/>
                <a:cs typeface="Times New Roman" panose="02020603050405020304" pitchFamily="18" charset="0"/>
              </a:rPr>
              <a:t>». Υπενθυμίζουμε ότι η  ανώτερη θέληση προέρχεται από τη </a:t>
            </a:r>
            <a:r>
              <a:rPr lang="el-GR" sz="1200" dirty="0" err="1">
                <a:effectLst/>
                <a:latin typeface="Arial" panose="020B0604020202020204" pitchFamily="34" charset="0"/>
                <a:ea typeface="Calibri" panose="020F0502020204030204" pitchFamily="34" charset="0"/>
                <a:cs typeface="Times New Roman" panose="02020603050405020304" pitchFamily="18" charset="0"/>
              </a:rPr>
              <a:t>Σαμπάλλα</a:t>
            </a:r>
            <a:r>
              <a:rPr lang="el-GR" sz="1200" dirty="0">
                <a:effectLst/>
                <a:latin typeface="Arial" panose="020B0604020202020204" pitchFamily="34" charset="0"/>
                <a:ea typeface="Calibri" panose="020F0502020204030204" pitchFamily="34" charset="0"/>
                <a:cs typeface="Times New Roman" panose="02020603050405020304" pitchFamily="18" charset="0"/>
              </a:rPr>
              <a:t>, η οποία  μετατονίζεται  από την Ιεραρχία για την Ανθρωπότητα.</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Initially, spiritual tension is held by the Hierarchy and the Soul. It is later realized by the disciple as coming from the Spiritual Triad as he connects with it in meditation. With the influence of energies of Atma-Buddhi and Manas, this provides a motivation towards service The</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higher</a:t>
            </a:r>
            <a:r>
              <a:rPr lang="en-US" sz="1200" dirty="0">
                <a:effectLst/>
                <a:latin typeface="Arial" panose="020B0604020202020204" pitchFamily="34" charset="0"/>
                <a:ea typeface="Arial" panose="020B0604020202020204" pitchFamily="34" charset="0"/>
                <a:cs typeface="Times New Roman" panose="02020603050405020304" pitchFamily="18" charset="0"/>
              </a:rPr>
              <a:t> sensed spiritual </a:t>
            </a:r>
            <a:r>
              <a:rPr lang="en-US" sz="1200" dirty="0">
                <a:effectLst/>
                <a:latin typeface="Arial" panose="020B0604020202020204" pitchFamily="34" charset="0"/>
                <a:ea typeface="Calibri" panose="020F0502020204030204" pitchFamily="34" charset="0"/>
                <a:cs typeface="Times New Roman" panose="02020603050405020304" pitchFamily="18" charset="0"/>
              </a:rPr>
              <a:t>tension</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is</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registered</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as</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a</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thoughtform</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in</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the</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concrete mind. The individual knows and feels it in his consciousness,</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and</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it</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motivates</a:t>
            </a:r>
            <a:r>
              <a:rPr lang="en-US" sz="1200" dirty="0">
                <a:effectLst/>
                <a:latin typeface="Arial" panose="020B0604020202020204" pitchFamily="34" charset="0"/>
                <a:ea typeface="Arial" panose="020B0604020202020204" pitchFamily="34" charset="0"/>
                <a:cs typeface="Times New Roman" panose="02020603050405020304" pitchFamily="18" charset="0"/>
              </a:rPr>
              <a:t> the individual </a:t>
            </a:r>
            <a:r>
              <a:rPr lang="en-US" sz="1200" dirty="0">
                <a:effectLst/>
                <a:latin typeface="Arial" panose="020B0604020202020204" pitchFamily="34" charset="0"/>
                <a:ea typeface="Calibri" panose="020F0502020204030204" pitchFamily="34" charset="0"/>
                <a:cs typeface="Times New Roman" panose="02020603050405020304" pitchFamily="18" charset="0"/>
              </a:rPr>
              <a:t>to</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action</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with</a:t>
            </a:r>
            <a:r>
              <a:rPr lang="en-US" sz="1200" dirty="0">
                <a:effectLst/>
                <a:latin typeface="Arial" panose="020B0604020202020204" pitchFamily="34" charset="0"/>
                <a:ea typeface="Arial" panose="020B0604020202020204" pitchFamily="34" charset="0"/>
                <a:cs typeface="Times New Roman" panose="02020603050405020304" pitchFamily="18" charset="0"/>
              </a:rPr>
              <a:t> purpose and </a:t>
            </a:r>
            <a:r>
              <a:rPr lang="en-US" sz="1200" dirty="0">
                <a:effectLst/>
                <a:latin typeface="Arial" panose="020B0604020202020204" pitchFamily="34" charset="0"/>
                <a:ea typeface="Calibri" panose="020F0502020204030204" pitchFamily="34" charset="0"/>
                <a:cs typeface="Times New Roman" panose="02020603050405020304" pitchFamily="18" charset="0"/>
              </a:rPr>
              <a:t>intentionality.</a:t>
            </a:r>
            <a:endParaRPr lang="el-GR"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l-GR"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l-GR" sz="1200" dirty="0">
                <a:effectLst/>
                <a:latin typeface="Arial" panose="020B0604020202020204" pitchFamily="34" charset="0"/>
                <a:ea typeface="Calibri" panose="020F0502020204030204" pitchFamily="34" charset="0"/>
                <a:cs typeface="Times New Roman" panose="02020603050405020304" pitchFamily="18" charset="0"/>
              </a:rPr>
              <a:t>Αρχικά, την πνευματική ένταση την  διατηρεί η Ιεραρχία και η Ψυχή. Αργότερα γίνεται αντιληπτή από τον μαθητή ότι προέρχεται από την Πνευματική Τριάδα καθώς συνδέεται μαζί της στο διαλογισμό. Με την επιρροή των ενεργειών του </a:t>
            </a:r>
            <a:r>
              <a:rPr lang="el-GR" sz="1200" dirty="0" err="1">
                <a:effectLst/>
                <a:latin typeface="Arial" panose="020B0604020202020204" pitchFamily="34" charset="0"/>
                <a:ea typeface="Calibri" panose="020F0502020204030204" pitchFamily="34" charset="0"/>
                <a:cs typeface="Times New Roman" panose="02020603050405020304" pitchFamily="18" charset="0"/>
              </a:rPr>
              <a:t>Άτμα</a:t>
            </a:r>
            <a:r>
              <a:rPr lang="el-GR" sz="1200" dirty="0">
                <a:effectLst/>
                <a:latin typeface="Arial" panose="020B0604020202020204" pitchFamily="34" charset="0"/>
                <a:ea typeface="Calibri" panose="020F0502020204030204" pitchFamily="34" charset="0"/>
                <a:cs typeface="Times New Roman" panose="02020603050405020304" pitchFamily="18" charset="0"/>
              </a:rPr>
              <a:t>, Βούδδι και του Μάνας,  του παρέχεται ένα κίνητρο για υπηρεσία. Αυτή η  ανώτερη πνευματική ένταση καταγράφεται ως σκεπτομορφή στο συγκεκριμένο νου. Το άτομο που την αναγνωρίζει και  την αισθάνεται στη συνείδησή του,  παρακινείται σε δράση με σκοπό και πρόθεση.</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a:lnSpc>
                <a:spcPct val="115000"/>
              </a:lnSpc>
              <a:spcBef>
                <a:spcPts val="0"/>
              </a:spcBef>
              <a:spcAft>
                <a:spcPts val="600"/>
              </a:spcAft>
              <a:buFont typeface="Symbol" panose="05050102010706020507" pitchFamily="18" charset="2"/>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A</a:t>
            </a:r>
            <a:r>
              <a:rPr lang="en-US" sz="1200" dirty="0">
                <a:effectLst/>
                <a:latin typeface="Arial" panose="020B0604020202020204" pitchFamily="34" charset="0"/>
                <a:ea typeface="Arial" panose="020B0604020202020204" pitchFamily="34" charset="0"/>
                <a:cs typeface="Times New Roman" panose="02020603050405020304" pitchFamily="18" charset="0"/>
              </a:rPr>
              <a:t>s much as the individual’s personality is aligned with the Soul, he becomes </a:t>
            </a:r>
            <a:r>
              <a:rPr lang="en-US" sz="1200" u="sng" dirty="0">
                <a:effectLst/>
                <a:latin typeface="Arial" panose="020B0604020202020204" pitchFamily="34" charset="0"/>
                <a:ea typeface="Arial" panose="020B0604020202020204" pitchFamily="34" charset="0"/>
                <a:cs typeface="Times New Roman" panose="02020603050405020304" pitchFamily="18" charset="0"/>
              </a:rPr>
              <a:t>a </a:t>
            </a:r>
            <a:r>
              <a:rPr lang="en-US" sz="1200" u="sng" dirty="0">
                <a:effectLst/>
                <a:latin typeface="Arial" panose="020B0604020202020204" pitchFamily="34" charset="0"/>
                <a:ea typeface="Calibri" panose="020F0502020204030204" pitchFamily="34" charset="0"/>
                <a:cs typeface="Times New Roman" panose="02020603050405020304" pitchFamily="18" charset="0"/>
              </a:rPr>
              <a:t>powerful</a:t>
            </a:r>
            <a:r>
              <a:rPr lang="en-US" sz="1200" u="sng" dirty="0">
                <a:effectLst/>
                <a:latin typeface="Arial" panose="020B0604020202020204" pitchFamily="34" charset="0"/>
                <a:ea typeface="Arial" panose="020B0604020202020204" pitchFamily="34" charset="0"/>
                <a:cs typeface="Times New Roman" panose="02020603050405020304" pitchFamily="18" charset="0"/>
              </a:rPr>
              <a:t> Soul expression </a:t>
            </a:r>
            <a:r>
              <a:rPr lang="en-US" sz="1200" u="sng" dirty="0">
                <a:effectLst/>
                <a:latin typeface="Arial" panose="020B0604020202020204" pitchFamily="34" charset="0"/>
                <a:ea typeface="Calibri" panose="020F0502020204030204" pitchFamily="34" charset="0"/>
                <a:cs typeface="Times New Roman" panose="02020603050405020304" pitchFamily="18" charset="0"/>
              </a:rPr>
              <a:t>for</a:t>
            </a:r>
            <a:r>
              <a:rPr lang="en-US" sz="1200" u="sng" dirty="0">
                <a:effectLst/>
                <a:latin typeface="Arial" panose="020B0604020202020204" pitchFamily="34" charset="0"/>
                <a:ea typeface="Arial" panose="020B0604020202020204" pitchFamily="34" charset="0"/>
                <a:cs typeface="Times New Roman" panose="02020603050405020304" pitchFamily="18" charset="0"/>
              </a:rPr>
              <a:t> </a:t>
            </a:r>
            <a:r>
              <a:rPr lang="en-US" sz="1200" u="sng" dirty="0">
                <a:effectLst/>
                <a:latin typeface="Arial" panose="020B0604020202020204" pitchFamily="34" charset="0"/>
                <a:ea typeface="Calibri" panose="020F0502020204030204" pitchFamily="34" charset="0"/>
                <a:cs typeface="Times New Roman" panose="02020603050405020304" pitchFamily="18" charset="0"/>
              </a:rPr>
              <a:t>enabling</a:t>
            </a:r>
            <a:r>
              <a:rPr lang="en-US" sz="1200" u="sng" dirty="0">
                <a:effectLst/>
                <a:latin typeface="Arial" panose="020B0604020202020204" pitchFamily="34" charset="0"/>
                <a:ea typeface="Arial" panose="020B0604020202020204" pitchFamily="34" charset="0"/>
                <a:cs typeface="Times New Roman" panose="02020603050405020304" pitchFamily="18" charset="0"/>
              </a:rPr>
              <a:t> </a:t>
            </a:r>
            <a:r>
              <a:rPr lang="en-US" sz="1200" i="1" u="sng" dirty="0">
                <a:effectLst/>
                <a:latin typeface="Arial" panose="020B0604020202020204" pitchFamily="34" charset="0"/>
                <a:ea typeface="Calibri" panose="020F0502020204030204" pitchFamily="34" charset="0"/>
                <a:cs typeface="Times New Roman" panose="02020603050405020304" pitchFamily="18" charset="0"/>
              </a:rPr>
              <a:t>right</a:t>
            </a:r>
            <a:r>
              <a:rPr lang="en-US" sz="1200" i="1" u="sng" dirty="0">
                <a:effectLst/>
                <a:latin typeface="Arial" panose="020B0604020202020204" pitchFamily="34" charset="0"/>
                <a:ea typeface="Arial" panose="020B0604020202020204" pitchFamily="34" charset="0"/>
                <a:cs typeface="Times New Roman" panose="02020603050405020304" pitchFamily="18" charset="0"/>
              </a:rPr>
              <a:t> individual and </a:t>
            </a:r>
            <a:r>
              <a:rPr lang="en-US" sz="1200" u="sng" dirty="0">
                <a:effectLst/>
                <a:latin typeface="Arial" panose="020B0604020202020204" pitchFamily="34" charset="0"/>
                <a:ea typeface="Calibri" panose="020F0502020204030204" pitchFamily="34" charset="0"/>
                <a:cs typeface="Times New Roman" panose="02020603050405020304" pitchFamily="18" charset="0"/>
              </a:rPr>
              <a:t>group</a:t>
            </a:r>
            <a:r>
              <a:rPr lang="en-US" sz="1200" u="sng" dirty="0">
                <a:effectLst/>
                <a:latin typeface="Arial" panose="020B0604020202020204" pitchFamily="34" charset="0"/>
                <a:ea typeface="Arial" panose="020B0604020202020204" pitchFamily="34" charset="0"/>
                <a:cs typeface="Times New Roman" panose="02020603050405020304" pitchFamily="18" charset="0"/>
              </a:rPr>
              <a:t> </a:t>
            </a:r>
            <a:r>
              <a:rPr lang="en-US" sz="1200" u="sng" dirty="0">
                <a:effectLst/>
                <a:latin typeface="Arial" panose="020B0604020202020204" pitchFamily="34" charset="0"/>
                <a:ea typeface="Calibri" panose="020F0502020204030204" pitchFamily="34" charset="0"/>
                <a:cs typeface="Times New Roman" panose="02020603050405020304" pitchFamily="18" charset="0"/>
              </a:rPr>
              <a:t>relations</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l-GR"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a:lnSpc>
                <a:spcPct val="115000"/>
              </a:lnSpc>
              <a:spcBef>
                <a:spcPts val="0"/>
              </a:spcBef>
              <a:spcAft>
                <a:spcPts val="600"/>
              </a:spcAft>
              <a:buFont typeface="Symbol" panose="05050102010706020507" pitchFamily="18" charset="2"/>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Όσο η προσωπικότητα του ατόμου είναι ευθυγραμμισμένη με την Ψυχή, γίνεται μια </a:t>
            </a:r>
            <a:r>
              <a:rPr lang="el-GR" sz="1200" u="sng" dirty="0">
                <a:effectLst/>
                <a:latin typeface="Calibri" panose="020F0502020204030204" pitchFamily="34" charset="0"/>
                <a:ea typeface="Calibri" panose="020F0502020204030204" pitchFamily="34" charset="0"/>
                <a:cs typeface="Times New Roman" panose="02020603050405020304" pitchFamily="18" charset="0"/>
              </a:rPr>
              <a:t>ισχυρή έκφραση Ψυχής για την ενεργοποίηση των ορθών ατομικών και ομαδικών σχέσεων.</a:t>
            </a:r>
            <a:endParaRPr lang="el-GR" sz="1200" u="sng"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a:lnSpc>
                <a:spcPct val="115000"/>
              </a:lnSpc>
              <a:spcBef>
                <a:spcPts val="0"/>
              </a:spcBef>
              <a:spcAft>
                <a:spcPts val="600"/>
              </a:spcAft>
              <a:buFont typeface="Symbol" panose="05050102010706020507" pitchFamily="18" charset="2"/>
              <a:buNone/>
            </a:pPr>
            <a:endParaRPr lang="en-US" sz="1200" u="sng"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gn="l" eaLnBrk="0" fontAlgn="base" hangingPunct="0">
              <a:lnSpc>
                <a:spcPct val="115000"/>
              </a:lnSpc>
              <a:spcBef>
                <a:spcPts val="600"/>
              </a:spcBef>
              <a:spcAft>
                <a:spcPts val="10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rPr>
              <a:t>Around the world, peaceful protesters are responding to </a:t>
            </a:r>
            <a:r>
              <a:rPr lang="en-US" sz="1200" b="1" i="1" dirty="0">
                <a:effectLst/>
                <a:latin typeface="Arial" panose="020B0604020202020204" pitchFamily="34" charset="0"/>
                <a:ea typeface="Calibri" panose="020F0502020204030204" pitchFamily="34" charset="0"/>
              </a:rPr>
              <a:t>spiritual tension</a:t>
            </a:r>
            <a:r>
              <a:rPr lang="en-US" sz="1200" dirty="0">
                <a:effectLst/>
                <a:latin typeface="Arial" panose="020B0604020202020204" pitchFamily="34" charset="0"/>
                <a:ea typeface="Calibri" panose="020F0502020204030204" pitchFamily="34" charset="0"/>
              </a:rPr>
              <a:t> by trending towards self-determination and a repudiation of violence in favor of mediation and conflict resolution between governments and cultures. This can also be a</a:t>
            </a:r>
            <a:r>
              <a:rPr lang="en-US" sz="1200" dirty="0">
                <a:effectLst/>
                <a:latin typeface="Arial" panose="020B0604020202020204" pitchFamily="34" charset="0"/>
                <a:ea typeface="Calibri" panose="020F0502020204030204" pitchFamily="34" charset="0"/>
                <a:cs typeface="Times New Roman" panose="02020603050405020304" pitchFamily="18" charset="0"/>
              </a:rPr>
              <a:t>nyone who protests against aggression, social injustice and governmental or corporate abuse</a:t>
            </a:r>
            <a:r>
              <a:rPr lang="el-GR" sz="1200" dirty="0">
                <a:effectLst/>
                <a:latin typeface="Arial" panose="020B0604020202020204" pitchFamily="34" charset="0"/>
                <a:ea typeface="Calibri" panose="020F0502020204030204" pitchFamily="34" charset="0"/>
                <a:cs typeface="Times New Roman" panose="02020603050405020304" pitchFamily="18" charset="0"/>
              </a:rPr>
              <a:t>.</a:t>
            </a:r>
          </a:p>
          <a:p>
            <a:pPr marL="628650" marR="0" lvl="1" indent="-171450" algn="l" eaLnBrk="0" fontAlgn="base" hangingPunct="0">
              <a:lnSpc>
                <a:spcPct val="115000"/>
              </a:lnSpc>
              <a:spcBef>
                <a:spcPts val="600"/>
              </a:spcBef>
              <a:spcAft>
                <a:spcPts val="1000"/>
              </a:spcAft>
              <a:buFont typeface="Arial" panose="020B0604020202020204" pitchFamily="34" charset="0"/>
              <a:buChar char="•"/>
            </a:pPr>
            <a:endParaRPr lang="el-GR" sz="1200" b="0" dirty="0">
              <a:effectLst/>
              <a:latin typeface="Arial" panose="020B0604020202020204" pitchFamily="34" charset="0"/>
              <a:ea typeface="Calibri" panose="020F0502020204030204" pitchFamily="34" charset="0"/>
              <a:cs typeface="Times New Roman" panose="02020603050405020304" pitchFamily="18" charset="0"/>
            </a:endParaRPr>
          </a:p>
          <a:p>
            <a:pPr marL="628650" marR="0" lvl="1" indent="-171450" algn="l" eaLnBrk="0" fontAlgn="base" hangingPunct="0">
              <a:lnSpc>
                <a:spcPct val="115000"/>
              </a:lnSpc>
              <a:spcBef>
                <a:spcPts val="600"/>
              </a:spcBef>
              <a:spcAft>
                <a:spcPts val="1000"/>
              </a:spcAft>
              <a:buFont typeface="Arial" panose="020B0604020202020204" pitchFamily="34" charset="0"/>
              <a:buChar char="•"/>
            </a:pPr>
            <a:r>
              <a:rPr lang="el-GR" sz="1200" b="0" dirty="0">
                <a:effectLst/>
                <a:latin typeface="Arial" panose="020B0604020202020204" pitchFamily="34" charset="0"/>
                <a:ea typeface="Calibri" panose="020F0502020204030204" pitchFamily="34" charset="0"/>
                <a:cs typeface="Times New Roman" panose="02020603050405020304" pitchFamily="18" charset="0"/>
              </a:rPr>
              <a:t>Σε όλο τον κόσμο, οι ειρηνικοί διαδηλωτές ανταποκρίνονται στην </a:t>
            </a:r>
            <a:r>
              <a:rPr lang="el-GR" sz="1200" b="1" dirty="0">
                <a:effectLst/>
                <a:latin typeface="Arial" panose="020B0604020202020204" pitchFamily="34" charset="0"/>
                <a:ea typeface="Calibri" panose="020F0502020204030204" pitchFamily="34" charset="0"/>
                <a:cs typeface="Times New Roman" panose="02020603050405020304" pitchFamily="18" charset="0"/>
              </a:rPr>
              <a:t>πνευματική</a:t>
            </a:r>
            <a:r>
              <a:rPr lang="el-GR" sz="1200" b="0" dirty="0">
                <a:effectLst/>
                <a:latin typeface="Arial" panose="020B0604020202020204" pitchFamily="34" charset="0"/>
                <a:ea typeface="Calibri" panose="020F0502020204030204" pitchFamily="34" charset="0"/>
                <a:cs typeface="Times New Roman" panose="02020603050405020304" pitchFamily="18" charset="0"/>
              </a:rPr>
              <a:t> </a:t>
            </a:r>
            <a:r>
              <a:rPr lang="el-GR" sz="1200" b="1" dirty="0">
                <a:effectLst/>
                <a:latin typeface="Arial" panose="020B0604020202020204" pitchFamily="34" charset="0"/>
                <a:ea typeface="Calibri" panose="020F0502020204030204" pitchFamily="34" charset="0"/>
                <a:cs typeface="Times New Roman" panose="02020603050405020304" pitchFamily="18" charset="0"/>
              </a:rPr>
              <a:t>ένταση</a:t>
            </a:r>
            <a:r>
              <a:rPr lang="el-GR" sz="1200" b="0" dirty="0">
                <a:effectLst/>
                <a:latin typeface="Arial" panose="020B0604020202020204" pitchFamily="34" charset="0"/>
                <a:ea typeface="Calibri" panose="020F0502020204030204" pitchFamily="34" charset="0"/>
                <a:cs typeface="Times New Roman" panose="02020603050405020304" pitchFamily="18" charset="0"/>
              </a:rPr>
              <a:t> με τάση προς την αυτοδιάθεση και την αποκήρυξη της βίας, υπέρ της διαμεσολάβησης και της επίλυσης συγκρούσεων μεταξύ κυβερνήσεων και πολιτισμών. Ειρηνικός διαδηλωτής είναι ο καθένας που διαμαρτύρεται για την επιθετικότητα, την κοινωνική αδικία και την κυβερνητική ή εταιρική κατάχρηση.</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eaLnBrk="0" fontAlgn="base" hangingPunct="0">
              <a:lnSpc>
                <a:spcPct val="115000"/>
              </a:lnSpc>
              <a:spcBef>
                <a:spcPts val="600"/>
              </a:spcBef>
              <a:spcAft>
                <a:spcPts val="1000"/>
              </a:spcAft>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1200" b="0" dirty="0">
                <a:effectLst/>
                <a:latin typeface="Arial" panose="020B0604020202020204" pitchFamily="34" charset="0"/>
                <a:ea typeface="Times New Roman" panose="02020603050405020304" pitchFamily="18" charset="0"/>
              </a:rPr>
              <a:t>Spiritual "Livingness" in contrast to spiritual tension is a very high level of Soul expression and involves letting the vital life of the Soul </a:t>
            </a:r>
            <a:r>
              <a:rPr lang="en-US" sz="1200" b="0" u="sng" dirty="0">
                <a:effectLst/>
                <a:latin typeface="Arial" panose="020B0604020202020204" pitchFamily="34" charset="0"/>
                <a:ea typeface="Times New Roman" panose="02020603050405020304" pitchFamily="18" charset="0"/>
              </a:rPr>
              <a:t>to freely move through</a:t>
            </a:r>
            <a:r>
              <a:rPr lang="en-US" sz="1200" b="0" dirty="0">
                <a:effectLst/>
                <a:latin typeface="Arial" panose="020B0604020202020204" pitchFamily="34" charset="0"/>
                <a:ea typeface="Times New Roman" panose="02020603050405020304" pitchFamily="18" charset="0"/>
              </a:rPr>
              <a:t> the spiritual seeker’s lower mental, emotional, and physical vehicles through </a:t>
            </a:r>
            <a:r>
              <a:rPr lang="en-US" sz="1200" b="0" u="sng" dirty="0">
                <a:effectLst/>
                <a:latin typeface="Arial" panose="020B0604020202020204" pitchFamily="34" charset="0"/>
                <a:ea typeface="Times New Roman" panose="02020603050405020304" pitchFamily="18" charset="0"/>
              </a:rPr>
              <a:t>ALL</a:t>
            </a:r>
            <a:r>
              <a:rPr lang="en-US" sz="1200" b="0" dirty="0">
                <a:effectLst/>
                <a:latin typeface="Arial" panose="020B0604020202020204" pitchFamily="34" charset="0"/>
                <a:ea typeface="Times New Roman" panose="02020603050405020304" pitchFamily="18" charset="0"/>
              </a:rPr>
              <a:t> that his activities. </a:t>
            </a:r>
            <a:endParaRPr lang="el-GR" sz="1200" b="0" dirty="0">
              <a:effectLst/>
              <a:latin typeface="Arial" panose="020B0604020202020204" pitchFamily="34" charset="0"/>
              <a:ea typeface="Times New Roman" panose="02020603050405020304" pitchFamily="18" charset="0"/>
            </a:endParaRPr>
          </a:p>
          <a:p>
            <a:pPr marL="0" marR="0" algn="l">
              <a:lnSpc>
                <a:spcPct val="115000"/>
              </a:lnSpc>
              <a:spcBef>
                <a:spcPts val="0"/>
              </a:spcBef>
              <a:spcAft>
                <a:spcPts val="0"/>
              </a:spcAft>
            </a:pPr>
            <a:endParaRPr lang="el-GR" sz="1200" b="0" dirty="0">
              <a:effectLst/>
              <a:latin typeface="Arial" panose="020B0604020202020204" pitchFamily="34" charset="0"/>
              <a:ea typeface="Times New Roman" panose="02020603050405020304" pitchFamily="18" charset="0"/>
            </a:endParaRPr>
          </a:p>
          <a:p>
            <a:pPr marL="0" marR="0" algn="l">
              <a:lnSpc>
                <a:spcPct val="115000"/>
              </a:lnSpc>
              <a:spcBef>
                <a:spcPts val="0"/>
              </a:spcBef>
              <a:spcAft>
                <a:spcPts val="0"/>
              </a:spcAft>
            </a:pPr>
            <a:r>
              <a:rPr lang="el-GR" sz="1200" b="0" dirty="0">
                <a:effectLst/>
                <a:latin typeface="Arial" panose="020B0604020202020204" pitchFamily="34" charset="0"/>
                <a:ea typeface="Times New Roman" panose="02020603050405020304" pitchFamily="18" charset="0"/>
              </a:rPr>
              <a:t>Η Πνευματική «Ζωτικότητα» σε αντίθεση με την πνευματική ένταση είναι ένα πολύ ανώτερο επίπεδο έκφρασης της Ψυχής και  συνίσταται στο να αφήνουμε την ζωτική ζωή της Ψυχής </a:t>
            </a:r>
            <a:r>
              <a:rPr lang="el-GR" sz="1200" b="0" u="sng" dirty="0">
                <a:effectLst/>
                <a:latin typeface="Arial" panose="020B0604020202020204" pitchFamily="34" charset="0"/>
                <a:ea typeface="Times New Roman" panose="02020603050405020304" pitchFamily="18" charset="0"/>
              </a:rPr>
              <a:t>να κινείται ελεύθερα </a:t>
            </a:r>
            <a:r>
              <a:rPr lang="el-GR" sz="1200" b="0" dirty="0">
                <a:effectLst/>
                <a:latin typeface="Arial" panose="020B0604020202020204" pitchFamily="34" charset="0"/>
                <a:ea typeface="Times New Roman" panose="02020603050405020304" pitchFamily="18" charset="0"/>
              </a:rPr>
              <a:t>μέσα από τα κατώτερα νοητικά, συναισθηματικά και φυσικά οχήματα του πνευματικού αναζητητή, μέσω ΟΛΩΝ των δραστηριοτήτων του.</a:t>
            </a:r>
          </a:p>
          <a:p>
            <a:pPr marL="0" marR="0" algn="l">
              <a:lnSpc>
                <a:spcPct val="115000"/>
              </a:lnSpc>
              <a:spcBef>
                <a:spcPts val="0"/>
              </a:spcBef>
              <a:spcAft>
                <a:spcPts val="0"/>
              </a:spcAft>
            </a:pPr>
            <a:endParaRPr lang="en-US" sz="1200" b="0" dirty="0">
              <a:effectLst/>
              <a:latin typeface="Arial" panose="020B0604020202020204" pitchFamily="34" charset="0"/>
              <a:ea typeface="Times New Roman" panose="02020603050405020304" pitchFamily="18" charset="0"/>
            </a:endParaRPr>
          </a:p>
          <a:p>
            <a:pPr marL="628650" marR="0" lvl="1" indent="-171450" algn="l">
              <a:lnSpc>
                <a:spcPct val="115000"/>
              </a:lnSpc>
              <a:spcBef>
                <a:spcPts val="0"/>
              </a:spcBef>
              <a:spcAft>
                <a:spcPts val="0"/>
              </a:spcAft>
              <a:buFont typeface="Arial" panose="020B0604020202020204" pitchFamily="34" charset="0"/>
              <a:buChar char="•"/>
            </a:pPr>
            <a:r>
              <a:rPr lang="en-US"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this, the “mental and emotional life” of the individual is conditioned by impulse and illumination from the Soul, thus making the mind aligned with “right thinking” and orientation.</a:t>
            </a:r>
            <a:endParaRPr lang="el-GR"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28650" marR="0" lvl="1" indent="-171450" algn="l">
              <a:lnSpc>
                <a:spcPct val="115000"/>
              </a:lnSpc>
              <a:spcBef>
                <a:spcPts val="0"/>
              </a:spcBef>
              <a:spcAft>
                <a:spcPts val="0"/>
              </a:spcAft>
              <a:buFont typeface="Arial" panose="020B0604020202020204" pitchFamily="34" charset="0"/>
              <a:buChar char="•"/>
            </a:pPr>
            <a:r>
              <a:rPr lang="el-GR" sz="1200" b="0" dirty="0">
                <a:effectLst/>
                <a:latin typeface="Times New Roman" panose="02020603050405020304" pitchFamily="18" charset="0"/>
                <a:ea typeface="Times New Roman" panose="02020603050405020304" pitchFamily="18" charset="0"/>
              </a:rPr>
              <a:t>Έτσι, η «ψυχική και συναισθηματική ζωή» του ατόμου εξαρτάται από την παρόρμηση και την φώτιση από την Ψυχή,  ευθυγραμμίζοντας έτσι τον νου με την «ορθή σκέψη» και προσανατολισμό.</a:t>
            </a:r>
            <a:endParaRPr lang="en-US" sz="1200" b="0" dirty="0">
              <a:effectLst/>
              <a:latin typeface="Times New Roman" panose="02020603050405020304" pitchFamily="18" charset="0"/>
              <a:ea typeface="Times New Roman" panose="02020603050405020304" pitchFamily="18" charset="0"/>
            </a:endParaRPr>
          </a:p>
          <a:p>
            <a:pPr marL="0" marR="0" algn="l" eaLnBrk="0" fontAlgn="base" hangingPunct="0">
              <a:lnSpc>
                <a:spcPct val="115000"/>
              </a:lnSpc>
              <a:spcBef>
                <a:spcPts val="600"/>
              </a:spcBef>
              <a:spcAft>
                <a:spcPts val="1000"/>
              </a:spcAft>
            </a:pP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eaLnBrk="0" fontAlgn="base" hangingPunct="0">
              <a:lnSpc>
                <a:spcPct val="115000"/>
              </a:lnSpc>
              <a:spcBef>
                <a:spcPts val="600"/>
              </a:spcBef>
              <a:spcAft>
                <a:spcPts val="1000"/>
              </a:spcAft>
            </a:pPr>
            <a:r>
              <a:rPr lang="en-US" sz="1200" b="0" dirty="0">
                <a:effectLst/>
                <a:latin typeface="Arial" panose="020B0604020202020204" pitchFamily="34" charset="0"/>
                <a:ea typeface="Calibri" panose="020F0502020204030204" pitchFamily="34" charset="0"/>
                <a:cs typeface="Times New Roman" panose="02020603050405020304" pitchFamily="18" charset="0"/>
              </a:rPr>
              <a:t>Examples of </a:t>
            </a:r>
            <a:r>
              <a:rPr lang="en-US" sz="1200" b="0" i="1" dirty="0">
                <a:effectLst/>
                <a:latin typeface="Arial" panose="020B0604020202020204" pitchFamily="34" charset="0"/>
                <a:ea typeface="Calibri" panose="020F0502020204030204" pitchFamily="34" charset="0"/>
                <a:cs typeface="Times New Roman" panose="02020603050405020304" pitchFamily="18" charset="0"/>
              </a:rPr>
              <a:t>livingness:</a:t>
            </a:r>
            <a:endParaRPr lang="el-GR" sz="1200" b="0" i="1" dirty="0">
              <a:effectLst/>
              <a:latin typeface="Arial" panose="020B0604020202020204" pitchFamily="34" charset="0"/>
              <a:ea typeface="Calibri" panose="020F0502020204030204" pitchFamily="34" charset="0"/>
              <a:cs typeface="Times New Roman" panose="02020603050405020304" pitchFamily="18" charset="0"/>
            </a:endParaRPr>
          </a:p>
          <a:p>
            <a:pPr marL="0" marR="0" algn="l" eaLnBrk="0" fontAlgn="base" hangingPunct="0">
              <a:lnSpc>
                <a:spcPct val="115000"/>
              </a:lnSpc>
              <a:spcBef>
                <a:spcPts val="600"/>
              </a:spcBef>
              <a:spcAft>
                <a:spcPts val="1000"/>
              </a:spcAft>
            </a:pPr>
            <a:r>
              <a:rPr lang="el-GR" sz="1200" b="0" i="1" dirty="0">
                <a:effectLst/>
                <a:latin typeface="Arial" panose="020B0604020202020204" pitchFamily="34" charset="0"/>
                <a:ea typeface="Calibri" panose="020F0502020204030204" pitchFamily="34" charset="0"/>
                <a:cs typeface="Times New Roman" panose="02020603050405020304" pitchFamily="18" charset="0"/>
              </a:rPr>
              <a:t>Παραδείγματα ζωτικότητας:</a:t>
            </a:r>
            <a:endParaRPr lang="en-US" sz="1200" b="0" i="1" dirty="0">
              <a:effectLst/>
              <a:latin typeface="Arial" panose="020B0604020202020204" pitchFamily="34" charset="0"/>
              <a:ea typeface="Calibri" panose="020F0502020204030204" pitchFamily="34" charset="0"/>
              <a:cs typeface="Times New Roman" panose="02020603050405020304" pitchFamily="18" charset="0"/>
            </a:endParaRPr>
          </a:p>
          <a:p>
            <a:pPr marL="628650" marR="0" lvl="1" indent="-171450" algn="l" eaLnBrk="0" fontAlgn="base" hangingPunct="0">
              <a:lnSpc>
                <a:spcPct val="115000"/>
              </a:lnSpc>
              <a:spcBef>
                <a:spcPts val="600"/>
              </a:spcBef>
              <a:spcAft>
                <a:spcPts val="1000"/>
              </a:spcAft>
              <a:buFont typeface="Arial" panose="020B0604020202020204" pitchFamily="34" charset="0"/>
              <a:buChar char="•"/>
            </a:pPr>
            <a:r>
              <a:rPr lang="en-US" sz="1200" b="0" dirty="0">
                <a:effectLst/>
                <a:latin typeface="Arial" panose="020B0604020202020204" pitchFamily="34" charset="0"/>
                <a:ea typeface="Calibri" panose="020F0502020204030204" pitchFamily="34" charset="0"/>
                <a:cs typeface="Times New Roman" panose="02020603050405020304" pitchFamily="18" charset="0"/>
              </a:rPr>
              <a:t>Actions of the medical staff at hospitals and clinics who are treating COVID-19 patients, such as nurses, doctors and those administering vaccinations…as they are practicing healing with harmlessness and compassion.</a:t>
            </a:r>
            <a:endParaRPr lang="el-GR" sz="1200" b="0" dirty="0">
              <a:effectLst/>
              <a:latin typeface="Arial" panose="020B0604020202020204" pitchFamily="34" charset="0"/>
              <a:ea typeface="Calibri" panose="020F0502020204030204" pitchFamily="34" charset="0"/>
              <a:cs typeface="Times New Roman" panose="02020603050405020304" pitchFamily="18" charset="0"/>
            </a:endParaRPr>
          </a:p>
          <a:p>
            <a:pPr marL="628650" marR="0" lvl="1" indent="-171450" algn="l" eaLnBrk="0" fontAlgn="base" hangingPunct="0">
              <a:lnSpc>
                <a:spcPct val="115000"/>
              </a:lnSpc>
              <a:spcBef>
                <a:spcPts val="600"/>
              </a:spcBef>
              <a:spcAft>
                <a:spcPts val="1000"/>
              </a:spcAft>
              <a:buFont typeface="Arial" panose="020B0604020202020204" pitchFamily="34" charset="0"/>
              <a:buChar char="•"/>
            </a:pPr>
            <a:endParaRPr lang="el-GR" sz="1200" b="0" dirty="0">
              <a:effectLst/>
              <a:latin typeface="Arial" panose="020B0604020202020204" pitchFamily="34" charset="0"/>
              <a:ea typeface="Calibri" panose="020F0502020204030204" pitchFamily="34" charset="0"/>
              <a:cs typeface="Times New Roman" panose="02020603050405020304" pitchFamily="18" charset="0"/>
            </a:endParaRPr>
          </a:p>
          <a:p>
            <a:pPr marL="628650" marR="0" lvl="1" indent="-171450" algn="l" eaLnBrk="0" fontAlgn="base" hangingPunct="0">
              <a:lnSpc>
                <a:spcPct val="115000"/>
              </a:lnSpc>
              <a:spcBef>
                <a:spcPts val="600"/>
              </a:spcBef>
              <a:spcAft>
                <a:spcPts val="1000"/>
              </a:spcAft>
              <a:buFont typeface="Arial" panose="020B0604020202020204" pitchFamily="34" charset="0"/>
              <a:buChar char="•"/>
            </a:pPr>
            <a:r>
              <a:rPr lang="el-GR" sz="1200" b="0" dirty="0">
                <a:effectLst/>
                <a:latin typeface="Arial" panose="020B0604020202020204" pitchFamily="34" charset="0"/>
                <a:ea typeface="Calibri" panose="020F0502020204030204" pitchFamily="34" charset="0"/>
                <a:cs typeface="Times New Roman" panose="02020603050405020304" pitchFamily="18" charset="0"/>
              </a:rPr>
              <a:t>Ενέργειες του ιατρικού προσωπικού σε νοσοκομεία και κλινικές που περιθάλπουν ασθενείς με COVID-19, όπως νοσηλευτές, γιατροί και εκείνοι που κάνουν εμβολιασμούς… καθώς ασκούν την θεραπεία με αβλάβεια και  και συμπόνια.</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l">
              <a:buSzPct val="60000"/>
            </a:pPr>
            <a:endParaRPr lang="en-US" sz="1000" b="1"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gn="l">
              <a:buSzPct val="60000"/>
            </a:pPr>
            <a:r>
              <a:rPr lang="en-US" sz="1000" b="1"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Working with Tension for Creating a New Intentionality….</a:t>
            </a:r>
            <a:endParaRPr lang="el-GR" sz="1000" b="1"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gn="l">
              <a:buSzPct val="60000"/>
            </a:pPr>
            <a:r>
              <a:rPr lang="el-GR" sz="1000" b="1"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΅Εργαζόμενοι με Ένταση για τη Δημιουργία μιας νέας Στόχευσης….</a:t>
            </a:r>
          </a:p>
          <a:p>
            <a:pPr marL="285750" indent="-285750" algn="l">
              <a:buSzPct val="60000"/>
            </a:pPr>
            <a:endParaRPr lang="en-US" sz="1000" b="1"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eaLnBrk="0" fontAlgn="base" hangingPunct="0">
              <a:lnSpc>
                <a:spcPct val="115000"/>
              </a:lnSpc>
              <a:spcBef>
                <a:spcPts val="0"/>
              </a:spcBef>
              <a:spcAft>
                <a:spcPts val="600"/>
              </a:spcAft>
            </a:pPr>
            <a:r>
              <a:rPr lang="en-US" sz="1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Service workers and Visionary leaders, acting as the “hands and feet” of the Hierarchy, </a:t>
            </a:r>
            <a:r>
              <a:rPr lang="en-US" sz="1000" dirty="0">
                <a:effectLst/>
                <a:latin typeface="Arial" panose="020B0604020202020204" pitchFamily="34" charset="0"/>
                <a:ea typeface="Calibri" panose="020F0502020204030204" pitchFamily="34" charset="0"/>
                <a:cs typeface="Times New Roman" panose="02020603050405020304" pitchFamily="18" charset="0"/>
              </a:rPr>
              <a:t>are helping to illuminate humanity by helping mankind shift from a mindset of “selfishness, and separation" towards a group or global consciousness of cooperation, goodwill and unity. </a:t>
            </a:r>
            <a:endParaRPr lang="el-GR" sz="10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eaLnBrk="0" fontAlgn="base" hangingPunct="0">
              <a:lnSpc>
                <a:spcPct val="115000"/>
              </a:lnSpc>
              <a:spcBef>
                <a:spcPts val="0"/>
              </a:spcBef>
              <a:spcAft>
                <a:spcPts val="600"/>
              </a:spcAft>
            </a:pPr>
            <a:r>
              <a:rPr lang="el-GR" sz="1000" dirty="0">
                <a:effectLst/>
                <a:latin typeface="Arial" panose="020B0604020202020204" pitchFamily="34" charset="0"/>
                <a:ea typeface="Calibri" panose="020F0502020204030204" pitchFamily="34" charset="0"/>
                <a:cs typeface="Times New Roman" panose="02020603050405020304" pitchFamily="18" charset="0"/>
              </a:rPr>
              <a:t>Οι Παγκόσμιοι Εξυπηρετητές και οι Οραματιστές ηγέτες, δρουν ως « τα χέρια και τα πόδια» της Ιεραρχίας, βοηθούν στην  φώτιση της ανθρωπότητα με το να  βοηθούν  την ανθρωπότητα να μετατοπιστεί από μια νοοτροπία «εγωισμού και </a:t>
            </a:r>
            <a:r>
              <a:rPr lang="el-GR" sz="1000" dirty="0" err="1">
                <a:effectLst/>
                <a:latin typeface="Arial" panose="020B0604020202020204" pitchFamily="34" charset="0"/>
                <a:ea typeface="Calibri" panose="020F0502020204030204" pitchFamily="34" charset="0"/>
                <a:cs typeface="Times New Roman" panose="02020603050405020304" pitchFamily="18" charset="0"/>
              </a:rPr>
              <a:t>χωριστικότητας</a:t>
            </a:r>
            <a:r>
              <a:rPr lang="el-GR" sz="1000" dirty="0">
                <a:effectLst/>
                <a:latin typeface="Arial" panose="020B0604020202020204" pitchFamily="34" charset="0"/>
                <a:ea typeface="Calibri" panose="020F0502020204030204" pitchFamily="34" charset="0"/>
                <a:cs typeface="Times New Roman" panose="02020603050405020304" pitchFamily="18" charset="0"/>
              </a:rPr>
              <a:t>» προς μια ομαδική ή παγκόσμια συνείδηση συνεργασίας, καλής θέλησης και ενότητας.</a:t>
            </a: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l-GR" sz="10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eaLnBrk="0" fontAlgn="base" hangingPunct="0">
              <a:lnSpc>
                <a:spcPct val="115000"/>
              </a:lnSpc>
              <a:spcBef>
                <a:spcPts val="0"/>
              </a:spcBef>
              <a:spcAft>
                <a:spcPts val="600"/>
              </a:spcAft>
            </a:pP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eaLnBrk="0" fontAlgn="base" hangingPunct="0">
              <a:lnSpc>
                <a:spcPct val="115000"/>
              </a:lnSpc>
              <a:spcBef>
                <a:spcPts val="0"/>
              </a:spcBef>
              <a:spcAft>
                <a:spcPts val="6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They are doing this by maintaining the thoughtforms....a tension....of mediation, conflict resolution, and building cooperation across all the SGs. </a:t>
            </a: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causes </a:t>
            </a:r>
            <a:r>
              <a:rPr lang="en-US" sz="1000" dirty="0">
                <a:effectLst/>
                <a:latin typeface="Arial" panose="020B0604020202020204" pitchFamily="34" charset="0"/>
                <a:ea typeface="Calibri" panose="020F0502020204030204" pitchFamily="34" charset="0"/>
                <a:cs typeface="Times New Roman" panose="02020603050405020304" pitchFamily="18" charset="0"/>
              </a:rPr>
              <a:t>a shift in the social, religious, economic, scientific, and political spheres to help bring about the unfoldment of practicing right human relations.</a:t>
            </a:r>
            <a:endParaRPr lang="el-GR" sz="10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eaLnBrk="0" fontAlgn="base" hangingPunct="0">
              <a:lnSpc>
                <a:spcPct val="115000"/>
              </a:lnSpc>
              <a:spcBef>
                <a:spcPts val="0"/>
              </a:spcBef>
              <a:spcAft>
                <a:spcPts val="600"/>
              </a:spcAft>
            </a:pPr>
            <a:endParaRPr lang="el-GR" sz="1000" dirty="0">
              <a:effectLst/>
              <a:latin typeface="Arial" panose="020B0604020202020204" pitchFamily="34" charset="0"/>
              <a:ea typeface="Calibri" panose="020F0502020204030204" pitchFamily="34" charset="0"/>
              <a:cs typeface="Times New Roman" panose="02020603050405020304" pitchFamily="18" charset="0"/>
            </a:endParaRPr>
          </a:p>
          <a:p>
            <a:pPr marL="0" marR="0" algn="l" eaLnBrk="0" fontAlgn="base" hangingPunct="0">
              <a:lnSpc>
                <a:spcPct val="115000"/>
              </a:lnSpc>
              <a:spcBef>
                <a:spcPts val="0"/>
              </a:spcBef>
              <a:spcAft>
                <a:spcPts val="600"/>
              </a:spcAft>
            </a:pPr>
            <a:r>
              <a:rPr lang="el-GR" sz="1000" dirty="0">
                <a:effectLst/>
                <a:latin typeface="Calibri" panose="020F0502020204030204" pitchFamily="34" charset="0"/>
                <a:ea typeface="Calibri" panose="020F0502020204030204" pitchFamily="34" charset="0"/>
                <a:cs typeface="Times New Roman" panose="02020603050405020304" pitchFamily="18" charset="0"/>
              </a:rPr>
              <a:t>Το κάνουν αυτό διατηρώντας τις σκεπτομορφές...με ένταση...διαλογισμού, επίλυσης συγκρούσεων και οικοδόμησης συνεργασίας σε όλους τους Σ.Ο.. Αυτό προκαλεί μια στροφή στην κοινωνική, θρησκευτική, οικονομική, επιστημονική και πολιτική σφαίρα  που θα βοηθήσει στην ανάπτυξη της άσκησης ορθών ανθρώπινων σχέσεων.</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a:lnSpc>
                <a:spcPct val="115000"/>
              </a:lnSpc>
              <a:spcBef>
                <a:spcPts val="0"/>
              </a:spcBef>
              <a:spcAft>
                <a:spcPts val="0"/>
              </a:spcAft>
              <a:buFontTx/>
              <a:buNone/>
            </a:pPr>
            <a:r>
              <a:rPr lang="en-US" sz="1000" dirty="0">
                <a:effectLst/>
                <a:latin typeface="Arial" panose="020B0604020202020204" pitchFamily="34" charset="0"/>
                <a:ea typeface="Times New Roman" panose="02020603050405020304" pitchFamily="18" charset="0"/>
              </a:rPr>
              <a:t>Its interesting to note, that with the outpouring of light, love and the will-to-good from the Service Workers and service activities, that spiritual tension coming from Shamballa and Hierarchy, </a:t>
            </a:r>
            <a:r>
              <a:rPr lang="en-US" sz="1000" u="sng" dirty="0">
                <a:effectLst/>
                <a:latin typeface="Arial" panose="020B0604020202020204" pitchFamily="34" charset="0"/>
                <a:ea typeface="Times New Roman" panose="02020603050405020304" pitchFamily="18" charset="0"/>
              </a:rPr>
              <a:t>represents a near constant “</a:t>
            </a:r>
            <a:r>
              <a:rPr lang="en-US" sz="1000" u="sng" dirty="0" err="1">
                <a:effectLst/>
                <a:latin typeface="Arial" panose="020B0604020202020204" pitchFamily="34" charset="0"/>
                <a:ea typeface="Times New Roman" panose="02020603050405020304" pitchFamily="18" charset="0"/>
              </a:rPr>
              <a:t>enegy</a:t>
            </a:r>
            <a:r>
              <a:rPr lang="en-US" sz="1000" u="sng" dirty="0">
                <a:effectLst/>
                <a:latin typeface="Arial" panose="020B0604020202020204" pitchFamily="34" charset="0"/>
                <a:ea typeface="Times New Roman" panose="02020603050405020304" pitchFamily="18" charset="0"/>
              </a:rPr>
              <a:t> of friction</a:t>
            </a:r>
            <a:r>
              <a:rPr lang="en-US" sz="1000" dirty="0">
                <a:effectLst/>
                <a:latin typeface="Arial" panose="020B0604020202020204" pitchFamily="34" charset="0"/>
                <a:ea typeface="Times New Roman" panose="02020603050405020304" pitchFamily="18" charset="0"/>
              </a:rPr>
              <a:t>” in the political, social, cultural, and economic sectors of society. </a:t>
            </a:r>
            <a:endParaRPr lang="el-GR" sz="1000" dirty="0">
              <a:effectLst/>
              <a:latin typeface="Arial" panose="020B0604020202020204" pitchFamily="34" charset="0"/>
              <a:ea typeface="Times New Roman" panose="02020603050405020304" pitchFamily="18" charset="0"/>
            </a:endParaRPr>
          </a:p>
          <a:p>
            <a:pPr marL="0" marR="0" lvl="0" indent="0" algn="l">
              <a:lnSpc>
                <a:spcPct val="115000"/>
              </a:lnSpc>
              <a:spcBef>
                <a:spcPts val="0"/>
              </a:spcBef>
              <a:spcAft>
                <a:spcPts val="0"/>
              </a:spcAft>
              <a:buFontTx/>
              <a:buNone/>
            </a:pPr>
            <a:endParaRPr lang="el-GR" sz="1000" dirty="0">
              <a:effectLst/>
              <a:latin typeface="Arial" panose="020B0604020202020204" pitchFamily="34" charset="0"/>
              <a:ea typeface="Times New Roman" panose="02020603050405020304" pitchFamily="18" charset="0"/>
            </a:endParaRPr>
          </a:p>
          <a:p>
            <a:pPr marL="0" marR="0" lvl="0" indent="0" algn="l">
              <a:lnSpc>
                <a:spcPct val="115000"/>
              </a:lnSpc>
              <a:spcBef>
                <a:spcPts val="0"/>
              </a:spcBef>
              <a:spcAft>
                <a:spcPts val="0"/>
              </a:spcAft>
              <a:buFontTx/>
              <a:buNone/>
            </a:pPr>
            <a:r>
              <a:rPr lang="el-GR" sz="1000" dirty="0">
                <a:effectLst/>
                <a:latin typeface="Arial" panose="020B0604020202020204" pitchFamily="34" charset="0"/>
                <a:ea typeface="Times New Roman" panose="02020603050405020304" pitchFamily="18" charset="0"/>
              </a:rPr>
              <a:t>Είναι ενδιαφέρον να σημειωθεί ότι με την έκχυση του φωτός, της αγάπης και της θέλησης για καλό από τους Παγκόσμιους Εξυπηρετητές και τις δραστηριότητες των υπηρεσιών τους, αυτή η πνευματική ένταση που προέρχεται από τη </a:t>
            </a:r>
            <a:r>
              <a:rPr lang="el-GR" sz="1000" dirty="0" err="1">
                <a:effectLst/>
                <a:latin typeface="Arial" panose="020B0604020202020204" pitchFamily="34" charset="0"/>
                <a:ea typeface="Times New Roman" panose="02020603050405020304" pitchFamily="18" charset="0"/>
              </a:rPr>
              <a:t>Σαμπάλλα</a:t>
            </a:r>
            <a:r>
              <a:rPr lang="el-GR" sz="1000" dirty="0">
                <a:effectLst/>
                <a:latin typeface="Arial" panose="020B0604020202020204" pitchFamily="34" charset="0"/>
                <a:ea typeface="Times New Roman" panose="02020603050405020304" pitchFamily="18" charset="0"/>
              </a:rPr>
              <a:t> και την Ιεραρχία</a:t>
            </a:r>
            <a:r>
              <a:rPr lang="el-GR" sz="1000" u="sng" dirty="0">
                <a:effectLst/>
                <a:latin typeface="Arial" panose="020B0604020202020204" pitchFamily="34" charset="0"/>
                <a:ea typeface="Times New Roman" panose="02020603050405020304" pitchFamily="18" charset="0"/>
              </a:rPr>
              <a:t>,  οδηγεί σε μια σχεδόν συνεχή «ενέργεια τριβής</a:t>
            </a:r>
            <a:r>
              <a:rPr lang="el-GR" sz="1000" dirty="0">
                <a:effectLst/>
                <a:latin typeface="Arial" panose="020B0604020202020204" pitchFamily="34" charset="0"/>
                <a:ea typeface="Times New Roman" panose="02020603050405020304" pitchFamily="18" charset="0"/>
              </a:rPr>
              <a:t>» στους πολιτικούς, κοινωνικούς, πολιτιστικούς και οικονομικούς τομείς της κοινωνίας.</a:t>
            </a:r>
          </a:p>
          <a:p>
            <a:pPr marL="0" marR="0" lvl="0" indent="0" algn="l">
              <a:lnSpc>
                <a:spcPct val="115000"/>
              </a:lnSpc>
              <a:spcBef>
                <a:spcPts val="0"/>
              </a:spcBef>
              <a:spcAft>
                <a:spcPts val="0"/>
              </a:spcAft>
              <a:buFontTx/>
              <a:buNone/>
            </a:pPr>
            <a:endParaRPr lang="en-US" sz="1000" dirty="0">
              <a:effectLst/>
              <a:latin typeface="Arial" panose="020B0604020202020204" pitchFamily="34" charset="0"/>
              <a:ea typeface="Times New Roman" panose="02020603050405020304" pitchFamily="18" charset="0"/>
            </a:endParaRPr>
          </a:p>
          <a:p>
            <a:pPr marL="628650" marR="0" lvl="1" indent="-171450" algn="l">
              <a:lnSpc>
                <a:spcPct val="115000"/>
              </a:lnSpc>
              <a:spcBef>
                <a:spcPts val="0"/>
              </a:spcBef>
              <a:spcAft>
                <a:spcPts val="0"/>
              </a:spcAft>
              <a:buFont typeface="Arial" panose="020B0604020202020204" pitchFamily="34" charset="0"/>
              <a:buChar char="•"/>
            </a:pPr>
            <a:r>
              <a:rPr lang="en-US" sz="1000" dirty="0">
                <a:effectLst/>
                <a:latin typeface="Arial" panose="020B0604020202020204" pitchFamily="34" charset="0"/>
                <a:ea typeface="Times New Roman" panose="02020603050405020304" pitchFamily="18" charset="0"/>
              </a:rPr>
              <a:t>Friction here is represented in the form of an energy of how the higher values of cooperation, goodwill are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representing a </a:t>
            </a: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“we will work it out – together”</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attitude,. These energies or tension cause the invocation and evocation of new ideas that are helping to guide humanity in seeing the limitations of selfishness, greed, bigotry, intolerance, materialism, and all its manifestation to create a new, spiritually oriented civilization based on right human relations.</a:t>
            </a:r>
            <a:endParaRPr lang="el-GR"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628650" marR="0" lvl="1" indent="-171450" algn="l">
              <a:lnSpc>
                <a:spcPct val="115000"/>
              </a:lnSpc>
              <a:spcBef>
                <a:spcPts val="0"/>
              </a:spcBef>
              <a:spcAft>
                <a:spcPts val="0"/>
              </a:spcAft>
              <a:buFont typeface="Arial" panose="020B0604020202020204" pitchFamily="34" charset="0"/>
              <a:buChar char="•"/>
            </a:pPr>
            <a:endParaRPr lang="el-GR" sz="1200" i="0" dirty="0">
              <a:effectLst/>
              <a:latin typeface="Arial" panose="020B0604020202020204" pitchFamily="34" charset="0"/>
              <a:cs typeface="Times New Roman" panose="02020603050405020304" pitchFamily="18" charset="0"/>
            </a:endParaRPr>
          </a:p>
          <a:p>
            <a:pPr marL="628650" marR="0" lvl="1" indent="-171450" algn="l">
              <a:lnSpc>
                <a:spcPct val="115000"/>
              </a:lnSpc>
              <a:spcBef>
                <a:spcPts val="0"/>
              </a:spcBef>
              <a:spcAft>
                <a:spcPts val="0"/>
              </a:spcAft>
              <a:buFont typeface="Arial" panose="020B0604020202020204" pitchFamily="34" charset="0"/>
              <a:buChar char="•"/>
            </a:pPr>
            <a:r>
              <a:rPr lang="el-GR" i="0" dirty="0"/>
              <a:t>Η τριβή εδώ αντιπροσωπεύεται με τη μορφή μιας ενέργειας για το πώς οι ανώτερες αξίες της συνεργασίας, και</a:t>
            </a:r>
          </a:p>
          <a:p>
            <a:pPr marL="628650" marR="0" lvl="1" indent="-171450" algn="l">
              <a:lnSpc>
                <a:spcPct val="115000"/>
              </a:lnSpc>
              <a:spcBef>
                <a:spcPts val="0"/>
              </a:spcBef>
              <a:spcAft>
                <a:spcPts val="0"/>
              </a:spcAft>
              <a:buFont typeface="Arial" panose="020B0604020202020204" pitchFamily="34" charset="0"/>
              <a:buChar char="•"/>
            </a:pPr>
            <a:r>
              <a:rPr lang="el-GR" i="0" dirty="0"/>
              <a:t> της καλής θέληση αντιπροσωπεύουν μια στάση «</a:t>
            </a:r>
            <a:r>
              <a:rPr lang="el-GR" i="1" dirty="0"/>
              <a:t>θα τα καταφέρουμε – μαζί</a:t>
            </a:r>
            <a:r>
              <a:rPr lang="el-GR" i="0" dirty="0"/>
              <a:t>». Αυτές οι ενέργειες ή η ένταση προκαλούν την επίκληση και την </a:t>
            </a:r>
            <a:r>
              <a:rPr lang="el-GR" i="0" dirty="0" err="1"/>
              <a:t>εφέκλυση</a:t>
            </a:r>
            <a:r>
              <a:rPr lang="el-GR" i="0" dirty="0"/>
              <a:t> νέων ιδεών που βοηθούν την ανθρωπότητα να αντιληφθεί τους περιορισμούς του εγωισμού, της απληστίας, της μισαλλοδοξίας, του υλισμού και όλης της εκδήλωσής του  και να δημιουργήσει ενός νέου, πνευματικά προσανατολισμένου πολιτισμού που βασίζεται στις ορθές ανθρώπινες σχέσεις .</a:t>
            </a:r>
            <a:endParaRPr lang="en-US" i="0" dirty="0"/>
          </a:p>
          <a:p>
            <a:pPr algn="l"/>
            <a:endParaRPr lang="en-US" dirty="0"/>
          </a:p>
          <a:p>
            <a:pPr algn="l"/>
            <a:endParaRPr lang="en-US" dirty="0"/>
          </a:p>
        </p:txBody>
      </p:sp>
      <p:sp>
        <p:nvSpPr>
          <p:cNvPr id="4" name="Slide Number Placeholder 3"/>
          <p:cNvSpPr>
            <a:spLocks noGrp="1"/>
          </p:cNvSpPr>
          <p:nvPr>
            <p:ph type="sldNum" sz="quarter" idx="5"/>
          </p:nvPr>
        </p:nvSpPr>
        <p:spPr/>
        <p:txBody>
          <a:bodyPr/>
          <a:lstStyle/>
          <a:p>
            <a:fld id="{7FFA9564-7ACA-4779-B4DE-DB48D22ECA08}" type="slidenum">
              <a:rPr lang="en-US" smtClean="0"/>
              <a:pPr/>
              <a:t>6</a:t>
            </a:fld>
            <a:endParaRPr lang="en-US"/>
          </a:p>
        </p:txBody>
      </p:sp>
    </p:spTree>
    <p:extLst>
      <p:ext uri="{BB962C8B-B14F-4D97-AF65-F5344CB8AC3E}">
        <p14:creationId xmlns:p14="http://schemas.microsoft.com/office/powerpoint/2010/main" val="3398087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The Power of Thought and World Events</a:t>
            </a:r>
            <a:endParaRPr lang="el-GR" sz="1200" b="1"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solidFill>
                  <a:schemeClr val="bg1"/>
                </a:solidFill>
                <a:latin typeface="Arial" panose="020B0604020202020204" pitchFamily="34" charset="0"/>
                <a:cs typeface="Arial" panose="020B0604020202020204" pitchFamily="34" charset="0"/>
              </a:rPr>
              <a:t>Η Δύναμη των Σκέψεων και τα Παγκόσμια Γεγονότα </a:t>
            </a:r>
            <a:endParaRPr lang="en-US" sz="1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b="1" dirty="0"/>
          </a:p>
          <a:p>
            <a:pPr marL="0" marR="0" algn="l">
              <a:lnSpc>
                <a:spcPct val="120000"/>
              </a:lnSpc>
              <a:spcBef>
                <a:spcPts val="720"/>
              </a:spcBef>
              <a:spcAft>
                <a:spcPts val="720"/>
              </a:spcAft>
            </a:pPr>
            <a:r>
              <a:rPr lang="en-US" sz="1800" b="0" dirty="0">
                <a:effectLst/>
                <a:latin typeface="Arial" panose="020B0604020202020204" pitchFamily="34" charset="0"/>
                <a:ea typeface="Arial" panose="020B0604020202020204" pitchFamily="34" charset="0"/>
                <a:cs typeface="Arial" panose="020B0604020202020204" pitchFamily="34" charset="0"/>
              </a:rPr>
              <a:t>This section is about the how rhetoric as thoughtforms by people working within this SG influences people and world events. It almost goes without saying that words matter in how they are spoken and their intent. Behind their intent it is the Will of the personality that wants some action to happen. Let's first examine the nature of thoughtforms.</a:t>
            </a:r>
            <a:endParaRPr lang="el-GR" sz="1800" b="0" dirty="0">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720"/>
              </a:spcAft>
            </a:pPr>
            <a:endParaRPr lang="el-GR" sz="1800" b="0" dirty="0">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720"/>
              </a:spcAft>
            </a:pPr>
            <a:r>
              <a:rPr lang="el-GR" sz="1800" b="0" dirty="0">
                <a:effectLst/>
                <a:latin typeface="Arial" panose="020B0604020202020204" pitchFamily="34" charset="0"/>
                <a:ea typeface="Arial" panose="020B0604020202020204" pitchFamily="34" charset="0"/>
                <a:cs typeface="Arial" panose="020B0604020202020204" pitchFamily="34" charset="0"/>
              </a:rPr>
              <a:t>Αυτή η ενότητα αφορά στο πώς η ρητορική ως δημιουργία </a:t>
            </a:r>
            <a:r>
              <a:rPr lang="el-GR" sz="1800" b="0" dirty="0" err="1">
                <a:effectLst/>
                <a:latin typeface="Arial" panose="020B0604020202020204" pitchFamily="34" charset="0"/>
                <a:ea typeface="Arial" panose="020B0604020202020204" pitchFamily="34" charset="0"/>
                <a:cs typeface="Arial" panose="020B0604020202020204" pitchFamily="34" charset="0"/>
              </a:rPr>
              <a:t>σκεπτομορφών</a:t>
            </a:r>
            <a:r>
              <a:rPr lang="el-GR" sz="1800" b="0" dirty="0">
                <a:effectLst/>
                <a:latin typeface="Arial" panose="020B0604020202020204" pitchFamily="34" charset="0"/>
                <a:ea typeface="Arial" panose="020B0604020202020204" pitchFamily="34" charset="0"/>
                <a:cs typeface="Arial" panose="020B0604020202020204" pitchFamily="34" charset="0"/>
              </a:rPr>
              <a:t> από άτομα που εργάζονται σε αυτόν τον Σ.Ο. επηρεάζει τους ανθρώπους και τα παγκόσμια γεγονότα. Είναι σχεδόν αυτονόητο ότι αυτά που  λέμε,  οι λέξεις,  έχουν σημασία ανάλογη με  τον τρόπο που λέγονται και την πρόθεσή τους. Πίσω από την πρόθεσή τους είναι η Θέληση της προσωπικότητας που ζητά  να συμβεί κάποια πράξη. Ας εξετάσουμε πρώτα την φύση των σκεπτομορφών.</a:t>
            </a:r>
            <a:endParaRPr lang="en-US" sz="1800" b="0" dirty="0">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720"/>
              </a:spcAft>
            </a:pPr>
            <a:endParaRPr lang="en-US" sz="1800" b="1" dirty="0">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720"/>
              </a:spcAft>
            </a:pPr>
            <a:r>
              <a:rPr lang="en-US" sz="1800" dirty="0">
                <a:effectLst/>
                <a:latin typeface="Arial" panose="020B0604020202020204" pitchFamily="34" charset="0"/>
                <a:ea typeface="Arial" panose="020B0604020202020204" pitchFamily="34" charset="0"/>
                <a:cs typeface="Arial" panose="020B0604020202020204" pitchFamily="34" charset="0"/>
              </a:rPr>
              <a:t>A thoughtform is concentrated and materialized thought energy created in the mind, and made up of physical substance. Once the thoughtform is constructed, the individual projects his Will, motivation and purpose behind making it a reality on the physical plane</a:t>
            </a:r>
            <a:r>
              <a:rPr lang="el-GR" sz="1800" dirty="0">
                <a:effectLst/>
                <a:latin typeface="Arial" panose="020B0604020202020204" pitchFamily="34" charset="0"/>
                <a:ea typeface="Arial" panose="020B0604020202020204" pitchFamily="34" charset="0"/>
                <a:cs typeface="Arial" panose="020B0604020202020204" pitchFamily="34" charset="0"/>
              </a:rPr>
              <a:t>.</a:t>
            </a:r>
          </a:p>
          <a:p>
            <a:pPr marL="0" marR="0" algn="l">
              <a:lnSpc>
                <a:spcPct val="120000"/>
              </a:lnSpc>
              <a:spcBef>
                <a:spcPts val="720"/>
              </a:spcBef>
              <a:spcAft>
                <a:spcPts val="720"/>
              </a:spcAft>
            </a:pP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720"/>
              </a:spcAft>
            </a:pPr>
            <a:r>
              <a:rPr lang="el-GR" sz="1800" dirty="0">
                <a:effectLst/>
                <a:latin typeface="Arial" panose="020B0604020202020204" pitchFamily="34" charset="0"/>
                <a:ea typeface="Arial" panose="020B0604020202020204" pitchFamily="34" charset="0"/>
                <a:cs typeface="Arial" panose="020B0604020202020204" pitchFamily="34" charset="0"/>
              </a:rPr>
              <a:t>Μια σκεπτομορφή είναι η συγκεντρωμένη και υλοποιημένη ενέργεια σκέψης που δημιουργείται στον νου και αποτελείται από φυσική ουσία. Μόλις δημιουργηθεί η σκεπτομορφή το άτομο προβάλλει την Θέλησή του, το κίνητρό του και τον σκοπό του στο φυσικό πεδίο.</a:t>
            </a: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0"/>
              </a:spcBef>
              <a:spcAft>
                <a:spcPts val="0"/>
              </a:spcAft>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0"/>
              </a:spcBef>
              <a:spcAft>
                <a:spcPts val="0"/>
              </a:spcAft>
            </a:pPr>
            <a:r>
              <a:rPr lang="en-US" sz="1800" dirty="0">
                <a:effectLst/>
                <a:latin typeface="Arial" panose="020B0604020202020204" pitchFamily="34" charset="0"/>
                <a:ea typeface="Arial" panose="020B0604020202020204" pitchFamily="34" charset="0"/>
                <a:cs typeface="Arial" panose="020B0604020202020204" pitchFamily="34" charset="0"/>
              </a:rPr>
              <a:t>Thoughts are created by:</a:t>
            </a: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0"/>
              </a:spcBef>
              <a:spcAft>
                <a:spcPts val="0"/>
              </a:spcAft>
            </a:pPr>
            <a:r>
              <a:rPr lang="el-GR" sz="1800" dirty="0">
                <a:effectLst/>
                <a:latin typeface="Arial" panose="020B0604020202020204" pitchFamily="34" charset="0"/>
                <a:ea typeface="Arial" panose="020B0604020202020204" pitchFamily="34" charset="0"/>
                <a:cs typeface="Arial" panose="020B0604020202020204" pitchFamily="34" charset="0"/>
              </a:rPr>
              <a:t>Οι σκέψεις δημιουργούνται από:</a:t>
            </a:r>
          </a:p>
          <a:p>
            <a:pPr marL="0" marR="0" algn="l">
              <a:lnSpc>
                <a:spcPct val="120000"/>
              </a:lnSpc>
              <a:spcBef>
                <a:spcPts val="0"/>
              </a:spcBef>
              <a:spcAft>
                <a:spcPts val="0"/>
              </a:spcAft>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800100" marR="0" lvl="1" indent="-342900" algn="l">
              <a:lnSpc>
                <a:spcPct val="120000"/>
              </a:lnSpc>
              <a:spcBef>
                <a:spcPts val="720"/>
              </a:spcBef>
              <a:spcAft>
                <a:spcPts val="72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cs typeface="Arial" panose="020B0604020202020204" pitchFamily="34" charset="0"/>
              </a:rPr>
              <a:t>The everyday man, whose mind is largely concerned with the emotional and physical planes, and whom seldom connects with the mental plane.</a:t>
            </a: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800100" marR="0" lvl="1" indent="-342900" algn="l" defTabSz="914400" rtl="0" eaLnBrk="1" fontAlgn="auto" latinLnBrk="0" hangingPunct="1">
              <a:lnSpc>
                <a:spcPct val="120000"/>
              </a:lnSpc>
              <a:spcBef>
                <a:spcPts val="720"/>
              </a:spcBef>
              <a:spcAft>
                <a:spcPts val="720"/>
              </a:spcAft>
              <a:buClrTx/>
              <a:buSzTx/>
              <a:buFont typeface="Symbol" panose="05050102010706020507" pitchFamily="18" charset="2"/>
              <a:buChar char=""/>
              <a:tabLst/>
              <a:defRPr/>
            </a:pPr>
            <a:r>
              <a:rPr lang="el-GR" sz="1800" dirty="0">
                <a:effectLst/>
                <a:latin typeface="Arial" panose="020B0604020202020204" pitchFamily="34" charset="0"/>
                <a:ea typeface="Arial" panose="020B0604020202020204" pitchFamily="34" charset="0"/>
                <a:cs typeface="Arial" panose="020B0604020202020204" pitchFamily="34" charset="0"/>
              </a:rPr>
              <a:t>Τον καθημερινό άνθρωπο, του οποίου ο νους ασχολείται σε μεγάλο βαθμό με τα συναισθηματικά και φυσικά πεδία και ο οποίος σπάνια συνδέεται με το νοητικό πεδίο.</a:t>
            </a:r>
          </a:p>
          <a:p>
            <a:pPr marL="800100" marR="0" lvl="1" indent="-342900" algn="l">
              <a:lnSpc>
                <a:spcPct val="120000"/>
              </a:lnSpc>
              <a:spcBef>
                <a:spcPts val="720"/>
              </a:spcBef>
              <a:spcAft>
                <a:spcPts val="720"/>
              </a:spcAft>
              <a:buFont typeface="Symbol" panose="05050102010706020507" pitchFamily="18" charset="2"/>
              <a:buChar char=""/>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800100" marR="0" lvl="1" indent="-342900" algn="l">
              <a:lnSpc>
                <a:spcPct val="120000"/>
              </a:lnSpc>
              <a:spcBef>
                <a:spcPts val="720"/>
              </a:spcBef>
              <a:spcAft>
                <a:spcPts val="72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cs typeface="Arial" panose="020B0604020202020204" pitchFamily="34" charset="0"/>
              </a:rPr>
              <a:t>The responsibility of public leaders in Politics needs to be present with Soul intent when expressing their thought through speeches and soundbites. These are all made up of words and thoughts .</a:t>
            </a: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800100" marR="0" lvl="1" indent="-342900" algn="l" defTabSz="914400" rtl="0" eaLnBrk="1" fontAlgn="auto" latinLnBrk="0" hangingPunct="1">
              <a:lnSpc>
                <a:spcPct val="120000"/>
              </a:lnSpc>
              <a:spcBef>
                <a:spcPts val="720"/>
              </a:spcBef>
              <a:spcAft>
                <a:spcPts val="720"/>
              </a:spcAft>
              <a:buClrTx/>
              <a:buSzTx/>
              <a:buFont typeface="Symbol" panose="05050102010706020507" pitchFamily="18" charset="2"/>
              <a:buChar char=""/>
              <a:tabLst/>
              <a:defRPr/>
            </a:pPr>
            <a:r>
              <a:rPr lang="el-GR" sz="1800" dirty="0">
                <a:effectLst/>
                <a:latin typeface="Arial" panose="020B0604020202020204" pitchFamily="34" charset="0"/>
                <a:ea typeface="Arial" panose="020B0604020202020204" pitchFamily="34" charset="0"/>
                <a:cs typeface="Arial" panose="020B0604020202020204" pitchFamily="34" charset="0"/>
              </a:rPr>
              <a:t>Η ευθύνη των δημόσιων ηγετών στην Πολιτική πρέπει να είναι παρούσα με την πρόθεση Ψυχής, κάθε φορά που εκφράζουν τη σκέψη τους μέσω ομιλιών και ηχητικών μέσων. Όλα αυτά αποτελούνται από λέξεις και σκέψεις.</a:t>
            </a:r>
          </a:p>
          <a:p>
            <a:pPr marL="800100" marR="0" lvl="1" indent="-342900" algn="l">
              <a:lnSpc>
                <a:spcPct val="120000"/>
              </a:lnSpc>
              <a:spcBef>
                <a:spcPts val="720"/>
              </a:spcBef>
              <a:spcAft>
                <a:spcPts val="720"/>
              </a:spcAft>
              <a:buFont typeface="Symbol" panose="05050102010706020507" pitchFamily="18" charset="2"/>
              <a:buChar char=""/>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800100" marR="0" lvl="1" indent="-342900" algn="l">
              <a:lnSpc>
                <a:spcPct val="120000"/>
              </a:lnSpc>
              <a:spcBef>
                <a:spcPts val="720"/>
              </a:spcBef>
              <a:spcAft>
                <a:spcPts val="72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cs typeface="Arial" panose="020B0604020202020204" pitchFamily="34" charset="0"/>
              </a:rPr>
              <a:t>Recently, leaders of social media platforms, such as Facebook don’t take any responsibility about the impact of thoughts on their website. Their concern is only about profits through advertising. Thus, destructive thoughtforms are allowed to influence the general public.</a:t>
            </a: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800100" marR="0" lvl="1" indent="-342900" algn="l">
              <a:lnSpc>
                <a:spcPct val="120000"/>
              </a:lnSpc>
              <a:spcBef>
                <a:spcPts val="720"/>
              </a:spcBef>
              <a:spcAft>
                <a:spcPts val="720"/>
              </a:spcAft>
              <a:buFont typeface="Symbol" panose="05050102010706020507" pitchFamily="18" charset="2"/>
              <a:buChar char=""/>
            </a:pP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800100" marR="0" lvl="1" indent="-342900" algn="l" defTabSz="914400" rtl="0" eaLnBrk="1" fontAlgn="auto" latinLnBrk="0" hangingPunct="1">
              <a:lnSpc>
                <a:spcPct val="120000"/>
              </a:lnSpc>
              <a:spcBef>
                <a:spcPts val="720"/>
              </a:spcBef>
              <a:spcAft>
                <a:spcPts val="720"/>
              </a:spcAft>
              <a:buClrTx/>
              <a:buSzTx/>
              <a:buFont typeface="Symbol" panose="05050102010706020507" pitchFamily="18" charset="2"/>
              <a:buChar char=""/>
              <a:tabLst/>
              <a:defRPr/>
            </a:pPr>
            <a:r>
              <a:rPr lang="el-GR" sz="1800" dirty="0">
                <a:effectLst/>
                <a:latin typeface="Arial" panose="020B0604020202020204" pitchFamily="34" charset="0"/>
                <a:ea typeface="Arial" panose="020B0604020202020204" pitchFamily="34" charset="0"/>
                <a:cs typeface="Arial" panose="020B0604020202020204" pitchFamily="34" charset="0"/>
              </a:rPr>
              <a:t>Πρόσφατα, οι ηγέτες των </a:t>
            </a:r>
            <a:r>
              <a:rPr lang="el-GR" sz="1800" dirty="0" err="1">
                <a:effectLst/>
                <a:latin typeface="Arial" panose="020B0604020202020204" pitchFamily="34" charset="0"/>
                <a:ea typeface="Arial" panose="020B0604020202020204" pitchFamily="34" charset="0"/>
                <a:cs typeface="Arial" panose="020B0604020202020204" pitchFamily="34" charset="0"/>
              </a:rPr>
              <a:t>πλατφορμών</a:t>
            </a:r>
            <a:r>
              <a:rPr lang="el-GR" sz="1800" dirty="0">
                <a:effectLst/>
                <a:latin typeface="Arial" panose="020B0604020202020204" pitchFamily="34" charset="0"/>
                <a:ea typeface="Arial" panose="020B0604020202020204" pitchFamily="34" charset="0"/>
                <a:cs typeface="Arial" panose="020B0604020202020204" pitchFamily="34" charset="0"/>
              </a:rPr>
              <a:t> κοινωνικής δικτύωσης, όπως το Facebook, δεν αναλαμβάνουν καμία ευθύνη για τον αντίκτυπο των σκέψεων στον ιστότοπο τους. Το μέλημά τους είναι μόνο τα κέρδη μέσω της διαφήμισης. Έτσι, οι καταστροφικές μορφές σκέψης επιτρέπεται να επηρεάζουν το ευρύ κοινό.</a:t>
            </a:r>
          </a:p>
          <a:p>
            <a:pPr marL="800100" marR="0" lvl="1" indent="-342900" algn="l">
              <a:lnSpc>
                <a:spcPct val="120000"/>
              </a:lnSpc>
              <a:spcBef>
                <a:spcPts val="720"/>
              </a:spcBef>
              <a:spcAft>
                <a:spcPts val="720"/>
              </a:spcAft>
              <a:buFont typeface="Symbol" panose="05050102010706020507" pitchFamily="18" charset="2"/>
              <a:buChar char=""/>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1257300" marR="0" lvl="2" indent="-342900" algn="l">
              <a:lnSpc>
                <a:spcPct val="120000"/>
              </a:lnSpc>
              <a:spcBef>
                <a:spcPts val="720"/>
              </a:spcBef>
              <a:spcAft>
                <a:spcPts val="720"/>
              </a:spcAft>
              <a:buFont typeface="Courier New" panose="02070309020205020404" pitchFamily="49" charset="0"/>
              <a:buChar char="o"/>
            </a:pPr>
            <a:r>
              <a:rPr lang="en-US" sz="1800" dirty="0">
                <a:effectLst/>
                <a:latin typeface="Arial" panose="020B0604020202020204" pitchFamily="34" charset="0"/>
                <a:ea typeface="Arial" panose="020B0604020202020204" pitchFamily="34" charset="0"/>
                <a:cs typeface="Arial" panose="020B0604020202020204" pitchFamily="34" charset="0"/>
              </a:rPr>
              <a:t>Eventually, It will be up to the Political Organizers group to declare what is the responsibility of social media, broadcast media for influencing public’s behavior, particularly on hot button issues, where violence can be the result. .....Yes, this would effect free speech. For this understanding, there's already a legal precedent. An individual can be prosecuted for yelling fire in a theatre...when there is no fire or inciting people to riot.</a:t>
            </a: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1257300" marR="0" lvl="2" indent="-342900" algn="l">
              <a:lnSpc>
                <a:spcPct val="120000"/>
              </a:lnSpc>
              <a:spcBef>
                <a:spcPts val="720"/>
              </a:spcBef>
              <a:spcAft>
                <a:spcPts val="720"/>
              </a:spcAft>
              <a:buFont typeface="Courier New" panose="02070309020205020404" pitchFamily="49" charset="0"/>
              <a:buChar char="o"/>
            </a:pP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1257300" marR="0" lvl="2" indent="-342900" algn="l">
              <a:lnSpc>
                <a:spcPct val="120000"/>
              </a:lnSpc>
              <a:spcBef>
                <a:spcPts val="720"/>
              </a:spcBef>
              <a:spcAft>
                <a:spcPts val="720"/>
              </a:spcAft>
              <a:buFont typeface="Courier New" panose="02070309020205020404" pitchFamily="49" charset="0"/>
              <a:buChar char="o"/>
            </a:pPr>
            <a:r>
              <a:rPr lang="el-GR" sz="1800" dirty="0">
                <a:effectLst/>
                <a:latin typeface="Arial" panose="020B0604020202020204" pitchFamily="34" charset="0"/>
                <a:ea typeface="Arial" panose="020B0604020202020204" pitchFamily="34" charset="0"/>
                <a:cs typeface="Arial" panose="020B0604020202020204" pitchFamily="34" charset="0"/>
              </a:rPr>
              <a:t>Τελικά, εναπόκειται στην ομάδα των Πολιτικών Οργανωτών να δηλώσει ποια είναι η ευθύνη των μέσων κοινωνικής δικτύωσης ή  των ραδιοτηλεοπτικών μέσων για τον επηρεασμό της συμπεριφοράς του κοινού, ιδιαίτερα σε ζητήματα καυτά, όπου η βία.. .....Ναι, αυτό θα επηρεάσει την ελευθερία του λόγου. Γι1 αυτήν την περίπτωση, υπάρχει ήδη νομικό προηγούμενο. Ένα άτομο μπορεί να διωχθεί γιατί φώναξε «πυρ» σε ένα θέατρο...όταν δεν υπάρχει πυρκαγιά ή όποτε υποκινεί ανθρώπους σε ταραχές.</a:t>
            </a: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720"/>
              </a:spcBef>
              <a:spcAft>
                <a:spcPts val="720"/>
              </a:spcAft>
              <a:buClrTx/>
              <a:buSzTx/>
              <a:buFontTx/>
              <a:buNone/>
              <a:tabLst/>
              <a:defRPr/>
            </a:pPr>
            <a:endParaRPr lang="el-GR" sz="1800" b="1" dirty="0">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720"/>
              </a:spcBef>
              <a:spcAft>
                <a:spcPts val="720"/>
              </a:spcAft>
              <a:buClrTx/>
              <a:buSzTx/>
              <a:buFontTx/>
              <a:buNone/>
              <a:tabLst/>
              <a:defRPr/>
            </a:pPr>
            <a:endParaRPr lang="en-US" sz="1800" b="1" dirty="0">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720"/>
              </a:spcAft>
            </a:pPr>
            <a:r>
              <a:rPr lang="en-US" sz="1800" b="1"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“Right” Thoughtform Building</a:t>
            </a:r>
            <a:endParaRPr lang="el-GR" sz="1800" b="1"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720"/>
              </a:spcAft>
            </a:pPr>
            <a:r>
              <a:rPr lang="el-GR" sz="18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Ορθή Δόμηση Σκεπτομορφών</a:t>
            </a:r>
          </a:p>
          <a:p>
            <a:pPr marL="0" marR="0" algn="l">
              <a:lnSpc>
                <a:spcPct val="120000"/>
              </a:lnSpc>
              <a:spcBef>
                <a:spcPts val="720"/>
              </a:spcBef>
              <a:spcAft>
                <a:spcPts val="72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20000"/>
              </a:lnSpc>
              <a:spcBef>
                <a:spcPts val="720"/>
              </a:spcBef>
              <a:spcAft>
                <a:spcPts val="0"/>
              </a:spcAft>
            </a:pP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For the disciple, who is Soul motivated and connected, he determines which thoughts are appropriate for the situation or occasion. He knows to impose a higher rhythm with his thoughts to awaken the power to think clearly and accurately. He knows to hold and vitalize the thoughtform in order to attain his higher spiritual objective, and thus transform or influence conditions on the physical plane.</a:t>
            </a:r>
            <a:endPar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0"/>
              </a:spcAft>
            </a:pPr>
            <a:endPar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0"/>
              </a:spcAft>
            </a:pPr>
            <a:r>
              <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Ο μαθητής, ο οποίος παρακινείται από την Ψυχή και  είναι συνδεδεμένος μαζί της, καθορίζει ποιες σκέψεις είναι κατάλληλες για την κατάσταση ή την περίσταση. Ξέρει να επιβάλλει έναν ανώτερο ρυθμό με τις σκέψεις του για να ξυπνήσει την δύναμη  της διαυγούς και ακριβούς σκέψης. Ξέρει πως να διατηρεί και να </a:t>
            </a:r>
            <a:r>
              <a:rPr lang="el-GR" sz="1800" kern="12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ζωτικοποιεί</a:t>
            </a:r>
            <a:r>
              <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την σκεπτομορφή για να επιτύχει τον ανώτερο πνευματικό του στόχο και έτσι να μεταμορφώνει ή να επηρεάζει τις συνθήκες στο φυσικό πεδίο.</a:t>
            </a:r>
            <a:endPar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0"/>
              </a:spcAft>
            </a:pPr>
            <a:endPar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00100" marR="0" lvl="1" indent="-342900" algn="l">
              <a:lnSpc>
                <a:spcPct val="120000"/>
              </a:lnSpc>
              <a:spcBef>
                <a:spcPts val="0"/>
              </a:spcBef>
              <a:spcAft>
                <a:spcPts val="720"/>
              </a:spcAft>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Less advanced disciples, prior to the Probationary path </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create thoughts in combination with astral or desire tendencies, such </a:t>
            </a:r>
            <a:r>
              <a:rPr lang="en-US" sz="1800" i="1"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“my nation or corporation is competing for power and resources”</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This person is largely is making decisions from his emotional-astral body. </a:t>
            </a:r>
            <a:endPar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00100" marR="0" lvl="1" indent="-342900" algn="l">
              <a:lnSpc>
                <a:spcPct val="120000"/>
              </a:lnSpc>
              <a:spcBef>
                <a:spcPts val="0"/>
              </a:spcBef>
              <a:spcAft>
                <a:spcPts val="720"/>
              </a:spcAft>
              <a:buFont typeface="Symbol" panose="05050102010706020507" pitchFamily="18" charset="2"/>
              <a:buChar char=""/>
              <a:tabLst>
                <a:tab pos="457200" algn="l"/>
              </a:tabLst>
            </a:pPr>
            <a:r>
              <a:rPr lang="el-GR" sz="1800" dirty="0">
                <a:effectLst/>
                <a:latin typeface="Arial" panose="020B0604020202020204" pitchFamily="34" charset="0"/>
                <a:ea typeface="Calibri" panose="020F0502020204030204" pitchFamily="34" charset="0"/>
                <a:cs typeface="Arial" panose="020B0604020202020204" pitchFamily="34" charset="0"/>
              </a:rPr>
              <a:t>Οι λιγότερο προχωρημένοι μαθητές, πριν από τη δοκιμαστική ατραπό, δημιουργούν σκέψεις σε συνδυασμό με αστρικές ή επιθυμητικές τάσεις, όπως «</a:t>
            </a:r>
            <a:r>
              <a:rPr lang="el-GR" sz="1800" i="1" dirty="0">
                <a:effectLst/>
                <a:latin typeface="Arial" panose="020B0604020202020204" pitchFamily="34" charset="0"/>
                <a:ea typeface="Calibri" panose="020F0502020204030204" pitchFamily="34" charset="0"/>
                <a:cs typeface="Arial" panose="020B0604020202020204" pitchFamily="34" charset="0"/>
              </a:rPr>
              <a:t>το έθνος ή η εταιρεία μου ανταγωνίζεται για δύναμη και πόρους</a:t>
            </a:r>
            <a:r>
              <a:rPr lang="el-GR" sz="1800" dirty="0">
                <a:effectLst/>
                <a:latin typeface="Arial" panose="020B0604020202020204" pitchFamily="34" charset="0"/>
                <a:ea typeface="Calibri" panose="020F0502020204030204" pitchFamily="34" charset="0"/>
                <a:cs typeface="Arial" panose="020B0604020202020204" pitchFamily="34" charset="0"/>
              </a:rPr>
              <a:t>». Αυτά τα άτομα σε μεγάλο βαθμό παίρνουν αποφάσεις με βάση το συναισθηματικό-αστρικό σώμα.</a:t>
            </a:r>
            <a:endPar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gn="l">
              <a:lnSpc>
                <a:spcPct val="120000"/>
              </a:lnSpc>
              <a:spcBef>
                <a:spcPts val="0"/>
              </a:spcBef>
              <a:spcAft>
                <a:spcPts val="720"/>
              </a:spcAft>
              <a:buFont typeface="Symbol" panose="05050102010706020507" pitchFamily="18" charset="2"/>
              <a:buChar char=""/>
              <a:tabLst>
                <a:tab pos="457200" algn="l"/>
              </a:tabLs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gn="l">
              <a:lnSpc>
                <a:spcPct val="120000"/>
              </a:lnSpc>
              <a:spcBef>
                <a:spcPts val="0"/>
              </a:spcBef>
              <a:spcAft>
                <a:spcPts val="720"/>
              </a:spcAft>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Later, after the disciple</a:t>
            </a:r>
            <a:r>
              <a:rPr lang="en-US" sz="1800" dirty="0">
                <a:effectLst/>
                <a:latin typeface="Arial" panose="020B0604020202020204" pitchFamily="34" charset="0"/>
                <a:ea typeface="Arial" panose="020B0604020202020204" pitchFamily="34" charset="0"/>
                <a:cs typeface="Arial" panose="020B0604020202020204" pitchFamily="34" charset="0"/>
              </a:rPr>
              <a:t> and disciple</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learns what responsible speech and action can be, he aligns his mind and thoughts with the Soul, as he is </a:t>
            </a:r>
            <a:r>
              <a:rPr lang="en-US" sz="1800" dirty="0">
                <a:effectLst/>
                <a:latin typeface="Arial" panose="020B0604020202020204" pitchFamily="34" charset="0"/>
                <a:ea typeface="Arial" panose="020B0604020202020204" pitchFamily="34" charset="0"/>
                <a:cs typeface="Arial" panose="020B0604020202020204" pitchFamily="34" charset="0"/>
              </a:rPr>
              <a:t>stimulated with impression. This a</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llows his lower mind to be driven by the Soul, and thus become more mentally focused. </a:t>
            </a:r>
            <a:endPar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00100" marR="0" lvl="1" indent="-342900" algn="l">
              <a:lnSpc>
                <a:spcPct val="120000"/>
              </a:lnSpc>
              <a:spcBef>
                <a:spcPts val="0"/>
              </a:spcBef>
              <a:spcAft>
                <a:spcPts val="720"/>
              </a:spcAft>
              <a:buFont typeface="Symbol" panose="05050102010706020507" pitchFamily="18" charset="2"/>
              <a:buChar char=""/>
              <a:tabLst>
                <a:tab pos="457200" algn="l"/>
              </a:tabLst>
            </a:pPr>
            <a:endPar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00100" marR="0" lvl="1" indent="-342900" algn="l">
              <a:lnSpc>
                <a:spcPct val="120000"/>
              </a:lnSpc>
              <a:spcBef>
                <a:spcPts val="0"/>
              </a:spcBef>
              <a:spcAft>
                <a:spcPts val="720"/>
              </a:spcAft>
              <a:buFont typeface="Symbol" panose="05050102010706020507" pitchFamily="18" charset="2"/>
              <a:buChar char=""/>
              <a:tabLst>
                <a:tab pos="457200" algn="l"/>
              </a:tabLst>
            </a:pPr>
            <a:r>
              <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Αργότερα, αφού ο μαθητής μάθει  για το τι μπορεί να κάνει  ο υπεύθυνος λόγος και η  δράση, ευθυγραμμίζει το νου και τις σκέψεις του με την Ψυχή, καθώς διεγείρεται από την εντύπωση. Αυτό επιτρέπει στον κατώτερο νου του να οδηγείται από την Ψυχή, και έτσι  ο μαθητής αποβαίνει πιο νοητικά πολωμένος.</a:t>
            </a:r>
          </a:p>
          <a:p>
            <a:pPr marL="800100" marR="0" lvl="1" indent="-342900" algn="l">
              <a:lnSpc>
                <a:spcPct val="120000"/>
              </a:lnSpc>
              <a:spcBef>
                <a:spcPts val="0"/>
              </a:spcBef>
              <a:spcAft>
                <a:spcPts val="720"/>
              </a:spcAft>
              <a:buFont typeface="Symbol" panose="05050102010706020507" pitchFamily="18" charset="2"/>
              <a:buChar char=""/>
              <a:tabLst>
                <a:tab pos="457200" algn="l"/>
              </a:tabLst>
            </a:pPr>
            <a:endPar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00100" marR="0" lvl="1" indent="-342900" algn="l">
              <a:lnSpc>
                <a:spcPct val="120000"/>
              </a:lnSpc>
              <a:spcBef>
                <a:spcPts val="0"/>
              </a:spcBef>
              <a:spcAft>
                <a:spcPts val="720"/>
              </a:spcAft>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The disciple understands a relationship between the lower mind and the higher mind must be cultivated. This would involve being sensitive to impression from the Soul and concentrating on the actual building of the thoughtform. </a:t>
            </a:r>
            <a:r>
              <a:rPr lang="en-US" sz="1800" kern="1200"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After the thoughtform is constructed, he will need to know how to send it out, perhaps through “right communication and speech”. </a:t>
            </a:r>
            <a:endPar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00100" marR="0" lvl="1" indent="-342900" algn="l">
              <a:lnSpc>
                <a:spcPct val="120000"/>
              </a:lnSpc>
              <a:spcBef>
                <a:spcPts val="0"/>
              </a:spcBef>
              <a:spcAft>
                <a:spcPts val="720"/>
              </a:spcAft>
              <a:buFont typeface="Symbol" panose="05050102010706020507" pitchFamily="18" charset="2"/>
              <a:buChar char=""/>
              <a:tabLst>
                <a:tab pos="457200" algn="l"/>
              </a:tabLst>
            </a:pPr>
            <a:endPar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00100" marR="0" lvl="1" indent="-342900" algn="l">
              <a:lnSpc>
                <a:spcPct val="120000"/>
              </a:lnSpc>
              <a:spcBef>
                <a:spcPts val="0"/>
              </a:spcBef>
              <a:spcAft>
                <a:spcPts val="720"/>
              </a:spcAft>
              <a:buFont typeface="Symbol" panose="05050102010706020507" pitchFamily="18" charset="2"/>
              <a:buChar char=""/>
              <a:tabLst>
                <a:tab pos="457200" algn="l"/>
              </a:tabLst>
            </a:pPr>
            <a:r>
              <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Ο μαθητής κατανοεί ότι πρέπει να καλλιεργηθεί μια σχέση μεταξύ του κατώτερου νου και του ανώτερου νου. Αυτό θα συνεπαγόταν την ευαισθησία στην εντύπωση από την Ψυχή και την συγκέντρωση στην δόμηση της σκεπτομορφής. Αφού δημιουργηθεί η σκεπτομορφή, θα χρειαστεί να ξέρει πώς να την στείλει προς τα έξω, μέσω της «σωστής επικοινωνίας και του λόγου».</a:t>
            </a:r>
            <a:endPar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1200150" marR="0" lvl="2" indent="-285750" algn="l">
              <a:lnSpc>
                <a:spcPct val="120000"/>
              </a:lnSpc>
              <a:spcBef>
                <a:spcPts val="0"/>
              </a:spcBef>
              <a:spcAft>
                <a:spcPts val="720"/>
              </a:spcAft>
              <a:buFont typeface="Courier New" panose="02070309020205020404" pitchFamily="49" charset="0"/>
              <a:buChar char="o"/>
              <a:tabLst>
                <a:tab pos="457200" algn="l"/>
              </a:tabLst>
            </a:pP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This person then becomes a ‘white magician’ in thought form building, as his thoughts are </a:t>
            </a:r>
            <a:r>
              <a:rPr lang="en-US" sz="1800" i="1"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consciously directed</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1200150" marR="0" lvl="2" indent="-285750" algn="l">
              <a:lnSpc>
                <a:spcPct val="120000"/>
              </a:lnSpc>
              <a:spcBef>
                <a:spcPts val="0"/>
              </a:spcBef>
              <a:spcAft>
                <a:spcPts val="720"/>
              </a:spcAft>
              <a:buFont typeface="Courier New" panose="02070309020205020404" pitchFamily="49" charset="0"/>
              <a:buChar char="o"/>
              <a:tabLst>
                <a:tab pos="457200" algn="l"/>
              </a:tabLst>
            </a:pPr>
            <a:r>
              <a:rPr lang="el-GR"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Αυτό το άτομο στη συνέχεια γίνεται ένας «λευκός μάγος» στην  οικοδόμηση της σκεπτομορφής, καθώς οι σκέψεις του </a:t>
            </a:r>
            <a:r>
              <a:rPr lang="el-GR" sz="1800" i="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κατευθύνονται</a:t>
            </a:r>
            <a:r>
              <a:rPr lang="el-GR"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l-GR" sz="1800" i="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συνειδητά</a:t>
            </a:r>
            <a:r>
              <a:rPr lang="el-GR"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p>
          <a:p>
            <a:pPr marL="1200150" marR="0" lvl="2" indent="-285750" algn="l">
              <a:lnSpc>
                <a:spcPct val="120000"/>
              </a:lnSpc>
              <a:spcBef>
                <a:spcPts val="0"/>
              </a:spcBef>
              <a:spcAft>
                <a:spcPts val="720"/>
              </a:spcAft>
              <a:buFont typeface="Courier New" panose="02070309020205020404" pitchFamily="49" charset="0"/>
              <a:buChar char="o"/>
              <a:tabLst>
                <a:tab pos="457200" algn="l"/>
              </a:tabLst>
            </a:pPr>
            <a:endPar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720"/>
              </a:spcAft>
            </a:pP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To engage in right-thoughtform building, the disciple-leaders must purify, or put his or her lower desires aside, to the point where clear seeing is not inhibited.</a:t>
            </a:r>
            <a:endPar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720"/>
              </a:spcAft>
            </a:pPr>
            <a:r>
              <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Για να εμπλακούν στην ορθή δόμηση σκεπτομορφών, οι ηγέτες-μαθητές πρέπει να εξαγνίσουν ή να αφήσουν στην άκρη τις κατώτερες επιθυμίες τους, σε σημείο όπου να μην εμποδίζεται η καθαρή όραση.</a:t>
            </a:r>
          </a:p>
          <a:p>
            <a:pPr marL="0" marR="0" algn="l">
              <a:lnSpc>
                <a:spcPct val="120000"/>
              </a:lnSpc>
              <a:spcBef>
                <a:spcPts val="720"/>
              </a:spcBef>
              <a:spcAft>
                <a:spcPts val="720"/>
              </a:spcAft>
            </a:pPr>
            <a:endPar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l">
              <a:lnSpc>
                <a:spcPct val="120000"/>
              </a:lnSpc>
              <a:spcBef>
                <a:spcPts val="720"/>
              </a:spcBef>
              <a:spcAft>
                <a:spcPts val="720"/>
              </a:spcAft>
              <a:buFont typeface="Arial" panose="020B0604020202020204" pitchFamily="34" charset="0"/>
              <a:buChar char="•"/>
            </a:pP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Esoterically, this involves moving the energy of the 2</a:t>
            </a:r>
            <a:r>
              <a:rPr lang="en-US" sz="1800" kern="1200" baseline="30000" dirty="0">
                <a:solidFill>
                  <a:srgbClr val="000000"/>
                </a:solidFill>
                <a:effectLst/>
                <a:latin typeface="Arial" panose="020B0604020202020204" pitchFamily="34" charset="0"/>
                <a:ea typeface="Arial" panose="020B0604020202020204" pitchFamily="34" charset="0"/>
                <a:cs typeface="Arial" panose="020B0604020202020204" pitchFamily="34" charset="0"/>
              </a:rPr>
              <a:t>nd</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and 4</a:t>
            </a:r>
            <a:r>
              <a:rPr lang="en-US" sz="1800" kern="1200" baseline="30000" dirty="0">
                <a:solidFill>
                  <a:srgbClr val="000000"/>
                </a:solidFill>
                <a:effectLst/>
                <a:latin typeface="Arial" panose="020B0604020202020204" pitchFamily="34" charset="0"/>
                <a:ea typeface="Arial" panose="020B0604020202020204" pitchFamily="34" charset="0"/>
                <a:cs typeface="Arial" panose="020B0604020202020204" pitchFamily="34" charset="0"/>
              </a:rPr>
              <a:t>th</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chakras </a:t>
            </a:r>
            <a:r>
              <a:rPr lang="en-US" sz="1800" b="1"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up to</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the 5</a:t>
            </a:r>
            <a:r>
              <a:rPr lang="en-US" sz="1800" kern="1200" baseline="30000" dirty="0">
                <a:solidFill>
                  <a:srgbClr val="000000"/>
                </a:solidFill>
                <a:effectLst/>
                <a:latin typeface="Arial" panose="020B0604020202020204" pitchFamily="34" charset="0"/>
                <a:ea typeface="Arial" panose="020B0604020202020204" pitchFamily="34" charset="0"/>
                <a:cs typeface="Arial" panose="020B0604020202020204" pitchFamily="34" charset="0"/>
              </a:rPr>
              <a:t>th</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chakra where “right speech” would be the result.</a:t>
            </a:r>
            <a:endPar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742950" marR="0" lvl="1" indent="-285750" algn="l">
              <a:lnSpc>
                <a:spcPct val="120000"/>
              </a:lnSpc>
              <a:spcBef>
                <a:spcPts val="720"/>
              </a:spcBef>
              <a:spcAft>
                <a:spcPts val="720"/>
              </a:spcAft>
              <a:buFont typeface="Arial" panose="020B0604020202020204" pitchFamily="34" charset="0"/>
              <a:buChar char="•"/>
            </a:pPr>
            <a:r>
              <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Εσωτερικά, αυτό περιλαμβάνει τη μετακίνηση της ενέργειας του 2ου και του 4ου τσάκρα στο 5ο </a:t>
            </a:r>
            <a:r>
              <a:rPr lang="el-GR" sz="1800" kern="12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τσάκρα</a:t>
            </a:r>
            <a:r>
              <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και το αποτέλεσμα θα είναι η «ορθή ομιλία».</a:t>
            </a:r>
            <a:endPar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00100" marR="0" lvl="1" indent="-342900" algn="l">
              <a:lnSpc>
                <a:spcPct val="120000"/>
              </a:lnSpc>
              <a:spcBef>
                <a:spcPts val="0"/>
              </a:spcBef>
              <a:spcAft>
                <a:spcPts val="720"/>
              </a:spcAft>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Also, seeing clearly with an opening of the Third Eye (6</a:t>
            </a:r>
            <a:r>
              <a:rPr lang="en-US" sz="1800" kern="1200" baseline="30000" dirty="0">
                <a:solidFill>
                  <a:srgbClr val="000000"/>
                </a:solidFill>
                <a:effectLst/>
                <a:latin typeface="Arial" panose="020B0604020202020204" pitchFamily="34" charset="0"/>
                <a:ea typeface="Arial" panose="020B0604020202020204" pitchFamily="34" charset="0"/>
                <a:cs typeface="Arial" panose="020B0604020202020204" pitchFamily="34" charset="0"/>
              </a:rPr>
              <a:t>th</a:t>
            </a:r>
            <a:r>
              <a:rPr lang="en-US"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 chakra), this allows the disciple to ascertain higher vision and impulses. These impulses are emanating from the Soul or the Buddhic Plane. </a:t>
            </a:r>
            <a:endParaRPr lang="el-GR" sz="1800" kern="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00100" marR="0" lvl="1" indent="-342900" algn="l">
              <a:lnSpc>
                <a:spcPct val="120000"/>
              </a:lnSpc>
              <a:spcBef>
                <a:spcPts val="0"/>
              </a:spcBef>
              <a:spcAft>
                <a:spcPts val="720"/>
              </a:spcAft>
              <a:buFont typeface="Symbol" panose="05050102010706020507" pitchFamily="18" charset="2"/>
              <a:buChar char=""/>
              <a:tabLst>
                <a:tab pos="457200" algn="l"/>
              </a:tabLst>
            </a:pPr>
            <a:r>
              <a:rPr lang="el-GR" sz="1800" dirty="0">
                <a:effectLst/>
                <a:latin typeface="Arial" panose="020B0604020202020204" pitchFamily="34" charset="0"/>
                <a:ea typeface="Calibri" panose="020F0502020204030204" pitchFamily="34" charset="0"/>
                <a:cs typeface="Arial" panose="020B0604020202020204" pitchFamily="34" charset="0"/>
              </a:rPr>
              <a:t>Επίσης, βλέπει καθαρά με το άνοιγμα του Τρίτου Οφθαλμού (6ο τσάκρα), που επιτρέπει στον μαθητή να επιβεβαιώσει την  ανώτερη όραση και τα πνευματικά κίνητρα. Αυτά πηγάζουν από την Ψυχή ή το Βουδικό Πεδίο.</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gn="l">
              <a:lnSpc>
                <a:spcPct val="120000"/>
              </a:lnSpc>
              <a:spcBef>
                <a:spcPts val="0"/>
              </a:spcBef>
              <a:spcAft>
                <a:spcPts val="720"/>
              </a:spcAft>
              <a:buFont typeface="Symbol" panose="05050102010706020507" pitchFamily="18" charset="2"/>
              <a:buChar char=""/>
              <a:tabLst>
                <a:tab pos="457200" algn="l"/>
              </a:tabLst>
            </a:pPr>
            <a:endPar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a:lnSpc>
                <a:spcPct val="120000"/>
              </a:lnSpc>
              <a:spcBef>
                <a:spcPts val="0"/>
              </a:spcBef>
              <a:spcAft>
                <a:spcPts val="720"/>
              </a:spcAft>
              <a:buFont typeface="Arial" panose="020B0604020202020204" pitchFamily="34" charset="0"/>
              <a:buNone/>
              <a:tabLst>
                <a:tab pos="457200" algn="l"/>
              </a:tabLs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Note, a “seed idea or thought” can be put out by an enlightened thinker. This thought could be picked up by SG-1 the Telepathic Communicators, who would interpret it and shape it in how it could be presented to the public as new or perspective way of thinking on a given subject. Then, the enlightened thinker might even be interviewed by an SG-2 Trained Observer in the broadcast Media.</a:t>
            </a:r>
            <a:endPar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a:lnSpc>
                <a:spcPct val="120000"/>
              </a:lnSpc>
              <a:spcBef>
                <a:spcPts val="0"/>
              </a:spcBef>
              <a:spcAft>
                <a:spcPts val="720"/>
              </a:spcAft>
              <a:buFont typeface="Arial" panose="020B0604020202020204" pitchFamily="34" charset="0"/>
              <a:buNone/>
              <a:tabLst>
                <a:tab pos="457200" algn="l"/>
              </a:tabLst>
            </a:pPr>
            <a:endPar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a:lnSpc>
                <a:spcPct val="120000"/>
              </a:lnSpc>
              <a:spcBef>
                <a:spcPts val="0"/>
              </a:spcBef>
              <a:spcAft>
                <a:spcPts val="720"/>
              </a:spcAft>
              <a:buFont typeface="Arial" panose="020B0604020202020204" pitchFamily="34" charset="0"/>
              <a:buNone/>
              <a:tabLst>
                <a:tab pos="457200" algn="l"/>
              </a:tabLst>
            </a:pPr>
            <a:r>
              <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Σημειώστε επίσης ότι μια « σπερματική ιδέα ή σκέψη» μπορεί να διατυπωθεί από έναν πεφωτισμένο στοχαστή. Αυτή την σκέψη θα μπορούσε να την αδράξει ο Σ.Ο.-1, οι Τηλεπαθητικοί </a:t>
            </a:r>
            <a:r>
              <a:rPr lang="el-GR" sz="18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Επικοινωνοί</a:t>
            </a:r>
            <a:r>
              <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οι οποίοι θα την ερμήνευαν και θα τη διαμόρφωναν έτσι ώστε να μπορεί να  παρουσιαστεί στο κοινό ως νέος τρόπος σκέψης για οιοδήποτε δεδομένο ζήτημα. Στη συνέχεια, ο πεφωτισμένος στοχαστής θα μπορούσε ακόμη και να δώσει συνέντευξη σε έναν Εκπαιδευμένο Παρατηρητή του Σ.Ο.-2 στα μέσα μαζικής  ενημέρωσης.</a:t>
            </a: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a:lnSpc>
                <a:spcPct val="120000"/>
              </a:lnSpc>
              <a:spcBef>
                <a:spcPts val="0"/>
              </a:spcBef>
              <a:spcAft>
                <a:spcPts val="720"/>
              </a:spcAft>
              <a:buFont typeface="Arial" panose="020B0604020202020204" pitchFamily="34" charset="0"/>
              <a:buNone/>
              <a:tabLst>
                <a:tab pos="457200" algn="l"/>
              </a:tabLst>
            </a:pP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a:lnSpc>
                <a:spcPct val="120000"/>
              </a:lnSpc>
              <a:spcBef>
                <a:spcPts val="0"/>
              </a:spcBef>
              <a:spcAft>
                <a:spcPts val="720"/>
              </a:spcAft>
              <a:buFont typeface="Arial" panose="020B0604020202020204" pitchFamily="34" charset="0"/>
              <a:buNone/>
              <a:tabLst>
                <a:tab pos="457200" algn="l"/>
              </a:tabLs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We’ve seen examples of this by getting the public “on-board” for supporting climate change legislation; or responding to the COVID-19 crisis nationally and internationally.</a:t>
            </a:r>
            <a:endPar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a:lnSpc>
                <a:spcPct val="120000"/>
              </a:lnSpc>
              <a:spcBef>
                <a:spcPts val="0"/>
              </a:spcBef>
              <a:spcAft>
                <a:spcPts val="720"/>
              </a:spcAft>
              <a:buFont typeface="Arial" panose="020B0604020202020204" pitchFamily="34" charset="0"/>
              <a:buNone/>
              <a:tabLst>
                <a:tab pos="457200" algn="l"/>
              </a:tabLst>
            </a:pPr>
            <a:endPar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a:lnSpc>
                <a:spcPct val="120000"/>
              </a:lnSpc>
              <a:spcBef>
                <a:spcPts val="0"/>
              </a:spcBef>
              <a:spcAft>
                <a:spcPts val="720"/>
              </a:spcAft>
              <a:buFont typeface="Arial" panose="020B0604020202020204" pitchFamily="34" charset="0"/>
              <a:buNone/>
              <a:tabLst>
                <a:tab pos="457200" algn="l"/>
              </a:tabLst>
            </a:pPr>
            <a:r>
              <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Έχουμε δει παραδείγματα  του «να φέρουμε το κοινό με το μέρος μας » για την υποστήριξη της νομοθεσίας για την κλιματική αλλαγή ή για  την ανταπόκριση στην κρίση του COVID-19 σε εθνικό και διεθνές επίπεδο.</a:t>
            </a:r>
          </a:p>
          <a:p>
            <a:pPr marL="0" marR="0" lvl="0" indent="0" algn="l">
              <a:lnSpc>
                <a:spcPct val="120000"/>
              </a:lnSpc>
              <a:spcBef>
                <a:spcPts val="0"/>
              </a:spcBef>
              <a:spcAft>
                <a:spcPts val="720"/>
              </a:spcAft>
              <a:buFont typeface="Arial" panose="020B0604020202020204" pitchFamily="34" charset="0"/>
              <a:buNone/>
              <a:tabLst>
                <a:tab pos="457200" algn="l"/>
              </a:tabLst>
            </a:pP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20000"/>
              </a:lnSpc>
              <a:spcBef>
                <a:spcPts val="0"/>
              </a:spcBef>
              <a:spcAft>
                <a:spcPts val="720"/>
              </a:spcAft>
              <a:buFont typeface="Arial" panose="020B0604020202020204" pitchFamily="34" charset="0"/>
              <a:buChar char="•"/>
              <a:tabLst>
                <a:tab pos="457200" algn="l"/>
              </a:tabLs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On the negative side, we observed how, at the e</a:t>
            </a:r>
            <a:r>
              <a:rPr lang="en-US" sz="1800" dirty="0"/>
              <a:t>nd of WWI – the mean-spirited attitude and diplomatic efforts by Lloyd George and Clemenceau punished Germany and strongly contributed to the rise of Hitler and the coming of WWII.</a:t>
            </a:r>
            <a:endParaRPr lang="el-GR" sz="1800" dirty="0"/>
          </a:p>
          <a:p>
            <a:pPr marL="742950" marR="0" lvl="1" indent="-285750" algn="l">
              <a:lnSpc>
                <a:spcPct val="120000"/>
              </a:lnSpc>
              <a:spcBef>
                <a:spcPts val="0"/>
              </a:spcBef>
              <a:spcAft>
                <a:spcPts val="720"/>
              </a:spcAft>
              <a:buFont typeface="Arial" panose="020B0604020202020204" pitchFamily="34" charset="0"/>
              <a:buChar char="•"/>
              <a:tabLst>
                <a:tab pos="457200" algn="l"/>
              </a:tabLst>
            </a:pPr>
            <a:endParaRPr lang="el-GR" sz="1800" dirty="0"/>
          </a:p>
          <a:p>
            <a:pPr marL="742950" marR="0" lvl="1" indent="-285750" algn="l">
              <a:lnSpc>
                <a:spcPct val="120000"/>
              </a:lnSpc>
              <a:spcBef>
                <a:spcPts val="0"/>
              </a:spcBef>
              <a:spcAft>
                <a:spcPts val="720"/>
              </a:spcAft>
              <a:buFont typeface="Arial" panose="020B0604020202020204" pitchFamily="34" charset="0"/>
              <a:buChar char="•"/>
              <a:tabLst>
                <a:tab pos="457200" algn="l"/>
              </a:tabLst>
            </a:pPr>
            <a:r>
              <a:rPr lang="el-GR" sz="1800" dirty="0"/>
              <a:t>Όσον αφορά </a:t>
            </a:r>
            <a:r>
              <a:rPr lang="el-GR" sz="1800" dirty="0" err="1"/>
              <a:t>μιαν</a:t>
            </a:r>
            <a:r>
              <a:rPr lang="el-GR" sz="1800" dirty="0"/>
              <a:t> αρνητική πλευρά, είδαμε πώς, στο τέλος του Α' Παγκοσμίου Πολέμου - η κακή στάση και οι διπλωματικές προσπάθειες των </a:t>
            </a:r>
            <a:r>
              <a:rPr lang="el-GR" sz="1800" dirty="0" err="1"/>
              <a:t>Loyd</a:t>
            </a:r>
            <a:r>
              <a:rPr lang="el-GR" sz="1800" dirty="0"/>
              <a:t> George και </a:t>
            </a:r>
            <a:r>
              <a:rPr lang="el-GR" sz="1800" dirty="0" err="1"/>
              <a:t>Clemenceau</a:t>
            </a:r>
            <a:r>
              <a:rPr lang="el-GR" sz="1800" dirty="0"/>
              <a:t> τιμώρησαν την Γερμανία και συνέβαλαν έντονα στην άνοδο του Χίτλερ και τον ερχομό του Β 'Παγκοσμίου Πολέμου.</a:t>
            </a:r>
          </a:p>
          <a:p>
            <a:pPr marL="742950" marR="0" lvl="1" indent="-285750" algn="l">
              <a:lnSpc>
                <a:spcPct val="120000"/>
              </a:lnSpc>
              <a:spcBef>
                <a:spcPts val="0"/>
              </a:spcBef>
              <a:spcAft>
                <a:spcPts val="720"/>
              </a:spcAft>
              <a:buFont typeface="Arial" panose="020B0604020202020204" pitchFamily="34" charset="0"/>
              <a:buChar char="•"/>
              <a:tabLst>
                <a:tab pos="457200" algn="l"/>
              </a:tabLst>
            </a:pPr>
            <a:endParaRPr lang="en-US" sz="1800" dirty="0"/>
          </a:p>
          <a:p>
            <a:pPr marL="742950" marR="0" lvl="1" indent="-285750" algn="l">
              <a:lnSpc>
                <a:spcPct val="120000"/>
              </a:lnSpc>
              <a:spcBef>
                <a:spcPts val="0"/>
              </a:spcBef>
              <a:spcAft>
                <a:spcPts val="720"/>
              </a:spcAft>
              <a:buFont typeface="Arial" panose="020B0604020202020204" pitchFamily="34" charset="0"/>
              <a:buChar char="•"/>
              <a:tabLst>
                <a:tab pos="457200" algn="l"/>
              </a:tabLst>
            </a:pPr>
            <a:r>
              <a:rPr lang="en-US" b="0" dirty="0"/>
              <a:t>In today’s world Russia and China are both posturing by using physical and mental strategies to intimidate the World. Theirs is dangerous game of </a:t>
            </a:r>
            <a:r>
              <a:rPr lang="en-US" b="0" i="1" u="sng" dirty="0"/>
              <a:t>wrong</a:t>
            </a:r>
            <a:r>
              <a:rPr lang="en-US" b="0" i="1" dirty="0"/>
              <a:t>-thoughtform building</a:t>
            </a:r>
            <a:r>
              <a:rPr lang="en-US" b="0" dirty="0"/>
              <a:t>.</a:t>
            </a:r>
            <a:endParaRPr lang="el-GR" b="0" dirty="0"/>
          </a:p>
          <a:p>
            <a:pPr marL="742950" marR="0" lvl="1" indent="-285750" algn="l">
              <a:lnSpc>
                <a:spcPct val="120000"/>
              </a:lnSpc>
              <a:spcBef>
                <a:spcPts val="0"/>
              </a:spcBef>
              <a:spcAft>
                <a:spcPts val="720"/>
              </a:spcAft>
              <a:buFont typeface="Arial" panose="020B0604020202020204" pitchFamily="34" charset="0"/>
              <a:buChar char="•"/>
              <a:tabLst>
                <a:tab pos="457200" algn="l"/>
              </a:tabLst>
            </a:pPr>
            <a:endParaRPr lang="el-GR" sz="18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gn="l">
              <a:lnSpc>
                <a:spcPct val="120000"/>
              </a:lnSpc>
              <a:spcBef>
                <a:spcPts val="0"/>
              </a:spcBef>
              <a:spcAft>
                <a:spcPts val="720"/>
              </a:spcAft>
              <a:buFont typeface="Arial" panose="020B0604020202020204" pitchFamily="34" charset="0"/>
              <a:buChar char="•"/>
              <a:tabLst>
                <a:tab pos="457200" algn="l"/>
              </a:tabLst>
            </a:pPr>
            <a:r>
              <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Στον σημερινό κόσμο, η Ρωσία και η Κίνα χρησιμοποιούν φυσικές και ψυχικές στρατηγικές για να εκφοβίσουν τον κόσμο. Το παιχνίδι τους είναι επικίνδυνο και δομεί λανθασμένες σκεπτομορφές.</a:t>
            </a: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a:lnSpc>
                <a:spcPct val="120000"/>
              </a:lnSpc>
              <a:spcBef>
                <a:spcPts val="0"/>
              </a:spcBef>
              <a:spcAft>
                <a:spcPts val="720"/>
              </a:spcAft>
              <a:buFont typeface="Arial" panose="020B0604020202020204" pitchFamily="34" charset="0"/>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FFA9564-7ACA-4779-B4DE-DB48D22ECA08}" type="slidenum">
              <a:rPr lang="en-US" smtClean="0"/>
              <a:pPr/>
              <a:t>7</a:t>
            </a:fld>
            <a:endParaRPr lang="en-US"/>
          </a:p>
        </p:txBody>
      </p:sp>
    </p:spTree>
    <p:extLst>
      <p:ext uri="{BB962C8B-B14F-4D97-AF65-F5344CB8AC3E}">
        <p14:creationId xmlns:p14="http://schemas.microsoft.com/office/powerpoint/2010/main" val="134899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gn="l"/>
            <a:r>
              <a:rPr lang="en-US" sz="1200" b="1" dirty="0">
                <a:solidFill>
                  <a:schemeClr val="bg1"/>
                </a:solidFill>
                <a:latin typeface="Arial" panose="020B0604020202020204" pitchFamily="34" charset="0"/>
                <a:cs typeface="Arial" panose="020B0604020202020204" pitchFamily="34" charset="0"/>
              </a:rPr>
              <a:t>What the Conclave of 2025 </a:t>
            </a:r>
            <a:r>
              <a:rPr lang="en-US" sz="1200" b="1" u="sng" dirty="0">
                <a:solidFill>
                  <a:schemeClr val="bg1"/>
                </a:solidFill>
                <a:latin typeface="Arial" panose="020B0604020202020204" pitchFamily="34" charset="0"/>
                <a:cs typeface="Arial" panose="020B0604020202020204" pitchFamily="34" charset="0"/>
              </a:rPr>
              <a:t>could Portend</a:t>
            </a:r>
            <a:r>
              <a:rPr lang="en-US" sz="1200" b="1" dirty="0">
                <a:solidFill>
                  <a:schemeClr val="bg1"/>
                </a:solidFill>
                <a:latin typeface="Arial" panose="020B0604020202020204" pitchFamily="34" charset="0"/>
                <a:cs typeface="Arial" panose="020B0604020202020204" pitchFamily="34" charset="0"/>
              </a:rPr>
              <a:t> for Humanity</a:t>
            </a:r>
          </a:p>
          <a:p>
            <a:pPr algn="l"/>
            <a:r>
              <a:rPr lang="el-GR" sz="1200" b="1" dirty="0">
                <a:solidFill>
                  <a:schemeClr val="bg1"/>
                </a:solidFill>
                <a:latin typeface="Arial" panose="020B0604020202020204" pitchFamily="34" charset="0"/>
                <a:cs typeface="Arial" panose="020B0604020202020204" pitchFamily="34" charset="0"/>
              </a:rPr>
              <a:t>Τι θα μπορούσε να </a:t>
            </a:r>
            <a:r>
              <a:rPr lang="el-GR" sz="1200" b="1" u="sng" dirty="0">
                <a:solidFill>
                  <a:schemeClr val="bg1"/>
                </a:solidFill>
                <a:latin typeface="Arial" panose="020B0604020202020204" pitchFamily="34" charset="0"/>
                <a:cs typeface="Arial" panose="020B0604020202020204" pitchFamily="34" charset="0"/>
              </a:rPr>
              <a:t>προμηνύει</a:t>
            </a:r>
            <a:r>
              <a:rPr lang="el-GR" sz="1200" b="1" dirty="0">
                <a:solidFill>
                  <a:schemeClr val="bg1"/>
                </a:solidFill>
                <a:latin typeface="Arial" panose="020B0604020202020204" pitchFamily="34" charset="0"/>
                <a:cs typeface="Arial" panose="020B0604020202020204" pitchFamily="34" charset="0"/>
              </a:rPr>
              <a:t> για την ανθρωπότητα το Κονκλάβιο/Συμβούλιο του 2025</a:t>
            </a:r>
          </a:p>
          <a:p>
            <a:pPr algn="l"/>
            <a:endParaRPr lang="en-US" sz="1200" b="1" dirty="0">
              <a:solidFill>
                <a:schemeClr val="bg1"/>
              </a:solidFill>
              <a:latin typeface="Arial" panose="020B0604020202020204" pitchFamily="34" charset="0"/>
              <a:cs typeface="Arial" panose="020B0604020202020204" pitchFamily="34" charset="0"/>
            </a:endParaRPr>
          </a:p>
          <a:p>
            <a:pPr algn="l"/>
            <a:r>
              <a:rPr lang="en-US" sz="1200" i="1" kern="1200" dirty="0">
                <a:solidFill>
                  <a:schemeClr val="tx1"/>
                </a:solidFill>
                <a:effectLst/>
                <a:latin typeface="+mn-lt"/>
                <a:ea typeface="+mn-ea"/>
                <a:cs typeface="+mn-cs"/>
              </a:rPr>
              <a:t>What is a Conclave?</a:t>
            </a:r>
            <a:r>
              <a:rPr lang="en-US" sz="1200" kern="1200" dirty="0">
                <a:solidFill>
                  <a:schemeClr val="tx1"/>
                </a:solidFill>
                <a:effectLst/>
                <a:latin typeface="+mn-lt"/>
                <a:ea typeface="+mn-ea"/>
                <a:cs typeface="+mn-cs"/>
              </a:rPr>
              <a:t> A Conclave is a gathering of the Masters on the higher planes where they determine Humanity’s progress for taking the next stage in its evolution. But </a:t>
            </a:r>
            <a:r>
              <a:rPr lang="en-US" sz="1200" i="1" kern="1200" dirty="0">
                <a:solidFill>
                  <a:schemeClr val="tx1"/>
                </a:solidFill>
                <a:effectLst/>
                <a:latin typeface="+mn-lt"/>
                <a:ea typeface="+mn-ea"/>
                <a:cs typeface="+mn-cs"/>
              </a:rPr>
              <a:t>Is Humanity ready to receive new impulses that will decide the patterns for the coming century and the methods that will be used to fulfill the Divine Purpose?</a:t>
            </a:r>
            <a:endParaRPr lang="el-GR" sz="1200" i="1" kern="1200" dirty="0">
              <a:solidFill>
                <a:schemeClr val="tx1"/>
              </a:solidFill>
              <a:effectLst/>
              <a:latin typeface="+mn-lt"/>
              <a:ea typeface="+mn-ea"/>
              <a:cs typeface="+mn-cs"/>
            </a:endParaRPr>
          </a:p>
          <a:p>
            <a:pPr algn="l"/>
            <a:endParaRPr lang="el-GR" sz="1200" i="1" kern="1200" dirty="0">
              <a:solidFill>
                <a:schemeClr val="tx1"/>
              </a:solidFill>
              <a:effectLst/>
              <a:latin typeface="+mn-lt"/>
              <a:ea typeface="+mn-ea"/>
              <a:cs typeface="+mn-cs"/>
            </a:endParaRPr>
          </a:p>
          <a:p>
            <a:pPr algn="l"/>
            <a:r>
              <a:rPr lang="el-GR" sz="1200" i="1" kern="1200" dirty="0">
                <a:solidFill>
                  <a:schemeClr val="tx1"/>
                </a:solidFill>
                <a:effectLst/>
                <a:latin typeface="+mn-lt"/>
                <a:ea typeface="+mn-ea"/>
                <a:cs typeface="+mn-cs"/>
              </a:rPr>
              <a:t>Τι είναι ένα Συμβούλιο; Είναι μια συγκέντρωση των Διδασκάλων στα ανώτερα πεδία, όπου  εκτιμούν την πρόοδο της Ανθρωπότητας για να προχωρήσει στο επόμενο στάδιο της εξέλιξή της. Είναι όμως η Ανθρωπότητα έτοιμη να δεχθεί νέες  ωθήσεις που θα καθορίσουν τα πρότυπα για τον επόμενο αιώνα και τις μεθόδους που θα χρησιμοποιηθούν για την εκπλήρωση του Θείου Σκοπού;</a:t>
            </a:r>
          </a:p>
          <a:p>
            <a:pPr algn="l"/>
            <a:endParaRPr lang="el-GR" sz="1200" i="1" kern="1200" dirty="0">
              <a:solidFill>
                <a:schemeClr val="tx1"/>
              </a:solidFill>
              <a:effectLst/>
              <a:latin typeface="+mn-lt"/>
              <a:ea typeface="+mn-ea"/>
              <a:cs typeface="+mn-cs"/>
            </a:endParaRPr>
          </a:p>
          <a:p>
            <a:pPr algn="l"/>
            <a:endParaRPr lang="en-US" sz="1200" i="1"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 Conclave determines </a:t>
            </a:r>
            <a:r>
              <a:rPr lang="en-US" sz="1200" u="sng" dirty="0">
                <a:effectLst/>
                <a:latin typeface="Arial" panose="020B0604020202020204" pitchFamily="34" charset="0"/>
                <a:ea typeface="Times New Roman" panose="02020603050405020304" pitchFamily="18" charset="0"/>
                <a:cs typeface="Times New Roman" panose="02020603050405020304" pitchFamily="18" charset="0"/>
              </a:rPr>
              <a:t>what is possible and needs to be done</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from Hierarchical perspective.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Each new impulse comes forth as the will-to-good from Shamballa via Hierarchy, but manifests as cris</a:t>
            </a:r>
            <a:r>
              <a:rPr lang="en-US" sz="1200" u="sng" kern="1200" dirty="0">
                <a:solidFill>
                  <a:schemeClr val="tx1"/>
                </a:solidFill>
                <a:effectLst/>
                <a:latin typeface="+mn-lt"/>
                <a:ea typeface="+mn-ea"/>
                <a:cs typeface="+mn-cs"/>
              </a:rPr>
              <a:t>es</a:t>
            </a:r>
            <a:r>
              <a:rPr lang="en-US" sz="1200" kern="1200" dirty="0">
                <a:solidFill>
                  <a:schemeClr val="tx1"/>
                </a:solidFill>
                <a:effectLst/>
                <a:latin typeface="+mn-lt"/>
                <a:ea typeface="+mn-ea"/>
                <a:cs typeface="+mn-cs"/>
              </a:rPr>
              <a:t> for mankind….“Crisis” hastens certain realizations and integrations that the Hierarchy has set in motion. Once the precipitation of a crisis is complete, there are those who </a:t>
            </a:r>
            <a:r>
              <a:rPr lang="en-US" sz="1200" b="1" u="sng" kern="1200" dirty="0">
                <a:solidFill>
                  <a:schemeClr val="tx1"/>
                </a:solidFill>
                <a:effectLst/>
                <a:latin typeface="+mn-lt"/>
                <a:ea typeface="+mn-ea"/>
                <a:cs typeface="+mn-cs"/>
              </a:rPr>
              <a:t>will act on</a:t>
            </a:r>
            <a:r>
              <a:rPr lang="en-US" sz="1200" kern="1200" dirty="0">
                <a:solidFill>
                  <a:schemeClr val="tx1"/>
                </a:solidFill>
                <a:effectLst/>
                <a:latin typeface="+mn-lt"/>
                <a:ea typeface="+mn-ea"/>
                <a:cs typeface="+mn-cs"/>
              </a:rPr>
              <a:t> the impulse and become </a:t>
            </a:r>
            <a:r>
              <a:rPr lang="en-US" sz="1200" b="1" kern="1200" dirty="0">
                <a:solidFill>
                  <a:schemeClr val="tx1"/>
                </a:solidFill>
                <a:effectLst/>
                <a:latin typeface="+mn-lt"/>
                <a:ea typeface="+mn-ea"/>
                <a:cs typeface="+mn-cs"/>
              </a:rPr>
              <a:t>change-agents</a:t>
            </a:r>
            <a:r>
              <a:rPr lang="en-US" sz="1200" kern="1200" dirty="0">
                <a:solidFill>
                  <a:schemeClr val="tx1"/>
                </a:solidFill>
                <a:effectLst/>
                <a:latin typeface="+mn-lt"/>
                <a:ea typeface="+mn-ea"/>
                <a:cs typeface="+mn-cs"/>
              </a:rPr>
              <a:t> to bring forth a new impetus outwardly to move the Plan of Evolution forward. At that time, the Masters and the Ashrams will give their full assistance to all those seeking to aid humanity along “correct lines”.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good news is that here in the 21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Century, the activity of Humanity itself is for the first time concerned with the entire subject of right human relations and how to bring it about. …</a:t>
            </a:r>
            <a:r>
              <a:rPr lang="en-US" sz="1200" i="1" u="sng" kern="1200" dirty="0">
                <a:solidFill>
                  <a:schemeClr val="tx1"/>
                </a:solidFill>
                <a:effectLst/>
                <a:latin typeface="+mn-lt"/>
                <a:ea typeface="+mn-ea"/>
                <a:cs typeface="+mn-cs"/>
              </a:rPr>
              <a:t>This means that humanity is responding to the will of Shamballa</a:t>
            </a:r>
            <a:r>
              <a:rPr lang="en-US" sz="1200" kern="1200" dirty="0">
                <a:solidFill>
                  <a:schemeClr val="tx1"/>
                </a:solidFill>
                <a:effectLst/>
                <a:latin typeface="+mn-lt"/>
                <a:ea typeface="+mn-ea"/>
                <a:cs typeface="+mn-cs"/>
              </a:rPr>
              <a:t>.</a:t>
            </a:r>
            <a:endParaRPr lang="el-GR"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sz="1200" b="0" u="none" kern="1200" baseline="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0" u="none" baseline="0" dirty="0">
                <a:latin typeface="Arial" panose="020B0604020202020204" pitchFamily="34" charset="0"/>
                <a:cs typeface="Arial" panose="020B0604020202020204" pitchFamily="34" charset="0"/>
              </a:rPr>
              <a:t>Το Κονκλάβιο/ Συμβούλιο  καθορίζει </a:t>
            </a:r>
            <a:r>
              <a:rPr lang="el-GR" sz="1400" b="0" u="sng" baseline="0" dirty="0">
                <a:latin typeface="Arial" panose="020B0604020202020204" pitchFamily="34" charset="0"/>
                <a:cs typeface="Arial" panose="020B0604020202020204" pitchFamily="34" charset="0"/>
              </a:rPr>
              <a:t>τι είναι δυνατό και πρέπει να γίνει </a:t>
            </a:r>
            <a:r>
              <a:rPr lang="el-GR" sz="1400" b="0" u="none" baseline="0" dirty="0">
                <a:latin typeface="Arial" panose="020B0604020202020204" pitchFamily="34" charset="0"/>
                <a:cs typeface="Arial" panose="020B0604020202020204" pitchFamily="34" charset="0"/>
              </a:rPr>
              <a:t>από την Ιεραρχική προοπτική.</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0" u="none" baseline="0" dirty="0">
                <a:latin typeface="Arial" panose="020B0604020202020204" pitchFamily="34" charset="0"/>
                <a:cs typeface="Arial" panose="020B0604020202020204" pitchFamily="34" charset="0"/>
              </a:rPr>
              <a:t>Κάθε νέα παρόρμηση εμφανίζεται ως η θέληση για καλό από τη </a:t>
            </a:r>
            <a:r>
              <a:rPr lang="el-GR" sz="1400" b="0" u="none" baseline="0" dirty="0" err="1">
                <a:latin typeface="Arial" panose="020B0604020202020204" pitchFamily="34" charset="0"/>
                <a:cs typeface="Arial" panose="020B0604020202020204" pitchFamily="34" charset="0"/>
              </a:rPr>
              <a:t>Σαμπάλλα</a:t>
            </a:r>
            <a:r>
              <a:rPr lang="el-GR" sz="1400" b="0" u="none" baseline="0" dirty="0">
                <a:latin typeface="Arial" panose="020B0604020202020204" pitchFamily="34" charset="0"/>
                <a:cs typeface="Arial" panose="020B0604020202020204" pitchFamily="34" charset="0"/>
              </a:rPr>
              <a:t> μέσω της Ιεραρχίας, αλλά εκδηλώνεται ως κρίση για την ανθρωπότητα…. Η κρίση επιταχύνει ορισμένες συνειδητοποιήσεις και ενσωματώσεις που η Ιεραρχία έχει θέσει σε κίνηση. Μόλις ολοκληρωθεί η </a:t>
            </a:r>
            <a:r>
              <a:rPr lang="el-GR" sz="1400" b="0" u="none" baseline="0" dirty="0" err="1">
                <a:latin typeface="Arial" panose="020B0604020202020204" pitchFamily="34" charset="0"/>
                <a:cs typeface="Arial" panose="020B0604020202020204" pitchFamily="34" charset="0"/>
              </a:rPr>
              <a:t>καταστάλαξη</a:t>
            </a:r>
            <a:r>
              <a:rPr lang="el-GR" sz="1400" b="0" u="none" baseline="0" dirty="0">
                <a:latin typeface="Arial" panose="020B0604020202020204" pitchFamily="34" charset="0"/>
                <a:cs typeface="Arial" panose="020B0604020202020204" pitchFamily="34" charset="0"/>
              </a:rPr>
              <a:t> μιας κρίσης, υπάρχουν εκείνοι που θα  </a:t>
            </a:r>
            <a:r>
              <a:rPr lang="el-GR" sz="1400" b="1" u="none" baseline="0" dirty="0">
                <a:latin typeface="Arial" panose="020B0604020202020204" pitchFamily="34" charset="0"/>
                <a:cs typeface="Arial" panose="020B0604020202020204" pitchFamily="34" charset="0"/>
              </a:rPr>
              <a:t>ανταποκριθούν</a:t>
            </a:r>
            <a:r>
              <a:rPr lang="el-GR" sz="1400" b="0" u="none" baseline="0" dirty="0">
                <a:latin typeface="Arial" panose="020B0604020202020204" pitchFamily="34" charset="0"/>
                <a:cs typeface="Arial" panose="020B0604020202020204" pitchFamily="34" charset="0"/>
              </a:rPr>
              <a:t> στην ώθηση και θα γίνουν </a:t>
            </a:r>
            <a:r>
              <a:rPr lang="el-GR" sz="1400" b="1" u="none" baseline="0" dirty="0">
                <a:latin typeface="Arial" panose="020B0604020202020204" pitchFamily="34" charset="0"/>
                <a:cs typeface="Arial" panose="020B0604020202020204" pitchFamily="34" charset="0"/>
              </a:rPr>
              <a:t>παράγοντες αλλαγής </a:t>
            </a:r>
            <a:r>
              <a:rPr lang="el-GR" sz="1400" b="0" u="none" baseline="0" dirty="0">
                <a:latin typeface="Arial" panose="020B0604020202020204" pitchFamily="34" charset="0"/>
                <a:cs typeface="Arial" panose="020B0604020202020204" pitchFamily="34" charset="0"/>
              </a:rPr>
              <a:t>για να δώσουν μια νέα ώθηση προς τα στο Σχέδιο της Εξέλιξης. Εκείνη τη στιγμή, οι Δάσκαλοι και τα Άσραμ θα δώσουν την πλήρη βοήθειά τους σε όλους εκείνους που επιδιώκουν να βοηθήσουν την ανθρωπότητα σύμφωνα με τις «ορθές γραμμές».</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0" u="none" baseline="0" dirty="0">
                <a:latin typeface="Arial" panose="020B0604020202020204" pitchFamily="34" charset="0"/>
                <a:cs typeface="Arial" panose="020B0604020202020204" pitchFamily="34" charset="0"/>
              </a:rPr>
              <a:t>Τα καλά νέα είναι ότι εδώ στον 21ο αιώνα, η ίδια η δραστηριότητα της Ανθρωπότητας ασχολείται για πρώτη φορά με ολόκληρο το θέμα των ορθών ανθρώπινων σχέσεων και πώς να το επιφέρει. …</a:t>
            </a:r>
            <a:r>
              <a:rPr lang="el-GR" sz="1400" b="0" u="sng" baseline="0" dirty="0">
                <a:latin typeface="Arial" panose="020B0604020202020204" pitchFamily="34" charset="0"/>
                <a:cs typeface="Arial" panose="020B0604020202020204" pitchFamily="34" charset="0"/>
              </a:rPr>
              <a:t>Αυτό σημαίνει ότι η ανθρωπότητα ανταποκρίνεται στην θέληση της </a:t>
            </a:r>
            <a:r>
              <a:rPr lang="el-GR" sz="1400" b="0" u="sng" baseline="0" dirty="0" err="1">
                <a:latin typeface="Arial" panose="020B0604020202020204" pitchFamily="34" charset="0"/>
                <a:cs typeface="Arial" panose="020B0604020202020204" pitchFamily="34" charset="0"/>
              </a:rPr>
              <a:t>Σαμπάλλα</a:t>
            </a:r>
            <a:r>
              <a:rPr lang="el-GR" sz="1400" b="0" u="sng" baseline="0" dirty="0">
                <a:latin typeface="Arial" panose="020B0604020202020204" pitchFamily="34" charset="0"/>
                <a:cs typeface="Arial" panose="020B0604020202020204" pitchFamily="34" charset="0"/>
              </a:rPr>
              <a:t>.</a:t>
            </a:r>
            <a:endParaRPr lang="en-US" sz="1400" b="0" u="sng" baseline="0" dirty="0">
              <a:latin typeface="Arial" panose="020B0604020202020204" pitchFamily="34" charset="0"/>
              <a:cs typeface="Arial" panose="020B0604020202020204" pitchFamily="34" charset="0"/>
            </a:endParaRPr>
          </a:p>
          <a:p>
            <a:pPr marL="0" marR="0" algn="l">
              <a:lnSpc>
                <a:spcPct val="120000"/>
              </a:lnSpc>
              <a:spcBef>
                <a:spcPts val="600"/>
              </a:spcBef>
              <a:spcAft>
                <a:spcPts val="0"/>
              </a:spcAft>
            </a:pPr>
            <a:endParaRPr lang="en-US" sz="1200" u="sng"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Tibetan Djwhal Kuhl said the Hierarchy will meet next </a:t>
            </a:r>
            <a:r>
              <a:rPr lang="en-US" sz="1200" u="sng" kern="1200" dirty="0">
                <a:solidFill>
                  <a:schemeClr val="tx1"/>
                </a:solidFill>
                <a:effectLst/>
                <a:latin typeface="+mn-lt"/>
                <a:ea typeface="+mn-ea"/>
                <a:cs typeface="+mn-cs"/>
              </a:rPr>
              <a:t>in Conclave in 2025</a:t>
            </a:r>
            <a:r>
              <a:rPr lang="en-US" sz="1200" kern="1200" dirty="0">
                <a:solidFill>
                  <a:schemeClr val="tx1"/>
                </a:solidFill>
                <a:effectLst/>
                <a:latin typeface="+mn-lt"/>
                <a:ea typeface="+mn-ea"/>
                <a:cs typeface="+mn-cs"/>
              </a:rPr>
              <a:t> to discuss the next stage of evolution for Humanity and the first stages of the Externalization of the Hierarchy and for the Reappearance of the Christ, or the World Teacher. The Ageless Wisdom teachings predict that these great harbingers will present Humanity with a new understanding through an interaction and awakening of group consciousness.</a:t>
            </a:r>
          </a:p>
          <a:p>
            <a:pPr lvl="0" algn="l"/>
            <a:endParaRPr lang="el-GR" sz="1200" kern="1200" dirty="0">
              <a:solidFill>
                <a:schemeClr val="tx1"/>
              </a:solidFill>
              <a:effectLst/>
              <a:latin typeface="+mn-lt"/>
              <a:ea typeface="+mn-ea"/>
              <a:cs typeface="+mn-cs"/>
            </a:endParaRPr>
          </a:p>
          <a:p>
            <a:pPr lvl="0" algn="l"/>
            <a:r>
              <a:rPr lang="el-GR" sz="1200" kern="1200" dirty="0">
                <a:solidFill>
                  <a:schemeClr val="tx1"/>
                </a:solidFill>
                <a:effectLst/>
                <a:latin typeface="+mn-lt"/>
                <a:ea typeface="+mn-ea"/>
                <a:cs typeface="+mn-cs"/>
              </a:rPr>
              <a:t>Ο ΝΤ.Κ. είπε ότι η Ιεραρχία θα συναντηθεί </a:t>
            </a:r>
            <a:r>
              <a:rPr lang="el-GR" sz="1200" u="sng" kern="1200" dirty="0">
                <a:solidFill>
                  <a:schemeClr val="tx1"/>
                </a:solidFill>
                <a:effectLst/>
                <a:latin typeface="+mn-lt"/>
                <a:ea typeface="+mn-ea"/>
                <a:cs typeface="+mn-cs"/>
              </a:rPr>
              <a:t>στο Κονκλάβιο/ Συμβούλιο το 2025 </a:t>
            </a:r>
            <a:r>
              <a:rPr lang="el-GR" sz="1200" kern="1200" dirty="0">
                <a:solidFill>
                  <a:schemeClr val="tx1"/>
                </a:solidFill>
                <a:effectLst/>
                <a:latin typeface="+mn-lt"/>
                <a:ea typeface="+mn-ea"/>
                <a:cs typeface="+mn-cs"/>
              </a:rPr>
              <a:t>για να συζητήσει το επόμενο στάδιο της εξέλιξης για την Ανθρωπότητα και τα πρώτα στάδια της Εξωτερίκευσης της Ιεραρχίας και την Επανεμφάνιση του Χριστού ή του Παγκόσμιου Δασκάλου. Οι Διδασκαλίες της Αιώνιας Σοφίας προβλέπουν ότι αυτοί οι μεγάλοι προάγγελοι θα παρουσιάσουν στην Ανθρωπότητα </a:t>
            </a:r>
            <a:r>
              <a:rPr lang="el-GR" sz="1200" kern="1200" dirty="0" err="1">
                <a:solidFill>
                  <a:schemeClr val="tx1"/>
                </a:solidFill>
                <a:effectLst/>
                <a:latin typeface="+mn-lt"/>
                <a:ea typeface="+mn-ea"/>
                <a:cs typeface="+mn-cs"/>
              </a:rPr>
              <a:t>μιαν</a:t>
            </a:r>
            <a:r>
              <a:rPr lang="el-GR" sz="1200" kern="1200" dirty="0">
                <a:solidFill>
                  <a:schemeClr val="tx1"/>
                </a:solidFill>
                <a:effectLst/>
                <a:latin typeface="+mn-lt"/>
                <a:ea typeface="+mn-ea"/>
                <a:cs typeface="+mn-cs"/>
              </a:rPr>
              <a:t> νέα κατανόηση μέσω αλληλεπίδρασης και αφύπνισης της ομαδικής συνείδησης.</a:t>
            </a:r>
          </a:p>
          <a:p>
            <a:pPr lvl="0" algn="l"/>
            <a:endParaRPr lang="en-US" sz="1200" kern="1200" dirty="0">
              <a:solidFill>
                <a:schemeClr val="tx1"/>
              </a:solidFill>
              <a:effectLst/>
              <a:latin typeface="+mn-lt"/>
              <a:ea typeface="+mn-ea"/>
              <a:cs typeface="+mn-cs"/>
            </a:endParaRPr>
          </a:p>
          <a:p>
            <a:pPr algn="l"/>
            <a:r>
              <a:rPr lang="en-US" sz="1200" kern="1200" dirty="0">
                <a:solidFill>
                  <a:schemeClr val="tx1"/>
                </a:solidFill>
                <a:effectLst/>
                <a:latin typeface="+mn-lt"/>
                <a:ea typeface="+mn-ea"/>
                <a:cs typeface="+mn-cs"/>
              </a:rPr>
              <a:t>For this decision process, Hierarchy also takes into account the influences of the Rays, planets and constellations under which the new century will unfold. Furthermore, they take into account the influence of Evil:  From </a:t>
            </a:r>
            <a:r>
              <a:rPr lang="en-US" sz="1200" i="1" kern="1200" dirty="0" err="1">
                <a:solidFill>
                  <a:schemeClr val="tx1"/>
                </a:solidFill>
                <a:effectLst/>
                <a:latin typeface="+mn-lt"/>
                <a:ea typeface="+mn-ea"/>
                <a:cs typeface="+mn-cs"/>
              </a:rPr>
              <a:t>ExH</a:t>
            </a:r>
            <a:r>
              <a:rPr lang="en-US" sz="1200" i="1" kern="1200" dirty="0">
                <a:solidFill>
                  <a:schemeClr val="tx1"/>
                </a:solidFill>
                <a:effectLst/>
                <a:latin typeface="+mn-lt"/>
                <a:ea typeface="+mn-ea"/>
                <a:cs typeface="+mn-cs"/>
              </a:rPr>
              <a:t>, DK comments:</a:t>
            </a:r>
            <a:endParaRPr lang="el-GR" sz="1200" i="1" kern="1200" dirty="0">
              <a:solidFill>
                <a:schemeClr val="tx1"/>
              </a:solidFill>
              <a:effectLst/>
              <a:latin typeface="+mn-lt"/>
              <a:ea typeface="+mn-ea"/>
              <a:cs typeface="+mn-cs"/>
            </a:endParaRPr>
          </a:p>
          <a:p>
            <a:pPr algn="l"/>
            <a:endParaRPr lang="el-GR" sz="1200" i="1" kern="1200" dirty="0">
              <a:solidFill>
                <a:schemeClr val="tx1"/>
              </a:solidFill>
              <a:effectLst/>
              <a:latin typeface="+mn-lt"/>
              <a:ea typeface="+mn-ea"/>
              <a:cs typeface="+mn-cs"/>
            </a:endParaRPr>
          </a:p>
          <a:p>
            <a:pPr algn="l"/>
            <a:r>
              <a:rPr lang="el-GR" sz="1200" kern="1200" dirty="0">
                <a:solidFill>
                  <a:schemeClr val="tx1"/>
                </a:solidFill>
                <a:effectLst/>
                <a:latin typeface="+mn-lt"/>
                <a:ea typeface="+mn-ea"/>
                <a:cs typeface="+mn-cs"/>
              </a:rPr>
              <a:t>Για αυτή τη διαδικασία λήψης αποφάσεων, η Ιεραρχία λαμβάνει επίσης υπόψη τις επιρροές των Ακτινών, των πλανητών και των αστερισμών υπό τους οποίους θα </a:t>
            </a:r>
            <a:r>
              <a:rPr lang="el-GR" sz="1200" kern="1200" dirty="0" err="1">
                <a:solidFill>
                  <a:schemeClr val="tx1"/>
                </a:solidFill>
                <a:effectLst/>
                <a:latin typeface="+mn-lt"/>
                <a:ea typeface="+mn-ea"/>
                <a:cs typeface="+mn-cs"/>
              </a:rPr>
              <a:t>εκδιπλωθεί</a:t>
            </a:r>
            <a:r>
              <a:rPr lang="el-GR" sz="1200" kern="1200" dirty="0">
                <a:solidFill>
                  <a:schemeClr val="tx1"/>
                </a:solidFill>
                <a:effectLst/>
                <a:latin typeface="+mn-lt"/>
                <a:ea typeface="+mn-ea"/>
                <a:cs typeface="+mn-cs"/>
              </a:rPr>
              <a:t> ο νέος αιώνας. Επιπλέον, λαμβάνουν υπόψη την επιρροή του Κακού: Στην Εξωτερίκευση της Ιεραρχίας ο ΝΤ.K σχολιάζει:</a:t>
            </a:r>
          </a:p>
          <a:p>
            <a:pPr algn="l"/>
            <a:endParaRPr lang="en-US" sz="1200" kern="1200" dirty="0">
              <a:solidFill>
                <a:schemeClr val="tx1"/>
              </a:solidFill>
              <a:effectLst/>
              <a:latin typeface="+mn-lt"/>
              <a:ea typeface="+mn-ea"/>
              <a:cs typeface="+mn-cs"/>
            </a:endParaRPr>
          </a:p>
          <a:p>
            <a:pPr lvl="1" algn="l"/>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the Members of the Hierarchy are not only sensitive to impression from the two other planetary centers (namely Shamballa and </a:t>
            </a:r>
            <a:r>
              <a:rPr lang="en-US" sz="1200" b="1" i="1" kern="1200" dirty="0">
                <a:solidFill>
                  <a:schemeClr val="tx1"/>
                </a:solidFill>
                <a:effectLst/>
                <a:latin typeface="+mn-lt"/>
                <a:ea typeface="+mn-ea"/>
                <a:cs typeface="+mn-cs"/>
              </a:rPr>
              <a:t>Humanity</a:t>
            </a:r>
            <a:r>
              <a:rPr lang="en-US" sz="1200" i="1" kern="1200" dirty="0">
                <a:solidFill>
                  <a:schemeClr val="tx1"/>
                </a:solidFill>
                <a:effectLst/>
                <a:latin typeface="+mn-lt"/>
                <a:ea typeface="+mn-ea"/>
                <a:cs typeface="+mn-cs"/>
              </a:rPr>
              <a:t>), but They are acutely aware of the Forces of Evil which are fighting furiously against the externalization of the spiritual work. </a:t>
            </a:r>
            <a:endParaRPr lang="en-US" sz="1200" kern="1200" dirty="0">
              <a:solidFill>
                <a:schemeClr val="tx1"/>
              </a:solidFill>
              <a:effectLst/>
              <a:latin typeface="+mn-lt"/>
              <a:ea typeface="+mn-ea"/>
              <a:cs typeface="+mn-cs"/>
            </a:endParaRPr>
          </a:p>
          <a:p>
            <a:pPr lvl="1" algn="l"/>
            <a:r>
              <a:rPr lang="en-US" sz="1200" i="1" kern="1200" dirty="0" err="1">
                <a:solidFill>
                  <a:schemeClr val="tx1"/>
                </a:solidFill>
                <a:effectLst/>
                <a:latin typeface="+mn-lt"/>
                <a:ea typeface="+mn-ea"/>
                <a:cs typeface="+mn-cs"/>
              </a:rPr>
              <a:t>ExH</a:t>
            </a:r>
            <a:r>
              <a:rPr lang="en-US" sz="1200" i="1" kern="1200" dirty="0">
                <a:solidFill>
                  <a:schemeClr val="tx1"/>
                </a:solidFill>
                <a:effectLst/>
                <a:latin typeface="+mn-lt"/>
                <a:ea typeface="+mn-ea"/>
                <a:cs typeface="+mn-cs"/>
              </a:rPr>
              <a:t>, p. 688</a:t>
            </a:r>
            <a:endParaRPr lang="en-US" sz="1200" kern="1200" dirty="0">
              <a:solidFill>
                <a:schemeClr val="tx1"/>
              </a:solidFill>
              <a:effectLst/>
              <a:latin typeface="+mn-lt"/>
              <a:ea typeface="+mn-ea"/>
              <a:cs typeface="+mn-cs"/>
            </a:endParaRPr>
          </a:p>
          <a:p>
            <a:pPr lvl="0" algn="l"/>
            <a:endParaRPr lang="el-GR" sz="1200" kern="1200" dirty="0">
              <a:solidFill>
                <a:schemeClr val="tx1"/>
              </a:solidFill>
              <a:effectLst/>
              <a:latin typeface="+mn-lt"/>
              <a:ea typeface="+mn-ea"/>
              <a:cs typeface="+mn-cs"/>
            </a:endParaRPr>
          </a:p>
          <a:p>
            <a:pPr lvl="1" algn="l"/>
            <a:r>
              <a:rPr lang="el-GR" sz="1200" i="1" kern="1200" dirty="0">
                <a:solidFill>
                  <a:schemeClr val="tx1"/>
                </a:solidFill>
                <a:effectLst/>
                <a:latin typeface="+mn-lt"/>
                <a:ea typeface="+mn-ea"/>
                <a:cs typeface="+mn-cs"/>
              </a:rPr>
              <a:t>«Τα Μέλη της Ιεραρχίας δεν είναι μόνο ευαίσθητα στην εντύπωση από τα δύο άλλα πλανητικά κέντρα (συγκεκριμένα τη </a:t>
            </a:r>
            <a:r>
              <a:rPr lang="el-GR" sz="1200" i="1" kern="1200" dirty="0" err="1">
                <a:solidFill>
                  <a:schemeClr val="tx1"/>
                </a:solidFill>
                <a:effectLst/>
                <a:latin typeface="+mn-lt"/>
                <a:ea typeface="+mn-ea"/>
                <a:cs typeface="+mn-cs"/>
              </a:rPr>
              <a:t>Σαμπάλλα</a:t>
            </a:r>
            <a:r>
              <a:rPr lang="el-GR" sz="1200" i="1" kern="1200" dirty="0">
                <a:solidFill>
                  <a:schemeClr val="tx1"/>
                </a:solidFill>
                <a:effectLst/>
                <a:latin typeface="+mn-lt"/>
                <a:ea typeface="+mn-ea"/>
                <a:cs typeface="+mn-cs"/>
              </a:rPr>
              <a:t> και την </a:t>
            </a:r>
            <a:r>
              <a:rPr lang="el-GR" sz="1200" b="1" i="1" kern="1200" dirty="0">
                <a:solidFill>
                  <a:schemeClr val="tx1"/>
                </a:solidFill>
                <a:effectLst/>
                <a:latin typeface="+mn-lt"/>
                <a:ea typeface="+mn-ea"/>
                <a:cs typeface="+mn-cs"/>
              </a:rPr>
              <a:t>Ανθρωπότητα</a:t>
            </a:r>
            <a:r>
              <a:rPr lang="el-GR" sz="1200" i="1" kern="1200" dirty="0">
                <a:solidFill>
                  <a:schemeClr val="tx1"/>
                </a:solidFill>
                <a:effectLst/>
                <a:latin typeface="+mn-lt"/>
                <a:ea typeface="+mn-ea"/>
                <a:cs typeface="+mn-cs"/>
              </a:rPr>
              <a:t>), αλλά έχουν πλήρη επίγνωση των Δυνάμεων του Κακού που μάχονται με μανία ενάντια στην εξωτερίκευση του πνευματικού έργου.</a:t>
            </a:r>
          </a:p>
          <a:p>
            <a:pPr lvl="1" algn="l"/>
            <a:r>
              <a:rPr lang="el-GR" sz="1200" i="1" kern="1200" dirty="0">
                <a:solidFill>
                  <a:schemeClr val="tx1"/>
                </a:solidFill>
                <a:effectLst/>
                <a:latin typeface="+mn-lt"/>
                <a:ea typeface="+mn-ea"/>
                <a:cs typeface="+mn-cs"/>
              </a:rPr>
              <a:t>EΙ, σελ. 688</a:t>
            </a:r>
          </a:p>
          <a:p>
            <a:pPr lvl="1" algn="l"/>
            <a:endParaRPr lang="en-US" sz="1200" i="1" kern="1200" dirty="0">
              <a:solidFill>
                <a:schemeClr val="tx1"/>
              </a:solidFill>
              <a:effectLst/>
              <a:latin typeface="+mn-lt"/>
              <a:ea typeface="+mn-ea"/>
              <a:cs typeface="+mn-cs"/>
            </a:endParaRPr>
          </a:p>
          <a:p>
            <a:pPr algn="l"/>
            <a:r>
              <a:rPr lang="en-US" sz="1200" b="1" kern="1200" dirty="0">
                <a:solidFill>
                  <a:schemeClr val="tx1"/>
                </a:solidFill>
                <a:effectLst/>
                <a:latin typeface="+mn-lt"/>
                <a:ea typeface="+mn-ea"/>
                <a:cs typeface="+mn-cs"/>
              </a:rPr>
              <a:t>Hierarchical Objectives to be Worked out</a:t>
            </a:r>
            <a:endParaRPr lang="el-GR" sz="1200" b="1" kern="1200" dirty="0">
              <a:solidFill>
                <a:schemeClr val="tx1"/>
              </a:solidFill>
              <a:effectLst/>
              <a:latin typeface="+mn-lt"/>
              <a:ea typeface="+mn-ea"/>
              <a:cs typeface="+mn-cs"/>
            </a:endParaRPr>
          </a:p>
          <a:p>
            <a:pPr algn="l"/>
            <a:r>
              <a:rPr lang="el-GR" sz="1200" b="1" kern="1200" dirty="0">
                <a:solidFill>
                  <a:schemeClr val="tx1"/>
                </a:solidFill>
                <a:effectLst/>
                <a:latin typeface="+mn-lt"/>
                <a:ea typeface="+mn-ea"/>
                <a:cs typeface="+mn-cs"/>
              </a:rPr>
              <a:t>Ιεραρχικοί Στόχοι που θα προβάλλουν</a:t>
            </a:r>
            <a:endParaRPr lang="en-US" sz="1200" b="1" kern="1200" dirty="0">
              <a:solidFill>
                <a:schemeClr val="tx1"/>
              </a:solidFill>
              <a:effectLst/>
              <a:latin typeface="+mn-lt"/>
              <a:ea typeface="+mn-ea"/>
              <a:cs typeface="+mn-cs"/>
            </a:endParaRPr>
          </a:p>
          <a:p>
            <a:pPr algn="l"/>
            <a:endParaRPr lang="en-US" sz="1200" i="1" kern="1200" dirty="0">
              <a:solidFill>
                <a:schemeClr val="tx1"/>
              </a:solidFill>
              <a:effectLst/>
              <a:latin typeface="+mn-lt"/>
              <a:ea typeface="+mn-ea"/>
              <a:cs typeface="+mn-cs"/>
            </a:endParaRPr>
          </a:p>
          <a:p>
            <a:pPr algn="l"/>
            <a:r>
              <a:rPr lang="en-US" sz="1200" i="1" kern="1200" dirty="0">
                <a:solidFill>
                  <a:schemeClr val="tx1"/>
                </a:solidFill>
                <a:effectLst/>
                <a:latin typeface="+mn-lt"/>
                <a:ea typeface="+mn-ea"/>
                <a:cs typeface="+mn-cs"/>
              </a:rPr>
              <a:t>Since the Conclave of 1925, the NGWS in cooperation with the Hierarchy have accomplished much. But Hierarchy still has OBJECTIVES they are still wanting to work out. </a:t>
            </a:r>
            <a:r>
              <a:rPr lang="en-US" sz="1200" i="0" kern="1200" dirty="0">
                <a:solidFill>
                  <a:schemeClr val="tx1"/>
                </a:solidFill>
                <a:effectLst/>
                <a:latin typeface="+mn-lt"/>
                <a:ea typeface="+mn-ea"/>
                <a:cs typeface="+mn-cs"/>
              </a:rPr>
              <a:t>For example:</a:t>
            </a:r>
            <a:endParaRPr lang="el-GR" sz="1200" i="0" kern="1200" dirty="0">
              <a:solidFill>
                <a:schemeClr val="tx1"/>
              </a:solidFill>
              <a:effectLst/>
              <a:latin typeface="+mn-lt"/>
              <a:ea typeface="+mn-ea"/>
              <a:cs typeface="+mn-cs"/>
            </a:endParaRPr>
          </a:p>
          <a:p>
            <a:pPr algn="l"/>
            <a:r>
              <a:rPr lang="el-GR" sz="1200" i="1" kern="1200" dirty="0">
                <a:solidFill>
                  <a:schemeClr val="tx1"/>
                </a:solidFill>
                <a:effectLst/>
                <a:latin typeface="+mn-lt"/>
                <a:ea typeface="+mn-ea"/>
                <a:cs typeface="+mn-cs"/>
              </a:rPr>
              <a:t>Από το Κονκλάβιο/ Συμβούλιο του 1925, ο ΝΟΕΚ σε συνεργασία με την Ιεραρχία έχουν επιτύχει πολλά. Αλλά η Ιεραρχία εξακολουθεί να έχει ΣΤΟΧΟΥΣ που εξακολουθούν να πρέπει να ολοκληρωθούν. Για παράδειγμα:</a:t>
            </a:r>
            <a:endParaRPr lang="en-US" sz="1200" i="1" kern="1200" dirty="0">
              <a:solidFill>
                <a:schemeClr val="tx1"/>
              </a:solidFill>
              <a:effectLst/>
              <a:latin typeface="+mn-lt"/>
              <a:ea typeface="+mn-ea"/>
              <a:cs typeface="+mn-cs"/>
            </a:endParaRPr>
          </a:p>
          <a:p>
            <a:pPr algn="l"/>
            <a:endParaRPr lang="en-US" sz="1200" kern="1200" dirty="0">
              <a:solidFill>
                <a:schemeClr val="tx1"/>
              </a:solidFill>
              <a:effectLst/>
              <a:latin typeface="+mn-lt"/>
              <a:ea typeface="+mn-ea"/>
              <a:cs typeface="+mn-cs"/>
            </a:endParaRPr>
          </a:p>
          <a:p>
            <a:pPr marL="628650" lvl="1" indent="-171450" algn="l">
              <a:buFont typeface="Arial" panose="020B0604020202020204" pitchFamily="34" charset="0"/>
              <a:buChar char="•"/>
            </a:pPr>
            <a:r>
              <a:rPr lang="en-US" sz="1200" kern="1200" dirty="0">
                <a:solidFill>
                  <a:schemeClr val="tx1"/>
                </a:solidFill>
                <a:effectLst/>
                <a:latin typeface="+mn-lt"/>
                <a:ea typeface="+mn-ea"/>
                <a:cs typeface="+mn-cs"/>
              </a:rPr>
              <a:t>Before the coming potencies of the Aquarian Age can be effectively employed, Humanity must break down ALL barriers of separateness, isolation and prejudice that are keeping men apart from each other. This is in reference to negating those ideologies that have forced or imposed their will on humanity by assertive governments and corporations and has caused humanity to largely </a:t>
            </a:r>
            <a:r>
              <a:rPr lang="en-US" sz="1200" u="sng" kern="1200" dirty="0">
                <a:solidFill>
                  <a:schemeClr val="tx1"/>
                </a:solidFill>
                <a:effectLst/>
                <a:latin typeface="+mn-lt"/>
                <a:ea typeface="+mn-ea"/>
                <a:cs typeface="+mn-cs"/>
              </a:rPr>
              <a:t>focus on all aspects of form nature</a:t>
            </a:r>
            <a:r>
              <a:rPr lang="en-US" sz="1200" kern="1200" dirty="0">
                <a:solidFill>
                  <a:schemeClr val="tx1"/>
                </a:solidFill>
                <a:effectLst/>
                <a:latin typeface="+mn-lt"/>
                <a:ea typeface="+mn-ea"/>
                <a:cs typeface="+mn-cs"/>
              </a:rPr>
              <a:t> through misinformation, i.e. glamours.</a:t>
            </a:r>
            <a:endParaRPr lang="el-GR" sz="1200" kern="1200" dirty="0">
              <a:solidFill>
                <a:schemeClr val="tx1"/>
              </a:solidFill>
              <a:effectLst/>
              <a:latin typeface="+mn-lt"/>
              <a:ea typeface="+mn-ea"/>
              <a:cs typeface="+mn-cs"/>
            </a:endParaRPr>
          </a:p>
          <a:p>
            <a:pPr marL="628650" lvl="1" indent="-171450" algn="l">
              <a:buFont typeface="Arial" panose="020B0604020202020204" pitchFamily="34" charset="0"/>
              <a:buChar char="•"/>
            </a:pPr>
            <a:endParaRPr lang="el-GR" sz="1200" kern="1200" dirty="0">
              <a:solidFill>
                <a:schemeClr val="tx1"/>
              </a:solidFill>
              <a:effectLst/>
              <a:latin typeface="+mn-lt"/>
              <a:ea typeface="+mn-ea"/>
              <a:cs typeface="+mn-cs"/>
            </a:endParaRPr>
          </a:p>
          <a:p>
            <a:pPr marL="628650" lvl="1" indent="-171450" algn="l">
              <a:buFont typeface="Arial" panose="020B0604020202020204" pitchFamily="34" charset="0"/>
              <a:buChar char="•"/>
            </a:pPr>
            <a:r>
              <a:rPr lang="el-GR" sz="1200" kern="1200" dirty="0">
                <a:solidFill>
                  <a:schemeClr val="tx1"/>
                </a:solidFill>
                <a:effectLst/>
                <a:latin typeface="+mn-lt"/>
                <a:ea typeface="+mn-ea"/>
                <a:cs typeface="+mn-cs"/>
              </a:rPr>
              <a:t>Προτού μπορέσουν να χρησιμοποιηθούν αποτελεσματικά οι επερχόμενες δυνάμεις της Εποχής του Υδροχόου, η Ανθρωπότητα πρέπει να καταρρίψει ΟΛΑ τα εμπόδια </a:t>
            </a:r>
            <a:r>
              <a:rPr lang="el-GR" sz="1200" kern="1200" dirty="0" err="1">
                <a:solidFill>
                  <a:schemeClr val="tx1"/>
                </a:solidFill>
                <a:effectLst/>
                <a:latin typeface="+mn-lt"/>
                <a:ea typeface="+mn-ea"/>
                <a:cs typeface="+mn-cs"/>
              </a:rPr>
              <a:t>χωριστικότητας</a:t>
            </a:r>
            <a:r>
              <a:rPr lang="el-GR" sz="1200" kern="1200" dirty="0">
                <a:solidFill>
                  <a:schemeClr val="tx1"/>
                </a:solidFill>
                <a:effectLst/>
                <a:latin typeface="+mn-lt"/>
                <a:ea typeface="+mn-ea"/>
                <a:cs typeface="+mn-cs"/>
              </a:rPr>
              <a:t>, απομόνωσης και προκατάληψης που κρατούν τους ανθρώπους  μακριά τον ένα από τον άλλο. Αυτό αναφέρεται στην κατάργηση εκείνων των ιδεολογιών που επέβαλαν ή επιβάλουν ακόμη την θέλησή τους στην ανθρωπότητα από κυβερνήσεις και εταιρείες και έκαναν την ανθρωπότητα να επικεντρωθεί σε μεγάλο </a:t>
            </a:r>
            <a:r>
              <a:rPr lang="el-GR" sz="1200" u="sng" kern="1200" dirty="0">
                <a:solidFill>
                  <a:schemeClr val="tx1"/>
                </a:solidFill>
                <a:effectLst/>
                <a:latin typeface="+mn-lt"/>
                <a:ea typeface="+mn-ea"/>
                <a:cs typeface="+mn-cs"/>
              </a:rPr>
              <a:t>βαθμό σε όλες τις πτυχές της μορφικής φύσης</a:t>
            </a:r>
            <a:r>
              <a:rPr lang="el-GR" sz="1200" kern="1200" dirty="0">
                <a:solidFill>
                  <a:schemeClr val="tx1"/>
                </a:solidFill>
                <a:effectLst/>
                <a:latin typeface="+mn-lt"/>
                <a:ea typeface="+mn-ea"/>
                <a:cs typeface="+mn-cs"/>
              </a:rPr>
              <a:t> μέσω της παραπληροφόρησης, δηλαδή των </a:t>
            </a:r>
            <a:r>
              <a:rPr lang="el-GR" sz="1200" kern="1200" dirty="0" err="1">
                <a:solidFill>
                  <a:schemeClr val="tx1"/>
                </a:solidFill>
                <a:effectLst/>
                <a:latin typeface="+mn-lt"/>
                <a:ea typeface="+mn-ea"/>
                <a:cs typeface="+mn-cs"/>
              </a:rPr>
              <a:t>θυμαπατών</a:t>
            </a:r>
            <a:r>
              <a:rPr lang="el-GR"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lvl="0" indent="0" algn="l">
              <a:buFont typeface="Arial" panose="020B0604020202020204" pitchFamily="34" charset="0"/>
              <a:buNone/>
            </a:pPr>
            <a:endParaRPr lang="en-US" sz="1200" kern="1200" dirty="0">
              <a:solidFill>
                <a:schemeClr val="tx1"/>
              </a:solidFill>
              <a:effectLst/>
              <a:latin typeface="+mn-lt"/>
              <a:ea typeface="+mn-ea"/>
              <a:cs typeface="+mn-cs"/>
            </a:endParaRPr>
          </a:p>
          <a:p>
            <a:pPr marL="0" lvl="0" indent="0" algn="l">
              <a:buFont typeface="Arial" panose="020B0604020202020204" pitchFamily="34" charset="0"/>
              <a:buNone/>
            </a:pPr>
            <a:r>
              <a:rPr lang="en-US" sz="1200" kern="1200" dirty="0">
                <a:solidFill>
                  <a:schemeClr val="tx1"/>
                </a:solidFill>
                <a:effectLst/>
                <a:latin typeface="+mn-lt"/>
                <a:ea typeface="+mn-ea"/>
                <a:cs typeface="+mn-cs"/>
              </a:rPr>
              <a:t>The NGWS or Service Workers:</a:t>
            </a:r>
            <a:endParaRPr lang="el-GR" sz="1200" kern="1200" dirty="0">
              <a:solidFill>
                <a:schemeClr val="tx1"/>
              </a:solidFill>
              <a:effectLst/>
              <a:latin typeface="+mn-lt"/>
              <a:ea typeface="+mn-ea"/>
              <a:cs typeface="+mn-cs"/>
            </a:endParaRPr>
          </a:p>
          <a:p>
            <a:pPr marL="0" lvl="0" indent="0" algn="l">
              <a:buFont typeface="Arial" panose="020B0604020202020204" pitchFamily="34" charset="0"/>
              <a:buNone/>
            </a:pPr>
            <a:r>
              <a:rPr lang="el-GR" sz="1200" kern="1200" dirty="0">
                <a:solidFill>
                  <a:schemeClr val="tx1"/>
                </a:solidFill>
                <a:effectLst/>
                <a:latin typeface="+mn-lt"/>
                <a:ea typeface="+mn-ea"/>
                <a:cs typeface="+mn-cs"/>
              </a:rPr>
              <a:t>Ο ΝΟΕΚ ή οι Παγκόσμιοι Εξυπηρετητές:</a:t>
            </a:r>
          </a:p>
          <a:p>
            <a:pPr marL="0" lvl="0" indent="0" algn="l">
              <a:buFont typeface="Arial" panose="020B0604020202020204" pitchFamily="34" charset="0"/>
              <a:buNone/>
            </a:pPr>
            <a:endParaRPr lang="en-US" sz="1200" kern="1200" dirty="0">
              <a:solidFill>
                <a:schemeClr val="tx1"/>
              </a:solidFill>
              <a:effectLst/>
              <a:latin typeface="+mn-lt"/>
              <a:ea typeface="+mn-ea"/>
              <a:cs typeface="+mn-cs"/>
            </a:endParaRPr>
          </a:p>
          <a:p>
            <a:pPr marL="628650" lvl="1" indent="-171450" algn="l">
              <a:buFont typeface="Arial" panose="020B0604020202020204" pitchFamily="34" charset="0"/>
              <a:buChar char="•"/>
            </a:pPr>
            <a:r>
              <a:rPr lang="en-US" sz="1200" kern="1200" dirty="0">
                <a:solidFill>
                  <a:schemeClr val="tx1"/>
                </a:solidFill>
                <a:effectLst/>
                <a:latin typeface="+mn-lt"/>
                <a:ea typeface="+mn-ea"/>
                <a:cs typeface="+mn-cs"/>
              </a:rPr>
              <a:t>Bring forth the principle of Sharing to the general population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They are helping to bring awareness that each nation must realize its responsibility and interrelationship  both politically and economically in </a:t>
            </a:r>
            <a:r>
              <a:rPr lang="en-US" sz="1200" u="sng" kern="1200" dirty="0">
                <a:solidFill>
                  <a:schemeClr val="tx1"/>
                </a:solidFill>
                <a:effectLst/>
                <a:latin typeface="+mn-lt"/>
                <a:ea typeface="+mn-ea"/>
                <a:cs typeface="+mn-cs"/>
              </a:rPr>
              <a:t>sharing of resources</a:t>
            </a:r>
            <a:r>
              <a:rPr lang="en-US" sz="1200" kern="1200" dirty="0">
                <a:solidFill>
                  <a:schemeClr val="tx1"/>
                </a:solidFill>
                <a:effectLst/>
                <a:latin typeface="+mn-lt"/>
                <a:ea typeface="+mn-ea"/>
                <a:cs typeface="+mn-cs"/>
              </a:rPr>
              <a:t> and for creating a basis for inaugurating an era of peace and abundance for all. This is essentially a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Ray action of bringing order out of chaos.</a:t>
            </a:r>
            <a:endParaRPr lang="el-GR"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sz="1200" kern="1200" dirty="0">
              <a:solidFill>
                <a:schemeClr val="tx1"/>
              </a:solidFill>
              <a:effectLst/>
              <a:latin typeface="+mn-lt"/>
              <a:ea typeface="+mn-ea"/>
              <a:cs typeface="+mn-cs"/>
            </a:endParaRPr>
          </a:p>
          <a:p>
            <a:pPr marL="628650" lvl="1" indent="-171450" algn="l">
              <a:buFont typeface="Arial" panose="020B0604020202020204" pitchFamily="34" charset="0"/>
              <a:buChar char="•"/>
            </a:pPr>
            <a:r>
              <a:rPr lang="el-GR" sz="1200" kern="1200" dirty="0">
                <a:solidFill>
                  <a:schemeClr val="tx1"/>
                </a:solidFill>
                <a:effectLst/>
                <a:latin typeface="+mn-lt"/>
                <a:ea typeface="+mn-ea"/>
                <a:cs typeface="+mn-cs"/>
              </a:rPr>
              <a:t>Προβάλουν την αρχή του Διαμοιρασμού στον γενικό πληθυσμό</a:t>
            </a:r>
          </a:p>
          <a:p>
            <a:pPr marL="628650" lvl="1" indent="-171450" algn="l">
              <a:buFont typeface="Arial" panose="020B0604020202020204" pitchFamily="34" charset="0"/>
              <a:buChar char="•"/>
            </a:pPr>
            <a:r>
              <a:rPr lang="el-GR" sz="1200" kern="1200" dirty="0">
                <a:solidFill>
                  <a:schemeClr val="tx1"/>
                </a:solidFill>
                <a:effectLst/>
                <a:latin typeface="+mn-lt"/>
                <a:ea typeface="+mn-ea"/>
                <a:cs typeface="+mn-cs"/>
              </a:rPr>
              <a:t>Βοηθούν στην ευαισθητοποίηση ότι κάθε έθνος πρέπει να συνειδητοποιήσει την ευθύνη  του και την αλληλεπίδρασή του τόσο πολιτικά όσο και οικονομικά όσον αφορά στην κατανομή των πόρων και στην δημιουργία  κάποιας βάσης για την έναρξη μιας εποχής ειρήνης και αφθονίας για όλους. Αυτή είναι ουσιαστικά μια δράση 4ης ακτίνας που θα επιφέρει τάξη από το χάος.</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628650" lvl="1" indent="-171450" algn="l">
              <a:buFont typeface="Arial" panose="020B0604020202020204" pitchFamily="34" charset="0"/>
              <a:buChar char="•"/>
            </a:pPr>
            <a:r>
              <a:rPr lang="en-US" sz="1200" kern="1200" dirty="0" err="1">
                <a:solidFill>
                  <a:schemeClr val="tx1"/>
                </a:solidFill>
                <a:effectLst/>
                <a:latin typeface="+mn-lt"/>
                <a:ea typeface="+mn-ea"/>
                <a:cs typeface="+mn-cs"/>
              </a:rPr>
              <a:t>As</a:t>
            </a:r>
            <a:r>
              <a:rPr lang="en-US" sz="1200" i="1" u="sng" kern="1200" dirty="0" err="1">
                <a:solidFill>
                  <a:schemeClr val="tx1"/>
                </a:solidFill>
                <a:effectLst/>
                <a:latin typeface="+mn-lt"/>
                <a:ea typeface="+mn-ea"/>
                <a:cs typeface="+mn-cs"/>
              </a:rPr>
              <a:t>“transmitters</a:t>
            </a:r>
            <a:r>
              <a:rPr lang="en-US" sz="1200" i="1" u="sng" kern="1200" dirty="0">
                <a:solidFill>
                  <a:schemeClr val="tx1"/>
                </a:solidFill>
                <a:effectLst/>
                <a:latin typeface="+mn-lt"/>
                <a:ea typeface="+mn-ea"/>
                <a:cs typeface="+mn-cs"/>
              </a:rPr>
              <a:t> of living links of truth</a:t>
            </a:r>
            <a:r>
              <a:rPr lang="en-US" sz="1200" kern="1200" dirty="0">
                <a:solidFill>
                  <a:schemeClr val="tx1"/>
                </a:solidFill>
                <a:effectLst/>
                <a:latin typeface="+mn-lt"/>
                <a:ea typeface="+mn-ea"/>
                <a:cs typeface="+mn-cs"/>
              </a:rPr>
              <a:t>”</a:t>
            </a:r>
            <a:r>
              <a:rPr lang="en-US" sz="1200" u="none" kern="120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Service Workers are a bridge between Hierarchy and Humanity and are raising the mental life of human consciousness of the average man and woman to a high functioning capacity and away from the current astral polarization.</a:t>
            </a:r>
          </a:p>
          <a:p>
            <a:pPr marL="628650" lvl="1" indent="-171450" algn="l">
              <a:buFont typeface="Arial" panose="020B0604020202020204" pitchFamily="34" charset="0"/>
              <a:buChar char="•"/>
            </a:pPr>
            <a:r>
              <a:rPr lang="en-US" sz="1200" kern="1200" dirty="0">
                <a:solidFill>
                  <a:schemeClr val="tx1"/>
                </a:solidFill>
                <a:effectLst/>
                <a:latin typeface="+mn-lt"/>
                <a:ea typeface="+mn-ea"/>
                <a:cs typeface="+mn-cs"/>
              </a:rPr>
              <a:t>They are evoking ideas and higher spiritual values, such as cooperation and goodwill throughout the 10 Seed Groups to the ideal of establishing right human relations in all sectors of human life.</a:t>
            </a:r>
          </a:p>
          <a:p>
            <a:pPr marL="628650" lvl="1" indent="-171450" algn="l">
              <a:buFont typeface="Arial" panose="020B0604020202020204" pitchFamily="34" charset="0"/>
              <a:buChar char="•"/>
            </a:pPr>
            <a:r>
              <a:rPr lang="en-US" sz="1200" kern="1200" dirty="0">
                <a:solidFill>
                  <a:schemeClr val="tx1"/>
                </a:solidFill>
                <a:effectLst/>
                <a:latin typeface="+mn-lt"/>
                <a:ea typeface="+mn-ea"/>
                <a:cs typeface="+mn-cs"/>
              </a:rPr>
              <a:t>With this expanded awareness, a sense of internationalism is developed and allows people the ability to belter grasp world affairs and their effects on them. </a:t>
            </a:r>
            <a:endParaRPr lang="el-GR" sz="1200" kern="1200" dirty="0">
              <a:solidFill>
                <a:schemeClr val="tx1"/>
              </a:solidFill>
              <a:effectLst/>
              <a:latin typeface="+mn-lt"/>
              <a:ea typeface="+mn-ea"/>
              <a:cs typeface="+mn-cs"/>
            </a:endParaRPr>
          </a:p>
          <a:p>
            <a:pPr marL="628650" lvl="1" indent="-171450" algn="l">
              <a:buFont typeface="Arial" panose="020B0604020202020204" pitchFamily="34" charset="0"/>
              <a:buChar char="•"/>
            </a:pPr>
            <a:endParaRPr lang="el-GR" sz="1200" kern="1200" dirty="0">
              <a:solidFill>
                <a:schemeClr val="tx1"/>
              </a:solidFill>
              <a:effectLst/>
              <a:latin typeface="+mn-lt"/>
              <a:ea typeface="+mn-ea"/>
              <a:cs typeface="+mn-cs"/>
            </a:endParaRPr>
          </a:p>
          <a:p>
            <a:pPr marL="628650" lvl="1" indent="-171450" algn="l">
              <a:buFont typeface="Arial" panose="020B0604020202020204" pitchFamily="34" charset="0"/>
              <a:buChar char="•"/>
            </a:pPr>
            <a:r>
              <a:rPr lang="el-GR" sz="1200" kern="1200" dirty="0">
                <a:solidFill>
                  <a:schemeClr val="tx1"/>
                </a:solidFill>
                <a:effectLst/>
                <a:latin typeface="+mn-lt"/>
                <a:ea typeface="+mn-ea"/>
                <a:cs typeface="+mn-cs"/>
              </a:rPr>
              <a:t>Ως «</a:t>
            </a:r>
            <a:r>
              <a:rPr lang="el-GR" sz="1200" u="sng" kern="1200" dirty="0">
                <a:solidFill>
                  <a:schemeClr val="tx1"/>
                </a:solidFill>
                <a:effectLst/>
                <a:latin typeface="+mn-lt"/>
                <a:ea typeface="+mn-ea"/>
                <a:cs typeface="+mn-cs"/>
              </a:rPr>
              <a:t>πομποί ζωντανών κρίκων αλήθειας</a:t>
            </a:r>
            <a:r>
              <a:rPr lang="el-GR" sz="1200" kern="1200" dirty="0">
                <a:solidFill>
                  <a:schemeClr val="tx1"/>
                </a:solidFill>
                <a:effectLst/>
                <a:latin typeface="+mn-lt"/>
                <a:ea typeface="+mn-ea"/>
                <a:cs typeface="+mn-cs"/>
              </a:rPr>
              <a:t>», οι Παγκόσμιοι Εξυπηρετητές  είναι μια γέφυρα μεταξύ Ιεραρχίας και Ανθρωπότητας και ανυψώνουν την νοητική ζωή της ανθρώπινης συνείδησης του μέσου άνδρα και γυναίκας σε ανώτερη λειτουργική ικανότητα και μακριά από την τρέχουσα αστρική πόλωση.</a:t>
            </a:r>
          </a:p>
          <a:p>
            <a:pPr marL="628650" lvl="1" indent="-171450" algn="l">
              <a:buFont typeface="Arial" panose="020B0604020202020204" pitchFamily="34" charset="0"/>
              <a:buChar char="•"/>
            </a:pPr>
            <a:r>
              <a:rPr lang="el-GR" sz="1200" kern="1200" dirty="0">
                <a:solidFill>
                  <a:schemeClr val="tx1"/>
                </a:solidFill>
                <a:effectLst/>
                <a:latin typeface="+mn-lt"/>
                <a:ea typeface="+mn-ea"/>
                <a:cs typeface="+mn-cs"/>
              </a:rPr>
              <a:t>Επικαλούνται  ιδέες και ανώτερες πνευματικές αξίες, όπως συνεργασία και καλή θέληση σε όλους τους  10 Σπερματικούς Ομίλους, εργάζονται  προς το ιδανικό της δημιουργίας ορθών ανθρώπινων σχέσεων σε όλους τους τομείς της ανθρώπινης ζωής.</a:t>
            </a:r>
          </a:p>
          <a:p>
            <a:pPr marL="628650" lvl="1" indent="-171450" algn="l">
              <a:buFont typeface="Arial" panose="020B0604020202020204" pitchFamily="34" charset="0"/>
              <a:buChar char="•"/>
            </a:pPr>
            <a:r>
              <a:rPr lang="el-GR" sz="1200" kern="1200" dirty="0">
                <a:solidFill>
                  <a:schemeClr val="tx1"/>
                </a:solidFill>
                <a:effectLst/>
                <a:latin typeface="+mn-lt"/>
                <a:ea typeface="+mn-ea"/>
                <a:cs typeface="+mn-cs"/>
              </a:rPr>
              <a:t>Μέσω αυτής της διευρυμένης επίγνωσης, αναπτύσσεται μια αίσθηση διεθνισμού που επιτρέπει στους ανθρώπους να κατανοούν καλύτερα τις παγκόσμιες υποθέσεις και τις επιπτώσεις τους.</a:t>
            </a:r>
          </a:p>
          <a:p>
            <a:pPr marL="628650" lvl="1" indent="-171450" algn="l">
              <a:buFont typeface="Arial" panose="020B0604020202020204" pitchFamily="34" charset="0"/>
              <a:buChar char="•"/>
            </a:pPr>
            <a:endParaRPr lang="el-GR" sz="1200" kern="1200" dirty="0">
              <a:solidFill>
                <a:schemeClr val="tx1"/>
              </a:solidFill>
              <a:effectLst/>
              <a:latin typeface="+mn-lt"/>
              <a:ea typeface="+mn-ea"/>
              <a:cs typeface="+mn-cs"/>
            </a:endParaRPr>
          </a:p>
          <a:p>
            <a:pPr marL="1085850" lvl="2" indent="-171450" algn="l">
              <a:buFont typeface="Courier New" panose="02070309020205020404" pitchFamily="49" charset="0"/>
              <a:buChar char="o"/>
            </a:pPr>
            <a:r>
              <a:rPr lang="en-US" sz="1200" kern="1200" dirty="0">
                <a:solidFill>
                  <a:schemeClr val="tx1"/>
                </a:solidFill>
                <a:effectLst/>
                <a:latin typeface="+mn-lt"/>
                <a:ea typeface="+mn-ea"/>
                <a:cs typeface="+mn-cs"/>
              </a:rPr>
              <a:t>For example, this can include an awareness about the effects of climate change, and even here in the present, information about the spread of Coronavirus.</a:t>
            </a:r>
            <a:endParaRPr lang="el-GR" sz="1200" kern="1200" dirty="0">
              <a:solidFill>
                <a:schemeClr val="tx1"/>
              </a:solidFill>
              <a:effectLst/>
              <a:latin typeface="+mn-lt"/>
              <a:ea typeface="+mn-ea"/>
              <a:cs typeface="+mn-cs"/>
            </a:endParaRP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sz="1200" kern="1200" dirty="0">
                <a:solidFill>
                  <a:schemeClr val="tx1"/>
                </a:solidFill>
                <a:effectLst/>
                <a:latin typeface="+mn-lt"/>
                <a:ea typeface="+mn-ea"/>
                <a:cs typeface="+mn-cs"/>
              </a:rPr>
              <a:t>Για παράδειγμα, μπορεί να περιλαμβάνει την ευαισθητοποίηση σχετικά με τις επιπτώσεις της κλιματικής αλλαγής και εδώ στο παρόν, πληροφορίες σχετικά με την εξάπλωση του </a:t>
            </a:r>
            <a:r>
              <a:rPr lang="el-GR" sz="1200" kern="1200" dirty="0" err="1">
                <a:solidFill>
                  <a:schemeClr val="tx1"/>
                </a:solidFill>
                <a:effectLst/>
                <a:latin typeface="+mn-lt"/>
                <a:ea typeface="+mn-ea"/>
                <a:cs typeface="+mn-cs"/>
              </a:rPr>
              <a:t>κορωνοϊού</a:t>
            </a:r>
            <a:r>
              <a:rPr lang="el-GR"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085850" lvl="2" indent="-171450" algn="l">
              <a:buFont typeface="Courier New" panose="02070309020205020404" pitchFamily="49" charset="0"/>
              <a:buChar char="o"/>
            </a:pPr>
            <a:endParaRPr lang="el-GR" sz="1200" kern="1200" dirty="0">
              <a:solidFill>
                <a:schemeClr val="tx1"/>
              </a:solidFill>
              <a:effectLst/>
              <a:latin typeface="+mn-lt"/>
              <a:ea typeface="+mn-ea"/>
              <a:cs typeface="+mn-cs"/>
            </a:endParaRPr>
          </a:p>
          <a:p>
            <a:pPr marL="914400" lvl="2" indent="0" algn="l">
              <a:buFont typeface="Courier New" panose="02070309020205020404" pitchFamily="49" charset="0"/>
              <a:buNone/>
            </a:pPr>
            <a:endParaRPr lang="en-US" sz="1400" b="0" u="none" baseline="0" dirty="0">
              <a:latin typeface="Arial" panose="020B0604020202020204" pitchFamily="34" charset="0"/>
              <a:cs typeface="Arial" panose="020B0604020202020204" pitchFamily="34" charset="0"/>
            </a:endParaRPr>
          </a:p>
          <a:p>
            <a:pPr lvl="0" algn="l"/>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FFA9564-7ACA-4779-B4DE-DB48D22ECA08}" type="slidenum">
              <a:rPr lang="en-US" smtClean="0"/>
              <a:pPr/>
              <a:t>8</a:t>
            </a:fld>
            <a:endParaRPr lang="en-US"/>
          </a:p>
        </p:txBody>
      </p:sp>
    </p:spTree>
    <p:extLst>
      <p:ext uri="{BB962C8B-B14F-4D97-AF65-F5344CB8AC3E}">
        <p14:creationId xmlns:p14="http://schemas.microsoft.com/office/powerpoint/2010/main" val="116794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lgn="l"/>
            <a:r>
              <a:rPr lang="en-US" sz="1200" b="1" i="1" kern="1200" dirty="0">
                <a:solidFill>
                  <a:schemeClr val="tx1"/>
                </a:solidFill>
                <a:effectLst/>
                <a:latin typeface="+mn-lt"/>
                <a:ea typeface="+mn-ea"/>
                <a:cs typeface="+mn-cs"/>
              </a:rPr>
              <a:t>Humanity Freewill and the Working out of the Plan</a:t>
            </a:r>
            <a:endParaRPr lang="el-GR" sz="1200" b="1" i="1" kern="1200" dirty="0">
              <a:solidFill>
                <a:schemeClr val="tx1"/>
              </a:solidFill>
              <a:effectLst/>
              <a:latin typeface="+mn-lt"/>
              <a:ea typeface="+mn-ea"/>
              <a:cs typeface="+mn-cs"/>
            </a:endParaRPr>
          </a:p>
          <a:p>
            <a:pPr algn="l"/>
            <a:r>
              <a:rPr lang="el-GR" sz="1200" b="1" i="1" kern="1200" dirty="0">
                <a:solidFill>
                  <a:schemeClr val="tx1"/>
                </a:solidFill>
                <a:effectLst/>
                <a:latin typeface="+mn-lt"/>
                <a:ea typeface="+mn-ea"/>
                <a:cs typeface="+mn-cs"/>
              </a:rPr>
              <a:t>Ελεύθερη Βούληση και η ΅Εφαρμογή του Σχεδίου</a:t>
            </a:r>
            <a:endParaRPr lang="en-US" sz="1400" kern="1200" dirty="0">
              <a:solidFill>
                <a:schemeClr val="tx1"/>
              </a:solidFill>
              <a:effectLst/>
              <a:latin typeface="+mn-lt"/>
              <a:ea typeface="+mn-ea"/>
              <a:cs typeface="+mn-cs"/>
            </a:endParaRPr>
          </a:p>
          <a:p>
            <a:pPr algn="l"/>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algn="l"/>
            <a:r>
              <a:rPr lang="en-US" sz="1200" kern="1200" dirty="0">
                <a:solidFill>
                  <a:schemeClr val="tx1"/>
                </a:solidFill>
                <a:effectLst/>
                <a:latin typeface="+mn-lt"/>
                <a:ea typeface="+mn-ea"/>
                <a:cs typeface="+mn-cs"/>
              </a:rPr>
              <a:t>Human freewill has driven mankind’s activities for thousands of years. History has shown us, even to this very day that as man resists change, real spiritual progress </a:t>
            </a:r>
            <a:r>
              <a:rPr lang="en-US" sz="1200" b="1" kern="1200" dirty="0">
                <a:solidFill>
                  <a:schemeClr val="tx1"/>
                </a:solidFill>
                <a:effectLst/>
                <a:latin typeface="+mn-lt"/>
                <a:ea typeface="+mn-ea"/>
                <a:cs typeface="+mn-cs"/>
              </a:rPr>
              <a:t>can be slow </a:t>
            </a:r>
            <a:r>
              <a:rPr lang="en-US" sz="1200" kern="1200" dirty="0">
                <a:solidFill>
                  <a:schemeClr val="tx1"/>
                </a:solidFill>
                <a:effectLst/>
                <a:latin typeface="+mn-lt"/>
                <a:ea typeface="+mn-ea"/>
                <a:cs typeface="+mn-cs"/>
              </a:rPr>
              <a:t>in coming.  </a:t>
            </a:r>
            <a:endParaRPr lang="el-GR" sz="1200" kern="1200" dirty="0">
              <a:solidFill>
                <a:schemeClr val="tx1"/>
              </a:solidFill>
              <a:effectLst/>
              <a:latin typeface="+mn-lt"/>
              <a:ea typeface="+mn-ea"/>
              <a:cs typeface="+mn-cs"/>
            </a:endParaRPr>
          </a:p>
          <a:p>
            <a:pPr algn="l"/>
            <a:endParaRPr lang="el-GR" sz="1200" kern="1200" dirty="0">
              <a:solidFill>
                <a:schemeClr val="tx1"/>
              </a:solidFill>
              <a:effectLst/>
              <a:latin typeface="+mn-lt"/>
              <a:ea typeface="+mn-ea"/>
              <a:cs typeface="+mn-cs"/>
            </a:endParaRPr>
          </a:p>
          <a:p>
            <a:pPr algn="l"/>
            <a:r>
              <a:rPr lang="el-GR" sz="1200" kern="1200" dirty="0">
                <a:solidFill>
                  <a:schemeClr val="tx1"/>
                </a:solidFill>
                <a:effectLst/>
                <a:latin typeface="+mn-lt"/>
                <a:ea typeface="+mn-ea"/>
                <a:cs typeface="+mn-cs"/>
              </a:rPr>
              <a:t>Η ανθρώπινη ελεύθερη βούληση έχει οδηγήσει τις δραστηριότητες της ανθρωπότητας για χιλιάδες χρόνια. Η ιστορία μας έχει δείξει, ακόμη και μέχρι σήμερα, ότι καθώς ο άνθρωπος αντιστέκεται στην αλλαγή, η πραγματική πνευματική πρόοδος μπορεί να </a:t>
            </a:r>
            <a:r>
              <a:rPr lang="el-GR" sz="1200" b="1" kern="1200" dirty="0">
                <a:solidFill>
                  <a:schemeClr val="tx1"/>
                </a:solidFill>
                <a:effectLst/>
                <a:latin typeface="+mn-lt"/>
                <a:ea typeface="+mn-ea"/>
                <a:cs typeface="+mn-cs"/>
              </a:rPr>
              <a:t>αργήσει</a:t>
            </a:r>
            <a:r>
              <a:rPr lang="el-GR" sz="1200" kern="1200" dirty="0">
                <a:solidFill>
                  <a:schemeClr val="tx1"/>
                </a:solidFill>
                <a:effectLst/>
                <a:latin typeface="+mn-lt"/>
                <a:ea typeface="+mn-ea"/>
                <a:cs typeface="+mn-cs"/>
              </a:rPr>
              <a:t> να έρθει.</a:t>
            </a:r>
            <a:r>
              <a:rPr lang="en-US" sz="1200" kern="1200" dirty="0">
                <a:solidFill>
                  <a:schemeClr val="tx1"/>
                </a:solidFill>
                <a:effectLst/>
                <a:latin typeface="+mn-lt"/>
                <a:ea typeface="+mn-ea"/>
                <a:cs typeface="+mn-cs"/>
              </a:rPr>
              <a:t> </a:t>
            </a:r>
            <a:endParaRPr lang="el-GR" sz="1200" kern="1200" dirty="0">
              <a:solidFill>
                <a:schemeClr val="tx1"/>
              </a:solidFill>
              <a:effectLst/>
              <a:latin typeface="+mn-lt"/>
              <a:ea typeface="+mn-ea"/>
              <a:cs typeface="+mn-cs"/>
            </a:endParaRPr>
          </a:p>
          <a:p>
            <a:pPr algn="l"/>
            <a:endParaRPr lang="en-US" sz="1400" kern="1200" dirty="0">
              <a:solidFill>
                <a:schemeClr val="tx1"/>
              </a:solidFill>
              <a:effectLst/>
              <a:latin typeface="+mn-lt"/>
              <a:ea typeface="+mn-ea"/>
              <a:cs typeface="+mn-cs"/>
            </a:endParaRPr>
          </a:p>
          <a:p>
            <a:pPr algn="l"/>
            <a:r>
              <a:rPr lang="en-US" sz="1200" kern="1200" dirty="0">
                <a:solidFill>
                  <a:schemeClr val="tx1"/>
                </a:solidFill>
                <a:effectLst/>
                <a:latin typeface="+mn-lt"/>
                <a:ea typeface="+mn-ea"/>
                <a:cs typeface="+mn-cs"/>
              </a:rPr>
              <a:t>In approaching the 2025 Conclave and what it portents for Humanity, we must ask the questions:</a:t>
            </a:r>
            <a:endParaRPr lang="el-GR" sz="1200" kern="1200" dirty="0">
              <a:solidFill>
                <a:schemeClr val="tx1"/>
              </a:solidFill>
              <a:effectLst/>
              <a:latin typeface="+mn-lt"/>
              <a:ea typeface="+mn-ea"/>
              <a:cs typeface="+mn-cs"/>
            </a:endParaRPr>
          </a:p>
          <a:p>
            <a:pPr algn="l"/>
            <a:r>
              <a:rPr lang="el-GR" sz="1200" kern="1200" dirty="0">
                <a:solidFill>
                  <a:schemeClr val="tx1"/>
                </a:solidFill>
                <a:effectLst/>
                <a:latin typeface="+mn-lt"/>
                <a:ea typeface="+mn-ea"/>
                <a:cs typeface="+mn-cs"/>
              </a:rPr>
              <a:t>Προσεγγίζοντας το Συμβούλιο του 2025 και του τι προμηνύει για την Ανθρωπότητα, πρέπει να θέσουμε τα εξής ερωτήματα:</a:t>
            </a:r>
            <a:endParaRPr lang="en-US" sz="1200" kern="1200" dirty="0">
              <a:solidFill>
                <a:schemeClr val="tx1"/>
              </a:solidFill>
              <a:effectLst/>
              <a:latin typeface="+mn-lt"/>
              <a:ea typeface="+mn-ea"/>
              <a:cs typeface="+mn-cs"/>
            </a:endParaRPr>
          </a:p>
          <a:p>
            <a:pPr algn="l"/>
            <a:endParaRPr lang="en-US" sz="1400" kern="1200" dirty="0">
              <a:solidFill>
                <a:schemeClr val="tx1"/>
              </a:solidFill>
              <a:effectLst/>
              <a:latin typeface="+mn-lt"/>
              <a:ea typeface="+mn-ea"/>
              <a:cs typeface="+mn-cs"/>
            </a:endParaRPr>
          </a:p>
          <a:p>
            <a:pPr marL="628650" lvl="1" indent="-171450" algn="l">
              <a:buFont typeface="Arial" panose="020B0604020202020204" pitchFamily="34" charset="0"/>
              <a:buChar char="•"/>
            </a:pPr>
            <a:r>
              <a:rPr lang="en-US" sz="1200" i="1" kern="1200" dirty="0">
                <a:solidFill>
                  <a:schemeClr val="tx1"/>
                </a:solidFill>
                <a:effectLst/>
                <a:latin typeface="+mn-lt"/>
                <a:ea typeface="+mn-ea"/>
                <a:cs typeface="+mn-cs"/>
              </a:rPr>
              <a:t>Will man’s freewill continue to interfere with Hierarchies objectives and plans?</a:t>
            </a:r>
            <a:r>
              <a:rPr lang="en-US" sz="1200" kern="1200" dirty="0">
                <a:solidFill>
                  <a:schemeClr val="tx1"/>
                </a:solidFill>
                <a:effectLst/>
                <a:latin typeface="+mn-lt"/>
                <a:ea typeface="+mn-ea"/>
                <a:cs typeface="+mn-cs"/>
              </a:rPr>
              <a:t>   AND</a:t>
            </a:r>
            <a:endParaRPr lang="en-US" sz="1400" kern="1200" dirty="0">
              <a:solidFill>
                <a:schemeClr val="tx1"/>
              </a:solidFill>
              <a:effectLst/>
              <a:latin typeface="+mn-lt"/>
              <a:ea typeface="+mn-ea"/>
              <a:cs typeface="+mn-cs"/>
            </a:endParaRPr>
          </a:p>
          <a:p>
            <a:pPr marL="628650" lvl="1" indent="-171450" algn="l">
              <a:buFont typeface="Arial" panose="020B0604020202020204" pitchFamily="34" charset="0"/>
              <a:buChar char="•"/>
            </a:pPr>
            <a:r>
              <a:rPr lang="en-US" sz="1200" i="1" kern="1200" dirty="0">
                <a:solidFill>
                  <a:schemeClr val="tx1"/>
                </a:solidFill>
                <a:effectLst/>
                <a:latin typeface="+mn-lt"/>
                <a:ea typeface="+mn-ea"/>
                <a:cs typeface="+mn-cs"/>
              </a:rPr>
              <a:t>What if Humanity has </a:t>
            </a:r>
            <a:r>
              <a:rPr lang="en-US" sz="1200" i="1" u="sng" kern="1200" dirty="0">
                <a:solidFill>
                  <a:schemeClr val="tx1"/>
                </a:solidFill>
                <a:effectLst/>
                <a:latin typeface="+mn-lt"/>
                <a:ea typeface="+mn-ea"/>
                <a:cs typeface="+mn-cs"/>
              </a:rPr>
              <a:t>NOT responded well enough</a:t>
            </a:r>
            <a:r>
              <a:rPr lang="en-US" sz="1200" i="1" kern="1200" dirty="0">
                <a:solidFill>
                  <a:schemeClr val="tx1"/>
                </a:solidFill>
                <a:effectLst/>
                <a:latin typeface="+mn-lt"/>
                <a:ea typeface="+mn-ea"/>
                <a:cs typeface="+mn-cs"/>
              </a:rPr>
              <a:t> to Hierarchical and Shamballic energies?</a:t>
            </a:r>
            <a:endParaRPr lang="el-GR" sz="1200" i="1" kern="1200" dirty="0">
              <a:solidFill>
                <a:schemeClr val="tx1"/>
              </a:solidFill>
              <a:effectLst/>
              <a:latin typeface="+mn-lt"/>
              <a:ea typeface="+mn-ea"/>
              <a:cs typeface="+mn-cs"/>
            </a:endParaRPr>
          </a:p>
          <a:p>
            <a:pPr marL="628650" lvl="1" indent="-171450" algn="l">
              <a:buFont typeface="Arial" panose="020B0604020202020204" pitchFamily="34" charset="0"/>
              <a:buChar char="•"/>
            </a:pPr>
            <a:endParaRPr lang="el-GR" sz="1200" i="1" kern="1200" dirty="0">
              <a:solidFill>
                <a:schemeClr val="tx1"/>
              </a:solidFill>
              <a:effectLst/>
              <a:latin typeface="+mn-lt"/>
              <a:ea typeface="+mn-ea"/>
              <a:cs typeface="+mn-cs"/>
            </a:endParaRPr>
          </a:p>
          <a:p>
            <a:pPr marL="628650" lvl="1" indent="-171450" algn="l">
              <a:buFont typeface="Arial" panose="020B0604020202020204" pitchFamily="34" charset="0"/>
              <a:buChar char="•"/>
            </a:pPr>
            <a:r>
              <a:rPr lang="el-GR" sz="1400" kern="1200" dirty="0">
                <a:solidFill>
                  <a:schemeClr val="tx1"/>
                </a:solidFill>
                <a:effectLst/>
                <a:latin typeface="+mn-lt"/>
                <a:ea typeface="+mn-ea"/>
                <a:cs typeface="+mn-cs"/>
              </a:rPr>
              <a:t>Θα συνεχίσει η ελεύθερη βούληση του ανθρώπου να παρεμβαίνει στους στόχους και τα σχέδια της Ιεραρχίας; ΚΑΙ</a:t>
            </a:r>
          </a:p>
          <a:p>
            <a:pPr marL="628650" lvl="1" indent="-171450" algn="l">
              <a:buFont typeface="Arial" panose="020B0604020202020204" pitchFamily="34" charset="0"/>
              <a:buChar char="•"/>
            </a:pPr>
            <a:r>
              <a:rPr lang="el-GR" sz="1400" kern="1200" dirty="0">
                <a:solidFill>
                  <a:schemeClr val="tx1"/>
                </a:solidFill>
                <a:effectLst/>
                <a:latin typeface="+mn-lt"/>
                <a:ea typeface="+mn-ea"/>
                <a:cs typeface="+mn-cs"/>
              </a:rPr>
              <a:t>Κι αν η Ανθρωπότητα ΔΕΝ έχει ανταποκριθεί αρκετά καλά στις Ιεραρχικές και </a:t>
            </a:r>
            <a:r>
              <a:rPr lang="el-GR" sz="1400" kern="1200" dirty="0" err="1">
                <a:solidFill>
                  <a:schemeClr val="tx1"/>
                </a:solidFill>
                <a:effectLst/>
                <a:latin typeface="+mn-lt"/>
                <a:ea typeface="+mn-ea"/>
                <a:cs typeface="+mn-cs"/>
              </a:rPr>
              <a:t>Σαμπαλλικές</a:t>
            </a:r>
            <a:r>
              <a:rPr lang="el-GR" sz="1400" kern="1200" dirty="0">
                <a:solidFill>
                  <a:schemeClr val="tx1"/>
                </a:solidFill>
                <a:effectLst/>
                <a:latin typeface="+mn-lt"/>
                <a:ea typeface="+mn-ea"/>
                <a:cs typeface="+mn-cs"/>
              </a:rPr>
              <a:t> ενέργειες;</a:t>
            </a:r>
            <a:endParaRPr lang="el-GR" sz="1200" i="1" kern="1200" dirty="0">
              <a:solidFill>
                <a:schemeClr val="tx1"/>
              </a:solidFill>
              <a:effectLst/>
              <a:latin typeface="+mn-lt"/>
              <a:ea typeface="+mn-ea"/>
              <a:cs typeface="+mn-cs"/>
            </a:endParaRPr>
          </a:p>
          <a:p>
            <a:pPr marL="628650" lvl="1" indent="-171450" algn="l">
              <a:buFont typeface="Arial" panose="020B0604020202020204" pitchFamily="34" charset="0"/>
              <a:buChar char="•"/>
            </a:pPr>
            <a:endParaRPr lang="en-US" sz="1400" kern="1200" dirty="0">
              <a:solidFill>
                <a:schemeClr val="tx1"/>
              </a:solidFill>
              <a:effectLst/>
              <a:latin typeface="+mn-lt"/>
              <a:ea typeface="+mn-ea"/>
              <a:cs typeface="+mn-cs"/>
            </a:endParaRPr>
          </a:p>
          <a:p>
            <a:pPr algn="l"/>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algn="l"/>
            <a:r>
              <a:rPr lang="en-US" sz="1200" kern="1200" dirty="0">
                <a:solidFill>
                  <a:schemeClr val="tx1"/>
                </a:solidFill>
                <a:effectLst/>
                <a:latin typeface="+mn-lt"/>
                <a:ea typeface="+mn-ea"/>
                <a:cs typeface="+mn-cs"/>
              </a:rPr>
              <a:t>The Will coming from Shamballa or Hierarchy</a:t>
            </a:r>
            <a:r>
              <a:rPr lang="en-US" sz="1200" u="sng" kern="1200" dirty="0">
                <a:solidFill>
                  <a:schemeClr val="tx1"/>
                </a:solidFill>
                <a:effectLst/>
                <a:latin typeface="+mn-lt"/>
                <a:ea typeface="+mn-ea"/>
                <a:cs typeface="+mn-cs"/>
              </a:rPr>
              <a:t> is not deterred by the behavior of an individual</a:t>
            </a:r>
            <a:r>
              <a:rPr lang="en-US" sz="1200" kern="1200" dirty="0">
                <a:solidFill>
                  <a:schemeClr val="tx1"/>
                </a:solidFill>
                <a:effectLst/>
                <a:latin typeface="+mn-lt"/>
                <a:ea typeface="+mn-ea"/>
                <a:cs typeface="+mn-cs"/>
              </a:rPr>
              <a:t>. The Will of man can temporarily deter the manifestation of the Plan, but cannot affect its ultimate outcome. As disciples, we in the esoteric community and members of the NGWS have indeed directed our Wills towards realizing the implementation of the Plan and helping Hierarchy in any way we can. We understand that Hierarchy never interferes but impulses and impresses ideas, and possibilities to those who are sensitive on the inner planes.</a:t>
            </a:r>
            <a:endParaRPr lang="el-GR" sz="1200" kern="1200" dirty="0">
              <a:solidFill>
                <a:schemeClr val="tx1"/>
              </a:solidFill>
              <a:effectLst/>
              <a:latin typeface="+mn-lt"/>
              <a:ea typeface="+mn-ea"/>
              <a:cs typeface="+mn-cs"/>
            </a:endParaRPr>
          </a:p>
          <a:p>
            <a:pPr algn="l"/>
            <a:endParaRPr lang="el-GR" sz="1200" kern="1200" dirty="0">
              <a:solidFill>
                <a:schemeClr val="tx1"/>
              </a:solidFill>
              <a:effectLst/>
              <a:latin typeface="+mn-lt"/>
              <a:ea typeface="+mn-ea"/>
              <a:cs typeface="+mn-cs"/>
            </a:endParaRPr>
          </a:p>
          <a:p>
            <a:pPr algn="l"/>
            <a:r>
              <a:rPr lang="el-GR" sz="1400" kern="1200" dirty="0">
                <a:solidFill>
                  <a:schemeClr val="tx1"/>
                </a:solidFill>
                <a:effectLst/>
                <a:latin typeface="+mn-lt"/>
                <a:ea typeface="+mn-ea"/>
                <a:cs typeface="+mn-cs"/>
              </a:rPr>
              <a:t>Η Θέληση που προέρχεται από τη </a:t>
            </a:r>
            <a:r>
              <a:rPr lang="el-GR" sz="1400" kern="1200" dirty="0" err="1">
                <a:solidFill>
                  <a:schemeClr val="tx1"/>
                </a:solidFill>
                <a:effectLst/>
                <a:latin typeface="+mn-lt"/>
                <a:ea typeface="+mn-ea"/>
                <a:cs typeface="+mn-cs"/>
              </a:rPr>
              <a:t>Σαμπάλλα</a:t>
            </a:r>
            <a:r>
              <a:rPr lang="el-GR" sz="1400" kern="1200" dirty="0">
                <a:solidFill>
                  <a:schemeClr val="tx1"/>
                </a:solidFill>
                <a:effectLst/>
                <a:latin typeface="+mn-lt"/>
                <a:ea typeface="+mn-ea"/>
                <a:cs typeface="+mn-cs"/>
              </a:rPr>
              <a:t> ή την Ιεραρχία δεν αποθαρρύνεται από την συμπεριφορά ενός ατόμου. Η Θέληση του ανθρώπου μπορεί προσωρινά να αποτρέψει την εκδήλωση του Σχεδίου, αλλά δεν μπορεί να επηρεάσει την τελική έκβασή του. Εμείς ως μαθητές, στην εσωτερική κοινότητα και ως μέλη του ΝΟΕΚ  έχουμε πράγματι κατευθύνει τις Θελήσεις  μας προς την υλοποίηση και την εφαρμογή του Σχεδίου και στο να  βοηθήσουμε την Ιεραρχία με όποιον τρόπο μπορούμε. Καταλαβαίνουμε ότι η Ιεραρχία δεν παρεμβαίνει ποτέ αλλά ωθεί  και εντυπώνει  ιδέες και δυνατότητες σε όσους είναι ευαίσθητοι στα εσωτερικά πεδία.</a:t>
            </a:r>
            <a:endParaRPr lang="en-US" sz="1400" kern="1200" dirty="0">
              <a:solidFill>
                <a:schemeClr val="tx1"/>
              </a:solidFill>
              <a:effectLst/>
              <a:latin typeface="+mn-lt"/>
              <a:ea typeface="+mn-ea"/>
              <a:cs typeface="+mn-cs"/>
            </a:endParaRPr>
          </a:p>
          <a:p>
            <a:pPr algn="l"/>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algn="l"/>
            <a:r>
              <a:rPr lang="en-US" sz="1200" i="1" kern="1200" dirty="0">
                <a:solidFill>
                  <a:schemeClr val="tx1"/>
                </a:solidFill>
                <a:effectLst/>
                <a:latin typeface="+mn-lt"/>
                <a:ea typeface="+mn-ea"/>
                <a:cs typeface="+mn-cs"/>
              </a:rPr>
              <a:t>So, what if Humanity </a:t>
            </a:r>
            <a:r>
              <a:rPr lang="en-US" sz="1200" b="1" i="1" u="sng" kern="1200" dirty="0">
                <a:solidFill>
                  <a:schemeClr val="tx1"/>
                </a:solidFill>
                <a:effectLst/>
                <a:latin typeface="+mn-lt"/>
                <a:ea typeface="+mn-ea"/>
                <a:cs typeface="+mn-cs"/>
              </a:rPr>
              <a:t>DOES NOT</a:t>
            </a:r>
            <a:r>
              <a:rPr lang="en-US" sz="1200" i="1" kern="1200" dirty="0">
                <a:solidFill>
                  <a:schemeClr val="tx1"/>
                </a:solidFill>
                <a:effectLst/>
                <a:latin typeface="+mn-lt"/>
                <a:ea typeface="+mn-ea"/>
                <a:cs typeface="+mn-cs"/>
              </a:rPr>
              <a:t> make serious changes in how it functions on the physical plane?</a:t>
            </a:r>
            <a:r>
              <a:rPr lang="en-US" sz="1200" kern="1200" dirty="0">
                <a:solidFill>
                  <a:schemeClr val="tx1"/>
                </a:solidFill>
                <a:effectLst/>
                <a:latin typeface="+mn-lt"/>
                <a:ea typeface="+mn-ea"/>
                <a:cs typeface="+mn-cs"/>
              </a:rPr>
              <a:t> DK suggests in from </a:t>
            </a:r>
            <a:r>
              <a:rPr lang="en-US" sz="1200" kern="1200" dirty="0" err="1">
                <a:solidFill>
                  <a:schemeClr val="tx1"/>
                </a:solidFill>
                <a:effectLst/>
                <a:latin typeface="+mn-lt"/>
                <a:ea typeface="+mn-ea"/>
                <a:cs typeface="+mn-cs"/>
              </a:rPr>
              <a:t>ExH</a:t>
            </a:r>
            <a:r>
              <a:rPr lang="en-US" sz="1200" kern="1200" dirty="0">
                <a:solidFill>
                  <a:schemeClr val="tx1"/>
                </a:solidFill>
                <a:effectLst/>
                <a:latin typeface="+mn-lt"/>
                <a:ea typeface="+mn-ea"/>
                <a:cs typeface="+mn-cs"/>
              </a:rPr>
              <a:t>, pp. 259-261that Hierarchy might set in motion or initiate changes though “Types of Crisis”: </a:t>
            </a:r>
            <a:endParaRPr lang="el-GR" sz="1200" kern="1200" dirty="0">
              <a:solidFill>
                <a:schemeClr val="tx1"/>
              </a:solidFill>
              <a:effectLst/>
              <a:latin typeface="+mn-lt"/>
              <a:ea typeface="+mn-ea"/>
              <a:cs typeface="+mn-cs"/>
            </a:endParaRPr>
          </a:p>
          <a:p>
            <a:pPr algn="l"/>
            <a:endParaRPr lang="el-GR" sz="1200" kern="1200" dirty="0">
              <a:solidFill>
                <a:schemeClr val="tx1"/>
              </a:solidFill>
              <a:effectLst/>
              <a:latin typeface="+mn-lt"/>
              <a:ea typeface="+mn-ea"/>
              <a:cs typeface="+mn-cs"/>
            </a:endParaRPr>
          </a:p>
          <a:p>
            <a:pPr algn="l"/>
            <a:r>
              <a:rPr lang="el-GR" sz="1200" i="1" kern="1200" dirty="0">
                <a:solidFill>
                  <a:schemeClr val="tx1"/>
                </a:solidFill>
                <a:effectLst/>
                <a:latin typeface="+mn-lt"/>
                <a:ea typeface="+mn-ea"/>
                <a:cs typeface="+mn-cs"/>
              </a:rPr>
              <a:t>Λοιπόν, τι γίνεται αν η Ανθρωπότητα </a:t>
            </a:r>
            <a:r>
              <a:rPr lang="el-GR" sz="1200" b="1" i="1" kern="1200" dirty="0">
                <a:solidFill>
                  <a:schemeClr val="tx1"/>
                </a:solidFill>
                <a:effectLst/>
                <a:latin typeface="+mn-lt"/>
                <a:ea typeface="+mn-ea"/>
                <a:cs typeface="+mn-cs"/>
              </a:rPr>
              <a:t>ΔΕΝ</a:t>
            </a:r>
            <a:r>
              <a:rPr lang="el-GR" sz="1200" i="1" kern="1200" dirty="0">
                <a:solidFill>
                  <a:schemeClr val="tx1"/>
                </a:solidFill>
                <a:effectLst/>
                <a:latin typeface="+mn-lt"/>
                <a:ea typeface="+mn-ea"/>
                <a:cs typeface="+mn-cs"/>
              </a:rPr>
              <a:t> κάνει σοβαρές αλλαγές στον τρόπο λειτουργίας της στο φυσικό πεδίο; Ο ΝΤ.Κ.  λέει στο βιβλίο Εξωτερίκευση της Ιεραρχίας , σελ. 259-261, ότι η Ιεραρχία μπορεί να δρομολογήσει ή να ξεκινήσει αλλαγές μέσω «Τύπων Κρίσης»: </a:t>
            </a:r>
            <a:endParaRPr lang="en-US" sz="1200" i="1" kern="1200" dirty="0">
              <a:solidFill>
                <a:schemeClr val="tx1"/>
              </a:solidFill>
              <a:effectLst/>
              <a:latin typeface="+mn-lt"/>
              <a:ea typeface="+mn-ea"/>
              <a:cs typeface="+mn-cs"/>
            </a:endParaRPr>
          </a:p>
          <a:p>
            <a:pPr algn="l"/>
            <a:endParaRPr lang="en-US" sz="1400" kern="1200" dirty="0">
              <a:solidFill>
                <a:schemeClr val="tx1"/>
              </a:solidFill>
              <a:effectLst/>
              <a:latin typeface="+mn-lt"/>
              <a:ea typeface="+mn-ea"/>
              <a:cs typeface="+mn-cs"/>
            </a:endParaRPr>
          </a:p>
          <a:p>
            <a:pPr marL="685800" lvl="1" indent="-228600" algn="l">
              <a:buFont typeface="+mj-lt"/>
              <a:buAutoNum type="arabicPeriod"/>
            </a:pPr>
            <a:r>
              <a:rPr lang="en-US" sz="1200" i="1" kern="1200" dirty="0">
                <a:solidFill>
                  <a:schemeClr val="tx1"/>
                </a:solidFill>
                <a:effectLst/>
                <a:latin typeface="+mn-lt"/>
                <a:ea typeface="+mn-ea"/>
                <a:cs typeface="+mn-cs"/>
              </a:rPr>
              <a:t>“ A </a:t>
            </a:r>
            <a:r>
              <a:rPr lang="en-US" sz="1200" b="1" i="1" kern="1200" dirty="0">
                <a:solidFill>
                  <a:schemeClr val="tx1"/>
                </a:solidFill>
                <a:effectLst/>
                <a:latin typeface="+mn-lt"/>
                <a:ea typeface="+mn-ea"/>
                <a:cs typeface="+mn-cs"/>
              </a:rPr>
              <a:t>Stimulation of certain people</a:t>
            </a:r>
            <a:r>
              <a:rPr lang="en-US" sz="1200" i="1" kern="1200" dirty="0">
                <a:solidFill>
                  <a:schemeClr val="tx1"/>
                </a:solidFill>
                <a:effectLst/>
                <a:latin typeface="+mn-lt"/>
                <a:ea typeface="+mn-ea"/>
                <a:cs typeface="+mn-cs"/>
              </a:rPr>
              <a:t> to dynamic and phenomenal action or an emergence of Inspired Leadership”…that could be overshadowed by divinity, and can accept divine purpose as a driving factor in conditioning world affairs.”</a:t>
            </a:r>
            <a:endParaRPr lang="el-GR" sz="1200" i="1" kern="1200" dirty="0">
              <a:solidFill>
                <a:schemeClr val="tx1"/>
              </a:solidFill>
              <a:effectLst/>
              <a:latin typeface="+mn-lt"/>
              <a:ea typeface="+mn-ea"/>
              <a:cs typeface="+mn-cs"/>
            </a:endParaRPr>
          </a:p>
          <a:p>
            <a:pPr marL="685800" lvl="1" indent="-228600" algn="l">
              <a:buFont typeface="+mj-lt"/>
              <a:buAutoNum type="arabicPeriod"/>
            </a:pPr>
            <a:endParaRPr lang="el-GR" sz="1200" i="1" kern="1200" dirty="0">
              <a:solidFill>
                <a:schemeClr val="tx1"/>
              </a:solidFill>
              <a:effectLst/>
              <a:latin typeface="+mn-lt"/>
              <a:ea typeface="+mn-ea"/>
              <a:cs typeface="+mn-cs"/>
            </a:endParaRPr>
          </a:p>
          <a:p>
            <a:pPr marL="457200" lvl="1" indent="0" algn="l">
              <a:buFont typeface="+mj-lt"/>
              <a:buNone/>
            </a:pPr>
            <a:r>
              <a:rPr lang="el-GR" sz="1200" i="1" kern="1200" dirty="0">
                <a:solidFill>
                  <a:schemeClr val="tx1"/>
                </a:solidFill>
                <a:effectLst/>
                <a:latin typeface="+mn-lt"/>
                <a:ea typeface="+mn-ea"/>
                <a:cs typeface="+mn-cs"/>
              </a:rPr>
              <a:t> 1. «Μια διέγερση ορισμένων ανθρώπων σε δυναμική και φαινομενική δράση ή μια εμφάνιση μιας Εμπνευσμένης Ηγεσίας»… που θα μπορούσε να επισκιαστεί από την θεότητα και μπορεί να  </a:t>
            </a:r>
          </a:p>
          <a:p>
            <a:pPr marL="457200" lvl="1" indent="0" algn="l">
              <a:buFont typeface="+mj-lt"/>
              <a:buNone/>
            </a:pPr>
            <a:r>
              <a:rPr lang="el-GR" sz="1200" i="1" kern="1200" dirty="0">
                <a:solidFill>
                  <a:schemeClr val="tx1"/>
                </a:solidFill>
                <a:effectLst/>
                <a:latin typeface="+mn-lt"/>
                <a:ea typeface="+mn-ea"/>
                <a:cs typeface="+mn-cs"/>
              </a:rPr>
              <a:t>       αποδεχθεί τον θείο σκοπό ως κινητήριο παράγοντα στη ρύθμιση των παγκόσμιων υποθέσεων».</a:t>
            </a:r>
          </a:p>
          <a:p>
            <a:pPr marL="457200" lvl="1" indent="0" algn="l">
              <a:buFont typeface="+mj-lt"/>
              <a:buNone/>
            </a:pPr>
            <a:endParaRPr lang="en-US" sz="1200" i="1" kern="1200" dirty="0">
              <a:solidFill>
                <a:schemeClr val="tx1"/>
              </a:solidFill>
              <a:effectLst/>
              <a:latin typeface="+mn-lt"/>
              <a:ea typeface="+mn-ea"/>
              <a:cs typeface="+mn-cs"/>
            </a:endParaRPr>
          </a:p>
          <a:p>
            <a:pPr marL="1085850" lvl="2" indent="-171450" algn="l">
              <a:buFont typeface="Arial" panose="020B0604020202020204" pitchFamily="34" charset="0"/>
              <a:buChar char="•"/>
            </a:pPr>
            <a:r>
              <a:rPr lang="en-US" sz="1200" kern="1200" dirty="0">
                <a:solidFill>
                  <a:schemeClr val="tx1"/>
                </a:solidFill>
                <a:effectLst/>
                <a:latin typeface="+mn-lt"/>
                <a:ea typeface="+mn-ea"/>
                <a:cs typeface="+mn-cs"/>
              </a:rPr>
              <a:t>We need leadership from what DK calls </a:t>
            </a:r>
            <a:r>
              <a:rPr lang="en-US" sz="1200" i="1" kern="1200" dirty="0">
                <a:solidFill>
                  <a:schemeClr val="tx1"/>
                </a:solidFill>
                <a:effectLst/>
                <a:latin typeface="+mn-lt"/>
                <a:ea typeface="+mn-ea"/>
                <a:cs typeface="+mn-cs"/>
              </a:rPr>
              <a:t>“a band of conditioning Souls”</a:t>
            </a:r>
            <a:r>
              <a:rPr lang="en-US" sz="1200" kern="1200" dirty="0">
                <a:solidFill>
                  <a:schemeClr val="tx1"/>
                </a:solidFill>
                <a:effectLst/>
                <a:latin typeface="+mn-lt"/>
                <a:ea typeface="+mn-ea"/>
                <a:cs typeface="+mn-cs"/>
              </a:rPr>
              <a:t>, such as disciples and Initiates already in the world….</a:t>
            </a:r>
            <a:r>
              <a:rPr lang="en-US" sz="1200" b="1" kern="1200" dirty="0">
                <a:solidFill>
                  <a:schemeClr val="tx1"/>
                </a:solidFill>
                <a:effectLst/>
                <a:latin typeface="+mn-lt"/>
                <a:ea typeface="+mn-ea"/>
                <a:cs typeface="+mn-cs"/>
              </a:rPr>
              <a:t>who can lead</a:t>
            </a:r>
            <a:r>
              <a:rPr lang="en-US" sz="1200" kern="1200" dirty="0">
                <a:solidFill>
                  <a:schemeClr val="tx1"/>
                </a:solidFill>
                <a:effectLst/>
                <a:latin typeface="+mn-lt"/>
                <a:ea typeface="+mn-ea"/>
                <a:cs typeface="+mn-cs"/>
              </a:rPr>
              <a:t> humanity out of the crises we are immersed in within the governmental, economic, scientific, education, and to the cultural  sectors.</a:t>
            </a:r>
            <a:endParaRPr lang="el-GR" sz="1200" kern="1200" dirty="0">
              <a:solidFill>
                <a:schemeClr val="tx1"/>
              </a:solidFill>
              <a:effectLst/>
              <a:latin typeface="+mn-lt"/>
              <a:ea typeface="+mn-ea"/>
              <a:cs typeface="+mn-cs"/>
            </a:endParaRPr>
          </a:p>
          <a:p>
            <a:pPr marL="1085850" lvl="2" indent="-171450" algn="l">
              <a:buFont typeface="Arial" panose="020B0604020202020204" pitchFamily="34" charset="0"/>
              <a:buChar char="•"/>
            </a:pPr>
            <a:endParaRPr lang="el-GR" sz="1200" kern="1200" dirty="0">
              <a:solidFill>
                <a:schemeClr val="tx1"/>
              </a:solidFill>
              <a:effectLst/>
              <a:latin typeface="+mn-lt"/>
              <a:ea typeface="+mn-ea"/>
              <a:cs typeface="+mn-cs"/>
            </a:endParaRPr>
          </a:p>
          <a:p>
            <a:pPr marL="1085850" lvl="2" indent="-171450" algn="l">
              <a:buFont typeface="Arial" panose="020B0604020202020204" pitchFamily="34" charset="0"/>
              <a:buChar char="•"/>
            </a:pPr>
            <a:r>
              <a:rPr lang="el-GR" sz="1200" kern="1200" dirty="0">
                <a:solidFill>
                  <a:schemeClr val="tx1"/>
                </a:solidFill>
                <a:effectLst/>
                <a:latin typeface="+mn-lt"/>
                <a:ea typeface="+mn-ea"/>
                <a:cs typeface="+mn-cs"/>
              </a:rPr>
              <a:t>Χρειαζόμαστε ηγεσία  σαν αυτή που ο Διδάσκαλος ΝΤ.Κ. αποκαλεί «</a:t>
            </a:r>
            <a:r>
              <a:rPr lang="el-GR" sz="1200" b="0" i="1" kern="1200" dirty="0">
                <a:solidFill>
                  <a:schemeClr val="tx1"/>
                </a:solidFill>
                <a:effectLst/>
                <a:latin typeface="+mn-lt"/>
                <a:ea typeface="+mn-ea"/>
                <a:cs typeface="+mn-cs"/>
              </a:rPr>
              <a:t>μια ομάδα ψυχών που προετοιμάζουν</a:t>
            </a:r>
            <a:r>
              <a:rPr lang="el-GR" sz="1200" kern="1200" dirty="0">
                <a:solidFill>
                  <a:schemeClr val="tx1"/>
                </a:solidFill>
                <a:effectLst/>
                <a:latin typeface="+mn-lt"/>
                <a:ea typeface="+mn-ea"/>
                <a:cs typeface="+mn-cs"/>
              </a:rPr>
              <a:t>», όπως οι μαθητές και οι μυημένοι ήδη στον κόσμο… </a:t>
            </a:r>
            <a:r>
              <a:rPr lang="el-GR" sz="1200" b="1" kern="1200" dirty="0">
                <a:solidFill>
                  <a:schemeClr val="tx1"/>
                </a:solidFill>
                <a:effectLst/>
                <a:latin typeface="+mn-lt"/>
                <a:ea typeface="+mn-ea"/>
                <a:cs typeface="+mn-cs"/>
              </a:rPr>
              <a:t>που μπορούν να οδηγήσουν </a:t>
            </a:r>
            <a:r>
              <a:rPr lang="el-GR" sz="1200" kern="1200" dirty="0">
                <a:solidFill>
                  <a:schemeClr val="tx1"/>
                </a:solidFill>
                <a:effectLst/>
                <a:latin typeface="+mn-lt"/>
                <a:ea typeface="+mn-ea"/>
                <a:cs typeface="+mn-cs"/>
              </a:rPr>
              <a:t>την ανθρωπότητα από τις κρίσεις στις οποίες  είμαστε βυθισμένοι  στο τομείς της ορθής διακυβέρνησης,  των οικονομικών,  της επιστήμης, της  εκπαίδευσης και του </a:t>
            </a:r>
            <a:r>
              <a:rPr lang="el-GR" sz="1200" kern="1200" dirty="0" err="1">
                <a:solidFill>
                  <a:schemeClr val="tx1"/>
                </a:solidFill>
                <a:effectLst/>
                <a:latin typeface="+mn-lt"/>
                <a:ea typeface="+mn-ea"/>
                <a:cs typeface="+mn-cs"/>
              </a:rPr>
              <a:t>πολιτιστμού</a:t>
            </a:r>
            <a:r>
              <a:rPr lang="el-GR" sz="1200" kern="1200" dirty="0">
                <a:solidFill>
                  <a:schemeClr val="tx1"/>
                </a:solidFill>
                <a:effectLst/>
                <a:latin typeface="+mn-lt"/>
                <a:ea typeface="+mn-ea"/>
                <a:cs typeface="+mn-cs"/>
              </a:rPr>
              <a:t>.</a:t>
            </a:r>
          </a:p>
          <a:p>
            <a:pPr marL="1085850" lvl="2" indent="-171450" algn="l">
              <a:buFont typeface="Arial" panose="020B0604020202020204" pitchFamily="34" charset="0"/>
              <a:buChar char="•"/>
            </a:pPr>
            <a:endParaRPr lang="el-GR" sz="1200" kern="1200" dirty="0">
              <a:solidFill>
                <a:schemeClr val="tx1"/>
              </a:solidFill>
              <a:effectLst/>
              <a:latin typeface="+mn-lt"/>
              <a:ea typeface="+mn-ea"/>
              <a:cs typeface="+mn-cs"/>
            </a:endParaRPr>
          </a:p>
          <a:p>
            <a:pPr marL="1085850" lvl="2" indent="-171450" algn="l">
              <a:buFont typeface="Arial" panose="020B0604020202020204" pitchFamily="34" charset="0"/>
              <a:buChar char="•"/>
            </a:pPr>
            <a:endParaRPr lang="en-US" sz="1400" kern="1200" dirty="0">
              <a:solidFill>
                <a:schemeClr val="tx1"/>
              </a:solidFill>
              <a:effectLst/>
              <a:latin typeface="+mn-lt"/>
              <a:ea typeface="+mn-ea"/>
              <a:cs typeface="+mn-cs"/>
            </a:endParaRPr>
          </a:p>
          <a:p>
            <a:pPr marL="685800" lvl="1" indent="-228600" algn="l">
              <a:buFont typeface="+mj-lt"/>
              <a:buAutoNum type="arabicPeriod"/>
            </a:pP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Another crisis could be …..</a:t>
            </a:r>
            <a:r>
              <a:rPr lang="en-US" sz="1200" b="1" kern="1200" dirty="0">
                <a:solidFill>
                  <a:schemeClr val="tx1"/>
                </a:solidFill>
                <a:effectLst/>
                <a:latin typeface="+mn-lt"/>
                <a:ea typeface="+mn-ea"/>
                <a:cs typeface="+mn-cs"/>
              </a:rPr>
              <a:t>A Divine Embodiment or a </a:t>
            </a:r>
            <a:r>
              <a:rPr lang="en-US" sz="1200" kern="1200" dirty="0">
                <a:solidFill>
                  <a:schemeClr val="tx1"/>
                </a:solidFill>
                <a:effectLst/>
                <a:latin typeface="+mn-lt"/>
                <a:ea typeface="+mn-ea"/>
                <a:cs typeface="+mn-cs"/>
              </a:rPr>
              <a:t>Hierarchical Influence. This could manifest as an approach to Mental or Astral Planes…with accompanying thoughtforms and impressions.</a:t>
            </a:r>
            <a:endParaRPr lang="en-US" sz="1400" kern="1200" dirty="0">
              <a:solidFill>
                <a:schemeClr val="tx1"/>
              </a:solidFill>
              <a:effectLst/>
              <a:latin typeface="+mn-lt"/>
              <a:ea typeface="+mn-ea"/>
              <a:cs typeface="+mn-cs"/>
            </a:endParaRPr>
          </a:p>
          <a:p>
            <a:pPr lvl="1" algn="l"/>
            <a:r>
              <a:rPr lang="en-US" sz="1200" i="1" kern="1200" dirty="0">
                <a:solidFill>
                  <a:schemeClr val="tx1"/>
                </a:solidFill>
                <a:effectLst/>
                <a:latin typeface="+mn-lt"/>
                <a:ea typeface="+mn-ea"/>
                <a:cs typeface="+mn-cs"/>
              </a:rPr>
              <a:t>       From GWP, He says: “….that by entities such as the Angel of the Presence may make His nearness felt and inspire you to pass courageously through the fires of the burning ground…”</a:t>
            </a:r>
          </a:p>
          <a:p>
            <a:pPr marL="685800" lvl="1" indent="-228600" algn="l">
              <a:buFont typeface="+mj-lt"/>
              <a:buAutoNum type="arabicPeriod" startAt="3"/>
            </a:pPr>
            <a:r>
              <a:rPr lang="en-US" sz="1200" kern="1200" dirty="0">
                <a:solidFill>
                  <a:schemeClr val="tx1"/>
                </a:solidFill>
                <a:effectLst/>
                <a:latin typeface="+mn-lt"/>
                <a:ea typeface="+mn-ea"/>
                <a:cs typeface="+mn-cs"/>
              </a:rPr>
              <a:t>From </a:t>
            </a:r>
            <a:r>
              <a:rPr lang="en-US" sz="1200" kern="1200" dirty="0" err="1">
                <a:solidFill>
                  <a:schemeClr val="tx1"/>
                </a:solidFill>
                <a:effectLst/>
                <a:latin typeface="+mn-lt"/>
                <a:ea typeface="+mn-ea"/>
                <a:cs typeface="+mn-cs"/>
              </a:rPr>
              <a:t>ExH</a:t>
            </a:r>
            <a:r>
              <a:rPr lang="en-US" sz="1200" kern="1200" dirty="0">
                <a:solidFill>
                  <a:schemeClr val="tx1"/>
                </a:solidFill>
                <a:effectLst/>
                <a:latin typeface="+mn-lt"/>
                <a:ea typeface="+mn-ea"/>
                <a:cs typeface="+mn-cs"/>
              </a:rPr>
              <a:t>, DK says: “</a:t>
            </a:r>
            <a:r>
              <a:rPr lang="en-US" sz="1200" i="1" kern="1200" dirty="0">
                <a:solidFill>
                  <a:schemeClr val="tx1"/>
                </a:solidFill>
                <a:effectLst/>
                <a:latin typeface="+mn-lt"/>
                <a:ea typeface="+mn-ea"/>
                <a:cs typeface="+mn-cs"/>
              </a:rPr>
              <a:t>Divine intervention could take the form of a cataclysmic happening which would bring aggression to an end through destruction”.</a:t>
            </a:r>
          </a:p>
          <a:p>
            <a:pPr marL="1085850" lvl="2" indent="-171450" algn="l">
              <a:buFont typeface="Arial" panose="020B0604020202020204" pitchFamily="34" charset="0"/>
              <a:buChar char="•"/>
            </a:pPr>
            <a:r>
              <a:rPr lang="en-US" sz="1200" kern="1200" dirty="0">
                <a:solidFill>
                  <a:schemeClr val="tx1"/>
                </a:solidFill>
                <a:effectLst/>
                <a:latin typeface="+mn-lt"/>
                <a:ea typeface="+mn-ea"/>
                <a:cs typeface="+mn-cs"/>
              </a:rPr>
              <a:t>We are already seeing ongoing problems in our world around </a:t>
            </a:r>
            <a:r>
              <a:rPr lang="en-US" sz="1200" b="0" kern="1200" dirty="0">
                <a:solidFill>
                  <a:schemeClr val="tx1"/>
                </a:solidFill>
                <a:effectLst/>
                <a:latin typeface="+mn-lt"/>
                <a:ea typeface="+mn-ea"/>
                <a:cs typeface="+mn-cs"/>
              </a:rPr>
              <a:t>climate change, i.e. </a:t>
            </a:r>
            <a:r>
              <a:rPr lang="en-US" sz="1200" kern="1200" dirty="0">
                <a:solidFill>
                  <a:schemeClr val="tx1"/>
                </a:solidFill>
                <a:effectLst/>
                <a:latin typeface="+mn-lt"/>
                <a:ea typeface="+mn-ea"/>
                <a:cs typeface="+mn-cs"/>
              </a:rPr>
              <a:t>volcanoes, floods, forest fires in northern and southern hemispheres. </a:t>
            </a:r>
            <a:endParaRPr lang="en-US" sz="1400" kern="1200" dirty="0">
              <a:solidFill>
                <a:schemeClr val="tx1"/>
              </a:solidFill>
              <a:effectLst/>
              <a:latin typeface="+mn-lt"/>
              <a:ea typeface="+mn-ea"/>
              <a:cs typeface="+mn-cs"/>
            </a:endParaRPr>
          </a:p>
          <a:p>
            <a:pPr marL="1085850" lvl="2" indent="-171450" algn="l">
              <a:buFont typeface="Arial" panose="020B0604020202020204" pitchFamily="34" charset="0"/>
              <a:buChar char="•"/>
            </a:pPr>
            <a:r>
              <a:rPr lang="en-US" sz="1200" kern="1200" dirty="0">
                <a:solidFill>
                  <a:schemeClr val="tx1"/>
                </a:solidFill>
                <a:effectLst/>
                <a:latin typeface="+mn-lt"/>
                <a:ea typeface="+mn-ea"/>
                <a:cs typeface="+mn-cs"/>
              </a:rPr>
              <a:t>The cataclysm of disease and pandemics: The Coronavirus pandemic is global in scale, and has already in some ways provided an impetus for helping to unify humanity by sharing resources, knowledge, and asking for cooperation from people during lockdowns or mask mandates.</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p>
            <a:pPr algn="l"/>
            <a:endParaRPr lang="el-GR" dirty="0"/>
          </a:p>
          <a:p>
            <a:pPr algn="l"/>
            <a:r>
              <a:rPr lang="el-GR" dirty="0"/>
              <a:t>	1. Μια άλλη κρίση θα μπορούσε να είναι </a:t>
            </a:r>
            <a:r>
              <a:rPr lang="el-GR" b="1" dirty="0"/>
              <a:t>…..Μια Θεία Ενσάρκωση </a:t>
            </a:r>
            <a:r>
              <a:rPr lang="el-GR" dirty="0"/>
              <a:t>ή μια Ιεραρχική Επιρροή. Αυτό θα μπορούσε να εκδηλωθεί ως μια προσέγγιση σε νοητικά ή αστρικά Πεδία… με 		  αντίστοιχες σκεπτομορφές και εντυπώσεις.</a:t>
            </a:r>
          </a:p>
          <a:p>
            <a:pPr algn="l"/>
            <a:r>
              <a:rPr lang="el-GR" dirty="0"/>
              <a:t>        	2. Από το βιβλίο  Θυμαπάτη ένα Παγκόσμιο Πρόβλημα , ο ΝΤ.Κ. λέει: «… οντότητες όπως ο Άγγελος της Παρουσίας θα κάνει αισθητή την εγγύτητα Του και θα σας εμπνεύσει να 		  περάσετε με θάρρος μέσα από το πυρ του φλεγόμενου εδάφους…»</a:t>
            </a:r>
          </a:p>
          <a:p>
            <a:pPr algn="l"/>
            <a:r>
              <a:rPr lang="el-GR" dirty="0"/>
              <a:t>	3. Από την Εξωτερίκευση, ο ΝΤ.Κ. λέει: «Η θεία παρέμβαση θα μπορούσε να λάβει τη μορφή ενός κατακλυσμικού συμβάντος που θα έδινε τέλος στην επιθετικότητα μέσω της 		  </a:t>
            </a:r>
          </a:p>
          <a:p>
            <a:pPr algn="l"/>
            <a:r>
              <a:rPr lang="el-GR" dirty="0"/>
              <a:t>                             καταστροφής».</a:t>
            </a:r>
          </a:p>
          <a:p>
            <a:pPr marL="2000250" lvl="4" indent="-171450" algn="l">
              <a:buFont typeface="Arial" panose="020B0604020202020204" pitchFamily="34" charset="0"/>
              <a:buChar char="•"/>
            </a:pPr>
            <a:r>
              <a:rPr lang="el-GR" dirty="0"/>
              <a:t>Βλέπουμε ήδη συνεχιζόμενα προβλήματα στον κόσμο μας σχετικά με την κλιματική αλλαγή, δηλαδή ηφαίστεια, πλημμύρες, δασικές πυρκαγιές στο βόρειο και το νότιο ημισφαίριο.</a:t>
            </a:r>
          </a:p>
          <a:p>
            <a:pPr marL="2000250" lvl="4" indent="-171450" algn="l">
              <a:buFont typeface="Arial" panose="020B0604020202020204" pitchFamily="34" charset="0"/>
              <a:buChar char="•"/>
            </a:pPr>
            <a:r>
              <a:rPr lang="el-GR" dirty="0"/>
              <a:t>Ο κατακλυσμός των ασθενειών και των πανδημιών: Η πανδημία του </a:t>
            </a:r>
            <a:r>
              <a:rPr lang="el-GR" dirty="0" err="1"/>
              <a:t>κορωνοϊού</a:t>
            </a:r>
            <a:r>
              <a:rPr lang="el-GR" dirty="0"/>
              <a:t> είναι παγκόσμιας κλίμακας και έχει ήδη κατά κάποιο τρόπο δώσει μια ώθηση για να βοηθήσει στην ενοποίηση της ανθρωπότητας μοιράζοντας πόρους, γνώση και επιζητώντας την συνεργασία  των ανθρώπων κατά τη διάρκεια καραντινών ή εντολών μάσκας.</a:t>
            </a:r>
            <a:endParaRPr lang="en-US" dirty="0"/>
          </a:p>
        </p:txBody>
      </p:sp>
      <p:sp>
        <p:nvSpPr>
          <p:cNvPr id="4" name="Slide Number Placeholder 3"/>
          <p:cNvSpPr>
            <a:spLocks noGrp="1"/>
          </p:cNvSpPr>
          <p:nvPr>
            <p:ph type="sldNum" sz="quarter" idx="5"/>
          </p:nvPr>
        </p:nvSpPr>
        <p:spPr/>
        <p:txBody>
          <a:bodyPr/>
          <a:lstStyle/>
          <a:p>
            <a:fld id="{7FFA9564-7ACA-4779-B4DE-DB48D22ECA08}" type="slidenum">
              <a:rPr lang="en-US" smtClean="0"/>
              <a:pPr/>
              <a:t>9</a:t>
            </a:fld>
            <a:endParaRPr lang="en-US"/>
          </a:p>
        </p:txBody>
      </p:sp>
    </p:spTree>
    <p:extLst>
      <p:ext uri="{BB962C8B-B14F-4D97-AF65-F5344CB8AC3E}">
        <p14:creationId xmlns:p14="http://schemas.microsoft.com/office/powerpoint/2010/main" val="620815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F67552-AEEF-4B16-B002-2E2556EA044B}"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67552-AEEF-4B16-B002-2E2556EA044B}"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67552-AEEF-4B16-B002-2E2556EA044B}"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67552-AEEF-4B16-B002-2E2556EA044B}"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F67552-AEEF-4B16-B002-2E2556EA044B}"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F67552-AEEF-4B16-B002-2E2556EA044B}" type="datetimeFigureOut">
              <a:rPr lang="en-US" smtClean="0"/>
              <a:pPr/>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F67552-AEEF-4B16-B002-2E2556EA044B}" type="datetimeFigureOut">
              <a:rPr lang="en-US" smtClean="0"/>
              <a:pPr/>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F67552-AEEF-4B16-B002-2E2556EA044B}" type="datetimeFigureOut">
              <a:rPr lang="en-US" smtClean="0"/>
              <a:pPr/>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67552-AEEF-4B16-B002-2E2556EA044B}" type="datetimeFigureOut">
              <a:rPr lang="en-US" smtClean="0"/>
              <a:pPr/>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F67552-AEEF-4B16-B002-2E2556EA044B}" type="datetimeFigureOut">
              <a:rPr lang="en-US" smtClean="0"/>
              <a:pPr/>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F67552-AEEF-4B16-B002-2E2556EA044B}" type="datetimeFigureOut">
              <a:rPr lang="en-US" smtClean="0"/>
              <a:pPr/>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67552-AEEF-4B16-B002-2E2556EA044B}" type="datetimeFigureOut">
              <a:rPr lang="en-US" smtClean="0"/>
              <a:pPr/>
              <a:t>3/2/2022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3CE59-6D6B-45CF-925B-D7C29A31D4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rise-Mtn.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4" name="TextBox 3">
            <a:extLst>
              <a:ext uri="{FF2B5EF4-FFF2-40B4-BE49-F238E27FC236}">
                <a16:creationId xmlns:a16="http://schemas.microsoft.com/office/drawing/2014/main" id="{A665EAF4-D4B7-4F69-9B9E-A3197BD225B8}"/>
              </a:ext>
            </a:extLst>
          </p:cNvPr>
          <p:cNvSpPr txBox="1"/>
          <p:nvPr/>
        </p:nvSpPr>
        <p:spPr>
          <a:xfrm>
            <a:off x="-381000" y="4919008"/>
            <a:ext cx="9144000" cy="1938992"/>
          </a:xfrm>
          <a:prstGeom prst="rect">
            <a:avLst/>
          </a:prstGeom>
          <a:noFill/>
        </p:spPr>
        <p:txBody>
          <a:bodyPr wrap="square" rtlCol="0">
            <a:spAutoFit/>
          </a:bodyPr>
          <a:lstStyle/>
          <a:p>
            <a:pPr algn="ctr"/>
            <a:r>
              <a:rPr lang="el-GR" sz="4400" b="1" dirty="0">
                <a:solidFill>
                  <a:schemeClr val="bg1"/>
                </a:solidFill>
                <a:latin typeface="Arial" panose="020B0604020202020204" pitchFamily="34" charset="0"/>
                <a:cs typeface="Arial" panose="020B0604020202020204" pitchFamily="34" charset="0"/>
              </a:rPr>
              <a:t>Υποκειμενικές επιρροές μέσω</a:t>
            </a:r>
          </a:p>
          <a:p>
            <a:pPr algn="ctr"/>
            <a:r>
              <a:rPr lang="el-GR" sz="4400" b="1" dirty="0">
                <a:solidFill>
                  <a:schemeClr val="bg1"/>
                </a:solidFill>
                <a:latin typeface="Arial" panose="020B0604020202020204" pitchFamily="34" charset="0"/>
                <a:cs typeface="Arial" panose="020B0604020202020204" pitchFamily="34" charset="0"/>
              </a:rPr>
              <a:t>Των 10 Σπερματικών Ομίλων</a:t>
            </a:r>
          </a:p>
          <a:p>
            <a:pPr algn="ctr"/>
            <a:r>
              <a:rPr lang="el-GR" sz="3200" b="1" dirty="0">
                <a:solidFill>
                  <a:schemeClr val="bg1"/>
                </a:solidFill>
                <a:latin typeface="Arial" panose="020B0604020202020204" pitchFamily="34" charset="0"/>
                <a:cs typeface="Arial" panose="020B0604020202020204" pitchFamily="34" charset="0"/>
              </a:rPr>
              <a:t>Του </a:t>
            </a:r>
            <a:r>
              <a:rPr lang="el-GR" sz="3200" b="1" dirty="0" err="1">
                <a:solidFill>
                  <a:schemeClr val="bg1"/>
                </a:solidFill>
                <a:latin typeface="Arial" panose="020B0604020202020204" pitchFamily="34" charset="0"/>
                <a:cs typeface="Arial" panose="020B0604020202020204" pitchFamily="34" charset="0"/>
              </a:rPr>
              <a:t>David</a:t>
            </a:r>
            <a:r>
              <a:rPr lang="el-GR" sz="3200" b="1" dirty="0">
                <a:solidFill>
                  <a:schemeClr val="bg1"/>
                </a:solidFill>
                <a:latin typeface="Arial" panose="020B0604020202020204" pitchFamily="34" charset="0"/>
                <a:cs typeface="Arial" panose="020B0604020202020204" pitchFamily="34" charset="0"/>
              </a:rPr>
              <a:t> E. </a:t>
            </a:r>
            <a:r>
              <a:rPr lang="el-GR" sz="3200" b="1" dirty="0" err="1">
                <a:solidFill>
                  <a:schemeClr val="bg1"/>
                </a:solidFill>
                <a:latin typeface="Arial" panose="020B0604020202020204" pitchFamily="34" charset="0"/>
                <a:cs typeface="Arial" panose="020B0604020202020204" pitchFamily="34" charset="0"/>
              </a:rPr>
              <a:t>Hopper</a:t>
            </a:r>
            <a:endParaRPr lang="en-US" sz="32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alpha val="83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24C7BE-0E74-47EE-ACA0-2859C94D161C}"/>
              </a:ext>
            </a:extLst>
          </p:cNvPr>
          <p:cNvSpPr/>
          <p:nvPr/>
        </p:nvSpPr>
        <p:spPr>
          <a:xfrm>
            <a:off x="1009650" y="344321"/>
            <a:ext cx="712470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3200" b="1" dirty="0">
                <a:solidFill>
                  <a:schemeClr val="bg2"/>
                </a:solidFill>
                <a:latin typeface="Bookman Old Style" pitchFamily="18" charset="0"/>
                <a:cs typeface="Arial" pitchFamily="34" charset="0"/>
              </a:rPr>
              <a:t>Προβλήματα της Ανθρωπότητας </a:t>
            </a:r>
            <a:endParaRPr lang="en-US" sz="3200" b="1" dirty="0">
              <a:solidFill>
                <a:schemeClr val="bg2"/>
              </a:solidFill>
              <a:latin typeface="Bookman Old Style" pitchFamily="18" charset="0"/>
              <a:cs typeface="Arial" pitchFamily="34" charset="0"/>
            </a:endParaRPr>
          </a:p>
        </p:txBody>
      </p:sp>
      <p:pic>
        <p:nvPicPr>
          <p:cNvPr id="3" name="Picture 2">
            <a:extLst>
              <a:ext uri="{FF2B5EF4-FFF2-40B4-BE49-F238E27FC236}">
                <a16:creationId xmlns:a16="http://schemas.microsoft.com/office/drawing/2014/main" id="{F27744AA-4C9D-49D1-89E7-BDBD2A8AD64D}"/>
              </a:ext>
            </a:extLst>
          </p:cNvPr>
          <p:cNvPicPr>
            <a:picLocks noChangeAspect="1"/>
          </p:cNvPicPr>
          <p:nvPr/>
        </p:nvPicPr>
        <p:blipFill>
          <a:blip r:embed="rId3"/>
          <a:stretch>
            <a:fillRect/>
          </a:stretch>
        </p:blipFill>
        <p:spPr>
          <a:xfrm>
            <a:off x="731840" y="1447800"/>
            <a:ext cx="7726360" cy="5029200"/>
          </a:xfrm>
          <a:prstGeom prst="rect">
            <a:avLst/>
          </a:prstGeom>
        </p:spPr>
      </p:pic>
      <p:sp>
        <p:nvSpPr>
          <p:cNvPr id="4" name="Rectangle 5">
            <a:extLst>
              <a:ext uri="{FF2B5EF4-FFF2-40B4-BE49-F238E27FC236}">
                <a16:creationId xmlns:a16="http://schemas.microsoft.com/office/drawing/2014/main" id="{9C57103A-E64B-46F1-A160-821C00FF541C}"/>
              </a:ext>
            </a:extLst>
          </p:cNvPr>
          <p:cNvSpPr/>
          <p:nvPr/>
        </p:nvSpPr>
        <p:spPr>
          <a:xfrm>
            <a:off x="-10287000" y="380999"/>
            <a:ext cx="8077200" cy="769441"/>
          </a:xfrm>
          <a:prstGeom prst="rect">
            <a:avLst/>
          </a:prstGeom>
        </p:spPr>
        <p:txBody>
          <a:bodyPr wrap="square">
            <a:spAutoFit/>
          </a:bodyPr>
          <a:lstStyle/>
          <a:p>
            <a:pPr algn="ctr"/>
            <a:r>
              <a:rPr lang="en-US" altLang="en-US" sz="4400" b="1" dirty="0">
                <a:latin typeface="Bookman Old Style" pitchFamily="18" charset="0"/>
                <a:cs typeface="Arial" pitchFamily="34" charset="0"/>
              </a:rPr>
              <a:t>Problems of Humanity </a:t>
            </a:r>
            <a:endParaRPr lang="en-US" sz="4400" b="1" dirty="0">
              <a:latin typeface="Bookman Old Style" pitchFamily="18" charset="0"/>
              <a:cs typeface="Arial" pitchFamily="34" charset="0"/>
            </a:endParaRPr>
          </a:p>
        </p:txBody>
      </p:sp>
    </p:spTree>
    <p:extLst>
      <p:ext uri="{BB962C8B-B14F-4D97-AF65-F5344CB8AC3E}">
        <p14:creationId xmlns:p14="http://schemas.microsoft.com/office/powerpoint/2010/main" val="143466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9AB989-6792-42D2-A376-4558A1A9B375}"/>
              </a:ext>
            </a:extLst>
          </p:cNvPr>
          <p:cNvSpPr/>
          <p:nvPr/>
        </p:nvSpPr>
        <p:spPr>
          <a:xfrm>
            <a:off x="533400" y="381000"/>
            <a:ext cx="8077200" cy="769441"/>
          </a:xfrm>
          <a:prstGeom prst="rect">
            <a:avLst/>
          </a:prstGeom>
        </p:spPr>
        <p:txBody>
          <a:bodyPr wrap="square">
            <a:spAutoFit/>
          </a:bodyPr>
          <a:lstStyle/>
          <a:p>
            <a:pPr algn="ctr"/>
            <a:r>
              <a:rPr lang="el-GR" altLang="en-US" sz="4400" b="1" dirty="0">
                <a:solidFill>
                  <a:schemeClr val="bg2"/>
                </a:solidFill>
                <a:latin typeface="Bookman Old Style" pitchFamily="18" charset="0"/>
                <a:cs typeface="Arial" pitchFamily="34" charset="0"/>
              </a:rPr>
              <a:t>Ιδανική Κυβέρνηση;</a:t>
            </a:r>
            <a:endParaRPr lang="en-US" sz="4400" b="1" dirty="0">
              <a:solidFill>
                <a:schemeClr val="bg2"/>
              </a:solidFill>
              <a:latin typeface="Bookman Old Style" pitchFamily="18" charset="0"/>
              <a:cs typeface="Arial" pitchFamily="34" charset="0"/>
            </a:endParaRPr>
          </a:p>
        </p:txBody>
      </p:sp>
      <p:pic>
        <p:nvPicPr>
          <p:cNvPr id="3" name="Picture 2">
            <a:extLst>
              <a:ext uri="{FF2B5EF4-FFF2-40B4-BE49-F238E27FC236}">
                <a16:creationId xmlns:a16="http://schemas.microsoft.com/office/drawing/2014/main" id="{A523D216-606A-4882-BE0F-11ED9D795039}"/>
              </a:ext>
            </a:extLst>
          </p:cNvPr>
          <p:cNvPicPr>
            <a:picLocks noChangeAspect="1"/>
          </p:cNvPicPr>
          <p:nvPr/>
        </p:nvPicPr>
        <p:blipFill>
          <a:blip r:embed="rId3"/>
          <a:stretch>
            <a:fillRect/>
          </a:stretch>
        </p:blipFill>
        <p:spPr>
          <a:xfrm>
            <a:off x="1219200" y="1371600"/>
            <a:ext cx="6686753" cy="5164940"/>
          </a:xfrm>
          <a:prstGeom prst="rect">
            <a:avLst/>
          </a:prstGeom>
        </p:spPr>
      </p:pic>
      <p:sp>
        <p:nvSpPr>
          <p:cNvPr id="4" name="Rectangle 7">
            <a:extLst>
              <a:ext uri="{FF2B5EF4-FFF2-40B4-BE49-F238E27FC236}">
                <a16:creationId xmlns:a16="http://schemas.microsoft.com/office/drawing/2014/main" id="{5B4DA6A3-2A7B-4EB6-AFF1-B44FE9FA1EB4}"/>
              </a:ext>
            </a:extLst>
          </p:cNvPr>
          <p:cNvSpPr/>
          <p:nvPr/>
        </p:nvSpPr>
        <p:spPr>
          <a:xfrm>
            <a:off x="-10896600" y="602159"/>
            <a:ext cx="8077200" cy="769441"/>
          </a:xfrm>
          <a:prstGeom prst="rect">
            <a:avLst/>
          </a:prstGeom>
        </p:spPr>
        <p:txBody>
          <a:bodyPr wrap="square">
            <a:spAutoFit/>
          </a:bodyPr>
          <a:lstStyle/>
          <a:p>
            <a:pPr algn="ctr"/>
            <a:r>
              <a:rPr lang="en-US" altLang="en-US" sz="4400" b="1" dirty="0">
                <a:solidFill>
                  <a:schemeClr val="bg2"/>
                </a:solidFill>
                <a:latin typeface="Bookman Old Style" pitchFamily="18" charset="0"/>
                <a:cs typeface="Arial" pitchFamily="34" charset="0"/>
              </a:rPr>
              <a:t>Ideal Government?</a:t>
            </a:r>
            <a:endParaRPr lang="en-US" sz="4400" b="1" dirty="0">
              <a:solidFill>
                <a:schemeClr val="bg2"/>
              </a:solidFill>
              <a:latin typeface="Bookman Old Style" pitchFamily="18" charset="0"/>
              <a:cs typeface="Arial" pitchFamily="34" charset="0"/>
            </a:endParaRPr>
          </a:p>
        </p:txBody>
      </p:sp>
    </p:spTree>
    <p:extLst>
      <p:ext uri="{BB962C8B-B14F-4D97-AF65-F5344CB8AC3E}">
        <p14:creationId xmlns:p14="http://schemas.microsoft.com/office/powerpoint/2010/main" val="3456683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sp>
        <p:nvSpPr>
          <p:cNvPr id="8" name="Text Box 4"/>
          <p:cNvSpPr txBox="1">
            <a:spLocks noChangeArrowheads="1"/>
          </p:cNvSpPr>
          <p:nvPr/>
        </p:nvSpPr>
        <p:spPr bwMode="auto">
          <a:xfrm>
            <a:off x="-9829800" y="466636"/>
            <a:ext cx="9144000" cy="1569660"/>
          </a:xfrm>
          <a:prstGeom prst="rect">
            <a:avLst/>
          </a:prstGeom>
          <a:noFill/>
          <a:ln w="9525">
            <a:noFill/>
            <a:miter lim="800000"/>
            <a:headEnd/>
            <a:tailEnd/>
          </a:ln>
        </p:spPr>
        <p:txBody>
          <a:bodyPr wrap="square">
            <a:spAutoFit/>
          </a:bodyPr>
          <a:lstStyle/>
          <a:p>
            <a:pPr marL="0" marR="0" algn="ctr"/>
            <a:r>
              <a:rPr lang="en-US" sz="4800" b="1" i="1" dirty="0">
                <a:effectLst/>
                <a:latin typeface="Arial" panose="020B0604020202020204" pitchFamily="34" charset="0"/>
                <a:ea typeface="Times New Roman" panose="02020603050405020304" pitchFamily="18" charset="0"/>
              </a:rPr>
              <a:t>Healing Subjective Relations between the Nations</a:t>
            </a:r>
            <a:endParaRPr lang="en-US" sz="4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0E73D67-2271-411D-AF66-17995BA9F16C}"/>
              </a:ext>
            </a:extLst>
          </p:cNvPr>
          <p:cNvPicPr>
            <a:picLocks noChangeAspect="1"/>
          </p:cNvPicPr>
          <p:nvPr/>
        </p:nvPicPr>
        <p:blipFill>
          <a:blip r:embed="rId3"/>
          <a:stretch>
            <a:fillRect/>
          </a:stretch>
        </p:blipFill>
        <p:spPr>
          <a:xfrm>
            <a:off x="1295400" y="1981200"/>
            <a:ext cx="6477000" cy="4426259"/>
          </a:xfrm>
          <a:prstGeom prst="rect">
            <a:avLst/>
          </a:prstGeom>
        </p:spPr>
      </p:pic>
      <p:sp>
        <p:nvSpPr>
          <p:cNvPr id="6" name="Text Box 4">
            <a:extLst>
              <a:ext uri="{FF2B5EF4-FFF2-40B4-BE49-F238E27FC236}">
                <a16:creationId xmlns:a16="http://schemas.microsoft.com/office/drawing/2014/main" id="{4123FFBF-28E3-43B4-B25A-7FF81EA944A4}"/>
              </a:ext>
            </a:extLst>
          </p:cNvPr>
          <p:cNvSpPr txBox="1">
            <a:spLocks noChangeArrowheads="1"/>
          </p:cNvSpPr>
          <p:nvPr/>
        </p:nvSpPr>
        <p:spPr bwMode="auto">
          <a:xfrm>
            <a:off x="23446" y="28510"/>
            <a:ext cx="9144000" cy="17836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el-GR" sz="4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Θεραπεία υποκειμενικών Σχέσεων μεταξύ των Εθνών</a:t>
            </a:r>
            <a:endParaRPr lang="en-US" sz="4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4551C6-6D93-4E3B-8228-C042506FF801}"/>
              </a:ext>
            </a:extLst>
          </p:cNvPr>
          <p:cNvSpPr/>
          <p:nvPr/>
        </p:nvSpPr>
        <p:spPr>
          <a:xfrm>
            <a:off x="-9982200" y="850652"/>
            <a:ext cx="8077200"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800" b="1" dirty="0">
                <a:latin typeface="Arial" panose="020B0604020202020204" pitchFamily="34" charset="0"/>
                <a:cs typeface="Arial" panose="020B0604020202020204" pitchFamily="34" charset="0"/>
              </a:rPr>
              <a:t>Internationalism and Globalization</a:t>
            </a:r>
            <a:endParaRPr lang="en-US" sz="48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DEA0469-F56E-47FF-8CDC-5BD54AB5233A}"/>
              </a:ext>
            </a:extLst>
          </p:cNvPr>
          <p:cNvSpPr/>
          <p:nvPr/>
        </p:nvSpPr>
        <p:spPr>
          <a:xfrm>
            <a:off x="0" y="5257800"/>
            <a:ext cx="9144000" cy="1446550"/>
          </a:xfrm>
          <a:prstGeom prst="rect">
            <a:avLst/>
          </a:prstGeom>
        </p:spPr>
        <p:txBody>
          <a:bodyPr wrap="square">
            <a:spAutoFit/>
          </a:bodyPr>
          <a:lstStyle/>
          <a:p>
            <a:pPr algn="ctr"/>
            <a:r>
              <a:rPr lang="el-GR" sz="4400" dirty="0">
                <a:solidFill>
                  <a:schemeClr val="bg2"/>
                </a:solidFill>
                <a:latin typeface="Arial" panose="020B0604020202020204" pitchFamily="34" charset="0"/>
                <a:cs typeface="Arial" panose="020B0604020202020204" pitchFamily="34" charset="0"/>
              </a:rPr>
              <a:t>Η Δύναμη των Νέων στο να δώσουν το Μήνυμα για το μέλλον</a:t>
            </a:r>
            <a:endParaRPr lang="en-US" sz="4400" b="1" dirty="0">
              <a:solidFill>
                <a:schemeClr val="bg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34B7C52-5398-46A0-BAD0-2A429216B5A4}"/>
              </a:ext>
            </a:extLst>
          </p:cNvPr>
          <p:cNvSpPr txBox="1"/>
          <p:nvPr/>
        </p:nvSpPr>
        <p:spPr>
          <a:xfrm>
            <a:off x="2286000" y="3251708"/>
            <a:ext cx="4572000" cy="369332"/>
          </a:xfrm>
          <a:prstGeom prst="rect">
            <a:avLst/>
          </a:prstGeom>
          <a:noFill/>
        </p:spPr>
        <p:txBody>
          <a:bodyPr wrap="square">
            <a:spAutoFit/>
          </a:bodyPr>
          <a:lstStyle/>
          <a:p>
            <a:r>
              <a:rPr lang="en-US" sz="1800" b="1" dirty="0"/>
              <a:t>Synthesis</a:t>
            </a:r>
          </a:p>
        </p:txBody>
      </p:sp>
      <p:sp>
        <p:nvSpPr>
          <p:cNvPr id="5" name="TextBox 4">
            <a:extLst>
              <a:ext uri="{FF2B5EF4-FFF2-40B4-BE49-F238E27FC236}">
                <a16:creationId xmlns:a16="http://schemas.microsoft.com/office/drawing/2014/main" id="{08082BDC-CB52-4D46-8868-4833724B6FCF}"/>
              </a:ext>
            </a:extLst>
          </p:cNvPr>
          <p:cNvSpPr txBox="1"/>
          <p:nvPr/>
        </p:nvSpPr>
        <p:spPr>
          <a:xfrm>
            <a:off x="2286000" y="3251708"/>
            <a:ext cx="4572000" cy="369332"/>
          </a:xfrm>
          <a:prstGeom prst="rect">
            <a:avLst/>
          </a:prstGeom>
          <a:noFill/>
        </p:spPr>
        <p:txBody>
          <a:bodyPr wrap="square">
            <a:spAutoFit/>
          </a:bodyPr>
          <a:lstStyle/>
          <a:p>
            <a:r>
              <a:rPr lang="en-US" sz="1800" b="1" dirty="0"/>
              <a:t>Synthesis</a:t>
            </a:r>
          </a:p>
        </p:txBody>
      </p:sp>
      <p:pic>
        <p:nvPicPr>
          <p:cNvPr id="8" name="Picture 7">
            <a:extLst>
              <a:ext uri="{FF2B5EF4-FFF2-40B4-BE49-F238E27FC236}">
                <a16:creationId xmlns:a16="http://schemas.microsoft.com/office/drawing/2014/main" id="{936E2910-2C41-4FBC-881E-A30ABAA25486}"/>
              </a:ext>
            </a:extLst>
          </p:cNvPr>
          <p:cNvPicPr>
            <a:picLocks noChangeAspect="1"/>
          </p:cNvPicPr>
          <p:nvPr/>
        </p:nvPicPr>
        <p:blipFill>
          <a:blip r:embed="rId3"/>
          <a:stretch>
            <a:fillRect/>
          </a:stretch>
        </p:blipFill>
        <p:spPr>
          <a:xfrm>
            <a:off x="0" y="1635482"/>
            <a:ext cx="9144000" cy="3587035"/>
          </a:xfrm>
          <a:prstGeom prst="rect">
            <a:avLst/>
          </a:prstGeom>
        </p:spPr>
      </p:pic>
      <p:sp>
        <p:nvSpPr>
          <p:cNvPr id="7" name="Rectangle 1">
            <a:extLst>
              <a:ext uri="{FF2B5EF4-FFF2-40B4-BE49-F238E27FC236}">
                <a16:creationId xmlns:a16="http://schemas.microsoft.com/office/drawing/2014/main" id="{5C502668-00A1-4C5F-AFF9-7AF1BC857970}"/>
              </a:ext>
            </a:extLst>
          </p:cNvPr>
          <p:cNvSpPr/>
          <p:nvPr/>
        </p:nvSpPr>
        <p:spPr>
          <a:xfrm>
            <a:off x="533400" y="76200"/>
            <a:ext cx="8077200"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4800" b="1" dirty="0">
                <a:solidFill>
                  <a:schemeClr val="bg2"/>
                </a:solidFill>
                <a:latin typeface="Arial" panose="020B0604020202020204" pitchFamily="34" charset="0"/>
                <a:cs typeface="Arial" panose="020B0604020202020204" pitchFamily="34" charset="0"/>
              </a:rPr>
              <a:t>Διεθνισμός και Παγκοσμιοποίηση</a:t>
            </a:r>
          </a:p>
        </p:txBody>
      </p:sp>
      <p:sp>
        <p:nvSpPr>
          <p:cNvPr id="10" name="Rectangle 2">
            <a:extLst>
              <a:ext uri="{FF2B5EF4-FFF2-40B4-BE49-F238E27FC236}">
                <a16:creationId xmlns:a16="http://schemas.microsoft.com/office/drawing/2014/main" id="{862EFFB7-EA9E-4D5E-9FF1-58C0866FF893}"/>
              </a:ext>
            </a:extLst>
          </p:cNvPr>
          <p:cNvSpPr/>
          <p:nvPr/>
        </p:nvSpPr>
        <p:spPr>
          <a:xfrm>
            <a:off x="-9791700" y="4420104"/>
            <a:ext cx="7696200" cy="1446550"/>
          </a:xfrm>
          <a:prstGeom prst="rect">
            <a:avLst/>
          </a:prstGeom>
        </p:spPr>
        <p:txBody>
          <a:bodyPr wrap="square">
            <a:spAutoFit/>
          </a:bodyPr>
          <a:lstStyle/>
          <a:p>
            <a:pPr algn="ctr"/>
            <a:r>
              <a:rPr lang="en-US" sz="4400" dirty="0">
                <a:latin typeface="Arial" panose="020B0604020202020204" pitchFamily="34" charset="0"/>
                <a:cs typeface="Arial" panose="020B0604020202020204" pitchFamily="34" charset="0"/>
              </a:rPr>
              <a:t>Power of Youth in </a:t>
            </a:r>
          </a:p>
          <a:p>
            <a:pPr algn="ctr"/>
            <a:r>
              <a:rPr lang="en-US" sz="4400" dirty="0">
                <a:latin typeface="Arial" panose="020B0604020202020204" pitchFamily="34" charset="0"/>
                <a:cs typeface="Arial" panose="020B0604020202020204" pitchFamily="34" charset="0"/>
              </a:rPr>
              <a:t>Messaging the Future</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704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035103-CEB0-4D70-B409-42C3238EFF63}"/>
              </a:ext>
            </a:extLst>
          </p:cNvPr>
          <p:cNvSpPr txBox="1"/>
          <p:nvPr/>
        </p:nvSpPr>
        <p:spPr>
          <a:xfrm>
            <a:off x="3276600" y="1066800"/>
            <a:ext cx="5181600" cy="369332"/>
          </a:xfrm>
          <a:prstGeom prst="rect">
            <a:avLst/>
          </a:prstGeom>
          <a:noFill/>
        </p:spPr>
        <p:txBody>
          <a:bodyPr wrap="square" rtlCol="0">
            <a:spAutoFit/>
          </a:bodyPr>
          <a:lstStyle/>
          <a:p>
            <a:endParaRPr lang="en-US" dirty="0"/>
          </a:p>
        </p:txBody>
      </p:sp>
      <p:sp>
        <p:nvSpPr>
          <p:cNvPr id="4" name="Text Box 4">
            <a:extLst>
              <a:ext uri="{FF2B5EF4-FFF2-40B4-BE49-F238E27FC236}">
                <a16:creationId xmlns:a16="http://schemas.microsoft.com/office/drawing/2014/main" id="{43300E67-3A51-4BDD-BF1B-C3DB9F02DE08}"/>
              </a:ext>
            </a:extLst>
          </p:cNvPr>
          <p:cNvSpPr txBox="1">
            <a:spLocks noChangeArrowheads="1"/>
          </p:cNvSpPr>
          <p:nvPr/>
        </p:nvSpPr>
        <p:spPr bwMode="auto">
          <a:xfrm>
            <a:off x="0" y="302001"/>
            <a:ext cx="9010878" cy="1783630"/>
          </a:xfrm>
          <a:prstGeom prst="rect">
            <a:avLst/>
          </a:prstGeom>
          <a:noFill/>
          <a:ln w="9525">
            <a:noFill/>
            <a:miter lim="800000"/>
            <a:headEnd/>
            <a:tailEnd/>
          </a:ln>
        </p:spPr>
        <p:txBody>
          <a:bodyPr wrap="square">
            <a:spAutoFit/>
          </a:bodyPr>
          <a:lstStyle/>
          <a:p>
            <a:pPr marL="0" marR="0" algn="ctr">
              <a:lnSpc>
                <a:spcPct val="120000"/>
              </a:lnSpc>
              <a:spcBef>
                <a:spcPts val="600"/>
              </a:spcBef>
              <a:spcAft>
                <a:spcPts val="600"/>
              </a:spcAft>
            </a:pPr>
            <a:r>
              <a:rPr lang="el-GR" sz="4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Μέθοδοι για να επιφέρουμε την Ειρήνη στον Κόσμο</a:t>
            </a:r>
            <a:endParaRPr lang="en-US" sz="4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B46EEA5-9DB2-47A2-A6C1-D79239682BB7}"/>
              </a:ext>
            </a:extLst>
          </p:cNvPr>
          <p:cNvPicPr>
            <a:picLocks noChangeAspect="1"/>
          </p:cNvPicPr>
          <p:nvPr/>
        </p:nvPicPr>
        <p:blipFill>
          <a:blip r:embed="rId3"/>
          <a:stretch>
            <a:fillRect/>
          </a:stretch>
        </p:blipFill>
        <p:spPr>
          <a:xfrm>
            <a:off x="6435423" y="2365811"/>
            <a:ext cx="2575455" cy="2587189"/>
          </a:xfrm>
          <a:prstGeom prst="rect">
            <a:avLst/>
          </a:prstGeom>
        </p:spPr>
      </p:pic>
      <p:pic>
        <p:nvPicPr>
          <p:cNvPr id="7" name="Picture 6">
            <a:extLst>
              <a:ext uri="{FF2B5EF4-FFF2-40B4-BE49-F238E27FC236}">
                <a16:creationId xmlns:a16="http://schemas.microsoft.com/office/drawing/2014/main" id="{665B6D9A-BAC7-4EF5-8D34-DC1DEA9389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447" y="2343150"/>
            <a:ext cx="2444750" cy="2990850"/>
          </a:xfrm>
          <a:prstGeom prst="rect">
            <a:avLst/>
          </a:prstGeom>
        </p:spPr>
      </p:pic>
      <p:pic>
        <p:nvPicPr>
          <p:cNvPr id="8" name="Picture 7">
            <a:extLst>
              <a:ext uri="{FF2B5EF4-FFF2-40B4-BE49-F238E27FC236}">
                <a16:creationId xmlns:a16="http://schemas.microsoft.com/office/drawing/2014/main" id="{07038349-7D81-4DCF-9874-C19CC8914F73}"/>
              </a:ext>
            </a:extLst>
          </p:cNvPr>
          <p:cNvPicPr>
            <a:picLocks noChangeAspect="1"/>
          </p:cNvPicPr>
          <p:nvPr/>
        </p:nvPicPr>
        <p:blipFill>
          <a:blip r:embed="rId5"/>
          <a:stretch>
            <a:fillRect/>
          </a:stretch>
        </p:blipFill>
        <p:spPr>
          <a:xfrm>
            <a:off x="3233616" y="3840324"/>
            <a:ext cx="2676767" cy="2331876"/>
          </a:xfrm>
          <a:prstGeom prst="rect">
            <a:avLst/>
          </a:prstGeom>
        </p:spPr>
      </p:pic>
      <p:sp>
        <p:nvSpPr>
          <p:cNvPr id="9" name="Text Box 4">
            <a:extLst>
              <a:ext uri="{FF2B5EF4-FFF2-40B4-BE49-F238E27FC236}">
                <a16:creationId xmlns:a16="http://schemas.microsoft.com/office/drawing/2014/main" id="{07EAA9BD-91DF-4939-AAF1-FDFA782D20D5}"/>
              </a:ext>
            </a:extLst>
          </p:cNvPr>
          <p:cNvSpPr txBox="1">
            <a:spLocks noChangeArrowheads="1"/>
          </p:cNvSpPr>
          <p:nvPr/>
        </p:nvSpPr>
        <p:spPr bwMode="auto">
          <a:xfrm>
            <a:off x="-9010878" y="237842"/>
            <a:ext cx="9010878" cy="1783630"/>
          </a:xfrm>
          <a:prstGeom prst="rect">
            <a:avLst/>
          </a:prstGeom>
          <a:noFill/>
          <a:ln w="9525">
            <a:noFill/>
            <a:miter lim="800000"/>
            <a:headEnd/>
            <a:tailEnd/>
          </a:ln>
        </p:spPr>
        <p:txBody>
          <a:bodyPr wrap="square">
            <a:spAutoFit/>
          </a:bodyPr>
          <a:lstStyle/>
          <a:p>
            <a:pPr marL="0" marR="0" algn="ctr">
              <a:lnSpc>
                <a:spcPct val="120000"/>
              </a:lnSpc>
              <a:spcBef>
                <a:spcPts val="600"/>
              </a:spcBef>
              <a:spcAft>
                <a:spcPts val="600"/>
              </a:spcAft>
            </a:pPr>
            <a:r>
              <a:rPr lang="en-US" sz="4800" b="1" dirty="0">
                <a:effectLst/>
                <a:latin typeface="Arial" panose="020B0604020202020204" pitchFamily="34" charset="0"/>
                <a:ea typeface="Times New Roman" panose="02020603050405020304" pitchFamily="18" charset="0"/>
                <a:cs typeface="Arial" panose="020B0604020202020204" pitchFamily="34" charset="0"/>
              </a:rPr>
              <a:t>Methods for Bringing Peace into World</a:t>
            </a:r>
            <a:endParaRPr lang="en-US" sz="4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474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alpha val="82000"/>
          </a:schemeClr>
        </a:solidFill>
        <a:effectLst/>
      </p:bgPr>
    </p:bg>
    <p:spTree>
      <p:nvGrpSpPr>
        <p:cNvPr id="1" name=""/>
        <p:cNvGrpSpPr/>
        <p:nvPr/>
      </p:nvGrpSpPr>
      <p:grpSpPr>
        <a:xfrm>
          <a:off x="0" y="0"/>
          <a:ext cx="0" cy="0"/>
          <a:chOff x="0" y="0"/>
          <a:chExt cx="0" cy="0"/>
        </a:xfrm>
      </p:grpSpPr>
      <p:pic>
        <p:nvPicPr>
          <p:cNvPr id="2" name="Picture 1" descr="Drops and Ripples - TEXT 2.jpg"/>
          <p:cNvPicPr>
            <a:picLocks noGrp="1" noChangeAspect="1"/>
          </p:cNvPicPr>
          <p:nvPr isPhoto="1"/>
        </p:nvPicPr>
        <p:blipFill>
          <a:blip r:embed="rId3" cstate="print"/>
          <a:stretch>
            <a:fillRect/>
          </a:stretch>
        </p:blipFill>
        <p:spPr>
          <a:xfrm>
            <a:off x="1471340" y="2057400"/>
            <a:ext cx="6072460" cy="4343400"/>
          </a:xfrm>
          <a:prstGeom prst="rect">
            <a:avLst/>
          </a:prstGeom>
          <a:noFill/>
          <a:ln>
            <a:noFill/>
          </a:ln>
        </p:spPr>
      </p:pic>
      <p:sp>
        <p:nvSpPr>
          <p:cNvPr id="5" name="Text Box 2"/>
          <p:cNvSpPr txBox="1">
            <a:spLocks noChangeArrowheads="1"/>
          </p:cNvSpPr>
          <p:nvPr/>
        </p:nvSpPr>
        <p:spPr bwMode="auto">
          <a:xfrm>
            <a:off x="0" y="152400"/>
            <a:ext cx="9144000" cy="1642694"/>
          </a:xfrm>
          <a:prstGeom prst="rect">
            <a:avLst/>
          </a:prstGeom>
          <a:noFill/>
          <a:ln w="9525">
            <a:noFill/>
            <a:miter lim="800000"/>
            <a:headEnd/>
            <a:tailEnd/>
          </a:ln>
        </p:spPr>
        <p:txBody>
          <a:bodyPr wrap="square">
            <a:spAutoFit/>
          </a:bodyPr>
          <a:lstStyle/>
          <a:p>
            <a:pPr marL="0" marR="0" algn="ctr">
              <a:lnSpc>
                <a:spcPct val="120000"/>
              </a:lnSpc>
              <a:spcBef>
                <a:spcPts val="0"/>
              </a:spcBef>
            </a:pPr>
            <a:r>
              <a:rPr lang="el-GR" sz="4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Τι έχουν καταφέρει οι Πολιτικοί Οργανωτές;</a:t>
            </a:r>
            <a:endParaRPr lang="en-US" sz="4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ext Box 2">
            <a:extLst>
              <a:ext uri="{FF2B5EF4-FFF2-40B4-BE49-F238E27FC236}">
                <a16:creationId xmlns:a16="http://schemas.microsoft.com/office/drawing/2014/main" id="{8F5A9489-30D7-4E21-8F04-0EC94C2FE531}"/>
              </a:ext>
            </a:extLst>
          </p:cNvPr>
          <p:cNvSpPr txBox="1">
            <a:spLocks noChangeArrowheads="1"/>
          </p:cNvSpPr>
          <p:nvPr/>
        </p:nvSpPr>
        <p:spPr bwMode="auto">
          <a:xfrm>
            <a:off x="-9179169" y="285752"/>
            <a:ext cx="9144000" cy="1642694"/>
          </a:xfrm>
          <a:prstGeom prst="rect">
            <a:avLst/>
          </a:prstGeom>
          <a:noFill/>
          <a:ln w="9525">
            <a:noFill/>
            <a:miter lim="800000"/>
            <a:headEnd/>
            <a:tailEnd/>
          </a:ln>
        </p:spPr>
        <p:txBody>
          <a:bodyPr wrap="square">
            <a:spAutoFit/>
          </a:bodyPr>
          <a:lstStyle/>
          <a:p>
            <a:pPr marL="0" marR="0" algn="ctr">
              <a:lnSpc>
                <a:spcPct val="120000"/>
              </a:lnSpc>
              <a:spcBef>
                <a:spcPts val="0"/>
              </a:spcBef>
            </a:pPr>
            <a:r>
              <a:rPr lang="en-AU" sz="4400" b="1" dirty="0">
                <a:effectLst/>
                <a:latin typeface="Arial" panose="020B0604020202020204" pitchFamily="34" charset="0"/>
                <a:ea typeface="Times New Roman" panose="02020603050405020304" pitchFamily="18" charset="0"/>
                <a:cs typeface="Times New Roman" panose="02020603050405020304" pitchFamily="18" charset="0"/>
              </a:rPr>
              <a:t>What have the Political Organizers accomplished?</a:t>
            </a:r>
            <a:endParaRPr lang="en-US" sz="4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9448800" y="838200"/>
            <a:ext cx="7010400" cy="1718997"/>
          </a:xfrm>
          <a:prstGeom prst="rect">
            <a:avLst/>
          </a:prstGeom>
          <a:noFill/>
          <a:ln w="9525">
            <a:noFill/>
            <a:miter lim="800000"/>
            <a:headEnd/>
            <a:tailEnd/>
          </a:ln>
        </p:spPr>
        <p:txBody>
          <a:bodyPr wrap="square">
            <a:spAutoFit/>
          </a:bodyPr>
          <a:lstStyle/>
          <a:p>
            <a:pPr marL="0" marR="0" algn="ctr">
              <a:lnSpc>
                <a:spcPct val="115000"/>
              </a:lnSpc>
              <a:spcBef>
                <a:spcPts val="1200"/>
              </a:spcBef>
              <a:spcAft>
                <a:spcPts val="0"/>
              </a:spcAft>
            </a:pPr>
            <a:r>
              <a:rPr lang="en-US" sz="4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Path to International Consciousness</a:t>
            </a:r>
          </a:p>
        </p:txBody>
      </p:sp>
      <p:pic>
        <p:nvPicPr>
          <p:cNvPr id="3" name="Picture 2">
            <a:extLst>
              <a:ext uri="{FF2B5EF4-FFF2-40B4-BE49-F238E27FC236}">
                <a16:creationId xmlns:a16="http://schemas.microsoft.com/office/drawing/2014/main" id="{122978BB-9C14-47F1-A166-D110CC2DCF45}"/>
              </a:ext>
            </a:extLst>
          </p:cNvPr>
          <p:cNvPicPr>
            <a:picLocks noChangeAspect="1"/>
          </p:cNvPicPr>
          <p:nvPr/>
        </p:nvPicPr>
        <p:blipFill rotWithShape="1">
          <a:blip r:embed="rId3"/>
          <a:srcRect l="5504" r="3675"/>
          <a:stretch/>
        </p:blipFill>
        <p:spPr>
          <a:xfrm>
            <a:off x="457200" y="2557197"/>
            <a:ext cx="3398212" cy="3767403"/>
          </a:xfrm>
          <a:prstGeom prst="rect">
            <a:avLst/>
          </a:prstGeom>
        </p:spPr>
      </p:pic>
      <p:pic>
        <p:nvPicPr>
          <p:cNvPr id="5" name="Picture 4">
            <a:extLst>
              <a:ext uri="{FF2B5EF4-FFF2-40B4-BE49-F238E27FC236}">
                <a16:creationId xmlns:a16="http://schemas.microsoft.com/office/drawing/2014/main" id="{4925BFBF-8F67-4E8A-8EA1-A72350DF3C6E}"/>
              </a:ext>
            </a:extLst>
          </p:cNvPr>
          <p:cNvPicPr>
            <a:picLocks noChangeAspect="1"/>
          </p:cNvPicPr>
          <p:nvPr/>
        </p:nvPicPr>
        <p:blipFill>
          <a:blip r:embed="rId4"/>
          <a:stretch>
            <a:fillRect/>
          </a:stretch>
        </p:blipFill>
        <p:spPr>
          <a:xfrm>
            <a:off x="4267200" y="3073256"/>
            <a:ext cx="4178515" cy="2794144"/>
          </a:xfrm>
          <a:prstGeom prst="rect">
            <a:avLst/>
          </a:prstGeom>
        </p:spPr>
      </p:pic>
      <p:sp>
        <p:nvSpPr>
          <p:cNvPr id="6" name="Text Box 4">
            <a:extLst>
              <a:ext uri="{FF2B5EF4-FFF2-40B4-BE49-F238E27FC236}">
                <a16:creationId xmlns:a16="http://schemas.microsoft.com/office/drawing/2014/main" id="{573F81CB-0779-44F5-A451-33B4D35BC3D6}"/>
              </a:ext>
            </a:extLst>
          </p:cNvPr>
          <p:cNvSpPr txBox="1">
            <a:spLocks noChangeArrowheads="1"/>
          </p:cNvSpPr>
          <p:nvPr/>
        </p:nvSpPr>
        <p:spPr bwMode="auto">
          <a:xfrm>
            <a:off x="748797" y="111369"/>
            <a:ext cx="8382000" cy="1872885"/>
          </a:xfrm>
          <a:prstGeom prst="rect">
            <a:avLst/>
          </a:prstGeom>
          <a:noFill/>
          <a:ln w="9525">
            <a:noFill/>
            <a:miter lim="800000"/>
            <a:headEnd/>
            <a:tailEnd/>
          </a:ln>
        </p:spPr>
        <p:txBody>
          <a:bodyPr wrap="square">
            <a:spAutoFit/>
          </a:bodyPr>
          <a:lstStyle/>
          <a:p>
            <a:pPr marL="0" marR="0" algn="ctr">
              <a:lnSpc>
                <a:spcPct val="115000"/>
              </a:lnSpc>
              <a:spcBef>
                <a:spcPts val="1200"/>
              </a:spcBef>
              <a:spcAft>
                <a:spcPts val="0"/>
              </a:spcAft>
            </a:pPr>
            <a:r>
              <a:rPr lang="el-GR" sz="4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Η Ατραπός της</a:t>
            </a:r>
          </a:p>
          <a:p>
            <a:pPr marL="0" marR="0" algn="ctr">
              <a:lnSpc>
                <a:spcPct val="115000"/>
              </a:lnSpc>
              <a:spcBef>
                <a:spcPts val="1200"/>
              </a:spcBef>
              <a:spcAft>
                <a:spcPts val="0"/>
              </a:spcAft>
            </a:pPr>
            <a:r>
              <a:rPr lang="el-GR" sz="4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Παγκόσμιας Συνείδησης</a:t>
            </a:r>
            <a:endParaRPr lang="en-US" sz="4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4175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533400" y="228600"/>
            <a:ext cx="8077200" cy="1446550"/>
          </a:xfrm>
          <a:prstGeom prst="rect">
            <a:avLst/>
          </a:prstGeom>
        </p:spPr>
        <p:txBody>
          <a:bodyPr wrap="square">
            <a:spAutoFit/>
          </a:bodyPr>
          <a:lstStyle/>
          <a:p>
            <a:pPr algn="ctr"/>
            <a:r>
              <a:rPr lang="el-GR" sz="44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Ένα Νέο Όραμα για την Ανθρωπότητα </a:t>
            </a:r>
            <a:endParaRPr lang="en-US" sz="4400" b="1" dirty="0">
              <a:solidFill>
                <a:schemeClr val="bg1"/>
              </a:solidFill>
              <a:latin typeface="Bookman Old Style" pitchFamily="18" charset="0"/>
              <a:cs typeface="Arial" pitchFamily="34" charset="0"/>
            </a:endParaRPr>
          </a:p>
        </p:txBody>
      </p:sp>
      <p:pic>
        <p:nvPicPr>
          <p:cNvPr id="3" name="Picture 2">
            <a:extLst>
              <a:ext uri="{FF2B5EF4-FFF2-40B4-BE49-F238E27FC236}">
                <a16:creationId xmlns:a16="http://schemas.microsoft.com/office/drawing/2014/main" id="{9B9B38C6-D1DC-43F6-8E3C-35E8D4F4028E}"/>
              </a:ext>
            </a:extLst>
          </p:cNvPr>
          <p:cNvPicPr>
            <a:picLocks noChangeAspect="1"/>
          </p:cNvPicPr>
          <p:nvPr/>
        </p:nvPicPr>
        <p:blipFill>
          <a:blip r:embed="rId3"/>
          <a:stretch>
            <a:fillRect/>
          </a:stretch>
        </p:blipFill>
        <p:spPr>
          <a:xfrm>
            <a:off x="1214482" y="1843335"/>
            <a:ext cx="6715036" cy="4558137"/>
          </a:xfrm>
          <a:prstGeom prst="rect">
            <a:avLst/>
          </a:prstGeom>
        </p:spPr>
      </p:pic>
      <p:sp>
        <p:nvSpPr>
          <p:cNvPr id="4" name="Rectangle 5">
            <a:extLst>
              <a:ext uri="{FF2B5EF4-FFF2-40B4-BE49-F238E27FC236}">
                <a16:creationId xmlns:a16="http://schemas.microsoft.com/office/drawing/2014/main" id="{DA16811C-5B84-4F8B-8F55-5087DFC04F75}"/>
              </a:ext>
            </a:extLst>
          </p:cNvPr>
          <p:cNvSpPr/>
          <p:nvPr/>
        </p:nvSpPr>
        <p:spPr>
          <a:xfrm>
            <a:off x="-9982200" y="1097340"/>
            <a:ext cx="8077200" cy="769441"/>
          </a:xfrm>
          <a:prstGeom prst="rect">
            <a:avLst/>
          </a:prstGeom>
        </p:spPr>
        <p:txBody>
          <a:bodyPr wrap="square">
            <a:spAutoFit/>
          </a:bodyPr>
          <a:lstStyle/>
          <a:p>
            <a:pPr algn="ctr"/>
            <a:r>
              <a:rPr lang="en-US" sz="44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 New Vision for Humanity</a:t>
            </a:r>
            <a:endParaRPr lang="en-US" sz="4400" b="1" dirty="0">
              <a:solidFill>
                <a:schemeClr val="bg1"/>
              </a:solidFill>
              <a:latin typeface="Bookman Old Style" pitchFamily="18" charset="0"/>
              <a:cs typeface="Arial" pitchFamily="34" charset="0"/>
            </a:endParaRPr>
          </a:p>
        </p:txBody>
      </p:sp>
    </p:spTree>
    <p:extLst>
      <p:ext uri="{BB962C8B-B14F-4D97-AF65-F5344CB8AC3E}">
        <p14:creationId xmlns:p14="http://schemas.microsoft.com/office/powerpoint/2010/main" val="14346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533400" y="152400"/>
            <a:ext cx="8077200" cy="1446550"/>
          </a:xfrm>
          <a:prstGeom prst="rect">
            <a:avLst/>
          </a:prstGeom>
        </p:spPr>
        <p:txBody>
          <a:bodyPr wrap="square">
            <a:spAutoFit/>
          </a:bodyPr>
          <a:lstStyle/>
          <a:p>
            <a:pPr algn="ctr"/>
            <a:r>
              <a:rPr lang="el-GR" altLang="en-US" sz="4400" b="1" dirty="0">
                <a:solidFill>
                  <a:schemeClr val="bg2"/>
                </a:solidFill>
                <a:latin typeface="Arial" panose="020B0604020202020204" pitchFamily="34" charset="0"/>
                <a:cs typeface="Arial" panose="020B0604020202020204" pitchFamily="34" charset="0"/>
              </a:rPr>
              <a:t>Το έργο του Πολιτευτή ή Οραματιστή Ηγέτη </a:t>
            </a:r>
            <a:endParaRPr lang="en-US" sz="4400" b="1" dirty="0">
              <a:solidFill>
                <a:schemeClr val="bg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639793B-9193-4242-9DE4-E14705ED4EAA}"/>
              </a:ext>
            </a:extLst>
          </p:cNvPr>
          <p:cNvPicPr>
            <a:picLocks noChangeAspect="1"/>
          </p:cNvPicPr>
          <p:nvPr/>
        </p:nvPicPr>
        <p:blipFill>
          <a:blip r:embed="rId3"/>
          <a:stretch>
            <a:fillRect/>
          </a:stretch>
        </p:blipFill>
        <p:spPr>
          <a:xfrm>
            <a:off x="906117" y="1676400"/>
            <a:ext cx="7247283" cy="4953000"/>
          </a:xfrm>
          <a:prstGeom prst="rect">
            <a:avLst/>
          </a:prstGeom>
        </p:spPr>
      </p:pic>
      <p:sp>
        <p:nvSpPr>
          <p:cNvPr id="4" name="Rectangle 5">
            <a:extLst>
              <a:ext uri="{FF2B5EF4-FFF2-40B4-BE49-F238E27FC236}">
                <a16:creationId xmlns:a16="http://schemas.microsoft.com/office/drawing/2014/main" id="{F188F9EC-5B25-4797-95B9-EC48F7B5587E}"/>
              </a:ext>
            </a:extLst>
          </p:cNvPr>
          <p:cNvSpPr/>
          <p:nvPr/>
        </p:nvSpPr>
        <p:spPr>
          <a:xfrm>
            <a:off x="-9067800" y="169985"/>
            <a:ext cx="8077200" cy="1446550"/>
          </a:xfrm>
          <a:prstGeom prst="rect">
            <a:avLst/>
          </a:prstGeom>
        </p:spPr>
        <p:txBody>
          <a:bodyPr wrap="square">
            <a:spAutoFit/>
          </a:bodyPr>
          <a:lstStyle/>
          <a:p>
            <a:pPr algn="ctr"/>
            <a:r>
              <a:rPr lang="en-US" altLang="en-US" sz="4400" b="1" dirty="0">
                <a:solidFill>
                  <a:schemeClr val="tx1">
                    <a:lumMod val="95000"/>
                    <a:lumOff val="5000"/>
                  </a:schemeClr>
                </a:solidFill>
                <a:latin typeface="Arial" panose="020B0604020202020204" pitchFamily="34" charset="0"/>
                <a:cs typeface="Arial" panose="020B0604020202020204" pitchFamily="34" charset="0"/>
              </a:rPr>
              <a:t>Work of the Statesman or Visionary Leader</a:t>
            </a:r>
            <a:endParaRPr lang="en-US" sz="4400" b="1"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0297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0C35F5-FA5D-46C6-962B-3547A69CAB82}"/>
              </a:ext>
            </a:extLst>
          </p:cNvPr>
          <p:cNvSpPr/>
          <p:nvPr/>
        </p:nvSpPr>
        <p:spPr>
          <a:xfrm>
            <a:off x="1143000" y="228600"/>
            <a:ext cx="7848600" cy="769441"/>
          </a:xfrm>
          <a:prstGeom prst="rect">
            <a:avLst/>
          </a:prstGeom>
        </p:spPr>
        <p:txBody>
          <a:bodyPr wrap="square">
            <a:spAutoFit/>
          </a:bodyPr>
          <a:lstStyle/>
          <a:p>
            <a:pPr algn="ctr"/>
            <a:r>
              <a:rPr lang="el-GR" sz="4400" b="1" i="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«Η Κρίση της Αντίληψης»</a:t>
            </a:r>
            <a:endParaRPr lang="en-US" sz="4400" b="1" i="1" dirty="0">
              <a:solidFill>
                <a:schemeClr val="bg1"/>
              </a:solidFill>
              <a:latin typeface="Bookman Old Style" pitchFamily="18" charset="0"/>
              <a:cs typeface="Arial" pitchFamily="34" charset="0"/>
            </a:endParaRPr>
          </a:p>
        </p:txBody>
      </p:sp>
      <p:sp>
        <p:nvSpPr>
          <p:cNvPr id="3" name="Rectangle 2">
            <a:extLst>
              <a:ext uri="{FF2B5EF4-FFF2-40B4-BE49-F238E27FC236}">
                <a16:creationId xmlns:a16="http://schemas.microsoft.com/office/drawing/2014/main" id="{2A624E0C-7837-4496-BB37-22F552A4229D}"/>
              </a:ext>
            </a:extLst>
          </p:cNvPr>
          <p:cNvSpPr/>
          <p:nvPr/>
        </p:nvSpPr>
        <p:spPr>
          <a:xfrm>
            <a:off x="5521569" y="2524542"/>
            <a:ext cx="3657600" cy="2123658"/>
          </a:xfrm>
          <a:prstGeom prst="rect">
            <a:avLst/>
          </a:prstGeom>
        </p:spPr>
        <p:txBody>
          <a:bodyPr wrap="square">
            <a:spAutoFit/>
          </a:bodyPr>
          <a:lstStyle/>
          <a:p>
            <a:pPr algn="ctr">
              <a:spcBef>
                <a:spcPts val="864"/>
              </a:spcBef>
            </a:pPr>
            <a:r>
              <a:rPr lang="el-GR" sz="4400" b="1" i="1" dirty="0">
                <a:solidFill>
                  <a:schemeClr val="bg2"/>
                </a:solidFill>
                <a:latin typeface="Arial" panose="020B0604020202020204" pitchFamily="34" charset="0"/>
                <a:cs typeface="Arial" panose="020B0604020202020204" pitchFamily="34" charset="0"/>
              </a:rPr>
              <a:t>Είμαστε όλοι  ζωντανά συστήματα</a:t>
            </a:r>
            <a:endParaRPr lang="en-US" sz="4400" b="1" i="1" dirty="0">
              <a:solidFill>
                <a:srgbClr val="00B05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978B5FB-8E34-499C-BADF-DD2D4E3E4D2D}"/>
              </a:ext>
            </a:extLst>
          </p:cNvPr>
          <p:cNvPicPr>
            <a:picLocks noChangeAspect="1"/>
          </p:cNvPicPr>
          <p:nvPr/>
        </p:nvPicPr>
        <p:blipFill>
          <a:blip r:embed="rId3"/>
          <a:stretch>
            <a:fillRect/>
          </a:stretch>
        </p:blipFill>
        <p:spPr>
          <a:xfrm>
            <a:off x="381000" y="1066800"/>
            <a:ext cx="5221463" cy="5486400"/>
          </a:xfrm>
          <a:prstGeom prst="rect">
            <a:avLst/>
          </a:prstGeom>
        </p:spPr>
      </p:pic>
      <p:sp>
        <p:nvSpPr>
          <p:cNvPr id="6" name="Rectangle 1">
            <a:extLst>
              <a:ext uri="{FF2B5EF4-FFF2-40B4-BE49-F238E27FC236}">
                <a16:creationId xmlns:a16="http://schemas.microsoft.com/office/drawing/2014/main" id="{6B2E821E-2A48-40FD-B71F-A1567A5629AA}"/>
              </a:ext>
            </a:extLst>
          </p:cNvPr>
          <p:cNvSpPr/>
          <p:nvPr/>
        </p:nvSpPr>
        <p:spPr>
          <a:xfrm>
            <a:off x="-8686800" y="682079"/>
            <a:ext cx="6781800" cy="769441"/>
          </a:xfrm>
          <a:prstGeom prst="rect">
            <a:avLst/>
          </a:prstGeom>
        </p:spPr>
        <p:txBody>
          <a:bodyPr wrap="square">
            <a:spAutoFit/>
          </a:bodyPr>
          <a:lstStyle/>
          <a:p>
            <a:pPr algn="ctr"/>
            <a:r>
              <a:rPr lang="en-US" sz="4400" b="1" i="1" kern="1200"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“Crisis of Perception”</a:t>
            </a:r>
            <a:endParaRPr lang="en-US" sz="4400" b="1" i="1" dirty="0">
              <a:solidFill>
                <a:schemeClr val="tx1">
                  <a:lumMod val="95000"/>
                  <a:lumOff val="5000"/>
                </a:schemeClr>
              </a:solidFill>
              <a:latin typeface="Bookman Old Style" pitchFamily="18" charset="0"/>
              <a:cs typeface="Arial" pitchFamily="34" charset="0"/>
            </a:endParaRPr>
          </a:p>
        </p:txBody>
      </p:sp>
      <p:sp>
        <p:nvSpPr>
          <p:cNvPr id="7" name="Rectangle 2">
            <a:extLst>
              <a:ext uri="{FF2B5EF4-FFF2-40B4-BE49-F238E27FC236}">
                <a16:creationId xmlns:a16="http://schemas.microsoft.com/office/drawing/2014/main" id="{2342CCED-0786-4826-B172-72112F6C5135}"/>
              </a:ext>
            </a:extLst>
          </p:cNvPr>
          <p:cNvSpPr/>
          <p:nvPr/>
        </p:nvSpPr>
        <p:spPr>
          <a:xfrm>
            <a:off x="12649200" y="2524542"/>
            <a:ext cx="3048000" cy="2123658"/>
          </a:xfrm>
          <a:prstGeom prst="rect">
            <a:avLst/>
          </a:prstGeom>
        </p:spPr>
        <p:txBody>
          <a:bodyPr wrap="square">
            <a:spAutoFit/>
          </a:bodyPr>
          <a:lstStyle/>
          <a:p>
            <a:pPr>
              <a:spcBef>
                <a:spcPts val="864"/>
              </a:spcBef>
            </a:pPr>
            <a:r>
              <a:rPr lang="en-US" sz="4400" b="1" i="1" dirty="0">
                <a:solidFill>
                  <a:schemeClr val="tx1">
                    <a:lumMod val="95000"/>
                    <a:lumOff val="5000"/>
                  </a:schemeClr>
                </a:solidFill>
                <a:latin typeface="Arial" panose="020B0604020202020204" pitchFamily="34" charset="0"/>
                <a:cs typeface="Arial" panose="020B0604020202020204" pitchFamily="34" charset="0"/>
              </a:rPr>
              <a:t>We are all living systems....</a:t>
            </a:r>
          </a:p>
        </p:txBody>
      </p:sp>
    </p:spTree>
    <p:extLst>
      <p:ext uri="{BB962C8B-B14F-4D97-AF65-F5344CB8AC3E}">
        <p14:creationId xmlns:p14="http://schemas.microsoft.com/office/powerpoint/2010/main" val="283349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BC76BB-10E6-4A85-A1A0-23DF5B5835DE}"/>
              </a:ext>
            </a:extLst>
          </p:cNvPr>
          <p:cNvSpPr/>
          <p:nvPr/>
        </p:nvSpPr>
        <p:spPr>
          <a:xfrm>
            <a:off x="762000" y="228600"/>
            <a:ext cx="8077200" cy="769441"/>
          </a:xfrm>
          <a:prstGeom prst="rect">
            <a:avLst/>
          </a:prstGeom>
        </p:spPr>
        <p:txBody>
          <a:bodyPr wrap="square">
            <a:spAutoFit/>
          </a:bodyPr>
          <a:lstStyle/>
          <a:p>
            <a:pPr algn="ctr"/>
            <a:r>
              <a:rPr lang="el-GR" sz="4400" b="1" dirty="0">
                <a:solidFill>
                  <a:schemeClr val="bg1"/>
                </a:solidFill>
                <a:latin typeface="Arial" panose="020B0604020202020204" pitchFamily="34" charset="0"/>
                <a:cs typeface="Arial" panose="020B0604020202020204" pitchFamily="34" charset="0"/>
              </a:rPr>
              <a:t>Πνευματική Ένταση</a:t>
            </a:r>
            <a:endParaRPr lang="en-US" sz="4400" b="1" dirty="0">
              <a:solidFill>
                <a:schemeClr val="bg1"/>
              </a:solidFill>
              <a:latin typeface="Bookman Old Style" pitchFamily="18" charset="0"/>
              <a:cs typeface="Arial" pitchFamily="34" charset="0"/>
            </a:endParaRPr>
          </a:p>
        </p:txBody>
      </p:sp>
      <p:sp>
        <p:nvSpPr>
          <p:cNvPr id="3" name="Rectangle 2">
            <a:extLst>
              <a:ext uri="{FF2B5EF4-FFF2-40B4-BE49-F238E27FC236}">
                <a16:creationId xmlns:a16="http://schemas.microsoft.com/office/drawing/2014/main" id="{15CE1B76-7170-4A6C-8AA3-4A4AAE86B3F6}"/>
              </a:ext>
            </a:extLst>
          </p:cNvPr>
          <p:cNvSpPr/>
          <p:nvPr/>
        </p:nvSpPr>
        <p:spPr>
          <a:xfrm>
            <a:off x="304799" y="5921514"/>
            <a:ext cx="8839200" cy="707886"/>
          </a:xfrm>
          <a:prstGeom prst="rect">
            <a:avLst/>
          </a:prstGeom>
        </p:spPr>
        <p:txBody>
          <a:bodyPr wrap="square">
            <a:spAutoFit/>
          </a:bodyPr>
          <a:lstStyle/>
          <a:p>
            <a:pPr>
              <a:spcBef>
                <a:spcPts val="864"/>
              </a:spcBef>
            </a:pPr>
            <a:r>
              <a:rPr lang="el-GR" sz="4000" b="1" kern="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Δημιουργήστε μια νέα Στόχευση </a:t>
            </a:r>
            <a:endParaRPr lang="en-US" sz="4000" b="1" dirty="0">
              <a:solidFill>
                <a:srgbClr val="00B050"/>
              </a:solidFill>
            </a:endParaRPr>
          </a:p>
        </p:txBody>
      </p:sp>
      <p:pic>
        <p:nvPicPr>
          <p:cNvPr id="5" name="Picture 4">
            <a:extLst>
              <a:ext uri="{FF2B5EF4-FFF2-40B4-BE49-F238E27FC236}">
                <a16:creationId xmlns:a16="http://schemas.microsoft.com/office/drawing/2014/main" id="{D9E7F99C-80F1-4FB2-A11A-D0A1AA0D3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402" y="1219200"/>
            <a:ext cx="6655195" cy="4419600"/>
          </a:xfrm>
          <a:prstGeom prst="rect">
            <a:avLst/>
          </a:prstGeom>
        </p:spPr>
      </p:pic>
      <p:sp>
        <p:nvSpPr>
          <p:cNvPr id="6" name="Rectangle 1">
            <a:extLst>
              <a:ext uri="{FF2B5EF4-FFF2-40B4-BE49-F238E27FC236}">
                <a16:creationId xmlns:a16="http://schemas.microsoft.com/office/drawing/2014/main" id="{EA29C98A-5BD8-4E54-B8AE-8E6F7599DA43}"/>
              </a:ext>
            </a:extLst>
          </p:cNvPr>
          <p:cNvSpPr/>
          <p:nvPr/>
        </p:nvSpPr>
        <p:spPr>
          <a:xfrm>
            <a:off x="-8839200" y="613320"/>
            <a:ext cx="8077200" cy="769441"/>
          </a:xfrm>
          <a:prstGeom prst="rect">
            <a:avLst/>
          </a:prstGeom>
        </p:spPr>
        <p:txBody>
          <a:bodyPr wrap="square">
            <a:spAutoFit/>
          </a:bodyPr>
          <a:lstStyle/>
          <a:p>
            <a:pPr algn="ctr"/>
            <a:r>
              <a:rPr lang="en-US" sz="4400" dirty="0">
                <a:solidFill>
                  <a:schemeClr val="tx1">
                    <a:lumMod val="95000"/>
                    <a:lumOff val="5000"/>
                  </a:schemeClr>
                </a:solidFill>
                <a:latin typeface="Arial" panose="020B0604020202020204" pitchFamily="34" charset="0"/>
                <a:cs typeface="Arial" panose="020B0604020202020204" pitchFamily="34" charset="0"/>
              </a:rPr>
              <a:t>Spiritual Tension</a:t>
            </a:r>
            <a:endParaRPr lang="en-US" sz="4400" dirty="0">
              <a:solidFill>
                <a:schemeClr val="tx1">
                  <a:lumMod val="95000"/>
                  <a:lumOff val="5000"/>
                </a:schemeClr>
              </a:solidFill>
              <a:latin typeface="Bookman Old Style" pitchFamily="18" charset="0"/>
              <a:cs typeface="Arial" pitchFamily="34" charset="0"/>
            </a:endParaRPr>
          </a:p>
        </p:txBody>
      </p:sp>
      <p:sp>
        <p:nvSpPr>
          <p:cNvPr id="7" name="Rectangle 2">
            <a:extLst>
              <a:ext uri="{FF2B5EF4-FFF2-40B4-BE49-F238E27FC236}">
                <a16:creationId xmlns:a16="http://schemas.microsoft.com/office/drawing/2014/main" id="{16BD487A-C1B3-40EE-808D-07F1FE68D176}"/>
              </a:ext>
            </a:extLst>
          </p:cNvPr>
          <p:cNvSpPr/>
          <p:nvPr/>
        </p:nvSpPr>
        <p:spPr>
          <a:xfrm>
            <a:off x="-8077200" y="4800600"/>
            <a:ext cx="7315200" cy="707886"/>
          </a:xfrm>
          <a:prstGeom prst="rect">
            <a:avLst/>
          </a:prstGeom>
        </p:spPr>
        <p:txBody>
          <a:bodyPr wrap="square">
            <a:spAutoFit/>
          </a:bodyPr>
          <a:lstStyle/>
          <a:p>
            <a:pPr>
              <a:spcBef>
                <a:spcPts val="864"/>
              </a:spcBef>
            </a:pPr>
            <a:r>
              <a:rPr lang="en-US" sz="4000" b="1" kern="1200"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rPr>
              <a:t>Create a New Intentionality</a:t>
            </a:r>
            <a:endParaRPr lang="en-US" sz="4000" b="1" dirty="0">
              <a:solidFill>
                <a:schemeClr val="tx1">
                  <a:lumMod val="95000"/>
                  <a:lumOff val="5000"/>
                </a:schemeClr>
              </a:solidFill>
            </a:endParaRPr>
          </a:p>
        </p:txBody>
      </p:sp>
    </p:spTree>
    <p:extLst>
      <p:ext uri="{BB962C8B-B14F-4D97-AF65-F5344CB8AC3E}">
        <p14:creationId xmlns:p14="http://schemas.microsoft.com/office/powerpoint/2010/main" val="572166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C7A2AD-388E-449A-A309-59EC9EE608DE}"/>
              </a:ext>
            </a:extLst>
          </p:cNvPr>
          <p:cNvSpPr txBox="1"/>
          <p:nvPr/>
        </p:nvSpPr>
        <p:spPr>
          <a:xfrm>
            <a:off x="0" y="152400"/>
            <a:ext cx="9144000" cy="1446550"/>
          </a:xfrm>
          <a:prstGeom prst="rect">
            <a:avLst/>
          </a:prstGeom>
          <a:noFill/>
        </p:spPr>
        <p:txBody>
          <a:bodyPr wrap="square" rtlCol="0">
            <a:spAutoFit/>
          </a:bodyPr>
          <a:lstStyle/>
          <a:p>
            <a:pPr algn="ctr"/>
            <a:r>
              <a:rPr lang="el-GR" sz="4400" b="1" dirty="0">
                <a:solidFill>
                  <a:schemeClr val="bg1"/>
                </a:solidFill>
                <a:latin typeface="Arial" panose="020B0604020202020204" pitchFamily="34" charset="0"/>
                <a:cs typeface="Arial" panose="020B0604020202020204" pitchFamily="34" charset="0"/>
              </a:rPr>
              <a:t>Η Δύναμη των Σκέψεων και τα Παγκόσμια Γεγονότα </a:t>
            </a:r>
            <a:endParaRPr lang="en-US" sz="44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B1666D9-BD03-4B41-A70A-3D974A9092B6}"/>
              </a:ext>
            </a:extLst>
          </p:cNvPr>
          <p:cNvPicPr>
            <a:picLocks noChangeAspect="1"/>
          </p:cNvPicPr>
          <p:nvPr/>
        </p:nvPicPr>
        <p:blipFill>
          <a:blip r:embed="rId3"/>
          <a:stretch>
            <a:fillRect/>
          </a:stretch>
        </p:blipFill>
        <p:spPr>
          <a:xfrm>
            <a:off x="6629400" y="2526887"/>
            <a:ext cx="1974936" cy="3416713"/>
          </a:xfrm>
          <a:prstGeom prst="rect">
            <a:avLst/>
          </a:prstGeom>
        </p:spPr>
      </p:pic>
      <p:pic>
        <p:nvPicPr>
          <p:cNvPr id="6" name="Picture 5">
            <a:extLst>
              <a:ext uri="{FF2B5EF4-FFF2-40B4-BE49-F238E27FC236}">
                <a16:creationId xmlns:a16="http://schemas.microsoft.com/office/drawing/2014/main" id="{D13B02AA-64DF-4DF1-A4EA-747FDED1768A}"/>
              </a:ext>
            </a:extLst>
          </p:cNvPr>
          <p:cNvPicPr>
            <a:picLocks noChangeAspect="1"/>
          </p:cNvPicPr>
          <p:nvPr/>
        </p:nvPicPr>
        <p:blipFill>
          <a:blip r:embed="rId4"/>
          <a:stretch>
            <a:fillRect/>
          </a:stretch>
        </p:blipFill>
        <p:spPr>
          <a:xfrm>
            <a:off x="539664" y="2526887"/>
            <a:ext cx="5444645" cy="3581400"/>
          </a:xfrm>
          <a:prstGeom prst="rect">
            <a:avLst/>
          </a:prstGeom>
        </p:spPr>
      </p:pic>
      <p:sp>
        <p:nvSpPr>
          <p:cNvPr id="5" name="TextBox 4">
            <a:extLst>
              <a:ext uri="{FF2B5EF4-FFF2-40B4-BE49-F238E27FC236}">
                <a16:creationId xmlns:a16="http://schemas.microsoft.com/office/drawing/2014/main" id="{92E4F3D0-BD25-4353-9C47-9A813477C3DF}"/>
              </a:ext>
            </a:extLst>
          </p:cNvPr>
          <p:cNvSpPr txBox="1"/>
          <p:nvPr/>
        </p:nvSpPr>
        <p:spPr>
          <a:xfrm>
            <a:off x="-10210800" y="805337"/>
            <a:ext cx="9144000" cy="1446550"/>
          </a:xfrm>
          <a:prstGeom prst="rect">
            <a:avLst/>
          </a:prstGeom>
          <a:noFill/>
        </p:spPr>
        <p:txBody>
          <a:bodyPr wrap="square" rtlCol="0">
            <a:spAutoFit/>
          </a:bodyPr>
          <a:lstStyle/>
          <a:p>
            <a:pPr algn="ctr"/>
            <a:r>
              <a:rPr lang="en-US" sz="4400" dirty="0">
                <a:solidFill>
                  <a:schemeClr val="tx1">
                    <a:lumMod val="95000"/>
                    <a:lumOff val="5000"/>
                  </a:schemeClr>
                </a:solidFill>
                <a:latin typeface="Arial" panose="020B0604020202020204" pitchFamily="34" charset="0"/>
                <a:cs typeface="Arial" panose="020B0604020202020204" pitchFamily="34" charset="0"/>
              </a:rPr>
              <a:t>Power of Thought and </a:t>
            </a:r>
          </a:p>
          <a:p>
            <a:pPr algn="ctr"/>
            <a:r>
              <a:rPr lang="en-US" sz="4400" b="1" dirty="0">
                <a:solidFill>
                  <a:schemeClr val="tx1">
                    <a:lumMod val="95000"/>
                    <a:lumOff val="5000"/>
                  </a:schemeClr>
                </a:solidFill>
                <a:latin typeface="Arial" panose="020B0604020202020204" pitchFamily="34" charset="0"/>
                <a:cs typeface="Arial" panose="020B0604020202020204" pitchFamily="34" charset="0"/>
              </a:rPr>
              <a:t>World Events</a:t>
            </a:r>
          </a:p>
        </p:txBody>
      </p:sp>
      <p:pic>
        <p:nvPicPr>
          <p:cNvPr id="8" name="Picture 5">
            <a:extLst>
              <a:ext uri="{FF2B5EF4-FFF2-40B4-BE49-F238E27FC236}">
                <a16:creationId xmlns:a16="http://schemas.microsoft.com/office/drawing/2014/main" id="{432424D2-E160-4CC4-96B6-6CBBC3A89D6C}"/>
              </a:ext>
            </a:extLst>
          </p:cNvPr>
          <p:cNvPicPr>
            <a:picLocks noChangeAspect="1"/>
          </p:cNvPicPr>
          <p:nvPr/>
        </p:nvPicPr>
        <p:blipFill>
          <a:blip r:embed="rId4"/>
          <a:stretch>
            <a:fillRect/>
          </a:stretch>
        </p:blipFill>
        <p:spPr>
          <a:xfrm>
            <a:off x="-8002602" y="2526887"/>
            <a:ext cx="5444645" cy="3581400"/>
          </a:xfrm>
          <a:prstGeom prst="rect">
            <a:avLst/>
          </a:prstGeom>
        </p:spPr>
      </p:pic>
      <p:sp>
        <p:nvSpPr>
          <p:cNvPr id="3" name="TextBox 2">
            <a:extLst>
              <a:ext uri="{FF2B5EF4-FFF2-40B4-BE49-F238E27FC236}">
                <a16:creationId xmlns:a16="http://schemas.microsoft.com/office/drawing/2014/main" id="{B0F0878E-DD8F-4472-852B-D6DABB3328D0}"/>
              </a:ext>
            </a:extLst>
          </p:cNvPr>
          <p:cNvSpPr txBox="1"/>
          <p:nvPr/>
        </p:nvSpPr>
        <p:spPr>
          <a:xfrm>
            <a:off x="768264" y="2691967"/>
            <a:ext cx="4946736" cy="3139321"/>
          </a:xfrm>
          <a:prstGeom prst="rect">
            <a:avLst/>
          </a:prstGeom>
          <a:pattFill prst="lgGrid">
            <a:fgClr>
              <a:srgbClr val="4C216D"/>
            </a:fgClr>
            <a:bgClr>
              <a:schemeClr val="tx1">
                <a:lumMod val="85000"/>
                <a:lumOff val="15000"/>
              </a:schemeClr>
            </a:bgClr>
          </a:pattFill>
        </p:spPr>
        <p:txBody>
          <a:bodyPr wrap="square" rtlCol="0">
            <a:spAutoFit/>
          </a:bodyPr>
          <a:lstStyle/>
          <a:p>
            <a:pPr algn="ctr"/>
            <a:r>
              <a:rPr lang="el-GR" sz="6600" dirty="0">
                <a:solidFill>
                  <a:schemeClr val="bg1"/>
                </a:solidFill>
                <a:latin typeface="Miama Nueva" panose="02000603000000000000" pitchFamily="2" charset="-52"/>
              </a:rPr>
              <a:t>Τα Λόγια </a:t>
            </a:r>
          </a:p>
          <a:p>
            <a:pPr algn="ctr"/>
            <a:r>
              <a:rPr lang="el-GR" sz="6600" dirty="0">
                <a:solidFill>
                  <a:schemeClr val="bg1"/>
                </a:solidFill>
                <a:latin typeface="Miama Nueva" panose="02000603000000000000" pitchFamily="2" charset="-52"/>
              </a:rPr>
              <a:t>έχουν </a:t>
            </a:r>
          </a:p>
          <a:p>
            <a:pPr algn="ctr"/>
            <a:r>
              <a:rPr lang="el-GR" sz="6600" dirty="0">
                <a:solidFill>
                  <a:schemeClr val="bg1"/>
                </a:solidFill>
                <a:latin typeface="Miama Nueva" panose="02000603000000000000" pitchFamily="2" charset="-52"/>
              </a:rPr>
              <a:t>Δύναμη </a:t>
            </a:r>
            <a:endParaRPr lang="en-US" sz="6600" dirty="0">
              <a:solidFill>
                <a:schemeClr val="bg1"/>
              </a:solidFill>
              <a:latin typeface="Miama Nueva" panose="02000603000000000000" pitchFamily="2" charset="-52"/>
            </a:endParaRPr>
          </a:p>
        </p:txBody>
      </p:sp>
    </p:spTree>
    <p:extLst>
      <p:ext uri="{BB962C8B-B14F-4D97-AF65-F5344CB8AC3E}">
        <p14:creationId xmlns:p14="http://schemas.microsoft.com/office/powerpoint/2010/main" val="4249728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B27ECE-3DFC-4223-A51D-1AF3A9923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7" y="14376"/>
            <a:ext cx="9171714" cy="6843624"/>
          </a:xfrm>
          <a:prstGeom prst="rect">
            <a:avLst/>
          </a:prstGeom>
        </p:spPr>
      </p:pic>
      <p:sp>
        <p:nvSpPr>
          <p:cNvPr id="2" name="TextBox 1">
            <a:extLst>
              <a:ext uri="{FF2B5EF4-FFF2-40B4-BE49-F238E27FC236}">
                <a16:creationId xmlns:a16="http://schemas.microsoft.com/office/drawing/2014/main" id="{D5CCECBF-FAA4-4325-9377-178A2AB4FB51}"/>
              </a:ext>
            </a:extLst>
          </p:cNvPr>
          <p:cNvSpPr txBox="1"/>
          <p:nvPr/>
        </p:nvSpPr>
        <p:spPr>
          <a:xfrm>
            <a:off x="0" y="152400"/>
            <a:ext cx="9144000" cy="2308324"/>
          </a:xfrm>
          <a:prstGeom prst="rect">
            <a:avLst/>
          </a:prstGeom>
          <a:noFill/>
        </p:spPr>
        <p:txBody>
          <a:bodyPr wrap="square" rtlCol="0">
            <a:spAutoFit/>
          </a:bodyPr>
          <a:lstStyle/>
          <a:p>
            <a:pPr algn="ctr"/>
            <a:r>
              <a:rPr lang="el-GR" sz="4800" b="1" dirty="0">
                <a:solidFill>
                  <a:schemeClr val="bg1"/>
                </a:solidFill>
                <a:latin typeface="Arial" panose="020B0604020202020204" pitchFamily="34" charset="0"/>
                <a:cs typeface="Arial" panose="020B0604020202020204" pitchFamily="34" charset="0"/>
              </a:rPr>
              <a:t>Τι </a:t>
            </a:r>
            <a:r>
              <a:rPr lang="el-GR" sz="4800" b="1" u="sng" dirty="0">
                <a:solidFill>
                  <a:schemeClr val="bg1"/>
                </a:solidFill>
                <a:latin typeface="Arial" panose="020B0604020202020204" pitchFamily="34" charset="0"/>
                <a:cs typeface="Arial" panose="020B0604020202020204" pitchFamily="34" charset="0"/>
              </a:rPr>
              <a:t>θα μπορούσε </a:t>
            </a:r>
            <a:r>
              <a:rPr lang="el-GR" sz="4800" b="1" dirty="0">
                <a:solidFill>
                  <a:schemeClr val="bg1"/>
                </a:solidFill>
                <a:latin typeface="Arial" panose="020B0604020202020204" pitchFamily="34" charset="0"/>
                <a:cs typeface="Arial" panose="020B0604020202020204" pitchFamily="34" charset="0"/>
              </a:rPr>
              <a:t>να προμηνύει για την ανθρωπότητα το Συμβούλιο του 2025</a:t>
            </a:r>
            <a:endParaRPr lang="en-US" sz="48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F00132B-6B7B-423A-8293-BEF2C9AF7F0E}"/>
              </a:ext>
            </a:extLst>
          </p:cNvPr>
          <p:cNvSpPr txBox="1"/>
          <p:nvPr/>
        </p:nvSpPr>
        <p:spPr>
          <a:xfrm>
            <a:off x="1823357" y="5846480"/>
            <a:ext cx="5568043" cy="859120"/>
          </a:xfrm>
          <a:prstGeom prst="rect">
            <a:avLst/>
          </a:prstGeom>
          <a:noFill/>
        </p:spPr>
        <p:txBody>
          <a:bodyPr wrap="square" rtlCol="0">
            <a:spAutoFit/>
          </a:bodyPr>
          <a:lstStyle/>
          <a:p>
            <a:r>
              <a:rPr lang="el-GR" sz="4800" b="1" kern="1200" dirty="0">
                <a:solidFill>
                  <a:schemeClr val="bg1"/>
                </a:solidFill>
                <a:effectLst/>
                <a:latin typeface="Arial" panose="020B0604020202020204" pitchFamily="34" charset="0"/>
                <a:cs typeface="Arial" panose="020B0604020202020204" pitchFamily="34" charset="0"/>
              </a:rPr>
              <a:t>Ιεραρχικοί Στόχοι</a:t>
            </a:r>
            <a:endParaRPr lang="en-US" altLang="en-US" sz="48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D562123-08F2-42B5-8651-F51F78DA4E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4100" y="2703742"/>
            <a:ext cx="3619500" cy="3142738"/>
          </a:xfrm>
          <a:prstGeom prst="rect">
            <a:avLst/>
          </a:prstGeom>
        </p:spPr>
      </p:pic>
      <p:sp>
        <p:nvSpPr>
          <p:cNvPr id="7" name="TextBox 6">
            <a:extLst>
              <a:ext uri="{FF2B5EF4-FFF2-40B4-BE49-F238E27FC236}">
                <a16:creationId xmlns:a16="http://schemas.microsoft.com/office/drawing/2014/main" id="{2E0290CD-177E-43EB-9928-61937B588341}"/>
              </a:ext>
            </a:extLst>
          </p:cNvPr>
          <p:cNvSpPr txBox="1"/>
          <p:nvPr/>
        </p:nvSpPr>
        <p:spPr>
          <a:xfrm>
            <a:off x="-9601200" y="308330"/>
            <a:ext cx="9144000" cy="1569660"/>
          </a:xfrm>
          <a:prstGeom prst="rect">
            <a:avLst/>
          </a:prstGeom>
          <a:noFill/>
        </p:spPr>
        <p:txBody>
          <a:bodyPr wrap="square" rtlCol="0">
            <a:spAutoFit/>
          </a:bodyPr>
          <a:lstStyle/>
          <a:p>
            <a:pPr algn="ctr"/>
            <a:r>
              <a:rPr lang="en-US" sz="4800" b="1" dirty="0">
                <a:solidFill>
                  <a:schemeClr val="tx1">
                    <a:lumMod val="95000"/>
                    <a:lumOff val="5000"/>
                  </a:schemeClr>
                </a:solidFill>
                <a:latin typeface="Arial" panose="020B0604020202020204" pitchFamily="34" charset="0"/>
                <a:cs typeface="Arial" panose="020B0604020202020204" pitchFamily="34" charset="0"/>
              </a:rPr>
              <a:t>What the Conclave of 2025 </a:t>
            </a:r>
            <a:r>
              <a:rPr lang="en-US" sz="4800" b="1" u="sng" dirty="0">
                <a:solidFill>
                  <a:schemeClr val="tx1">
                    <a:lumMod val="95000"/>
                    <a:lumOff val="5000"/>
                  </a:schemeClr>
                </a:solidFill>
                <a:latin typeface="Arial" panose="020B0604020202020204" pitchFamily="34" charset="0"/>
                <a:cs typeface="Arial" panose="020B0604020202020204" pitchFamily="34" charset="0"/>
              </a:rPr>
              <a:t>could</a:t>
            </a:r>
            <a:r>
              <a:rPr lang="en-US" sz="4800" b="1" dirty="0">
                <a:solidFill>
                  <a:schemeClr val="tx1">
                    <a:lumMod val="95000"/>
                    <a:lumOff val="5000"/>
                  </a:schemeClr>
                </a:solidFill>
                <a:latin typeface="Arial" panose="020B0604020202020204" pitchFamily="34" charset="0"/>
                <a:cs typeface="Arial" panose="020B0604020202020204" pitchFamily="34" charset="0"/>
              </a:rPr>
              <a:t> Portend for Humanity</a:t>
            </a:r>
          </a:p>
        </p:txBody>
      </p:sp>
      <p:sp>
        <p:nvSpPr>
          <p:cNvPr id="8" name="TextBox 7">
            <a:extLst>
              <a:ext uri="{FF2B5EF4-FFF2-40B4-BE49-F238E27FC236}">
                <a16:creationId xmlns:a16="http://schemas.microsoft.com/office/drawing/2014/main" id="{4DA03B5D-85B2-471A-BACB-7F22E8A381CB}"/>
              </a:ext>
            </a:extLst>
          </p:cNvPr>
          <p:cNvSpPr txBox="1"/>
          <p:nvPr/>
        </p:nvSpPr>
        <p:spPr>
          <a:xfrm>
            <a:off x="-8610600" y="4564512"/>
            <a:ext cx="7162800" cy="830997"/>
          </a:xfrm>
          <a:prstGeom prst="rect">
            <a:avLst/>
          </a:prstGeom>
          <a:noFill/>
        </p:spPr>
        <p:txBody>
          <a:bodyPr wrap="square" rtlCol="0">
            <a:spAutoFit/>
          </a:bodyPr>
          <a:lstStyle/>
          <a:p>
            <a:r>
              <a:rPr lang="en-US" sz="4800" b="1" kern="1200" dirty="0">
                <a:solidFill>
                  <a:schemeClr val="tx1">
                    <a:lumMod val="95000"/>
                    <a:lumOff val="5000"/>
                  </a:schemeClr>
                </a:solidFill>
                <a:effectLst/>
                <a:latin typeface="Arial" panose="020B0604020202020204" pitchFamily="34" charset="0"/>
                <a:cs typeface="Arial" panose="020B0604020202020204" pitchFamily="34" charset="0"/>
              </a:rPr>
              <a:t>Hierarchical Objectives</a:t>
            </a:r>
            <a:endParaRPr lang="en-US" altLang="en-US" sz="4800" b="1"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4607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06C7BA-012A-4E1B-ACBA-AF383C0C0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76"/>
            <a:ext cx="9171714" cy="6843624"/>
          </a:xfrm>
          <a:prstGeom prst="rect">
            <a:avLst/>
          </a:prstGeom>
        </p:spPr>
      </p:pic>
      <p:sp>
        <p:nvSpPr>
          <p:cNvPr id="4" name="TextBox 3">
            <a:extLst>
              <a:ext uri="{FF2B5EF4-FFF2-40B4-BE49-F238E27FC236}">
                <a16:creationId xmlns:a16="http://schemas.microsoft.com/office/drawing/2014/main" id="{59975274-5E10-4C82-9A19-9EA5F723A654}"/>
              </a:ext>
            </a:extLst>
          </p:cNvPr>
          <p:cNvSpPr txBox="1"/>
          <p:nvPr/>
        </p:nvSpPr>
        <p:spPr>
          <a:xfrm>
            <a:off x="3962400" y="228600"/>
            <a:ext cx="5105400" cy="4154984"/>
          </a:xfrm>
          <a:prstGeom prst="rect">
            <a:avLst/>
          </a:prstGeom>
          <a:noFill/>
        </p:spPr>
        <p:txBody>
          <a:bodyPr wrap="square" rtlCol="0">
            <a:spAutoFit/>
          </a:bodyPr>
          <a:lstStyle/>
          <a:p>
            <a:pPr algn="ctr"/>
            <a:r>
              <a:rPr lang="el-GR" sz="4400" b="1" dirty="0">
                <a:solidFill>
                  <a:schemeClr val="bg1"/>
                </a:solidFill>
                <a:latin typeface="Arial" panose="020B0604020202020204" pitchFamily="34" charset="0"/>
                <a:cs typeface="Arial" panose="020B0604020202020204" pitchFamily="34" charset="0"/>
              </a:rPr>
              <a:t>Τι θα μπορούσε να προμηνύει για την ανθρωπότητα το Συμβούλιο του 2025</a:t>
            </a:r>
          </a:p>
          <a:p>
            <a:pPr algn="ctr"/>
            <a:r>
              <a:rPr lang="el-GR" sz="4400" b="1" dirty="0">
                <a:solidFill>
                  <a:schemeClr val="bg1"/>
                </a:solidFill>
                <a:latin typeface="Arial" panose="020B0604020202020204" pitchFamily="34" charset="0"/>
                <a:cs typeface="Arial" panose="020B0604020202020204" pitchFamily="34" charset="0"/>
              </a:rPr>
              <a:t>.....Συνέχεια</a:t>
            </a:r>
            <a:endParaRPr lang="en-US" sz="44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BDFFA95-AA0B-4F42-B8CD-C8CAAA2B7F57}"/>
              </a:ext>
            </a:extLst>
          </p:cNvPr>
          <p:cNvSpPr txBox="1"/>
          <p:nvPr/>
        </p:nvSpPr>
        <p:spPr>
          <a:xfrm>
            <a:off x="0" y="5625710"/>
            <a:ext cx="9171714" cy="1200329"/>
          </a:xfrm>
          <a:prstGeom prst="rect">
            <a:avLst/>
          </a:prstGeom>
          <a:noFill/>
        </p:spPr>
        <p:txBody>
          <a:bodyPr wrap="square" rtlCol="0">
            <a:spAutoFit/>
          </a:bodyPr>
          <a:lstStyle/>
          <a:p>
            <a:pPr algn="ctr"/>
            <a:r>
              <a:rPr lang="el-GR" altLang="en-US" sz="3600" b="1" dirty="0">
                <a:solidFill>
                  <a:schemeClr val="bg1"/>
                </a:solidFill>
                <a:latin typeface="Arial" panose="020B0604020202020204" pitchFamily="34" charset="0"/>
                <a:cs typeface="Arial" panose="020B0604020202020204" pitchFamily="34" charset="0"/>
              </a:rPr>
              <a:t>Επιρροή της Ανθρώπινης Ελεύθερης Βούλησης</a:t>
            </a:r>
            <a:endParaRPr lang="en-US" altLang="en-US" sz="36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FC4B5F9-E6E6-466F-B8E5-10DB9B18564D}"/>
              </a:ext>
            </a:extLst>
          </p:cNvPr>
          <p:cNvSpPr txBox="1"/>
          <p:nvPr/>
        </p:nvSpPr>
        <p:spPr>
          <a:xfrm>
            <a:off x="-8458200" y="228600"/>
            <a:ext cx="5105400" cy="3477875"/>
          </a:xfrm>
          <a:prstGeom prst="rect">
            <a:avLst/>
          </a:prstGeom>
          <a:noFill/>
        </p:spPr>
        <p:txBody>
          <a:bodyPr wrap="square" rtlCol="0">
            <a:spAutoFit/>
          </a:bodyPr>
          <a:lstStyle/>
          <a:p>
            <a:pPr algn="ctr"/>
            <a:r>
              <a:rPr lang="en-US" sz="4400" b="1" dirty="0">
                <a:solidFill>
                  <a:schemeClr val="tx1">
                    <a:lumMod val="95000"/>
                    <a:lumOff val="5000"/>
                  </a:schemeClr>
                </a:solidFill>
                <a:latin typeface="Arial" panose="020B0604020202020204" pitchFamily="34" charset="0"/>
                <a:cs typeface="Arial" panose="020B0604020202020204" pitchFamily="34" charset="0"/>
              </a:rPr>
              <a:t>What the Conclave of 2025 </a:t>
            </a:r>
            <a:r>
              <a:rPr lang="en-US" sz="4400" b="1" u="sng" dirty="0">
                <a:solidFill>
                  <a:schemeClr val="tx1">
                    <a:lumMod val="95000"/>
                    <a:lumOff val="5000"/>
                  </a:schemeClr>
                </a:solidFill>
                <a:latin typeface="Arial" panose="020B0604020202020204" pitchFamily="34" charset="0"/>
                <a:cs typeface="Arial" panose="020B0604020202020204" pitchFamily="34" charset="0"/>
              </a:rPr>
              <a:t>could</a:t>
            </a:r>
            <a:r>
              <a:rPr lang="en-US" sz="4400" b="1" dirty="0">
                <a:solidFill>
                  <a:schemeClr val="tx1">
                    <a:lumMod val="95000"/>
                    <a:lumOff val="5000"/>
                  </a:schemeClr>
                </a:solidFill>
                <a:latin typeface="Arial" panose="020B0604020202020204" pitchFamily="34" charset="0"/>
                <a:cs typeface="Arial" panose="020B0604020202020204" pitchFamily="34" charset="0"/>
              </a:rPr>
              <a:t> Portend for Humanity</a:t>
            </a:r>
          </a:p>
          <a:p>
            <a:pPr algn="ctr"/>
            <a:r>
              <a:rPr lang="en-US" sz="4400" b="1" dirty="0">
                <a:solidFill>
                  <a:schemeClr val="bg1"/>
                </a:solidFill>
                <a:latin typeface="Arial" panose="020B0604020202020204" pitchFamily="34" charset="0"/>
                <a:cs typeface="Arial" panose="020B0604020202020204" pitchFamily="34" charset="0"/>
              </a:rPr>
              <a:t>.....</a:t>
            </a:r>
            <a:r>
              <a:rPr lang="en-US" sz="4400" b="1" dirty="0">
                <a:latin typeface="Arial" panose="020B0604020202020204" pitchFamily="34" charset="0"/>
                <a:cs typeface="Arial" panose="020B0604020202020204" pitchFamily="34" charset="0"/>
              </a:rPr>
              <a:t>Cont’d</a:t>
            </a:r>
          </a:p>
        </p:txBody>
      </p:sp>
    </p:spTree>
    <p:extLst>
      <p:ext uri="{BB962C8B-B14F-4D97-AF65-F5344CB8AC3E}">
        <p14:creationId xmlns:p14="http://schemas.microsoft.com/office/powerpoint/2010/main" val="1958852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77311</TotalTime>
  <Words>23230</Words>
  <Application>Microsoft Office PowerPoint</Application>
  <PresentationFormat>Προβολή στην οθόνη (4:3)</PresentationFormat>
  <Paragraphs>971</Paragraphs>
  <Slides>15</Slides>
  <Notes>15</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15</vt:i4>
      </vt:variant>
    </vt:vector>
  </HeadingPairs>
  <TitlesOfParts>
    <vt:vector size="25" baseType="lpstr">
      <vt:lpstr>Arial</vt:lpstr>
      <vt:lpstr>Bookman Old Style</vt:lpstr>
      <vt:lpstr>Calibri</vt:lpstr>
      <vt:lpstr>Courier New</vt:lpstr>
      <vt:lpstr>EuroSlavic</vt:lpstr>
      <vt:lpstr>Miama Nueva</vt:lpstr>
      <vt:lpstr>Symbol</vt:lpstr>
      <vt:lpstr>Times New Roman</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jdhopper7</dc:creator>
  <cp:lastModifiedBy>Athina Danti</cp:lastModifiedBy>
  <cp:revision>1740</cp:revision>
  <dcterms:created xsi:type="dcterms:W3CDTF">2017-01-19T20:54:58Z</dcterms:created>
  <dcterms:modified xsi:type="dcterms:W3CDTF">2022-03-02T19:28:04Z</dcterms:modified>
</cp:coreProperties>
</file>