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48" r:id="rId2"/>
    <p:sldId id="559" r:id="rId3"/>
    <p:sldId id="560" r:id="rId4"/>
    <p:sldId id="561" r:id="rId5"/>
    <p:sldId id="562" r:id="rId6"/>
    <p:sldId id="554" r:id="rId7"/>
    <p:sldId id="551" r:id="rId8"/>
    <p:sldId id="557" r:id="rId9"/>
    <p:sldId id="491" r:id="rId10"/>
    <p:sldId id="509" r:id="rId11"/>
    <p:sldId id="558" r:id="rId12"/>
    <p:sldId id="527" r:id="rId13"/>
    <p:sldId id="506" r:id="rId14"/>
    <p:sldId id="531" r:id="rId15"/>
    <p:sldId id="474" r:id="rId16"/>
    <p:sldId id="468" r:id="rId17"/>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AE"/>
    <a:srgbClr val="4C216D"/>
    <a:srgbClr val="2B67AF"/>
    <a:srgbClr val="4C6F7C"/>
    <a:srgbClr val="12741E"/>
    <a:srgbClr val="135516"/>
    <a:srgbClr val="0E5A17"/>
    <a:srgbClr val="70578F"/>
    <a:srgbClr val="1CBED4"/>
    <a:srgbClr val="45B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29880" autoAdjust="0"/>
  </p:normalViewPr>
  <p:slideViewPr>
    <p:cSldViewPr>
      <p:cViewPr varScale="1">
        <p:scale>
          <a:sx n="25" d="100"/>
          <a:sy n="25" d="100"/>
        </p:scale>
        <p:origin x="3427"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62"/>
    </p:cViewPr>
  </p:sorterViewPr>
  <p:notesViewPr>
    <p:cSldViewPr>
      <p:cViewPr varScale="1">
        <p:scale>
          <a:sx n="74" d="100"/>
          <a:sy n="74" d="100"/>
        </p:scale>
        <p:origin x="-307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6F9B3-6EE7-44BC-B9B5-4E6B8F7C6AB4}" type="datetimeFigureOut">
              <a:rPr lang="en-US" smtClean="0"/>
              <a:pPr/>
              <a:t>12/7/2021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ED22-4A63-47C9-8BC8-1027E703DBB5}" type="slidenum">
              <a:rPr lang="en-US" smtClean="0"/>
              <a:pPr/>
              <a:t>‹#›</a:t>
            </a:fld>
            <a:endParaRPr lang="en-US"/>
          </a:p>
        </p:txBody>
      </p:sp>
    </p:spTree>
    <p:extLst>
      <p:ext uri="{BB962C8B-B14F-4D97-AF65-F5344CB8AC3E}">
        <p14:creationId xmlns:p14="http://schemas.microsoft.com/office/powerpoint/2010/main" val="405432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D453F-C2E6-4D59-94B9-0D93CC4D5E21}" type="datetimeFigureOut">
              <a:rPr lang="en-US" smtClean="0"/>
              <a:pPr/>
              <a:t>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A9564-7ACA-4779-B4DE-DB48D22ECA08}" type="slidenum">
              <a:rPr lang="en-US" smtClean="0"/>
              <a:pPr/>
              <a:t>‹#›</a:t>
            </a:fld>
            <a:endParaRPr lang="en-US"/>
          </a:p>
        </p:txBody>
      </p:sp>
    </p:spTree>
    <p:extLst>
      <p:ext uri="{BB962C8B-B14F-4D97-AF65-F5344CB8AC3E}">
        <p14:creationId xmlns:p14="http://schemas.microsoft.com/office/powerpoint/2010/main" val="133072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oryafederation.ne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lucistrust.org/arcane_schoo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457200" marR="0" lvl="1" indent="0">
              <a:lnSpc>
                <a:spcPct val="115000"/>
              </a:lnSpc>
              <a:spcBef>
                <a:spcPts val="0"/>
              </a:spcBef>
              <a:spcAft>
                <a:spcPts val="1000"/>
              </a:spcAft>
              <a:buSzPts val="1200"/>
              <a:buFont typeface="Symbol" panose="05050102010706020507" pitchFamily="18" charset="2"/>
              <a:buNone/>
            </a:pPr>
            <a:r>
              <a:rPr lang="el-GR" baseline="0" dirty="0">
                <a:latin typeface="Arial" panose="020B0604020202020204" pitchFamily="34" charset="0"/>
                <a:cs typeface="Arial" panose="020B0604020202020204" pitchFamily="34" charset="0"/>
              </a:rPr>
              <a:t>Συνεχίζοντας με τις 10 Σπερματικούς Ομίλους, θα συζητήσουμε σήμερα για τον Σπερματικό Όμιλο 4 – Εκπαιδευτές στη Νέα Εποχή. Θα συζητήσουμε τα ακόλουθα θέματα που σχετίζονται με την εκπαίδευση και την προετοιμασία του ατόμου για τη ζωή:</a:t>
            </a:r>
          </a:p>
          <a:p>
            <a:pPr marL="800100" marR="0" lvl="1" indent="-342900">
              <a:lnSpc>
                <a:spcPct val="115000"/>
              </a:lnSpc>
              <a:spcBef>
                <a:spcPts val="0"/>
              </a:spcBef>
              <a:spcAft>
                <a:spcPts val="1000"/>
              </a:spcAft>
              <a:buSzPts val="1200"/>
              <a:buFont typeface="Symbol" panose="05050102010706020507" pitchFamily="18" charset="2"/>
              <a:buChar char=""/>
            </a:pPr>
            <a:endParaRPr lang="el-GR" baseline="0" dirty="0">
              <a:latin typeface="Arial" panose="020B0604020202020204" pitchFamily="34" charset="0"/>
              <a:cs typeface="Arial" panose="020B0604020202020204" pitchFamily="34" charset="0"/>
            </a:endParaRPr>
          </a:p>
          <a:p>
            <a:pPr marL="800100" marR="0" lvl="1" indent="-342900">
              <a:lnSpc>
                <a:spcPct val="115000"/>
              </a:lnSpc>
              <a:spcBef>
                <a:spcPts val="0"/>
              </a:spcBef>
              <a:spcAft>
                <a:spcPts val="1000"/>
              </a:spcAft>
              <a:buSzPts val="1200"/>
              <a:buFont typeface="Symbol" panose="05050102010706020507" pitchFamily="18" charset="2"/>
              <a:buChar char=""/>
            </a:pPr>
            <a:r>
              <a:rPr lang="el-GR" baseline="0" dirty="0">
                <a:latin typeface="Arial" panose="020B0604020202020204" pitchFamily="34" charset="0"/>
                <a:cs typeface="Arial" panose="020B0604020202020204" pitchFamily="34" charset="0"/>
              </a:rPr>
              <a:t>Για τον ΝΟΕΚ ή </a:t>
            </a:r>
            <a:r>
              <a:rPr lang="el-GR" baseline="0" dirty="0" err="1">
                <a:latin typeface="Arial" panose="020B0604020202020204" pitchFamily="34" charset="0"/>
                <a:cs typeface="Arial" panose="020B0604020202020204" pitchFamily="34" charset="0"/>
              </a:rPr>
              <a:t>άλλιως</a:t>
            </a:r>
            <a:r>
              <a:rPr lang="el-GR" baseline="0" dirty="0">
                <a:latin typeface="Arial" panose="020B0604020202020204" pitchFamily="34" charset="0"/>
                <a:cs typeface="Arial" panose="020B0604020202020204" pitchFamily="34" charset="0"/>
              </a:rPr>
              <a:t> Παγκόσμιοι Εξυπηρετητές  και τις δραστηριότητές τους</a:t>
            </a:r>
          </a:p>
          <a:p>
            <a:pPr marL="800100" marR="0" lvl="1" indent="-342900">
              <a:lnSpc>
                <a:spcPct val="115000"/>
              </a:lnSpc>
              <a:spcBef>
                <a:spcPts val="0"/>
              </a:spcBef>
              <a:spcAft>
                <a:spcPts val="1000"/>
              </a:spcAft>
              <a:buSzPts val="1200"/>
              <a:buFont typeface="Symbol" panose="05050102010706020507" pitchFamily="18" charset="2"/>
              <a:buChar char=""/>
            </a:pPr>
            <a:r>
              <a:rPr lang="el-GR" baseline="0" dirty="0">
                <a:latin typeface="Arial" panose="020B0604020202020204" pitchFamily="34" charset="0"/>
                <a:cs typeface="Arial" panose="020B0604020202020204" pitchFamily="34" charset="0"/>
              </a:rPr>
              <a:t>Αναγκαιότητα της διδασκαλίας και της εφαρμογής ορθών ανθρώπινων σχέσεων</a:t>
            </a:r>
          </a:p>
          <a:p>
            <a:pPr marL="800100" marR="0" lvl="1" indent="-342900">
              <a:lnSpc>
                <a:spcPct val="115000"/>
              </a:lnSpc>
              <a:spcBef>
                <a:spcPts val="0"/>
              </a:spcBef>
              <a:spcAft>
                <a:spcPts val="1000"/>
              </a:spcAft>
              <a:buSzPts val="1200"/>
              <a:buFont typeface="Symbol" panose="05050102010706020507" pitchFamily="18" charset="2"/>
              <a:buChar char=""/>
            </a:pPr>
            <a:r>
              <a:rPr lang="el-GR" baseline="0" dirty="0">
                <a:latin typeface="Arial" panose="020B0604020202020204" pitchFamily="34" charset="0"/>
                <a:cs typeface="Arial" panose="020B0604020202020204" pitchFamily="34" charset="0"/>
              </a:rPr>
              <a:t>Καθήκοντα και Στόχοι των  Εκπαιδευτικών της Νέας Εποχής</a:t>
            </a:r>
          </a:p>
          <a:p>
            <a:pPr marL="800100" marR="0" lvl="1" indent="-342900">
              <a:lnSpc>
                <a:spcPct val="115000"/>
              </a:lnSpc>
              <a:spcBef>
                <a:spcPts val="0"/>
              </a:spcBef>
              <a:spcAft>
                <a:spcPts val="1000"/>
              </a:spcAft>
              <a:buSzPts val="1200"/>
              <a:buFont typeface="Symbol" panose="05050102010706020507" pitchFamily="18" charset="2"/>
              <a:buChar char=""/>
            </a:pPr>
            <a:r>
              <a:rPr lang="el-GR" baseline="0" dirty="0">
                <a:latin typeface="Arial" panose="020B0604020202020204" pitchFamily="34" charset="0"/>
                <a:cs typeface="Arial" panose="020B0604020202020204" pitchFamily="34" charset="0"/>
              </a:rPr>
              <a:t>Τα διαμορφωτικά χρόνια και η οικοδόμηση χαρακτήρων του παιδιού</a:t>
            </a:r>
          </a:p>
          <a:p>
            <a:pPr marL="800100" marR="0" lvl="1" indent="-342900">
              <a:lnSpc>
                <a:spcPct val="115000"/>
              </a:lnSpc>
              <a:spcBef>
                <a:spcPts val="0"/>
              </a:spcBef>
              <a:spcAft>
                <a:spcPts val="1000"/>
              </a:spcAft>
              <a:buSzPts val="1200"/>
              <a:buFont typeface="Symbol" panose="05050102010706020507" pitchFamily="18" charset="2"/>
              <a:buChar char=""/>
            </a:pPr>
            <a:r>
              <a:rPr lang="el-GR" baseline="0" dirty="0">
                <a:latin typeface="Arial" panose="020B0604020202020204" pitchFamily="34" charset="0"/>
                <a:cs typeface="Arial" panose="020B0604020202020204" pitchFamily="34" charset="0"/>
              </a:rPr>
              <a:t>Την Έννοια της Παγκόσμιας Μαθητείας</a:t>
            </a:r>
          </a:p>
          <a:p>
            <a:pPr marL="800100" marR="0" lvl="1" indent="-342900">
              <a:lnSpc>
                <a:spcPct val="115000"/>
              </a:lnSpc>
              <a:spcBef>
                <a:spcPts val="0"/>
              </a:spcBef>
              <a:spcAft>
                <a:spcPts val="1000"/>
              </a:spcAft>
              <a:buSzPts val="1200"/>
              <a:buFont typeface="Symbol" panose="05050102010706020507" pitchFamily="18" charset="2"/>
              <a:buChar char=""/>
            </a:pPr>
            <a:r>
              <a:rPr lang="el-GR" baseline="0" dirty="0">
                <a:latin typeface="Arial" panose="020B0604020202020204" pitchFamily="34" charset="0"/>
                <a:cs typeface="Arial" panose="020B0604020202020204" pitchFamily="34" charset="0"/>
              </a:rPr>
              <a:t>Εσωτερική Εκπαίδευση + Βασικές διδασκαλίες στα  Εσωτερικά Σχολεία</a:t>
            </a: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bg1"/>
                </a:solidFill>
                <a:latin typeface="Arial" pitchFamily="34" charset="0"/>
                <a:cs typeface="Arial" pitchFamily="34" charset="0"/>
              </a:rPr>
              <a:t>Teaching New Ideals</a:t>
            </a:r>
            <a:endParaRPr lang="el-GR" altLang="en-US" sz="1800" b="1" dirty="0">
              <a:solidFill>
                <a:schemeClr val="bg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800" b="1" dirty="0">
                <a:solidFill>
                  <a:schemeClr val="bg1"/>
                </a:solidFill>
                <a:latin typeface="Arial" pitchFamily="34" charset="0"/>
                <a:cs typeface="Arial" pitchFamily="34" charset="0"/>
              </a:rPr>
              <a:t>Διδάσκοντας Νέα Ιδανικά</a:t>
            </a:r>
            <a:endParaRPr lang="en-US" sz="1800" kern="1200" dirty="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bg1"/>
              </a:solidFill>
              <a:latin typeface="+mn-lt"/>
              <a:ea typeface="+mn-ea"/>
              <a:cs typeface="+mn-cs"/>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800" kern="1200" dirty="0">
              <a:solidFill>
                <a:schemeClr val="tx1"/>
              </a:solidFill>
              <a:latin typeface="+mn-lt"/>
              <a:ea typeface="+mn-ea"/>
              <a:cs typeface="+mn-cs"/>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l-GR" sz="1800" kern="1200" dirty="0">
                <a:solidFill>
                  <a:schemeClr val="tx1"/>
                </a:solidFill>
                <a:latin typeface="+mn-lt"/>
                <a:ea typeface="+mn-ea"/>
                <a:cs typeface="+mn-cs"/>
              </a:rPr>
              <a:t>Έχουμε δηλώσει ότι ένας κύριος στόχος για τους Μελλοντικούς Εκπαιδευτές θα είναι να αναπτύξουν τη διάνοια του ανθρώπου ώστε </a:t>
            </a:r>
            <a:r>
              <a:rPr lang="el-GR" sz="1800" u="sng" kern="1200" dirty="0">
                <a:solidFill>
                  <a:schemeClr val="tx1"/>
                </a:solidFill>
                <a:latin typeface="+mn-lt"/>
                <a:ea typeface="+mn-ea"/>
                <a:cs typeface="+mn-cs"/>
              </a:rPr>
              <a:t>να γίνει πομπός για τις δύο όψεις της Θείας ενέργειας </a:t>
            </a:r>
            <a:r>
              <a:rPr lang="el-GR" sz="1800" kern="1200" dirty="0">
                <a:solidFill>
                  <a:schemeClr val="tx1"/>
                </a:solidFill>
                <a:latin typeface="+mn-lt"/>
                <a:ea typeface="+mn-ea"/>
                <a:cs typeface="+mn-cs"/>
              </a:rPr>
              <a:t>— δηλαδή τη Γνώση και τη Σοφία.</a:t>
            </a:r>
            <a:endParaRPr lang="en-US" sz="1800" kern="1200" dirty="0">
              <a:solidFill>
                <a:schemeClr val="tx1"/>
              </a:solidFill>
              <a:latin typeface="+mn-lt"/>
              <a:ea typeface="+mn-ea"/>
              <a:cs typeface="+mn-cs"/>
            </a:endParaRP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Για να συμβεί αυτό, είναι απαραίτητη μια εκ νέου ευθυγράμμιση των εκπαιδευτικών μας συστημάτων και διαδικασιών. Αυτό θα οδηγήσει σε μια αναπροσαρμογή των σημερινών μας αντιλήψεων και πρακτικών εκπαίδευσης, έτσι ώστε το φως της γνώσης και τα οφέλη που προκύπτουν από αυτήν να έχουν διεισδύσει σε εκείνους τους ανθρώπους </a:t>
            </a:r>
            <a:r>
              <a:rPr lang="el-GR"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που δεν καθοδηγούνται έντονα</a:t>
            </a:r>
            <a:r>
              <a:rPr lang="el-GR" sz="1800" u="non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και οι οποίοι ωθούνται από συναισθηματική αντιδραστικότητα ή την εξελικτική παρόρμηση.</a:t>
            </a:r>
            <a:endParaRPr lang="en-US" sz="1800" u="non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Εκπαίδευση στην Νέα Εποχή  θα επικεντρωθεί στη διδασκαλία νέων ιδανικών, στην ανάπτυξη του χαρακτήρα του ατόμου και στην ενστάλαξη του νοήματος των ορθών ανθρώπινων σχέσεων και της Ηθικής από τη γέννηση του.</a:t>
            </a: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Ο Τ.Κ. μας λέει</a:t>
            </a: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Arial" panose="020B0604020202020204" pitchFamily="34" charset="0"/>
              <a:buChar char="•"/>
              <a:tabLst>
                <a:tab pos="457200" algn="l"/>
              </a:tabLst>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Στόχος τους θα πρέπει να είναι να απομακρυνθούν από τη μελέτη μόνο του παρελθόντος μας, αλλά με έναν στοχασμό προς το μέλλον. Μέσω της εκπαίδευσης, ο καθημερινός άνθρωπος θα έχει μια αφυπνισμένη συνείδηση εδώ στο Παρόν και θα </a:t>
            </a:r>
            <a:r>
              <a:rPr lang="el-GR" sz="18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προτρέπεται</a:t>
            </a: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να βελτιώσει τον εαυτό του για το Μέλλον.</a:t>
            </a:r>
          </a:p>
          <a:p>
            <a:pPr marL="800100" marR="0" lvl="1" indent="-342900">
              <a:lnSpc>
                <a:spcPct val="115000"/>
              </a:lnSpc>
              <a:spcBef>
                <a:spcPts val="0"/>
              </a:spcBef>
              <a:spcAft>
                <a:spcPts val="1000"/>
              </a:spcAft>
              <a:buFont typeface="Arial" panose="020B0604020202020204" pitchFamily="34" charset="0"/>
              <a:buChar char="•"/>
              <a:tabLst>
                <a:tab pos="457200" algn="l"/>
              </a:tabLs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tab pos="457200" algn="l"/>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 μελετάμε το παρελθόν, η εκπαίδευση θα πρέπει να διδάσκει στους ανθρώπους ότι η ιστορία είναι ένα χρονοδιάγραμμα των αποτυχιών και των επιτυχιών της επικοινωνίας. Αναλογιστείτε πόσο οι ορθές ανθρώπινες σχέσεις θα μπορούσαν να έχουν αλλάξει τα αποτελέσματα και τι έμαθαν οι άνθρωποι στην ιστορία από το γεγονός «Χ»;</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914400" marR="0" lvl="2" indent="0" algn="l" defTabSz="914400" rtl="0" eaLnBrk="1" fontAlgn="auto" latinLnBrk="0" hangingPunct="1">
              <a:lnSpc>
                <a:spcPct val="115000"/>
              </a:lnSpc>
              <a:spcBef>
                <a:spcPts val="0"/>
              </a:spcBef>
              <a:spcAft>
                <a:spcPts val="1000"/>
              </a:spcAft>
              <a:buClrTx/>
              <a:buSzTx/>
              <a:buFont typeface="Courier New" panose="02070309020205020404" pitchFamily="49" charset="0"/>
              <a:buNone/>
              <a:tabLst>
                <a:tab pos="457200" algn="l"/>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tab pos="457200" algn="l"/>
              </a:tabLst>
              <a:defRPr/>
            </a:pPr>
            <a:r>
              <a:rPr lang="el-GR" sz="1800" kern="1200" dirty="0">
                <a:solidFill>
                  <a:schemeClr val="tx1"/>
                </a:solidFill>
                <a:latin typeface="+mn-lt"/>
                <a:ea typeface="+mn-ea"/>
                <a:cs typeface="+mn-cs"/>
              </a:rPr>
              <a:t>Μετά από μια </a:t>
            </a:r>
            <a:r>
              <a:rPr lang="el-GR" sz="1800" kern="1200" dirty="0" err="1">
                <a:solidFill>
                  <a:schemeClr val="tx1"/>
                </a:solidFill>
                <a:latin typeface="+mn-lt"/>
                <a:ea typeface="+mn-ea"/>
                <a:cs typeface="+mn-cs"/>
              </a:rPr>
              <a:t>επανευθυγράμμιση</a:t>
            </a:r>
            <a:r>
              <a:rPr lang="el-GR" sz="1800" kern="1200" dirty="0">
                <a:solidFill>
                  <a:schemeClr val="tx1"/>
                </a:solidFill>
                <a:latin typeface="+mn-lt"/>
                <a:ea typeface="+mn-ea"/>
                <a:cs typeface="+mn-cs"/>
              </a:rPr>
              <a:t> των εκπαιδευτικών συστημάτων και διαδικασιών, ο αρχικός στόχος των εκπαιδευτικών θα είναι να </a:t>
            </a:r>
            <a:r>
              <a:rPr lang="el-GR" sz="1800" u="sng" kern="1200" dirty="0">
                <a:solidFill>
                  <a:schemeClr val="tx1"/>
                </a:solidFill>
                <a:latin typeface="+mn-lt"/>
                <a:ea typeface="+mn-ea"/>
                <a:cs typeface="+mn-cs"/>
              </a:rPr>
              <a:t>προετοιμάσουν τους ανθρώπους για εσωτερική εκπαίδευση</a:t>
            </a:r>
            <a:r>
              <a:rPr lang="el-GR" sz="1800" kern="1200" dirty="0">
                <a:solidFill>
                  <a:schemeClr val="tx1"/>
                </a:solidFill>
                <a:latin typeface="+mn-lt"/>
                <a:ea typeface="+mn-ea"/>
                <a:cs typeface="+mn-cs"/>
              </a:rPr>
              <a:t>, για την ανάπτυξη ανώτερων αξιών, όπως η συνεργασία, η καλή θέληση, η διδασκαλία της εκπαίδευσης για την ειρήνη και η γεφύρωση του χάσματος μεταξύ του κατώτερου νου. και της Ψυχής.</a:t>
            </a:r>
          </a:p>
          <a:p>
            <a:pPr marL="457200" marR="0" lvl="1"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tab pos="457200" algn="l"/>
              </a:tabLst>
              <a:defRPr/>
            </a:pPr>
            <a:endParaRPr lang="en-US" sz="1800" kern="1200" dirty="0">
              <a:solidFill>
                <a:schemeClr val="tx1"/>
              </a:solidFill>
              <a:latin typeface="+mn-lt"/>
              <a:ea typeface="+mn-ea"/>
              <a:cs typeface="+mn-cs"/>
            </a:endParaRPr>
          </a:p>
          <a:p>
            <a:pPr marL="800100" marR="0" lvl="1" indent="-342900">
              <a:lnSpc>
                <a:spcPct val="115000"/>
              </a:lnSpc>
              <a:spcBef>
                <a:spcPts val="0"/>
              </a:spcBef>
              <a:spcAft>
                <a:spcPts val="1000"/>
              </a:spcAft>
              <a:buFont typeface="Arial" panose="020B0604020202020204" pitchFamily="34" charset="0"/>
              <a:buChar char="•"/>
              <a:tabLst>
                <a:tab pos="457200" algn="l"/>
              </a:tabLst>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εσωτερική εκπαίδευση θα εκπαιδεύσει τον μαθητή στο να γνωρίζει ότι είναι η Ψυχή που είναι η κινητήρια επιρροή πίσω από όλα τα γεγονότα και πώς πρέπει να ευθυγραμμιστεί και να ενσωματωθεί μαζί της. Θα μιλήσω για τα επερχόμενα Εσωτερικά Σχολεία αργότερα.</a:t>
            </a:r>
          </a:p>
          <a:p>
            <a:pPr marL="800100" marR="0" lvl="1" indent="-342900">
              <a:lnSpc>
                <a:spcPct val="115000"/>
              </a:lnSpc>
              <a:spcBef>
                <a:spcPts val="0"/>
              </a:spcBef>
              <a:spcAft>
                <a:spcPts val="1000"/>
              </a:spcAft>
              <a:buFont typeface="Arial" panose="020B0604020202020204" pitchFamily="34" charset="0"/>
              <a:buChar char="•"/>
              <a:tabLst>
                <a:tab pos="457200" algn="l"/>
              </a:tabLs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tab pos="457200" algn="l"/>
              </a:tabLst>
              <a:defRPr/>
            </a:pPr>
            <a:r>
              <a:rPr lang="el-GR"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Ένας ανώτερος στόχος του Εκπαιδευτή θα είναι να οικοδομήσει την </a:t>
            </a:r>
            <a:r>
              <a:rPr lang="el-GR" sz="1800"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Ανταχκαράνα</a:t>
            </a:r>
            <a:r>
              <a:rPr lang="el-GR"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και να χρησιμοποιήσει το νου του  στο διαλογισμό για τη σύνδεση του κατώτερου νου της προσωπικότητας με την Ψυχή σε ένα λειτουργικό και ολοκληρωμένο σύνολο. Αυτό θα βοηθήσει στη δημιουργία μιας ομαδικής </a:t>
            </a:r>
            <a:r>
              <a:rPr lang="el-GR" sz="1800"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Ανταχκαράνα</a:t>
            </a:r>
            <a:r>
              <a:rPr lang="el-GR"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μεταξύ του νοητικού πεδίου του ανθρώπου και της Ιεραρχίας.</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tab pos="457200" algn="l"/>
              </a:tabLst>
              <a:defRPr/>
            </a:pPr>
            <a:endParaRPr lang="en-US"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tab pos="457200" algn="l"/>
              </a:tabLst>
              <a:defRPr/>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Αυτή η νέα εκπαίδευση θα επηρεάσει όλους τους Σπερματικούς Ομίλους, με άμεση εστίαση στις Πολιτικές Επιστήμες και στα Οικονομικά. Τελικά, η δουλειά τους θα προετοιμάσει τους ανθρώπους για εσωτερική εκπαίδευση, εκπαίδευση για ειρήνη και θα βοηθήσει να γεφυρωθεί το χάσμα μεταξύ του κατώτερου νου και της Ψυχής.</a:t>
            </a: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FFA9564-7ACA-4779-B4DE-DB48D22ECA0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l-GR" sz="1200" b="1" kern="1200" dirty="0">
                <a:solidFill>
                  <a:schemeClr val="tx1"/>
                </a:solidFill>
                <a:effectLst/>
                <a:latin typeface="+mn-lt"/>
                <a:ea typeface="+mn-ea"/>
                <a:cs typeface="+mn-cs"/>
              </a:rPr>
              <a:t>Παγκόσμια Μαθητεία</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u="none" kern="1200" dirty="0">
                <a:solidFill>
                  <a:schemeClr val="tx1"/>
                </a:solidFill>
                <a:latin typeface="+mn-lt"/>
                <a:ea typeface="+mn-ea"/>
                <a:cs typeface="+mn-cs"/>
              </a:rPr>
              <a:t>Στο βιβλίο Μαθητεία στην Νέα Εποχή DINA I, p. 688-689, η AAB είπε: «Ένας άνθρωπος γίνεται Παγκόσμιος Μαθητής με την τεχνική έννοια όταν το όραμα είναι γι' αυτόν ένα σημαντικό και καθοριστικό γεγονός στη συνείδησή του και στο οποίο υποτάσσονται όλες οι καθημερινές προσπάθειές του. Δεν χρειάζεται κανέναν να του αποκαλύψει το Σχέδιο… ξέρει… Η αίσθηση της αναλογίας του προσαρμόζεται στην αποκάλυψη και η ζωή του είναι αφιερωμένη στο να φέρει το όραμα σε πραγματική ύπαρξη».</a:t>
            </a:r>
            <a:endParaRPr lang="en-US" sz="1200" b="0" u="none" kern="1200" dirty="0">
              <a:solidFill>
                <a:schemeClr val="tx1"/>
              </a:solidFill>
              <a:latin typeface="+mn-lt"/>
              <a:ea typeface="+mn-ea"/>
              <a:cs typeface="+mn-cs"/>
            </a:endParaRPr>
          </a:p>
          <a:p>
            <a:endParaRPr lang="en-US" sz="1200" b="1" kern="1200" baseline="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latin typeface="+mn-lt"/>
                <a:ea typeface="+mn-ea"/>
                <a:cs typeface="+mn-cs"/>
              </a:rPr>
              <a:t>Αυτή είναι η αντίληψη ότι η εκπαίδευση πρέπει να διδάσκει στο άτομο να αναπτύσσει την αίσθηση της σύνθεσης με όλη την Ανθρωπότητα. Αυτό θα αναπτύξει μια κατανόηση </a:t>
            </a:r>
            <a:r>
              <a:rPr lang="el-GR" sz="1200" b="1" kern="1200" dirty="0">
                <a:solidFill>
                  <a:schemeClr val="tx1"/>
                </a:solidFill>
                <a:latin typeface="+mn-lt"/>
                <a:ea typeface="+mn-ea"/>
                <a:cs typeface="+mn-cs"/>
              </a:rPr>
              <a:t>των δεσμών της σχέσης</a:t>
            </a:r>
            <a:r>
              <a:rPr lang="el-GR" sz="1200" kern="1200" dirty="0">
                <a:solidFill>
                  <a:schemeClr val="tx1"/>
                </a:solidFill>
                <a:latin typeface="+mn-lt"/>
                <a:ea typeface="+mn-ea"/>
                <a:cs typeface="+mn-cs"/>
              </a:rPr>
              <a:t>, πρώτα για να γνωρίσει την άμεση οικογένειά του, αλλά το όραμά του θα πρέπει να επεκταθεί στο να αγκαλιάσει την ευρύτερη κοινότητα, το έθνος και τελικά όλη την Ανθρωπότητα. Αυτό θα ενσταλάξει την </a:t>
            </a:r>
            <a:r>
              <a:rPr lang="en-US" sz="1200" kern="1200" dirty="0">
                <a:solidFill>
                  <a:schemeClr val="tx1"/>
                </a:solidFill>
                <a:latin typeface="+mn-lt"/>
                <a:ea typeface="+mn-ea"/>
                <a:cs typeface="+mn-cs"/>
              </a:rPr>
              <a:t> </a:t>
            </a:r>
            <a:r>
              <a:rPr lang="el-GR" sz="1200" kern="1200" dirty="0">
                <a:solidFill>
                  <a:schemeClr val="tx1"/>
                </a:solidFill>
                <a:latin typeface="+mn-lt"/>
                <a:ea typeface="+mn-ea"/>
                <a:cs typeface="+mn-cs"/>
              </a:rPr>
              <a:t>έννοια του καλού πολίτη και ένα αίσθημα ευθύνης για την Κοινότητα.</a:t>
            </a:r>
            <a:endParaRPr lang="en-US" sz="1200" kern="1200" dirty="0">
              <a:solidFill>
                <a:schemeClr val="tx1"/>
              </a:solidFill>
              <a:latin typeface="+mn-lt"/>
              <a:ea typeface="+mn-ea"/>
              <a:cs typeface="+mn-cs"/>
            </a:endParaRPr>
          </a:p>
          <a:p>
            <a:pPr lvl="0"/>
            <a:endParaRPr lang="en-US" sz="1200" b="1" kern="1200" dirty="0">
              <a:solidFill>
                <a:schemeClr val="tx1"/>
              </a:solidFill>
              <a:effectLst/>
              <a:latin typeface="+mn-lt"/>
              <a:ea typeface="+mn-ea"/>
              <a:cs typeface="+mn-cs"/>
            </a:endParaRPr>
          </a:p>
          <a:p>
            <a:pPr lvl="0"/>
            <a:endParaRPr lang="el-GR" sz="1200" kern="1200" dirty="0">
              <a:solidFill>
                <a:schemeClr val="tx1"/>
              </a:solidFill>
              <a:effectLst/>
              <a:latin typeface="+mn-lt"/>
              <a:ea typeface="+mn-ea"/>
              <a:cs typeface="+mn-cs"/>
            </a:endParaRPr>
          </a:p>
          <a:p>
            <a:pPr lvl="0"/>
            <a:r>
              <a:rPr lang="el-GR" sz="1400" kern="1200" dirty="0">
                <a:solidFill>
                  <a:schemeClr val="tx1"/>
                </a:solidFill>
                <a:effectLst/>
                <a:latin typeface="+mn-lt"/>
                <a:ea typeface="+mn-ea"/>
                <a:cs typeface="+mn-cs"/>
              </a:rPr>
              <a:t>«Ο Παγκόσμιος Μαθητής» ….. Είναι επίσης ένας όρος που χρησιμοποίησε η Αλίκη </a:t>
            </a:r>
            <a:r>
              <a:rPr lang="el-GR" sz="1400" kern="1200" dirty="0" err="1">
                <a:solidFill>
                  <a:schemeClr val="tx1"/>
                </a:solidFill>
                <a:effectLst/>
                <a:latin typeface="+mn-lt"/>
                <a:ea typeface="+mn-ea"/>
                <a:cs typeface="+mn-cs"/>
              </a:rPr>
              <a:t>Μπείλυ</a:t>
            </a:r>
            <a:r>
              <a:rPr lang="el-GR" sz="1400" kern="1200" dirty="0">
                <a:solidFill>
                  <a:schemeClr val="tx1"/>
                </a:solidFill>
                <a:effectLst/>
                <a:latin typeface="+mn-lt"/>
                <a:ea typeface="+mn-ea"/>
                <a:cs typeface="+mn-cs"/>
              </a:rPr>
              <a:t>  για να περιγράψει τον στόχο των μαθητών της Σχολής </a:t>
            </a:r>
            <a:r>
              <a:rPr lang="el-GR" sz="1400" kern="1200" dirty="0" err="1">
                <a:solidFill>
                  <a:schemeClr val="tx1"/>
                </a:solidFill>
                <a:effectLst/>
                <a:latin typeface="+mn-lt"/>
                <a:ea typeface="+mn-ea"/>
                <a:cs typeface="+mn-cs"/>
              </a:rPr>
              <a:t>Αρκεην</a:t>
            </a:r>
            <a:r>
              <a:rPr lang="el-GR" sz="1400" kern="1200" dirty="0">
                <a:solidFill>
                  <a:schemeClr val="tx1"/>
                </a:solidFill>
                <a:effectLst/>
                <a:latin typeface="+mn-lt"/>
                <a:ea typeface="+mn-ea"/>
                <a:cs typeface="+mn-cs"/>
              </a:rPr>
              <a:t>…και των μαθητών των  εσωτερικών σπουδών.</a:t>
            </a:r>
            <a:endParaRPr lang="en-US" sz="1400" kern="1200" dirty="0">
              <a:solidFill>
                <a:schemeClr val="tx1"/>
              </a:solidFill>
              <a:effectLst/>
              <a:latin typeface="+mn-lt"/>
              <a:ea typeface="+mn-ea"/>
              <a:cs typeface="+mn-cs"/>
            </a:endParaRP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l-GR" sz="1200" kern="1200" dirty="0">
                <a:solidFill>
                  <a:schemeClr val="tx1"/>
                </a:solidFill>
                <a:effectLst/>
                <a:latin typeface="+mn-lt"/>
                <a:ea typeface="+mn-ea"/>
                <a:cs typeface="+mn-cs"/>
              </a:rPr>
              <a:t>Η έννοια της Παγκόσμιας Μαθητείας αφορά:</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ΕΑΝ ο μαθητής έχει την κλίση, θα προετοιμαστεί και θα </a:t>
            </a:r>
            <a:r>
              <a:rPr lang="el-GR" sz="1200" kern="1200" dirty="0" err="1">
                <a:solidFill>
                  <a:schemeClr val="tx1"/>
                </a:solidFill>
                <a:effectLst/>
                <a:latin typeface="+mn-lt"/>
                <a:ea typeface="+mn-ea"/>
                <a:cs typeface="+mn-cs"/>
              </a:rPr>
              <a:t>εκπαιδεύτεί</a:t>
            </a:r>
            <a:r>
              <a:rPr lang="el-GR" sz="1200" kern="1200" dirty="0">
                <a:solidFill>
                  <a:schemeClr val="tx1"/>
                </a:solidFill>
                <a:effectLst/>
                <a:latin typeface="+mn-lt"/>
                <a:ea typeface="+mn-ea"/>
                <a:cs typeface="+mn-cs"/>
              </a:rPr>
              <a:t> για υπηρεσία σε ένα ευρύτερο παγκόσμιο πλαίσιο και όχι μόνο εντός της τοπικής κοινότητας.</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400" kern="1200" dirty="0">
                <a:solidFill>
                  <a:schemeClr val="tx1"/>
                </a:solidFill>
                <a:effectLst/>
                <a:latin typeface="+mn-lt"/>
                <a:ea typeface="+mn-ea"/>
                <a:cs typeface="+mn-cs"/>
              </a:rPr>
              <a:t>Οι Δάσκαλοι ασχολούνται με το σχηματισμό νέων ομάδων μαθητών εντός των υπαρχόντων Σπερματικών Ομίλων που μπορούν να ενσωματωθούν σε υπάρχουσες ομάδες και να είναι διαθέσιμοι για παγκόσμια υπηρεσία.</a:t>
            </a:r>
          </a:p>
          <a:p>
            <a:pPr marL="628650" lvl="1" indent="-171450">
              <a:buFont typeface="Arial" panose="020B0604020202020204" pitchFamily="34" charset="0"/>
              <a:buChar char="•"/>
            </a:pP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Η έννοια της παγκόσμιας υπηρεσίας πρέπει να προσεγγίζεται νοητικά και όχι συναισθηματικά</a:t>
            </a:r>
          </a:p>
          <a:p>
            <a:pPr marL="628650" lvl="1" indent="-171450">
              <a:buFont typeface="Arial" panose="020B0604020202020204" pitchFamily="34" charset="0"/>
              <a:buChar char="•"/>
            </a:pP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400" kern="1200" dirty="0">
                <a:solidFill>
                  <a:schemeClr val="tx1"/>
                </a:solidFill>
                <a:effectLst/>
                <a:latin typeface="+mn-lt"/>
                <a:ea typeface="+mn-ea"/>
                <a:cs typeface="+mn-cs"/>
              </a:rPr>
              <a:t>Οι Παγκόσμιοι Εξυπηρετητές οδηγούνται από ένα πιο λεπτότερο σύνολο αξιών, π.χ. συνεργασία, καλή θέληση, σύνθεση και εργασία με Θεϊκή αδιαφορία και με αφιέρωση στο Σχέδιο</a:t>
            </a:r>
            <a:endParaRPr lang="el-GR" sz="1200" kern="1200" dirty="0">
              <a:solidFill>
                <a:schemeClr val="tx1"/>
              </a:solidFill>
              <a:effectLst/>
              <a:latin typeface="+mn-lt"/>
              <a:ea typeface="+mn-ea"/>
              <a:cs typeface="+mn-cs"/>
            </a:endParaRPr>
          </a:p>
          <a:p>
            <a:pPr marL="457200" lvl="1" indent="0">
              <a:buFont typeface="Arial" panose="020B0604020202020204" pitchFamily="34" charset="0"/>
              <a:buNone/>
            </a:pPr>
            <a:endParaRPr lang="en-US" sz="1400" kern="1200" dirty="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400" kern="1200" dirty="0">
                <a:solidFill>
                  <a:schemeClr val="tx1"/>
                </a:solidFill>
                <a:effectLst/>
                <a:latin typeface="+mn-lt"/>
                <a:ea typeface="+mn-ea"/>
                <a:cs typeface="+mn-cs"/>
              </a:rPr>
              <a:t>Οι μαθητές εξαλείφουν κάθε μίσος και αίσθηση </a:t>
            </a:r>
            <a:r>
              <a:rPr lang="el-GR" sz="1400" kern="1200" dirty="0" err="1">
                <a:solidFill>
                  <a:schemeClr val="tx1"/>
                </a:solidFill>
                <a:effectLst/>
                <a:latin typeface="+mn-lt"/>
                <a:ea typeface="+mn-ea"/>
                <a:cs typeface="+mn-cs"/>
              </a:rPr>
              <a:t>χωριστικότητας</a:t>
            </a:r>
            <a:r>
              <a:rPr lang="el-GR" sz="1400" kern="1200" dirty="0">
                <a:solidFill>
                  <a:schemeClr val="tx1"/>
                </a:solidFill>
                <a:effectLst/>
                <a:latin typeface="+mn-lt"/>
                <a:ea typeface="+mn-ea"/>
                <a:cs typeface="+mn-cs"/>
              </a:rPr>
              <a:t> για να επιτρέψουν τη δημιουργία ορθών  ανθρώπινων σχέσεων και την επίκληση της  καλής θέλησης… αυτό θα δημιουργήσει μια γενική στάση/ συμπεριφορά που θα ανοίξει ο δρόμο για τις απαραίτητες σωστές προσαρμογές… αυτή η διαδικασία είναι ίδια με την «αυτοκάθαρση»</a:t>
            </a:r>
            <a:endParaRPr lang="el-GR" sz="1200" kern="1200" dirty="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4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l-GR" sz="1200" kern="1200" dirty="0">
                <a:solidFill>
                  <a:schemeClr val="tx1"/>
                </a:solidFill>
                <a:effectLst/>
                <a:latin typeface="+mn-lt"/>
                <a:ea typeface="+mn-ea"/>
                <a:cs typeface="+mn-cs"/>
              </a:rPr>
              <a:t>Εργασία μέσα από τη σιωπή και την αυταπάρνηση  με συνεχή ακτινοβολία Ψυχής… αυτό προκαλεί δραστηριότητα για τη μεταφορά του Σχεδίου στο επόμενο βήμα</a:t>
            </a:r>
          </a:p>
          <a:p>
            <a:pPr marL="1085850" lvl="2" indent="-171450">
              <a:buFont typeface="Courier New" panose="02070309020205020404" pitchFamily="49" charset="0"/>
              <a:buChar char="o"/>
            </a:pPr>
            <a:endParaRPr lang="en-US" sz="14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l-GR" sz="1400" kern="1200" dirty="0">
                <a:solidFill>
                  <a:schemeClr val="tx1"/>
                </a:solidFill>
                <a:effectLst/>
                <a:latin typeface="+mn-lt"/>
                <a:ea typeface="+mn-ea"/>
                <a:cs typeface="+mn-cs"/>
              </a:rPr>
              <a:t>Οι μαθητές εργάζονται χωρίς  </a:t>
            </a:r>
            <a:r>
              <a:rPr lang="el-GR" sz="1400" kern="1200" dirty="0" err="1">
                <a:solidFill>
                  <a:schemeClr val="tx1"/>
                </a:solidFill>
                <a:effectLst/>
                <a:latin typeface="+mn-lt"/>
                <a:ea typeface="+mn-ea"/>
                <a:cs typeface="+mn-cs"/>
              </a:rPr>
              <a:t>αυτοεπιβεβαίωση</a:t>
            </a:r>
            <a:r>
              <a:rPr lang="el-GR" sz="1400" kern="1200" dirty="0">
                <a:solidFill>
                  <a:schemeClr val="tx1"/>
                </a:solidFill>
                <a:effectLst/>
                <a:latin typeface="+mn-lt"/>
                <a:ea typeface="+mn-ea"/>
                <a:cs typeface="+mn-cs"/>
              </a:rPr>
              <a:t> και ΔΕΝ επιβάλλουν τις δικές τους ιδέες</a:t>
            </a:r>
          </a:p>
          <a:p>
            <a:pPr marL="1085850" lvl="2" indent="-171450">
              <a:buFont typeface="Courier New" panose="02070309020205020404" pitchFamily="49" charset="0"/>
              <a:buChar char="o"/>
            </a:pPr>
            <a:endParaRPr lang="en-US" sz="14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l-GR" sz="1200" kern="1200" dirty="0">
                <a:solidFill>
                  <a:schemeClr val="tx1"/>
                </a:solidFill>
                <a:effectLst/>
                <a:latin typeface="+mn-lt"/>
                <a:ea typeface="+mn-ea"/>
                <a:cs typeface="+mn-cs"/>
              </a:rPr>
              <a:t>Χρησιμοποιώντας τη διαίσθηση, οι μαθητές εργάζονται με την τεχνική της Επίκλησης και της </a:t>
            </a:r>
            <a:r>
              <a:rPr lang="el-GR" sz="1200" kern="1200" dirty="0" err="1">
                <a:solidFill>
                  <a:schemeClr val="tx1"/>
                </a:solidFill>
                <a:effectLst/>
                <a:latin typeface="+mn-lt"/>
                <a:ea typeface="+mn-ea"/>
                <a:cs typeface="+mn-cs"/>
              </a:rPr>
              <a:t>Εφέλκισης</a:t>
            </a:r>
            <a:r>
              <a:rPr lang="el-GR" sz="1200" kern="1200" dirty="0">
                <a:solidFill>
                  <a:schemeClr val="tx1"/>
                </a:solidFill>
                <a:effectLst/>
                <a:latin typeface="+mn-lt"/>
                <a:ea typeface="+mn-ea"/>
                <a:cs typeface="+mn-cs"/>
              </a:rPr>
              <a:t>, π.χ. Είναι ευαίσθητοι στην εντύπωση (επίκληση) και στην πραγματοποίησή της στο φυσικό επίπεδο (</a:t>
            </a:r>
            <a:r>
              <a:rPr lang="el-GR" sz="1200" kern="1200" dirty="0" err="1">
                <a:solidFill>
                  <a:schemeClr val="tx1"/>
                </a:solidFill>
                <a:effectLst/>
                <a:latin typeface="+mn-lt"/>
                <a:ea typeface="+mn-ea"/>
                <a:cs typeface="+mn-cs"/>
              </a:rPr>
              <a:t>εφέλκιση</a:t>
            </a:r>
            <a:r>
              <a:rPr lang="el-G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pPr marL="1085850" lvl="2" indent="-171450">
              <a:buFont typeface="Courier New" panose="02070309020205020404" pitchFamily="49" charset="0"/>
              <a:buChar char="o"/>
            </a:pPr>
            <a:endParaRPr lang="en-US" sz="1200" kern="1200" dirty="0">
              <a:solidFill>
                <a:schemeClr val="tx1"/>
              </a:solidFill>
              <a:effectLst/>
              <a:latin typeface="+mn-lt"/>
              <a:ea typeface="+mn-ea"/>
              <a:cs typeface="+mn-cs"/>
            </a:endParaRPr>
          </a:p>
          <a:p>
            <a:pPr marL="1657350" marR="0" lvl="3"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1600" kern="1200" dirty="0">
                <a:solidFill>
                  <a:schemeClr val="tx1"/>
                </a:solidFill>
                <a:effectLst/>
                <a:latin typeface="+mn-lt"/>
                <a:ea typeface="+mn-ea"/>
                <a:cs typeface="+mn-cs"/>
              </a:rPr>
              <a:t>Οι μαθητές προβάλλουν διατυπωμένες σκέψεις, θεϊκές ιδέες και έννοιες, που ενσωματώνουν το άμεσο Σχέδιο για την ανθρωπότητα… είναι ενεργά εστιακά σημεία των Δυνάμεων του Φωτός στους τρεις κόσμους και βρίσκονται σε όλα τα πεδία.</a:t>
            </a:r>
            <a:endParaRPr lang="el-GR" sz="1400" kern="1200" dirty="0">
              <a:solidFill>
                <a:schemeClr val="tx1"/>
              </a:solidFill>
              <a:effectLst/>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l-GR" sz="1400" kern="1200" dirty="0">
                <a:solidFill>
                  <a:schemeClr val="tx1"/>
                </a:solidFill>
                <a:effectLst/>
                <a:latin typeface="+mn-lt"/>
                <a:ea typeface="+mn-ea"/>
                <a:cs typeface="+mn-cs"/>
              </a:rPr>
              <a:t>Εκπαιδεύουν τους μαθητές να προσανατολιστούν προς την εξυπηρέτηση του Σχεδίου  και ΟΧΙ στην προσωπική πρόοδο.</a:t>
            </a:r>
            <a:endParaRPr lang="el-GR" sz="1200" kern="1200" dirty="0">
              <a:solidFill>
                <a:schemeClr val="tx1"/>
              </a:solidFill>
              <a:effectLst/>
              <a:latin typeface="+mn-lt"/>
              <a:ea typeface="+mn-ea"/>
              <a:cs typeface="+mn-cs"/>
            </a:endParaRPr>
          </a:p>
          <a:p>
            <a:pPr marL="1085850" lvl="2" indent="-171450">
              <a:buFont typeface="Courier New" panose="02070309020205020404" pitchFamily="49" charset="0"/>
              <a:buChar char="o"/>
            </a:pPr>
            <a:endParaRPr lang="en-US" sz="14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l-GR" sz="1400" kern="1200" dirty="0">
                <a:solidFill>
                  <a:schemeClr val="tx1"/>
                </a:solidFill>
                <a:effectLst/>
                <a:latin typeface="+mn-lt"/>
                <a:ea typeface="+mn-ea"/>
                <a:cs typeface="+mn-cs"/>
              </a:rPr>
              <a:t>Η υπακοή του Μαθητή έγκειται στην αυξανόμενη αναγνώριση του Σχεδίου, ΟΧΙ του Διδασκάλου… αυτό επιτυγχάνεται μέσω μιας καθιερωμένης σχέσης μεταξύ Ψυχής και Προσωπικότητας, του μαθητή και του </a:t>
            </a:r>
            <a:r>
              <a:rPr lang="el-GR" sz="1400" kern="1200" dirty="0" err="1">
                <a:solidFill>
                  <a:schemeClr val="tx1"/>
                </a:solidFill>
                <a:effectLst/>
                <a:latin typeface="+mn-lt"/>
                <a:ea typeface="+mn-ea"/>
                <a:cs typeface="+mn-cs"/>
              </a:rPr>
              <a:t>Διδάσκαλου</a:t>
            </a:r>
            <a:r>
              <a:rPr lang="el-GR" sz="14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marL="1085850" lvl="2" indent="-171450">
              <a:buFont typeface="Courier New" panose="02070309020205020404" pitchFamily="49" charset="0"/>
              <a:buChar char="o"/>
            </a:pPr>
            <a:endParaRPr lang="en-US" sz="14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l-GR" sz="1200" kern="1200" dirty="0">
                <a:solidFill>
                  <a:schemeClr val="tx1"/>
                </a:solidFill>
                <a:effectLst/>
                <a:latin typeface="+mn-lt"/>
                <a:ea typeface="+mn-ea"/>
                <a:cs typeface="+mn-cs"/>
              </a:rPr>
              <a:t>Ένας μαθητής γίνεται «Αποδεκτός» όταν αρχίζει υποκειμενικά να σκαρφαλώνει προς το όραμα του Σχεδίου και μπορεί συνειδητά να καταγράψει ό,τι έχει δει και αρχίζει την εποικοδομητική υλοποίηση προς αυτό το σκοπό… όλες οι καθημερινές του προσπάθειες πρέπει να υποταχθούν… η ζωή του είναι αφιερωμένη στο να μεταφέρει το όραμα στην πραγματικότητα  της ύπαρξης…μαζί με τον Όμιλο που συνδέεται</a:t>
            </a:r>
          </a:p>
          <a:p>
            <a:pPr marL="1085850" lvl="2" indent="-171450">
              <a:buFont typeface="Courier New" panose="02070309020205020404" pitchFamily="49" charset="0"/>
              <a:buChar char="o"/>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400" kern="1200" dirty="0">
                <a:solidFill>
                  <a:schemeClr val="tx1"/>
                </a:solidFill>
                <a:effectLst/>
                <a:latin typeface="+mn-lt"/>
                <a:ea typeface="+mn-ea"/>
                <a:cs typeface="+mn-cs"/>
              </a:rPr>
              <a:t>Από αυτό, οι σκέψεις ενός μαθητή καθορίζονται από:</a:t>
            </a:r>
            <a:endParaRPr lang="el-GR"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4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l-GR" sz="1400" u="sng" kern="1200" dirty="0">
                <a:solidFill>
                  <a:schemeClr val="tx1"/>
                </a:solidFill>
                <a:effectLst/>
                <a:latin typeface="+mn-lt"/>
                <a:ea typeface="+mn-ea"/>
                <a:cs typeface="+mn-cs"/>
              </a:rPr>
              <a:t>Από τη δύναμή του</a:t>
            </a:r>
            <a:r>
              <a:rPr lang="el-GR" sz="1400" kern="1200" dirty="0">
                <a:solidFill>
                  <a:schemeClr val="tx1"/>
                </a:solidFill>
                <a:effectLst/>
                <a:latin typeface="+mn-lt"/>
                <a:ea typeface="+mn-ea"/>
                <a:cs typeface="+mn-cs"/>
              </a:rPr>
              <a:t>…που βασίζεται στη σωστή κατανόηση και ερμηνεία των ιδεών…μέσω της πνευματικής ενόρασης</a:t>
            </a:r>
          </a:p>
          <a:p>
            <a:pPr marL="914400" lvl="2" indent="0">
              <a:buFont typeface="Courier New" panose="02070309020205020404" pitchFamily="49" charset="0"/>
              <a:buNone/>
            </a:pPr>
            <a:endParaRPr lang="en-US" sz="14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l-GR" sz="1400" kern="1200" dirty="0">
                <a:solidFill>
                  <a:schemeClr val="tx1"/>
                </a:solidFill>
                <a:effectLst/>
                <a:latin typeface="+mn-lt"/>
                <a:ea typeface="+mn-ea"/>
                <a:cs typeface="+mn-cs"/>
              </a:rPr>
              <a:t>Από την αγνότητά του…βασισμένο σε καθαρό όραμα και στην ανεμπόδιστη ροή από τη δύναμη της Ψυχής…. Η ζωή της σκέψης παρακολουθείται με προσοχή – ως προς τη δύναμή της … η οποία .αυξάνεται από την αγνότητα + και προσθέτει στη δεξαμενή σκέψης μέσω τηλεπάθειας με την οποία όλοι οι μαθητές μπορούν να είναι σε επαφή και  να χρησιμοποιήσουν</a:t>
            </a:r>
          </a:p>
          <a:p>
            <a:pPr marL="1085850" lvl="2" indent="-171450">
              <a:buFont typeface="Courier New" panose="02070309020205020404" pitchFamily="49" charset="0"/>
              <a:buChar char="o"/>
            </a:pPr>
            <a:endParaRPr lang="en-US" sz="14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l-GR" sz="1400" kern="1200" dirty="0">
                <a:solidFill>
                  <a:schemeClr val="tx1"/>
                </a:solidFill>
                <a:effectLst/>
                <a:latin typeface="+mn-lt"/>
                <a:ea typeface="+mn-ea"/>
                <a:cs typeface="+mn-cs"/>
              </a:rPr>
              <a:t>Με το ορθό καταστάλαγμα της σκέψης…λόγω της σαφώς κατευθυνόμενης πρόθεσης και της νοήμων συμμετοχής στη δημιουργική δραστηριότητα του Διδασκάλου</a:t>
            </a:r>
            <a:endParaRPr lang="en-US" sz="14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600" b="0" kern="1200" baseline="0" dirty="0">
              <a:solidFill>
                <a:schemeClr val="tx1"/>
              </a:solidFill>
              <a:effectLst/>
              <a:latin typeface="+mn-lt"/>
              <a:ea typeface="+mn-ea"/>
              <a:cs typeface="+mn-cs"/>
            </a:endParaRPr>
          </a:p>
          <a:p>
            <a:endParaRPr lang="en-US" sz="800" dirty="0"/>
          </a:p>
          <a:p>
            <a:endParaRPr lang="en-US" sz="800" dirty="0"/>
          </a:p>
          <a:p>
            <a:endParaRPr lang="en-US" sz="800"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l-GR" altLang="en-US" sz="1100" b="1" dirty="0">
                <a:solidFill>
                  <a:schemeClr val="bg1"/>
                </a:solidFill>
                <a:latin typeface="Arial" panose="020B0604020202020204" pitchFamily="34" charset="0"/>
                <a:cs typeface="Arial" panose="020B0604020202020204" pitchFamily="34" charset="0"/>
              </a:rPr>
              <a:t>Εσωτερική Εκπαίδευσή στην Νέα Εποχή</a:t>
            </a:r>
            <a:endParaRPr lang="en-US" altLang="en-US" sz="1100" b="1" dirty="0">
              <a:solidFill>
                <a:schemeClr val="bg1"/>
              </a:solidFill>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l-GR" sz="1100" dirty="0">
                <a:effectLst/>
                <a:latin typeface="Arial" panose="020B0604020202020204" pitchFamily="34" charset="0"/>
                <a:ea typeface="Calibri" panose="020F0502020204030204" pitchFamily="34" charset="0"/>
                <a:cs typeface="Times New Roman" panose="02020603050405020304" pitchFamily="18" charset="0"/>
              </a:rPr>
              <a:t>Οι διδασκαλίες της Προαιώνιας Σοφίας αναφέρουν ότι με την Επανεμφάνιση του Χριστού και την Εξωτερίκευση της Ιεραρχίας θα δημιουργήσουν τα Νέα Εσωτερικά Σχολεία. Πληροφορίες για το φυσικό κτίσιμο τη δομή και του πώς θα φαίνονται περιγράφονται λεπτομερώς στο βιβλίο της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Alice</a:t>
            </a:r>
            <a:r>
              <a:rPr lang="el-GR" sz="1100" dirty="0">
                <a:effectLst/>
                <a:latin typeface="Arial" panose="020B0604020202020204" pitchFamily="34" charset="0"/>
                <a:ea typeface="Calibri" panose="020F0502020204030204" pitchFamily="34" charset="0"/>
                <a:cs typeface="Times New Roman" panose="02020603050405020304" pitchFamily="18" charset="0"/>
              </a:rPr>
              <a:t> A.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Bailey</a:t>
            </a:r>
            <a:r>
              <a:rPr lang="el-GR" sz="1100" dirty="0">
                <a:effectLst/>
                <a:latin typeface="Arial" panose="020B0604020202020204" pitchFamily="34" charset="0"/>
                <a:ea typeface="Calibri" panose="020F0502020204030204" pitchFamily="34" charset="0"/>
                <a:cs typeface="Times New Roman" panose="02020603050405020304" pitchFamily="18" charset="0"/>
              </a:rPr>
              <a:t> «</a:t>
            </a:r>
            <a:r>
              <a:rPr lang="el-GR" sz="1100" i="1" dirty="0">
                <a:effectLst/>
                <a:latin typeface="Arial" panose="020B0604020202020204" pitchFamily="34" charset="0"/>
                <a:ea typeface="Calibri" panose="020F0502020204030204" pitchFamily="34" charset="0"/>
                <a:cs typeface="Times New Roman" panose="02020603050405020304" pitchFamily="18" charset="0"/>
              </a:rPr>
              <a:t>Γράμματα επί του </a:t>
            </a:r>
            <a:r>
              <a:rPr lang="el-GR" sz="1100" i="1" dirty="0" err="1">
                <a:effectLst/>
                <a:latin typeface="Arial" panose="020B0604020202020204" pitchFamily="34" charset="0"/>
                <a:ea typeface="Calibri" panose="020F0502020204030204" pitchFamily="34" charset="0"/>
                <a:cs typeface="Times New Roman" panose="02020603050405020304" pitchFamily="18" charset="0"/>
              </a:rPr>
              <a:t>Αποκρυφιστικού</a:t>
            </a:r>
            <a:r>
              <a:rPr lang="el-GR" sz="1100" i="1" dirty="0">
                <a:effectLst/>
                <a:latin typeface="Arial" panose="020B0604020202020204" pitchFamily="34" charset="0"/>
                <a:ea typeface="Calibri" panose="020F0502020204030204" pitchFamily="34" charset="0"/>
                <a:cs typeface="Times New Roman" panose="02020603050405020304" pitchFamily="18" charset="0"/>
              </a:rPr>
              <a:t> Διαλογισμού</a:t>
            </a:r>
            <a:r>
              <a:rPr lang="el-GR" sz="1100" dirty="0">
                <a:effectLst/>
                <a:latin typeface="Arial" panose="020B0604020202020204" pitchFamily="34" charset="0"/>
                <a:ea typeface="Calibri" panose="020F0502020204030204" pitchFamily="34" charset="0"/>
                <a:cs typeface="Times New Roman" panose="02020603050405020304" pitchFamily="18" charset="0"/>
              </a:rPr>
              <a:t>». Δεδομένου ότι κανένας από εμάς δεν είναι δεξιοτέχνης στη δημιουργία προγράμματος σπουδών και κατάρτισης για επίδοξους φοιτητές όσον αφορά αυτήν την ενότητα, θα πρέπει να </a:t>
            </a:r>
            <a:r>
              <a:rPr lang="el-GR" sz="1100" u="sng" dirty="0">
                <a:effectLst/>
                <a:latin typeface="Arial" panose="020B0604020202020204" pitchFamily="34" charset="0"/>
                <a:ea typeface="Calibri" panose="020F0502020204030204" pitchFamily="34" charset="0"/>
                <a:cs typeface="Times New Roman" panose="02020603050405020304" pitchFamily="18" charset="0"/>
              </a:rPr>
              <a:t>υποθέσουμε</a:t>
            </a:r>
            <a:r>
              <a:rPr lang="el-GR" sz="1100" dirty="0">
                <a:effectLst/>
                <a:latin typeface="Arial" panose="020B0604020202020204" pitchFamily="34" charset="0"/>
                <a:ea typeface="Calibri" panose="020F0502020204030204" pitchFamily="34" charset="0"/>
                <a:cs typeface="Times New Roman" panose="02020603050405020304" pitchFamily="18" charset="0"/>
              </a:rPr>
              <a:t> «τι θα διδασκόταν» και «ποιος θα παρακολουθούσε».</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100" dirty="0">
                <a:effectLst/>
                <a:latin typeface="Arial" panose="020B0604020202020204" pitchFamily="34" charset="0"/>
                <a:ea typeface="Calibri" panose="020F0502020204030204" pitchFamily="34" charset="0"/>
                <a:cs typeface="Times New Roman" panose="02020603050405020304" pitchFamily="18" charset="0"/>
              </a:rPr>
              <a:t>Εικασίες σχετικά με το τι θα μπορούσε να είναι μέρος ενός βασικού περιγράμματος για ορισμένα από τα διαφορετικά επίπεδα διδασκαλιών.</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600"/>
              </a:spcBef>
              <a:spcAft>
                <a:spcPts val="600"/>
              </a:spcAft>
              <a:buFont typeface="Symbol" panose="05050102010706020507" pitchFamily="18" charset="2"/>
              <a:buChar char=""/>
            </a:pPr>
            <a:r>
              <a:rPr lang="el-GR" sz="1100" u="sng" dirty="0">
                <a:effectLst/>
                <a:latin typeface="Arial" panose="020B0604020202020204" pitchFamily="34" charset="0"/>
                <a:ea typeface="Calibri" panose="020F0502020204030204" pitchFamily="34" charset="0"/>
                <a:cs typeface="Calibri" panose="020F0502020204030204" pitchFamily="34" charset="0"/>
              </a:rPr>
              <a:t>Τακτική Εκπαίδευση </a:t>
            </a:r>
            <a:r>
              <a:rPr lang="el-GR" sz="1100" dirty="0">
                <a:effectLst/>
                <a:latin typeface="Arial" panose="020B0604020202020204" pitchFamily="34" charset="0"/>
                <a:ea typeface="Calibri" panose="020F0502020204030204" pitchFamily="34" charset="0"/>
                <a:cs typeface="Calibri" panose="020F0502020204030204" pitchFamily="34" charset="0"/>
              </a:rPr>
              <a:t>– Προσχολική εκπαίδευση μέσω Πανεπιστημιακής εκπαίδευσης.</a:t>
            </a: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15000"/>
              </a:lnSpc>
              <a:spcBef>
                <a:spcPts val="600"/>
              </a:spcBef>
              <a:spcAft>
                <a:spcPts val="600"/>
              </a:spcAft>
              <a:buFont typeface="Symbol" panose="05050102010706020507" pitchFamily="18" charset="2"/>
              <a:buNone/>
            </a:pP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marL="628650" marR="0" indent="-171450">
              <a:lnSpc>
                <a:spcPct val="115000"/>
              </a:lnSpc>
              <a:spcBef>
                <a:spcPts val="0"/>
              </a:spcBef>
              <a:spcAft>
                <a:spcPts val="100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Εκτός από την εκμάθηση βασικών ακαδημαϊκών γνώσεων, οι μαθητές θα συμμετάσχουν στη δημιουργία «σωστών» χαρακτήρων με έμφαση στην οικοδόμηση ορθών ανθρώπινων σχέσεων και στην εξάλειψη κάθε μορφής διαχωρισμού. Η Διδασκαλία της έννοιας της αδελφοσύνης και του «Παγκόσμιου Πολίτη»</a:t>
            </a:r>
          </a:p>
          <a:p>
            <a:pPr marL="457200" marR="0" indent="0">
              <a:lnSpc>
                <a:spcPct val="115000"/>
              </a:lnSpc>
              <a:spcBef>
                <a:spcPts val="0"/>
              </a:spcBef>
              <a:spcAft>
                <a:spcPts val="1000"/>
              </a:spcAft>
              <a:buFont typeface="Courier New" panose="02070309020205020404" pitchFamily="49" charset="0"/>
              <a:buNone/>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600"/>
              </a:spcBef>
              <a:spcAft>
                <a:spcPts val="600"/>
              </a:spcAft>
              <a:buFont typeface="Symbol" panose="05050102010706020507" pitchFamily="18" charset="2"/>
              <a:buChar char=""/>
            </a:pPr>
            <a:r>
              <a:rPr lang="el-GR" sz="1100" u="sng" dirty="0">
                <a:effectLst/>
                <a:latin typeface="Arial" panose="020B0604020202020204" pitchFamily="34" charset="0"/>
                <a:ea typeface="Calibri" panose="020F0502020204030204" pitchFamily="34" charset="0"/>
                <a:cs typeface="Arial" panose="020B0604020202020204" pitchFamily="34" charset="0"/>
              </a:rPr>
              <a:t>Εκπαίδευση στην 1</a:t>
            </a:r>
            <a:r>
              <a:rPr lang="el-GR" sz="1100" u="sng" baseline="30000" dirty="0">
                <a:effectLst/>
                <a:latin typeface="Arial" panose="020B0604020202020204" pitchFamily="34" charset="0"/>
                <a:ea typeface="Calibri" panose="020F0502020204030204" pitchFamily="34" charset="0"/>
                <a:cs typeface="Arial" panose="020B0604020202020204" pitchFamily="34" charset="0"/>
              </a:rPr>
              <a:t>η</a:t>
            </a:r>
            <a:r>
              <a:rPr lang="el-GR" sz="1100" u="sng" dirty="0">
                <a:effectLst/>
                <a:latin typeface="Arial" panose="020B0604020202020204" pitchFamily="34" charset="0"/>
                <a:ea typeface="Calibri" panose="020F0502020204030204" pitchFamily="34" charset="0"/>
                <a:cs typeface="Arial" panose="020B0604020202020204" pitchFamily="34" charset="0"/>
              </a:rPr>
              <a:t> Μύηση</a:t>
            </a:r>
            <a:r>
              <a:rPr lang="el-GR" sz="1100" dirty="0">
                <a:effectLst/>
                <a:latin typeface="Arial" panose="020B0604020202020204" pitchFamily="34" charset="0"/>
                <a:ea typeface="Calibri" panose="020F0502020204030204" pitchFamily="34" charset="0"/>
                <a:cs typeface="Arial" panose="020B0604020202020204" pitchFamily="34" charset="0"/>
              </a:rPr>
              <a:t> Ο </a:t>
            </a:r>
            <a:r>
              <a:rPr lang="el-GR" sz="1100" dirty="0" err="1">
                <a:effectLst/>
                <a:latin typeface="Arial" panose="020B0604020202020204" pitchFamily="34" charset="0"/>
                <a:ea typeface="Calibri" panose="020F0502020204030204" pitchFamily="34" charset="0"/>
                <a:cs typeface="Arial" panose="020B0604020202020204" pitchFamily="34" charset="0"/>
              </a:rPr>
              <a:t>Θιβετιανός</a:t>
            </a:r>
            <a:r>
              <a:rPr lang="el-GR" sz="1100" dirty="0">
                <a:effectLst/>
                <a:latin typeface="Arial" panose="020B0604020202020204" pitchFamily="34" charset="0"/>
                <a:ea typeface="Calibri" panose="020F0502020204030204" pitchFamily="34" charset="0"/>
                <a:cs typeface="Arial" panose="020B0604020202020204" pitchFamily="34" charset="0"/>
              </a:rPr>
              <a:t> περιέγραψε ότι άτομα και μεγάλες ομάδες θα μπορούν να λάβουν την 1η Μύηση στη Νέα Εποχή. Αυτό θα βασιζόταν στο ότι το άτομο είναι «έτοιμο» και θα υποβληθεί σε κάποιο είδος δοκιμής ή/και αξιολόγησης για να προσδιοριστεί η </a:t>
            </a:r>
            <a:r>
              <a:rPr lang="el-GR" sz="1100" dirty="0" err="1">
                <a:effectLst/>
                <a:latin typeface="Arial" panose="020B0604020202020204" pitchFamily="34" charset="0"/>
                <a:ea typeface="Calibri" panose="020F0502020204030204" pitchFamily="34" charset="0"/>
                <a:cs typeface="Arial" panose="020B0604020202020204" pitchFamily="34" charset="0"/>
              </a:rPr>
              <a:t>καταλληλότητα</a:t>
            </a:r>
            <a:r>
              <a:rPr lang="el-GR" sz="1100" dirty="0">
                <a:effectLst/>
                <a:latin typeface="Arial" panose="020B0604020202020204" pitchFamily="34" charset="0"/>
                <a:ea typeface="Calibri" panose="020F0502020204030204" pitchFamily="34" charset="0"/>
                <a:cs typeface="Arial" panose="020B0604020202020204" pitchFamily="34" charset="0"/>
              </a:rPr>
              <a:t> και η ετοιμότητα. Αυτό θα μπορούσε ενδεχομένως να περιλαμβάνει προχωρημένους Παγκόσμιου Εξυπηρετητές ή Μυημένους που βλέπουν διορατικά πόσο καλά είναι αναπτυγμένη η υποκειμενική έγχυση και ενσωμάτωση ενός ατόμου και πως συνδέεται με την Ψυχή και την Πνευματική Τριάδα;</a:t>
            </a:r>
          </a:p>
          <a:p>
            <a:pPr marL="342900" marR="0" lvl="0" indent="-342900" algn="l">
              <a:lnSpc>
                <a:spcPct val="115000"/>
              </a:lnSpc>
              <a:spcBef>
                <a:spcPts val="600"/>
              </a:spcBef>
              <a:spcAft>
                <a:spcPts val="600"/>
              </a:spcAft>
              <a:buFont typeface="Symbol" panose="05050102010706020507" pitchFamily="18" charset="2"/>
              <a:buChar char=""/>
            </a:pP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marL="457200" marR="0" algn="l">
              <a:lnSpc>
                <a:spcPct val="115000"/>
              </a:lnSpc>
              <a:spcBef>
                <a:spcPts val="600"/>
              </a:spcBef>
              <a:spcAft>
                <a:spcPts val="600"/>
              </a:spcAft>
            </a:pPr>
            <a:r>
              <a:rPr lang="el-GR" sz="1100" dirty="0">
                <a:effectLst/>
                <a:latin typeface="Arial" panose="020B0604020202020204" pitchFamily="34" charset="0"/>
                <a:ea typeface="Calibri" panose="020F0502020204030204" pitchFamily="34" charset="0"/>
                <a:cs typeface="Arial" panose="020B0604020202020204" pitchFamily="34" charset="0"/>
              </a:rPr>
              <a:t>Μπορεί να ζητηθεί από τον  επίδοξος παγκόσμιο εξυπηρετητή  μπορεί να συμμετάσχει σε δραστηριότητες που σχετίζονται με  υπηρεσίες, είτε υποκειμενικές είτε φυσικές. Αυτό θα τον βοηθούσε να δημιουργήσει εσωτερικές Ψυχικές συνδέσεις και να προετοιμάσει το άτομο για περαιτέρω πνευματική εξέλιξη.</a:t>
            </a:r>
          </a:p>
          <a:p>
            <a:pPr marL="457200" marR="0" algn="l">
              <a:lnSpc>
                <a:spcPct val="115000"/>
              </a:lnSpc>
              <a:spcBef>
                <a:spcPts val="600"/>
              </a:spcBef>
              <a:spcAft>
                <a:spcPts val="600"/>
              </a:spcAft>
            </a:pP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600"/>
              </a:spcBef>
              <a:spcAft>
                <a:spcPts val="600"/>
              </a:spcAft>
              <a:buFont typeface="Symbol" panose="05050102010706020507" pitchFamily="18" charset="2"/>
              <a:buChar char=""/>
            </a:pPr>
            <a:r>
              <a:rPr lang="el-GR" sz="1100" u="sng" dirty="0">
                <a:effectLst/>
                <a:latin typeface="Arial" panose="020B0604020202020204" pitchFamily="34" charset="0"/>
                <a:ea typeface="Calibri" panose="020F0502020204030204" pitchFamily="34" charset="0"/>
                <a:cs typeface="Calibri" panose="020F0502020204030204" pitchFamily="34" charset="0"/>
              </a:rPr>
              <a:t>Εκπαίδευση στην Μύηση</a:t>
            </a:r>
            <a:r>
              <a:rPr lang="el-GR" sz="1100" dirty="0">
                <a:effectLst/>
                <a:latin typeface="Arial" panose="020B0604020202020204" pitchFamily="34" charset="0"/>
                <a:ea typeface="Calibri" panose="020F0502020204030204" pitchFamily="34" charset="0"/>
                <a:cs typeface="Calibri" panose="020F0502020204030204" pitchFamily="34" charset="0"/>
              </a:rPr>
              <a:t>. «Όταν ο μαθητής είναι έτοιμος, θα ο Διδάσκαλός θα εμφανιστεί ο Δάσκαλος». (ένας όρος που αποδίδεται στον </a:t>
            </a:r>
            <a:r>
              <a:rPr lang="el-GR" sz="1100" dirty="0" err="1">
                <a:effectLst/>
                <a:latin typeface="Arial" panose="020B0604020202020204" pitchFamily="34" charset="0"/>
                <a:ea typeface="Calibri" panose="020F0502020204030204" pitchFamily="34" charset="0"/>
                <a:cs typeface="Calibri" panose="020F0502020204030204" pitchFamily="34" charset="0"/>
              </a:rPr>
              <a:t>Σακιαμούνι</a:t>
            </a:r>
            <a:r>
              <a:rPr lang="el-GR" sz="1100" dirty="0">
                <a:effectLst/>
                <a:latin typeface="Arial" panose="020B0604020202020204" pitchFamily="34" charset="0"/>
                <a:ea typeface="Calibri" panose="020F0502020204030204" pitchFamily="34" charset="0"/>
                <a:cs typeface="Calibri" panose="020F0502020204030204" pitchFamily="34" charset="0"/>
              </a:rPr>
              <a:t> Βούδα (</a:t>
            </a:r>
            <a:r>
              <a:rPr lang="en-US" sz="1100" dirty="0">
                <a:effectLst/>
                <a:latin typeface="Arial" panose="020B0604020202020204" pitchFamily="34" charset="0"/>
                <a:ea typeface="Calibri" panose="020F0502020204030204" pitchFamily="34" charset="0"/>
                <a:cs typeface="Arial" panose="020B0604020202020204" pitchFamily="34" charset="0"/>
              </a:rPr>
              <a:t>Shakyamuni</a:t>
            </a:r>
            <a:r>
              <a:rPr lang="el-GR" sz="1100" dirty="0">
                <a:effectLst/>
                <a:latin typeface="Arial" panose="020B0604020202020204" pitchFamily="34" charset="0"/>
                <a:ea typeface="Calibri" panose="020F050202020403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Buddha</a:t>
            </a:r>
            <a:r>
              <a:rPr lang="el-GR" sz="1100" dirty="0">
                <a:effectLst/>
                <a:latin typeface="Arial" panose="020B0604020202020204" pitchFamily="34" charset="0"/>
                <a:ea typeface="Calibri" panose="020F0502020204030204" pitchFamily="34" charset="0"/>
                <a:cs typeface="Arial" panose="020B0604020202020204" pitchFamily="34" charset="0"/>
              </a:rPr>
              <a:t>)</a:t>
            </a:r>
            <a:r>
              <a:rPr lang="el-GR" sz="1100" dirty="0">
                <a:effectLst/>
                <a:latin typeface="Arial" panose="020B0604020202020204" pitchFamily="34" charset="0"/>
                <a:ea typeface="Calibri" panose="020F0502020204030204" pitchFamily="34" charset="0"/>
                <a:cs typeface="Calibri" panose="020F0502020204030204" pitchFamily="34" charset="0"/>
              </a:rPr>
              <a:t> και έχει Θεοσοφική προέλευση)</a:t>
            </a: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600"/>
              </a:spcBef>
              <a:spcAft>
                <a:spcPts val="600"/>
              </a:spcAft>
              <a:buFont typeface="Symbol" panose="05050102010706020507" pitchFamily="18" charset="2"/>
              <a:buChar char=""/>
            </a:pP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marL="457200" marR="0" algn="l">
              <a:lnSpc>
                <a:spcPct val="115000"/>
              </a:lnSpc>
              <a:spcBef>
                <a:spcPts val="600"/>
              </a:spcBef>
              <a:spcAft>
                <a:spcPts val="600"/>
              </a:spcAft>
            </a:pPr>
            <a:r>
              <a:rPr lang="el-GR" sz="1100" dirty="0">
                <a:effectLst/>
                <a:latin typeface="Arial" panose="020B0604020202020204" pitchFamily="34" charset="0"/>
                <a:ea typeface="Calibri" panose="020F0502020204030204" pitchFamily="34" charset="0"/>
                <a:cs typeface="Calibri" panose="020F0502020204030204" pitchFamily="34" charset="0"/>
              </a:rPr>
              <a:t>Αυτή η ιδέα θα φέρει μαζί τον μαθητή και τον Διδάσκαλο για  να επιτευχθεί πρόοδος στο επόμενο βήμα της πνευματικής εξέλιξης, αρχικά στα εσωτερικά πεδία, δηλαδή να γίνει ένας «Αποδεκτός Μαθητής». Μέσω κάποιου τύπου τεστ ή αξιολόγησης, οι μαθητές θα γίνονται δεκτοί να εργαστούν με έναν Μυημένο ή Διδάσκαλο για την προετοιμασία για την επόμενη μεγάλη  Μύηση. Η δραστηριότητα δεν θα ήταν απλώς για την προώθηση της πνευματικής εξέλιξης ενός ατόμου, αλλά για την προετοιμασία του για ηγεσία σε μία από τους 10 Σπερματικούς Ομίλους  (Υπηρεσίας) και για τη βοήθεια στην προώθηση του Σχεδίου.</a:t>
            </a:r>
          </a:p>
          <a:p>
            <a:pPr marL="457200" marR="0" algn="l">
              <a:lnSpc>
                <a:spcPct val="115000"/>
              </a:lnSpc>
              <a:spcBef>
                <a:spcPts val="600"/>
              </a:spcBef>
              <a:spcAft>
                <a:spcPts val="600"/>
              </a:spcAft>
            </a:pP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marL="742950" marR="0" lvl="1" indent="-285750" algn="l">
              <a:lnSpc>
                <a:spcPct val="115000"/>
              </a:lnSpc>
              <a:spcBef>
                <a:spcPts val="600"/>
              </a:spcBef>
              <a:spcAft>
                <a:spcPts val="600"/>
              </a:spcAft>
              <a:buFont typeface="Courier New" panose="02070309020205020404" pitchFamily="49" charset="0"/>
              <a:buChar char="o"/>
            </a:pPr>
            <a:r>
              <a:rPr lang="el-GR" sz="1100" dirty="0">
                <a:effectLst/>
                <a:latin typeface="Arial" panose="020B0604020202020204" pitchFamily="34" charset="0"/>
                <a:ea typeface="Calibri" panose="020F0502020204030204" pitchFamily="34" charset="0"/>
                <a:cs typeface="Arial" panose="020B0604020202020204" pitchFamily="34" charset="0"/>
              </a:rPr>
              <a:t>Ο μαθητής θα δούλευε με το να αναιρεί /διασπά την </a:t>
            </a:r>
            <a:r>
              <a:rPr lang="el-GR" sz="1100" dirty="0" err="1">
                <a:effectLst/>
                <a:latin typeface="Arial" panose="020B0604020202020204" pitchFamily="34" charset="0"/>
                <a:ea typeface="Calibri" panose="020F0502020204030204" pitchFamily="34" charset="0"/>
                <a:cs typeface="Arial" panose="020B0604020202020204" pitchFamily="34" charset="0"/>
              </a:rPr>
              <a:t>θυμαπάτη</a:t>
            </a:r>
            <a:r>
              <a:rPr lang="el-GR" sz="1100" dirty="0">
                <a:effectLst/>
                <a:latin typeface="Arial" panose="020B0604020202020204" pitchFamily="34" charset="0"/>
                <a:ea typeface="Calibri" panose="020F0502020204030204" pitchFamily="34" charset="0"/>
                <a:cs typeface="Arial" panose="020B0604020202020204" pitchFamily="34" charset="0"/>
              </a:rPr>
              <a:t> και την  ψευδαίσθηση στο νοητικό πεδίο χρησιμοποιώντας το αντίστοιχο της Τεχνικής του Φωτός. Αυτό μπορεί επίσης να περιλαμβάνει διαλογισμό για την αυτοκάθαρση σε βαθιά επίπεδα του υποσυνείδητου.</a:t>
            </a:r>
          </a:p>
          <a:p>
            <a:pPr marL="742950" marR="0" lvl="1" indent="-285750" algn="l">
              <a:lnSpc>
                <a:spcPct val="115000"/>
              </a:lnSpc>
              <a:spcBef>
                <a:spcPts val="600"/>
              </a:spcBef>
              <a:spcAft>
                <a:spcPts val="600"/>
              </a:spcAft>
              <a:buFont typeface="Courier New" panose="02070309020205020404" pitchFamily="49" charset="0"/>
              <a:buChar char="o"/>
            </a:pP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marL="742950" marR="0" lvl="1" indent="-285750" algn="l">
              <a:lnSpc>
                <a:spcPct val="115000"/>
              </a:lnSpc>
              <a:spcBef>
                <a:spcPts val="600"/>
              </a:spcBef>
              <a:spcAft>
                <a:spcPts val="600"/>
              </a:spcAft>
              <a:buFont typeface="Courier New" panose="02070309020205020404" pitchFamily="49" charset="0"/>
              <a:buChar char="o"/>
            </a:pPr>
            <a:r>
              <a:rPr lang="el-GR" sz="1100" dirty="0">
                <a:effectLst/>
                <a:latin typeface="Arial" panose="020B0604020202020204" pitchFamily="34" charset="0"/>
                <a:ea typeface="Calibri" panose="020F0502020204030204" pitchFamily="34" charset="0"/>
                <a:cs typeface="Arial" panose="020B0604020202020204" pitchFamily="34" charset="0"/>
              </a:rPr>
              <a:t>Άλλη εκπαίδευση μπορεί να περιλαμβάνει την ανάπτυξη του Κέντρου </a:t>
            </a:r>
            <a:r>
              <a:rPr lang="el-GR" sz="1100" dirty="0" err="1">
                <a:effectLst/>
                <a:latin typeface="Arial" panose="020B0604020202020204" pitchFamily="34" charset="0"/>
                <a:ea typeface="Calibri" panose="020F0502020204030204" pitchFamily="34" charset="0"/>
                <a:cs typeface="Arial" panose="020B0604020202020204" pitchFamily="34" charset="0"/>
              </a:rPr>
              <a:t>Άζνια</a:t>
            </a:r>
            <a:r>
              <a:rPr lang="el-GR" sz="1100" dirty="0">
                <a:effectLst/>
                <a:latin typeface="Arial" panose="020B0604020202020204" pitchFamily="34" charset="0"/>
                <a:ea typeface="Calibri" panose="020F0502020204030204" pitchFamily="34" charset="0"/>
                <a:cs typeface="Arial" panose="020B0604020202020204" pitchFamily="34" charset="0"/>
              </a:rPr>
              <a:t> και το </a:t>
            </a:r>
            <a:r>
              <a:rPr lang="el-GR" sz="1100" dirty="0" err="1">
                <a:effectLst/>
                <a:latin typeface="Arial" panose="020B0604020202020204" pitchFamily="34" charset="0"/>
                <a:ea typeface="Calibri" panose="020F0502020204030204" pitchFamily="34" charset="0"/>
                <a:cs typeface="Arial" panose="020B0604020202020204" pitchFamily="34" charset="0"/>
              </a:rPr>
              <a:t>άνοιγματος</a:t>
            </a:r>
            <a:r>
              <a:rPr lang="el-GR" sz="1100" dirty="0">
                <a:effectLst/>
                <a:latin typeface="Arial" panose="020B0604020202020204" pitchFamily="34" charset="0"/>
                <a:ea typeface="Calibri" panose="020F0502020204030204" pitchFamily="34" charset="0"/>
                <a:cs typeface="Arial" panose="020B0604020202020204" pitchFamily="34" charset="0"/>
              </a:rPr>
              <a:t>  του 3ου οφθαλμού για μεγαλύτερη τηλεπαθητική ικανότητα.</a:t>
            </a:r>
          </a:p>
          <a:p>
            <a:pPr marL="742950" marR="0" lvl="1" indent="-285750" algn="l">
              <a:lnSpc>
                <a:spcPct val="115000"/>
              </a:lnSpc>
              <a:spcBef>
                <a:spcPts val="600"/>
              </a:spcBef>
              <a:spcAft>
                <a:spcPts val="600"/>
              </a:spcAft>
              <a:buFont typeface="Courier New" panose="02070309020205020404" pitchFamily="49" charset="0"/>
              <a:buChar char="o"/>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15000"/>
              </a:lnSpc>
              <a:spcBef>
                <a:spcPts val="600"/>
              </a:spcBef>
              <a:spcAft>
                <a:spcPts val="600"/>
              </a:spcAft>
              <a:buFont typeface="Courier New" panose="02070309020205020404" pitchFamily="49" charset="0"/>
              <a:buChar char="o"/>
            </a:pPr>
            <a:r>
              <a:rPr lang="el-GR" sz="1100" u="none" dirty="0">
                <a:effectLst/>
                <a:latin typeface="Arial" panose="020B0604020202020204" pitchFamily="34" charset="0"/>
                <a:ea typeface="Calibri" panose="020F0502020204030204" pitchFamily="34" charset="0"/>
                <a:cs typeface="Calibri" panose="020F0502020204030204" pitchFamily="34" charset="0"/>
              </a:rPr>
              <a:t>Η μύηση είναι εν μέρει μια διαδικασία συνεχιζόμενης ενσωμάτωσης μέσα σε κέντρα δύναμης από την Ομάδα του Διδασκάλου σε επίπεδο Ασραμικό και </a:t>
            </a:r>
            <a:r>
              <a:rPr lang="el-GR" sz="1100" u="sng" dirty="0">
                <a:effectLst/>
                <a:latin typeface="Arial" panose="020B0604020202020204" pitchFamily="34" charset="0"/>
                <a:ea typeface="Calibri" panose="020F0502020204030204" pitchFamily="34" charset="0"/>
                <a:cs typeface="Calibri" panose="020F0502020204030204" pitchFamily="34" charset="0"/>
              </a:rPr>
              <a:t>ΟΧΙ το αποτέλεσμα οποιασδήποτε εκπαίδευσης από τον Διδάσκαλο.</a:t>
            </a:r>
          </a:p>
          <a:p>
            <a:pPr marL="457200" marR="0" lvl="1" indent="0" algn="l">
              <a:lnSpc>
                <a:spcPct val="115000"/>
              </a:lnSpc>
              <a:spcBef>
                <a:spcPts val="600"/>
              </a:spcBef>
              <a:spcAft>
                <a:spcPts val="600"/>
              </a:spcAft>
              <a:buFont typeface="Courier New" panose="02070309020205020404" pitchFamily="49" charset="0"/>
              <a:buNone/>
            </a:pP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15000"/>
              </a:lnSpc>
              <a:spcBef>
                <a:spcPts val="600"/>
              </a:spcBef>
              <a:spcAft>
                <a:spcPts val="600"/>
              </a:spcAft>
              <a:buFont typeface="Courier New" panose="02070309020205020404" pitchFamily="49" charset="0"/>
              <a:buChar char="o"/>
            </a:pPr>
            <a:r>
              <a:rPr lang="el-GR" sz="1100" dirty="0">
                <a:effectLst/>
                <a:latin typeface="Arial" panose="020B0604020202020204" pitchFamily="34" charset="0"/>
                <a:ea typeface="Calibri" panose="020F0502020204030204" pitchFamily="34" charset="0"/>
                <a:cs typeface="Arial" panose="020B0604020202020204" pitchFamily="34" charset="0"/>
              </a:rPr>
              <a:t>Οι μαθητές θα προετοιμάζονταν να λάβουν τη 2η, 3η, 4η ή 5η Μύηση.</a:t>
            </a:r>
          </a:p>
          <a:p>
            <a:pPr marL="457200" marR="0" lvl="1" indent="0" algn="l">
              <a:lnSpc>
                <a:spcPct val="115000"/>
              </a:lnSpc>
              <a:spcBef>
                <a:spcPts val="600"/>
              </a:spcBef>
              <a:spcAft>
                <a:spcPts val="600"/>
              </a:spcAft>
              <a:buFont typeface="Courier New" panose="02070309020205020404" pitchFamily="49" charset="0"/>
              <a:buNone/>
            </a:pP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15000"/>
              </a:lnSpc>
              <a:spcBef>
                <a:spcPts val="600"/>
              </a:spcBef>
              <a:spcAft>
                <a:spcPts val="1200"/>
              </a:spcAft>
              <a:buFont typeface="Courier New" panose="02070309020205020404" pitchFamily="49" charset="0"/>
              <a:buChar char="o"/>
            </a:pPr>
            <a:r>
              <a:rPr lang="el-GR" sz="1100" dirty="0">
                <a:effectLst/>
                <a:latin typeface="Arial" panose="020B0604020202020204" pitchFamily="34" charset="0"/>
                <a:ea typeface="Calibri" panose="020F0502020204030204" pitchFamily="34" charset="0"/>
                <a:cs typeface="Arial" panose="020B0604020202020204" pitchFamily="34" charset="0"/>
              </a:rPr>
              <a:t>Οι Μυημένοι 3ου Βαθμού ή άνω θα συνεργάζονταν απευθείας με τον Διδάσκαλο (ή τη Μονάδα;) για να διευκολύνουν την εσωτερική εξέλιξη.</a:t>
            </a:r>
          </a:p>
          <a:p>
            <a:pPr marL="742950" marR="0" lvl="1" indent="-285750" algn="l">
              <a:lnSpc>
                <a:spcPct val="115000"/>
              </a:lnSpc>
              <a:spcBef>
                <a:spcPts val="600"/>
              </a:spcBef>
              <a:spcAft>
                <a:spcPts val="1200"/>
              </a:spcAft>
              <a:buFont typeface="Courier New" panose="02070309020205020404" pitchFamily="49" charset="0"/>
              <a:buChar char="o"/>
            </a:pP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marL="742950" marR="0" lvl="1" indent="-285750" algn="l">
              <a:lnSpc>
                <a:spcPct val="115000"/>
              </a:lnSpc>
              <a:spcBef>
                <a:spcPts val="600"/>
              </a:spcBef>
              <a:spcAft>
                <a:spcPts val="1200"/>
              </a:spcAft>
              <a:buFont typeface="Courier New" panose="02070309020205020404" pitchFamily="49" charset="0"/>
              <a:buChar char="o"/>
            </a:pPr>
            <a:r>
              <a:rPr lang="el-GR" sz="1100" dirty="0">
                <a:solidFill>
                  <a:schemeClr val="tx1"/>
                </a:solidFill>
                <a:effectLst/>
                <a:latin typeface="Arial" panose="020B0604020202020204" pitchFamily="34" charset="0"/>
                <a:ea typeface="Calibri" panose="020F0502020204030204" pitchFamily="34" charset="0"/>
                <a:cs typeface="Calibri" panose="020F0502020204030204" pitchFamily="34" charset="0"/>
              </a:rPr>
              <a:t>Η έναρξη της εκπαίδευσης θα απαιτούσε από τον μαθητή να μάθει και να επιδείξει τον έλεγχο των εσωτερικών ενεργειών, π.χ. καθιερώνοντας μια συνέχεια συνείδησης και κρατώντας το νου σταθερό στο φως.</a:t>
            </a:r>
          </a:p>
          <a:p>
            <a:pPr marL="742950" marR="0" lvl="1" indent="-285750" algn="l">
              <a:lnSpc>
                <a:spcPct val="115000"/>
              </a:lnSpc>
              <a:spcBef>
                <a:spcPts val="600"/>
              </a:spcBef>
              <a:spcAft>
                <a:spcPts val="1200"/>
              </a:spcAft>
              <a:buFont typeface="Courier New" panose="02070309020205020404" pitchFamily="49" charset="0"/>
              <a:buChar char="o"/>
            </a:pPr>
            <a:endParaRPr lang="el-GR" sz="1100" dirty="0">
              <a:solidFill>
                <a:schemeClr val="tx1"/>
              </a:solidFill>
              <a:effectLst/>
              <a:latin typeface="Arial" panose="020B0604020202020204" pitchFamily="34" charset="0"/>
              <a:ea typeface="Calibri" panose="020F0502020204030204" pitchFamily="34" charset="0"/>
              <a:cs typeface="Calibri" panose="020F0502020204030204" pitchFamily="34" charset="0"/>
            </a:endParaRPr>
          </a:p>
          <a:p>
            <a:pPr marL="742950" marR="0" lvl="1" indent="-285750" algn="l">
              <a:lnSpc>
                <a:spcPct val="115000"/>
              </a:lnSpc>
              <a:spcBef>
                <a:spcPts val="600"/>
              </a:spcBef>
              <a:spcAft>
                <a:spcPts val="1200"/>
              </a:spcAft>
              <a:buFont typeface="Courier New" panose="02070309020205020404" pitchFamily="49" charset="0"/>
              <a:buChar char="o"/>
            </a:pPr>
            <a:r>
              <a:rPr lang="el-GR" sz="1100" b="0" i="0" u="none" dirty="0">
                <a:solidFill>
                  <a:srgbClr val="000000"/>
                </a:solidFill>
                <a:effectLst/>
                <a:latin typeface="Calibri" panose="020F0502020204030204" pitchFamily="34" charset="0"/>
                <a:ea typeface="Arial" panose="020B0604020202020204" pitchFamily="34" charset="0"/>
                <a:cs typeface="Arial" panose="020B0604020202020204" pitchFamily="34" charset="0"/>
              </a:rPr>
              <a:t>Οι διδασκαλίες θα μπορούσαν επίσης να περιστρέφονται γύρω από τις έννοιες της </a:t>
            </a:r>
            <a:r>
              <a:rPr lang="el-GR" sz="1100" b="0" i="0" u="sng" dirty="0">
                <a:solidFill>
                  <a:srgbClr val="000000"/>
                </a:solidFill>
                <a:effectLst/>
                <a:latin typeface="Calibri" panose="020F0502020204030204" pitchFamily="34" charset="0"/>
                <a:ea typeface="Arial" panose="020B0604020202020204" pitchFamily="34" charset="0"/>
                <a:cs typeface="Arial" panose="020B0604020202020204" pitchFamily="34" charset="0"/>
              </a:rPr>
              <a:t>Ταύτισης </a:t>
            </a:r>
            <a:r>
              <a:rPr lang="el-GR" sz="1100" b="0" i="0" u="none" dirty="0">
                <a:solidFill>
                  <a:srgbClr val="000000"/>
                </a:solidFill>
                <a:effectLst/>
                <a:latin typeface="Calibri" panose="020F0502020204030204" pitchFamily="34" charset="0"/>
                <a:ea typeface="Arial" panose="020B0604020202020204" pitchFamily="34" charset="0"/>
                <a:cs typeface="Arial" panose="020B0604020202020204" pitchFamily="34" charset="0"/>
              </a:rPr>
              <a:t>. ….Μέσω του διαλογισμού, μαθαίνει να συγκρατεί τη συνείδησή του με την τριπλή προσωπικότητα και την Ψυχή μαζί ως ένα καθώς κινούνται προς τη συγχώνευση ή την ενοποίηση. Υπάρχει μια επίγνωση ενότητας, αλλά συνειδητοποιεί ότι η πλήρης ταύτιση με το Όλο πρέπει να γίνει κατανοητή στο επίπεδο του Βουδικού πεδίου χωρίς σκέψη ή χωρίς τη συνείδησή του διαχωριστικού «εγώ».</a:t>
            </a:r>
          </a:p>
          <a:p>
            <a:pPr marL="742950" marR="0" lvl="1" indent="-285750" algn="l">
              <a:lnSpc>
                <a:spcPct val="115000"/>
              </a:lnSpc>
              <a:spcBef>
                <a:spcPts val="600"/>
              </a:spcBef>
              <a:spcAft>
                <a:spcPts val="1200"/>
              </a:spcAft>
              <a:buFont typeface="Courier New" panose="02070309020205020404" pitchFamily="49" charset="0"/>
              <a:buChar char="o"/>
            </a:pPr>
            <a:endParaRPr lang="en-US" sz="1100" b="0" i="0" u="none"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pPr marL="1200150" marR="0" lvl="2" indent="-285750" algn="l">
              <a:lnSpc>
                <a:spcPct val="115000"/>
              </a:lnSpc>
              <a:spcBef>
                <a:spcPts val="600"/>
              </a:spcBef>
              <a:spcAft>
                <a:spcPts val="1200"/>
              </a:spcAft>
              <a:buFont typeface="Wingdings" panose="05000000000000000000" pitchFamily="2" charset="2"/>
              <a:buChar char="§"/>
            </a:pPr>
            <a:r>
              <a:rPr lang="el-GR"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Καθώς προχωρά η διδασκαλία της ταύτισης, αυτό θα επηρεάσει άμεσα την προσωπική του ζωή και φυσικά θα ενασχοληθεί περισσότερο με την υπηρεσία. Με την Ψυχή να κατευθύνει σταθερά τον ανώτερο νου και την προσωπικότητα του μαθητή, το κατώτερος νους θα γίνει όχημα της Ψυχής για υπηρεσία.</a:t>
            </a:r>
          </a:p>
          <a:p>
            <a:pPr marL="1200150" marR="0" lvl="2" indent="-285750" algn="l">
              <a:lnSpc>
                <a:spcPct val="115000"/>
              </a:lnSpc>
              <a:spcBef>
                <a:spcPts val="600"/>
              </a:spcBef>
              <a:spcAft>
                <a:spcPts val="1200"/>
              </a:spcAft>
              <a:buFont typeface="Wingdings" panose="05000000000000000000" pitchFamily="2" charset="2"/>
              <a:buChar char="§"/>
            </a:pPr>
            <a:endParaRPr lang="el-GR"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1200150" marR="0" lvl="2" indent="-285750" algn="l">
              <a:lnSpc>
                <a:spcPct val="115000"/>
              </a:lnSpc>
              <a:spcBef>
                <a:spcPts val="600"/>
              </a:spcBef>
              <a:spcAft>
                <a:spcPts val="1200"/>
              </a:spcAft>
              <a:buFont typeface="Wingdings" panose="05000000000000000000" pitchFamily="2" charset="2"/>
              <a:buChar char="§"/>
            </a:pP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l-GR"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Ο μαθητής θα μάθει τη διαφορά μεταξύ γνώσης και σοφίας. Γνωρίζουμε ότι η γνώση είναι πληροφορίες που μεταδίδονται μέσω του λόγου και των συμβόλων. Η υποκειμενική επικοινωνία θα συμβεί από την Ψυχή, τους Οδηγούς ή τον Δάσκαλο.</a:t>
            </a:r>
          </a:p>
          <a:p>
            <a:pPr marL="628650" lvl="1" indent="-171450">
              <a:buFont typeface="Arial" panose="020B0604020202020204" pitchFamily="34" charset="0"/>
              <a:buChar char="•"/>
            </a:pP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l-GR"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Η σοφία θα αναπτυχθεί στο άτομο μέσω της επαφής με την ψυχή, π.χ. με διαλογισμό και πνευματική μελέτη. Μέσω αυτών, οικοδομείται η Antahkarana και η σοφία της προσωπικότητας μεγαλώνει, επιτρέποντάς του να έρθει σε επαφή με την Ψυχή και την Πνευματική Τριάδα.</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en-US" sz="1100" dirty="0">
              <a:solidFill>
                <a:srgbClr val="000000"/>
              </a:solidFill>
              <a:effectLst/>
              <a:latin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Font typeface="Arial" panose="020B0604020202020204" pitchFamily="34" charset="0"/>
              <a:buNone/>
            </a:pPr>
            <a:r>
              <a:rPr lang="el-GR" sz="1200" b="1" dirty="0">
                <a:effectLst/>
                <a:latin typeface="Arial" panose="020B0604020202020204" pitchFamily="34" charset="0"/>
                <a:ea typeface="Calibri" panose="020F0502020204030204" pitchFamily="34" charset="0"/>
                <a:cs typeface="Times New Roman" panose="02020603050405020304" pitchFamily="18" charset="0"/>
              </a:rPr>
              <a:t>Παραδείγματα εκπαίδευσης μαθητή για ειδική υπηρεσίας στου Σπερματικούς Ομίλους:</a:t>
            </a:r>
          </a:p>
          <a:p>
            <a:pPr marL="0" marR="0" indent="0">
              <a:lnSpc>
                <a:spcPct val="115000"/>
              </a:lnSpc>
              <a:spcBef>
                <a:spcPts val="0"/>
              </a:spcBef>
              <a:spcAft>
                <a:spcPts val="1000"/>
              </a:spcAft>
              <a:buFont typeface="Arial" panose="020B0604020202020204" pitchFamily="34" charset="0"/>
              <a:buNone/>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r>
              <a:rPr lang="el-GR" sz="1200" dirty="0">
                <a:effectLst/>
                <a:latin typeface="Arial" panose="020B0604020202020204" pitchFamily="34" charset="0"/>
                <a:ea typeface="Calibri" panose="020F0502020204030204" pitchFamily="34" charset="0"/>
                <a:cs typeface="Times New Roman" panose="02020603050405020304" pitchFamily="18" charset="0"/>
              </a:rPr>
              <a:t>Οι εκπαιδευτικοί είναι απαραίτητοι για την έξυπνη κατανόηση των σωστών κυβερνητικών διαδικασιών (Σπερματικός Όμιλος-5 Πολιτικοί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Διοργανοτές</a:t>
            </a:r>
            <a:r>
              <a:rPr lang="el-GR" sz="1200" dirty="0">
                <a:effectLst/>
                <a:latin typeface="Arial" panose="020B0604020202020204" pitchFamily="34" charset="0"/>
                <a:ea typeface="Calibri" panose="020F0502020204030204" pitchFamily="34" charset="0"/>
                <a:cs typeface="Times New Roman" panose="02020603050405020304" pitchFamily="18" charset="0"/>
              </a:rPr>
              <a:t>) και της συμμετοχής του ατόμου σε αυτές.</a:t>
            </a:r>
          </a:p>
          <a:p>
            <a:pPr marL="628650" marR="0" lvl="1" indent="-171450">
              <a:lnSpc>
                <a:spcPct val="115000"/>
              </a:lnSpc>
              <a:spcBef>
                <a:spcPts val="0"/>
              </a:spcBef>
              <a:spcAft>
                <a:spcPts val="1000"/>
              </a:spcAft>
              <a:buFont typeface="Arial" panose="020B0604020202020204" pitchFamily="34" charset="0"/>
              <a:buChar cha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Είναι καθήκον του θρησκευτικού ομίλου (</a:t>
            </a:r>
            <a:r>
              <a:rPr lang="el-GR" sz="1200" dirty="0">
                <a:effectLst/>
                <a:latin typeface="Arial" panose="020B0604020202020204" pitchFamily="34" charset="0"/>
                <a:ea typeface="Calibri" panose="020F0502020204030204" pitchFamily="34" charset="0"/>
                <a:cs typeface="Times New Roman" panose="02020603050405020304" pitchFamily="18" charset="0"/>
              </a:rPr>
              <a:t>Σπερματικός Όμιλος-6 Εργάτες στο Πεδίο της Θρησκείας </a:t>
            </a:r>
            <a:r>
              <a:rPr lang="el-GR" sz="1200" dirty="0">
                <a:effectLst/>
                <a:latin typeface="Calibri" panose="020F0502020204030204" pitchFamily="34" charset="0"/>
                <a:ea typeface="Calibri" panose="020F0502020204030204" pitchFamily="34" charset="0"/>
                <a:cs typeface="Times New Roman" panose="02020603050405020304" pitchFamily="18" charset="0"/>
              </a:rPr>
              <a:t>) να ενσταλάξει στους ανθρώπους υψηλότερες πνευματικές αξίες.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buSzPct val="85000"/>
            </a:pPr>
            <a:r>
              <a:rPr lang="el-GR" altLang="en-US" sz="1800" b="1" dirty="0">
                <a:solidFill>
                  <a:schemeClr val="bg1"/>
                </a:solidFill>
                <a:latin typeface="Arial" panose="020B0604020202020204" pitchFamily="34" charset="0"/>
                <a:cs typeface="Arial" panose="020B0604020202020204" pitchFamily="34" charset="0"/>
              </a:rPr>
              <a:t>Βασικές Διδασκαλίες σε Σχολές</a:t>
            </a:r>
            <a:r>
              <a:rPr lang="en-GB" altLang="en-US" sz="1800" b="1" dirty="0">
                <a:solidFill>
                  <a:schemeClr val="bg1"/>
                </a:solidFill>
                <a:latin typeface="Arial" panose="020B0604020202020204" pitchFamily="34" charset="0"/>
                <a:cs typeface="Arial" panose="020B0604020202020204" pitchFamily="34" charset="0"/>
              </a:rPr>
              <a:t> </a:t>
            </a:r>
            <a:r>
              <a:rPr lang="el-GR" altLang="en-US" sz="1800" b="1" dirty="0">
                <a:solidFill>
                  <a:schemeClr val="bg1"/>
                </a:solidFill>
                <a:latin typeface="Arial" panose="020B0604020202020204" pitchFamily="34" charset="0"/>
                <a:cs typeface="Arial" panose="020B0604020202020204" pitchFamily="34" charset="0"/>
              </a:rPr>
              <a:t>Εσωτερισμού</a:t>
            </a:r>
            <a:endParaRPr lang="en-US" altLang="en-US" sz="1800" b="1" dirty="0">
              <a:solidFill>
                <a:schemeClr val="bg1"/>
              </a:solidFill>
              <a:latin typeface="Arial" panose="020B0604020202020204" pitchFamily="34" charset="0"/>
              <a:cs typeface="Arial" panose="020B0604020202020204" pitchFamily="34" charset="0"/>
            </a:endParaRPr>
          </a:p>
          <a:p>
            <a:endParaRPr lang="en-US" sz="1800" b="1"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Στην αυτή την πολύτιμη διαφάνεια, δίνω έμφαση στην "Εκπαίδευση" με την ευρεία έννοια. Τα εσωτερικά σχολεία και οι μαθητές το λιγότερο που  θα αναπτύξουν, είναι , πιθανότατα:</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300"/>
              </a:spcBef>
              <a:spcAft>
                <a:spcPts val="300"/>
              </a:spcAft>
              <a:buFont typeface="Symbol" panose="05050102010706020507" pitchFamily="18" charset="2"/>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Προσωπικότητα με Ευθυγράμμιση Ψυχής και Ολοκλήρωση . Ο μαθητής θα μάθει </a:t>
            </a:r>
            <a:r>
              <a:rPr lang="el-GR" sz="1800" u="sng" dirty="0">
                <a:effectLst/>
                <a:latin typeface="Arial" panose="020B0604020202020204" pitchFamily="34" charset="0"/>
                <a:ea typeface="Calibri" panose="020F0502020204030204" pitchFamily="34" charset="0"/>
                <a:cs typeface="Times New Roman" panose="02020603050405020304" pitchFamily="18" charset="0"/>
              </a:rPr>
              <a:t>να αποκεντρώνει την προσωπικότητα </a:t>
            </a:r>
            <a:r>
              <a:rPr lang="el-GR" sz="1800" dirty="0">
                <a:effectLst/>
                <a:latin typeface="Arial" panose="020B0604020202020204" pitchFamily="34" charset="0"/>
                <a:ea typeface="Calibri" panose="020F0502020204030204" pitchFamily="34" charset="0"/>
                <a:cs typeface="Times New Roman" panose="02020603050405020304" pitchFamily="18" charset="0"/>
              </a:rPr>
              <a:t>και θα μάθει τη σημασία της δημιουργίας μιας ευθυγράμμισης μεταξύ εγκεφάλου-νου-ψυχής. Κάνοντας αυτό θα συνειδητοποιήσει ότι είναι η Ψυχή με την οποία συνδέεται αρχικά, και αργότερα με τον Ηλιακό Άγγελος, ή την  Μονάδα.</a:t>
            </a:r>
          </a:p>
          <a:p>
            <a:pPr marL="457200" marR="0" lvl="1" indent="0" algn="l">
              <a:lnSpc>
                <a:spcPct val="115000"/>
              </a:lnSpc>
              <a:spcBef>
                <a:spcPts val="300"/>
              </a:spcBef>
              <a:spcAft>
                <a:spcPts val="300"/>
              </a:spcAft>
              <a:buFont typeface="Symbol" panose="05050102010706020507" pitchFamily="18" charset="2"/>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gn="l">
              <a:lnSpc>
                <a:spcPct val="115000"/>
              </a:lnSpc>
              <a:spcBef>
                <a:spcPts val="300"/>
              </a:spcBef>
              <a:spcAft>
                <a:spcPts val="3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Calibri" panose="020F0502020204030204" pitchFamily="34" charset="0"/>
              </a:rPr>
              <a:t>Μάθετε να συνδέεστε απευθείας με την Πνευματική Τριάδα μέσω της Ψυχής. Μάθετε για τις υποκειμενικές σφαίρες και την ανάπτυξη της διαίσθησης.</a:t>
            </a:r>
          </a:p>
          <a:p>
            <a:pPr marL="1257300" marR="0" lvl="2" indent="-342900" algn="l">
              <a:lnSpc>
                <a:spcPct val="115000"/>
              </a:lnSpc>
              <a:spcBef>
                <a:spcPts val="300"/>
              </a:spcBef>
              <a:spcAft>
                <a:spcPts val="3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Calibri" panose="020F0502020204030204" pitchFamily="34" charset="0"/>
              </a:rPr>
              <a:t>Φτιάξτε την Antahkarana;….Κυριαρχήστε στον  απόκρυφο διαλογισμό και τη συνειδητή οικοδόμηση της Antahkarana  η οποία θα βοηθήσει άμεσα σε αυτή τη διαδικασία. Αυτός ο τύπος σύνδεσης θα φέρει τον εγκέφαλο, τον αφηρημένο νου και την Ψυχή σε σχέση με το καθένα με τα υπόλοιπα  προκειμένου να δημιουργήσει μια άμεση σύνδεση με το πεδίο της Διαίσθησης της Πνευματικής Τριάδας. Καθώς το φως της Ψυχής χύνεται στον εγκέφαλο, το μυαλό του μαθητή θα μεταμορφώνεται με την πάροδο του χρόνου και θα αποκτά ιδιότητες και αξίες της Ψυχής.</a:t>
            </a: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457200" marR="0" lvl="1" indent="0" algn="l">
              <a:lnSpc>
                <a:spcPct val="115000"/>
              </a:lnSpc>
              <a:spcBef>
                <a:spcPts val="300"/>
              </a:spcBef>
              <a:spcAft>
                <a:spcPts val="300"/>
              </a:spcAft>
              <a:buFont typeface="Symbol" panose="05050102010706020507" pitchFamily="18" charset="2"/>
              <a:buNone/>
            </a:pP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cs typeface="Arial" panose="020B0604020202020204" pitchFamily="34" charset="0"/>
              </a:rPr>
              <a:t>Μάθετε για το Σύσταση του Ανθρώπου, το </a:t>
            </a:r>
            <a:r>
              <a:rPr lang="el-GR" sz="1800" dirty="0" err="1">
                <a:effectLst/>
                <a:latin typeface="Arial" panose="020B0604020202020204" pitchFamily="34" charset="0"/>
                <a:ea typeface="Calibri" panose="020F0502020204030204" pitchFamily="34" charset="0"/>
                <a:cs typeface="Arial" panose="020B0604020202020204" pitchFamily="34" charset="0"/>
              </a:rPr>
              <a:t>Αιθερικό</a:t>
            </a:r>
            <a:r>
              <a:rPr lang="el-GR" sz="1800" dirty="0">
                <a:effectLst/>
                <a:latin typeface="Arial" panose="020B0604020202020204" pitchFamily="34" charset="0"/>
                <a:ea typeface="Calibri" panose="020F0502020204030204" pitchFamily="34" charset="0"/>
                <a:cs typeface="Arial" panose="020B0604020202020204" pitchFamily="34" charset="0"/>
              </a:rPr>
              <a:t> Σώμα και τις λειτουργίες του.</a:t>
            </a:r>
          </a:p>
          <a:p>
            <a:pPr marL="800100" marR="0" lvl="1" indent="-342900" algn="l"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gn="l"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cs typeface="Calibri" panose="020F0502020204030204" pitchFamily="34" charset="0"/>
              </a:rPr>
              <a:t>Χρήση συγκεκριμένων τεχνικών: κατανόηση της </a:t>
            </a:r>
            <a:r>
              <a:rPr lang="el-GR" sz="1800" dirty="0" err="1">
                <a:effectLst/>
                <a:latin typeface="Arial" panose="020B0604020202020204" pitchFamily="34" charset="0"/>
                <a:ea typeface="Calibri" panose="020F0502020204030204" pitchFamily="34" charset="0"/>
                <a:cs typeface="Calibri" panose="020F0502020204030204" pitchFamily="34" charset="0"/>
              </a:rPr>
              <a:t>Πράνα</a:t>
            </a:r>
            <a:r>
              <a:rPr lang="el-GR" sz="1800" dirty="0">
                <a:effectLst/>
                <a:latin typeface="Arial" panose="020B0604020202020204" pitchFamily="34" charset="0"/>
                <a:ea typeface="Calibri" panose="020F0502020204030204" pitchFamily="34" charset="0"/>
                <a:cs typeface="Calibri" panose="020F0502020204030204" pitchFamily="34" charset="0"/>
              </a:rPr>
              <a:t>. Οραματισμός και χρήση </a:t>
            </a:r>
            <a:r>
              <a:rPr lang="el-GR" sz="1800" dirty="0" err="1">
                <a:effectLst/>
                <a:latin typeface="Arial" panose="020B0604020202020204" pitchFamily="34" charset="0"/>
                <a:ea typeface="Calibri" panose="020F0502020204030204" pitchFamily="34" charset="0"/>
                <a:cs typeface="Calibri" panose="020F0502020204030204" pitchFamily="34" charset="0"/>
              </a:rPr>
              <a:t>ασκήσεωνΑναπνοής</a:t>
            </a:r>
            <a:r>
              <a:rPr lang="el-GR" sz="1800" dirty="0">
                <a:effectLst/>
                <a:latin typeface="Arial" panose="020B0604020202020204" pitchFamily="34" charset="0"/>
                <a:ea typeface="Calibri" panose="020F0502020204030204" pitchFamily="34" charset="0"/>
                <a:cs typeface="Calibri" panose="020F0502020204030204" pitchFamily="34" charset="0"/>
              </a:rPr>
              <a:t>.</a:t>
            </a:r>
          </a:p>
          <a:p>
            <a:pPr marL="1257300" marR="0" lvl="2" indent="-342900" algn="l"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cs typeface="Calibri" panose="020F0502020204030204" pitchFamily="34" charset="0"/>
              </a:rPr>
              <a:t>Αναπτύξτε την Τηλεπάθεια για να συνδεθείτε με άλλα μέλη της ομάδας πάνω στα εσωτερικά πεδία ή υποκειμενικά επίπεδα.</a:t>
            </a:r>
          </a:p>
          <a:p>
            <a:pPr marL="1257300" marR="0" lvl="2" indent="-342900" algn="l"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cs typeface="Calibri" panose="020F0502020204030204" pitchFamily="34" charset="0"/>
              </a:rPr>
              <a:t>Εργαστείτε στον διαλογισμό, στο συνειδητό ξεδίπλωμα του </a:t>
            </a:r>
            <a:r>
              <a:rPr lang="el-GR" sz="1800" dirty="0" err="1">
                <a:effectLst/>
                <a:latin typeface="Arial" panose="020B0604020202020204" pitchFamily="34" charset="0"/>
                <a:ea typeface="Calibri" panose="020F0502020204030204" pitchFamily="34" charset="0"/>
                <a:cs typeface="Calibri" panose="020F0502020204030204" pitchFamily="34" charset="0"/>
              </a:rPr>
              <a:t>Εγωικού</a:t>
            </a:r>
            <a:r>
              <a:rPr lang="el-GR" sz="1800" dirty="0">
                <a:effectLst/>
                <a:latin typeface="Arial" panose="020B0604020202020204" pitchFamily="34" charset="0"/>
                <a:ea typeface="Calibri" panose="020F0502020204030204" pitchFamily="34" charset="0"/>
                <a:cs typeface="Calibri" panose="020F0502020204030204" pitchFamily="34" charset="0"/>
              </a:rPr>
              <a:t> Λωτού.</a:t>
            </a:r>
          </a:p>
          <a:p>
            <a:pPr marL="914400" marR="0" lvl="2"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defRPr/>
            </a:pP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cs typeface="Arial" panose="020B0604020202020204" pitchFamily="34" charset="0"/>
              </a:rPr>
              <a:t>Οι προηγμένες διδασκαλίες θα περιστρέφονται γύρω από:</a:t>
            </a:r>
            <a:endParaRPr lang="el-G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gn="l">
              <a:lnSpc>
                <a:spcPct val="115000"/>
              </a:lnSpc>
              <a:spcBef>
                <a:spcPts val="300"/>
              </a:spcBef>
              <a:spcAft>
                <a:spcPts val="3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Calibri" panose="020F0502020204030204" pitchFamily="34" charset="0"/>
              </a:rPr>
              <a:t>Κατανοώντας τα πυρά του Νου και για τη φύση της «Φωτιάς», δηλαδή από το </a:t>
            </a:r>
            <a:r>
              <a:rPr lang="el-GR" sz="1800" dirty="0" err="1">
                <a:effectLst/>
                <a:latin typeface="Arial" panose="020B0604020202020204" pitchFamily="34" charset="0"/>
                <a:ea typeface="Calibri" panose="020F0502020204030204" pitchFamily="34" charset="0"/>
                <a:cs typeface="Calibri" panose="020F0502020204030204" pitchFamily="34" charset="0"/>
              </a:rPr>
              <a:t>Manas</a:t>
            </a:r>
            <a:r>
              <a:rPr lang="el-GR" sz="1800" dirty="0">
                <a:effectLst/>
                <a:latin typeface="Arial" panose="020B0604020202020204" pitchFamily="34" charset="0"/>
                <a:ea typeface="Calibri" panose="020F0502020204030204" pitchFamily="34" charset="0"/>
                <a:cs typeface="Calibri" panose="020F0502020204030204" pitchFamily="34" charset="0"/>
              </a:rPr>
              <a:t>, </a:t>
            </a:r>
            <a:r>
              <a:rPr lang="el-GR" sz="1800" dirty="0" err="1">
                <a:effectLst/>
                <a:latin typeface="Arial" panose="020B0604020202020204" pitchFamily="34" charset="0"/>
                <a:ea typeface="Calibri" panose="020F0502020204030204" pitchFamily="34" charset="0"/>
                <a:cs typeface="Calibri" panose="020F0502020204030204" pitchFamily="34" charset="0"/>
              </a:rPr>
              <a:t>Fohat</a:t>
            </a:r>
            <a:r>
              <a:rPr lang="el-GR" sz="1800" dirty="0">
                <a:effectLst/>
                <a:latin typeface="Arial" panose="020B0604020202020204" pitchFamily="34" charset="0"/>
                <a:ea typeface="Calibri" panose="020F0502020204030204" pitchFamily="34" charset="0"/>
                <a:cs typeface="Calibri" panose="020F0502020204030204" pitchFamily="34" charset="0"/>
              </a:rPr>
              <a:t>, Ηλεκτρικό , Ζωτικό στο  </a:t>
            </a:r>
            <a:r>
              <a:rPr lang="el-GR" sz="1800" dirty="0" err="1">
                <a:effectLst/>
                <a:latin typeface="Arial" panose="020B0604020202020204" pitchFamily="34" charset="0"/>
                <a:ea typeface="Calibri" panose="020F0502020204030204" pitchFamily="34" charset="0"/>
                <a:cs typeface="Calibri" panose="020F0502020204030204" pitchFamily="34" charset="0"/>
              </a:rPr>
              <a:t>αιθερικό</a:t>
            </a:r>
            <a:r>
              <a:rPr lang="el-GR" sz="1800" dirty="0">
                <a:effectLst/>
                <a:latin typeface="Arial" panose="020B0604020202020204" pitchFamily="34" charset="0"/>
                <a:ea typeface="Calibri" panose="020F0502020204030204" pitchFamily="34" charset="0"/>
                <a:cs typeface="Calibri" panose="020F0502020204030204" pitchFamily="34" charset="0"/>
              </a:rPr>
              <a:t> σώμα.</a:t>
            </a:r>
          </a:p>
          <a:p>
            <a:pPr marL="1257300" marR="0" lvl="2" indent="-342900" algn="l">
              <a:lnSpc>
                <a:spcPct val="115000"/>
              </a:lnSpc>
              <a:spcBef>
                <a:spcPts val="300"/>
              </a:spcBef>
              <a:spcAft>
                <a:spcPts val="3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Calibri" panose="020F0502020204030204" pitchFamily="34" charset="0"/>
              </a:rPr>
              <a:t>Η Επιστήμη της Επίκλησης / </a:t>
            </a:r>
            <a:r>
              <a:rPr lang="el-GR" sz="1800" dirty="0" err="1">
                <a:effectLst/>
                <a:latin typeface="Arial" panose="020B0604020202020204" pitchFamily="34" charset="0"/>
                <a:ea typeface="Calibri" panose="020F0502020204030204" pitchFamily="34" charset="0"/>
                <a:cs typeface="Calibri" panose="020F0502020204030204" pitchFamily="34" charset="0"/>
              </a:rPr>
              <a:t>Εφέλκισης</a:t>
            </a:r>
            <a:r>
              <a:rPr lang="el-GR" sz="1800" dirty="0">
                <a:effectLst/>
                <a:latin typeface="Arial" panose="020B0604020202020204" pitchFamily="34" charset="0"/>
                <a:ea typeface="Calibri" panose="020F0502020204030204" pitchFamily="34" charset="0"/>
                <a:cs typeface="Calibri" panose="020F0502020204030204" pitchFamily="34" charset="0"/>
              </a:rPr>
              <a:t>…. Η οποία ήδη έχει εξασκηθεί από τις μάζες μέσω προσευχών, </a:t>
            </a:r>
            <a:r>
              <a:rPr lang="el-GR" sz="1800" dirty="0" err="1">
                <a:effectLst/>
                <a:latin typeface="Arial" panose="020B0604020202020204" pitchFamily="34" charset="0"/>
                <a:ea typeface="Calibri" panose="020F0502020204030204" pitchFamily="34" charset="0"/>
                <a:cs typeface="Calibri" panose="020F0502020204030204" pitchFamily="34" charset="0"/>
              </a:rPr>
              <a:t>ψαλμωδιών</a:t>
            </a:r>
            <a:r>
              <a:rPr lang="el-GR" sz="1800" dirty="0">
                <a:effectLst/>
                <a:latin typeface="Arial" panose="020B0604020202020204" pitchFamily="34" charset="0"/>
                <a:ea typeface="Calibri" panose="020F0502020204030204" pitchFamily="34" charset="0"/>
                <a:cs typeface="Calibri" panose="020F0502020204030204" pitchFamily="34" charset="0"/>
              </a:rPr>
              <a:t>, </a:t>
            </a:r>
            <a:r>
              <a:rPr lang="el-GR" sz="1800" dirty="0" err="1">
                <a:effectLst/>
                <a:latin typeface="Arial" panose="020B0604020202020204" pitchFamily="34" charset="0"/>
                <a:ea typeface="Calibri" panose="020F0502020204030204" pitchFamily="34" charset="0"/>
                <a:cs typeface="Calibri" panose="020F0502020204030204" pitchFamily="34" charset="0"/>
              </a:rPr>
              <a:t>μάντραμ</a:t>
            </a:r>
            <a:r>
              <a:rPr lang="el-GR" sz="1800" dirty="0">
                <a:effectLst/>
                <a:latin typeface="Arial" panose="020B0604020202020204" pitchFamily="34" charset="0"/>
                <a:ea typeface="Calibri" panose="020F0502020204030204" pitchFamily="34" charset="0"/>
                <a:cs typeface="Calibri" panose="020F0502020204030204" pitchFamily="34" charset="0"/>
              </a:rPr>
              <a:t> και Λέξεων Δύναμης… και τη σωστή χρήση τους….. Θα το συζητήσουμε αυτό λεπτομερέστερα όταν φτάσουμε στο Σπερματικό Όμιλο 6 για τη Θρησκεία και την προσέγγιση Θεότητας + Ιεραρχίας</a:t>
            </a:r>
          </a:p>
          <a:p>
            <a:pPr marL="1257300" marR="0" lvl="2" indent="-342900" algn="l">
              <a:lnSpc>
                <a:spcPct val="115000"/>
              </a:lnSpc>
              <a:spcBef>
                <a:spcPts val="300"/>
              </a:spcBef>
              <a:spcAft>
                <a:spcPts val="3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Calibri" panose="020F0502020204030204" pitchFamily="34" charset="0"/>
              </a:rPr>
              <a:t>Με επιτυχείς εσωτερικές συνδέσεις που δημιουργούνται στον ανώτερο Νου με την Ψυχή, ο μαθητής θα μάθει να εργάζεται ως Παρατηρητής με διάκριση και διάκριση στη συνείδηση για να καθορίσει την καθαρότητα των ιδεών και των εντυπώσεων. Αυτό θα βοηθήσει τον μαθητή να αξιοποιήσει τους πόρους της Ψυχής και να αποκτήσει τον έλεγχο του νοητικού σώματος.</a:t>
            </a: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914400" marR="0" lvl="2" indent="0" algn="l" defTabSz="914400" rtl="0" eaLnBrk="1" fontAlgn="auto" latinLnBrk="0" hangingPunct="1">
              <a:lnSpc>
                <a:spcPct val="115000"/>
              </a:lnSpc>
              <a:spcBef>
                <a:spcPts val="300"/>
              </a:spcBef>
              <a:spcAft>
                <a:spcPts val="300"/>
              </a:spcAft>
              <a:buClrTx/>
              <a:buSzTx/>
              <a:buFont typeface="Courier New" panose="02070309020205020404" pitchFamily="49" charset="0"/>
              <a:buNone/>
              <a:tabLst/>
              <a:defRPr/>
            </a:pPr>
            <a:endParaRPr lang="en-US" sz="1800" dirty="0">
              <a:solidFill>
                <a:srgbClr val="000000"/>
              </a:solidFill>
              <a:effectLst/>
              <a:latin typeface="Arial" panose="020B0604020202020204" pitchFamily="34" charset="0"/>
              <a:ea typeface="Calibri" panose="020F0502020204030204" pitchFamily="34" charset="0"/>
            </a:endParaRPr>
          </a:p>
          <a:p>
            <a:pPr marL="800100" marR="0" lvl="1" indent="-342900" algn="l">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μαθητές θα διδαχθούν τη σημασία της καθιέρωσης μιας τακτικής Πνευματικής πρακτικής, που θα αποτελείται από διαλογισμό, πνευματική μελέτη και υπηρεσία και πώς αυτό θα παρείχε μια υγιή βάση για τη ζωή.</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231775" indent="-231775" algn="l">
              <a:buSzPct val="80000"/>
              <a:buFontTx/>
              <a:buNone/>
            </a:pPr>
            <a:r>
              <a:rPr lang="el-GR" sz="1800" b="1" dirty="0">
                <a:solidFill>
                  <a:schemeClr val="bg1"/>
                </a:solidFill>
                <a:effectLst/>
                <a:latin typeface="Arial" panose="020B0604020202020204" pitchFamily="34" charset="0"/>
                <a:ea typeface="Calibri" panose="020F0502020204030204" pitchFamily="34" charset="0"/>
              </a:rPr>
              <a:t>3η Διανομή των Εσωτερικών Διδασκαλιών -Μια εικασία</a:t>
            </a:r>
            <a:endParaRPr lang="en-US" sz="1800" b="1" dirty="0">
              <a:solidFill>
                <a:schemeClr val="bg1"/>
              </a:solidFill>
              <a:effectLst/>
              <a:latin typeface="Arial" panose="020B0604020202020204" pitchFamily="34" charset="0"/>
              <a:ea typeface="Calibri" panose="020F0502020204030204" pitchFamily="34" charset="0"/>
            </a:endParaRPr>
          </a:p>
          <a:p>
            <a:pPr marL="228600" marR="0" indent="-228600">
              <a:lnSpc>
                <a:spcPct val="115000"/>
              </a:lnSpc>
              <a:spcBef>
                <a:spcPts val="0"/>
              </a:spcBef>
              <a:spcAft>
                <a:spcPts val="600"/>
              </a:spcAft>
            </a:pPr>
            <a:endPar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indent="-22860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1000"/>
              </a:spcAft>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Στο τελευταίο μέρος του 19ου αιώνα, η Έλενα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Μπλαβάτσκυ</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Helena</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Blavatsky</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εισήγαγε πνευματικές και απόκρυφες έννοιες για το πώς η ζωή εξελίσσεται στο άτομο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φτάνοντα</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μέχρι και την κοσμική εξέλιξη. Μέσα από τη διδασκαλία της γραμμένη στο </a:t>
            </a:r>
            <a:r>
              <a:rPr lang="el-GR"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Μυστική Δοξασία </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έθεσε το σκηνικό για να χτιστεί μια «νοητική γέφυρα» μεταξύ Ανατολής και Δύσης και μεταξύ επιστήμης και θρησκείας. Άνοιξε την πόρτα στη γνώση και την ύπαρξη της Ιεραρχίας ως ζωντανή παρουσία διαθέσιμη για την καθοδήγηση της σύγχρονης ανθρωπότητας. Τόνισε επίσης ότι η ελευθερία της ανθρώπινης ψυχής μπορεί να επιτευχθεί κάνοντας μια τέτοια προσέγγιση. Αυτή ήταν η 1η Διανομή στη Σύγχρονη Εποχή.</a:t>
            </a: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1000"/>
              </a:spcAft>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Μια γενιά αργότερα από το 1919 έως το 1949, μέσω της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Alice</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Bailey</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σε συνεργασία με τον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Θιβετιανό</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Δάσκαλο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Djwhal</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Kuhl</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εμφανίστηκε μια δεύτερη διανομή των εσωτερικών διδασκαλιών. Μαζί, ξεκίνησαν ένα εγχείρημα για να αποκαλύψουν τελικά την πνευματική και απόκρυφη γνώση  μέσω της έκδοσης 24 βιβλίων ουσιαστικά σε κάθε επίπεδο πνευματικότητας και σοφίας. Στην πραγματικότητα, ήταν μια συνέχεια των διδασκαλιών της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Μπλαβάτσκυ</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αλλά με μεγαλύτερο απόκρυφο βάθος και εσωτερική λεπτομέρεια.</a:t>
            </a: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l-GR" sz="1800" dirty="0">
                <a:effectLst/>
                <a:latin typeface="Arial" panose="020B0604020202020204" pitchFamily="34" charset="0"/>
                <a:ea typeface="Calibri" panose="020F0502020204030204" pitchFamily="34" charset="0"/>
                <a:cs typeface="Arial" panose="020B0604020202020204" pitchFamily="34" charset="0"/>
              </a:rPr>
              <a:t>Στην Εσωτερική Αστρολογία, ο </a:t>
            </a:r>
            <a:r>
              <a:rPr lang="el-GR" sz="1800" dirty="0" err="1">
                <a:effectLst/>
                <a:latin typeface="Arial" panose="020B0604020202020204" pitchFamily="34" charset="0"/>
                <a:ea typeface="Calibri" panose="020F0502020204030204" pitchFamily="34" charset="0"/>
                <a:cs typeface="Arial" panose="020B0604020202020204" pitchFamily="34" charset="0"/>
              </a:rPr>
              <a:t>Master</a:t>
            </a:r>
            <a:r>
              <a:rPr lang="el-GR" sz="1800" dirty="0">
                <a:effectLst/>
                <a:latin typeface="Arial" panose="020B0604020202020204" pitchFamily="34" charset="0"/>
                <a:ea typeface="Calibri" panose="020F0502020204030204" pitchFamily="34" charset="0"/>
                <a:cs typeface="Arial" panose="020B0604020202020204" pitchFamily="34" charset="0"/>
              </a:rPr>
              <a:t> DK μας διαβεβαιώνει ότι θα είμαστε προετοιμασμένοι για το νέο στάδιο της διδασκαλίας. Παραθέτω τα λόγια του:</a:t>
            </a:r>
          </a:p>
          <a:p>
            <a:pPr marL="0" marR="0" algn="l">
              <a:lnSpc>
                <a:spcPct val="115000"/>
              </a:lnSpc>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algn="l">
              <a:lnSpc>
                <a:spcPct val="115000"/>
              </a:lnSpc>
              <a:spcBef>
                <a:spcPts val="0"/>
              </a:spcBef>
              <a:spcAft>
                <a:spcPts val="1000"/>
              </a:spcAft>
            </a:pPr>
            <a:r>
              <a:rPr lang="el-GR" sz="1800" dirty="0">
                <a:effectLst/>
                <a:latin typeface="Arial" panose="020B0604020202020204" pitchFamily="34" charset="0"/>
                <a:ea typeface="Calibri" panose="020F0502020204030204" pitchFamily="34" charset="0"/>
                <a:cs typeface="Arial" panose="020B0604020202020204" pitchFamily="34" charset="0"/>
              </a:rPr>
              <a:t>«Τα βήματα που έγιναν στο Κονκλάβιο της </a:t>
            </a:r>
            <a:r>
              <a:rPr lang="el-GR" sz="1800" dirty="0" err="1">
                <a:effectLst/>
                <a:latin typeface="Arial" panose="020B0604020202020204" pitchFamily="34" charset="0"/>
                <a:ea typeface="Calibri" panose="020F0502020204030204" pitchFamily="34" charset="0"/>
                <a:cs typeface="Arial" panose="020B0604020202020204" pitchFamily="34" charset="0"/>
              </a:rPr>
              <a:t>Σαμπάλλα</a:t>
            </a:r>
            <a:r>
              <a:rPr lang="el-GR" sz="1800" dirty="0">
                <a:effectLst/>
                <a:latin typeface="Arial" panose="020B0604020202020204" pitchFamily="34" charset="0"/>
                <a:ea typeface="Calibri" panose="020F0502020204030204" pitchFamily="34" charset="0"/>
                <a:cs typeface="Arial" panose="020B0604020202020204" pitchFamily="34" charset="0"/>
              </a:rPr>
              <a:t>  </a:t>
            </a:r>
            <a:r>
              <a:rPr lang="el-GR" sz="1800" dirty="0" err="1">
                <a:effectLst/>
                <a:latin typeface="Arial" panose="020B0604020202020204" pitchFamily="34" charset="0"/>
                <a:ea typeface="Calibri" panose="020F0502020204030204" pitchFamily="34" charset="0"/>
                <a:cs typeface="Arial" panose="020B0604020202020204" pitchFamily="34" charset="0"/>
              </a:rPr>
              <a:t>Shamballa</a:t>
            </a:r>
            <a:r>
              <a:rPr lang="el-GR" sz="1800" dirty="0">
                <a:effectLst/>
                <a:latin typeface="Arial" panose="020B0604020202020204" pitchFamily="34" charset="0"/>
                <a:ea typeface="Calibri" panose="020F0502020204030204" pitchFamily="34" charset="0"/>
                <a:cs typeface="Arial" panose="020B0604020202020204" pitchFamily="34" charset="0"/>
              </a:rPr>
              <a:t> το 1925 (με βάση το προσωρινό συμπέρασμα στο Κονκλάβιο της  προηγούμενης εκατονταετηρίδα) και οι πιέσεις που ασκήθηκαν από την Ιεραρχία αποδείχθηκαν επιτυχημένες, και από το χάος του παγκόσμιου πολέμου (που </a:t>
            </a:r>
            <a:r>
              <a:rPr lang="el-GR" sz="1800" dirty="0" err="1">
                <a:effectLst/>
                <a:latin typeface="Arial" panose="020B0604020202020204" pitchFamily="34" charset="0"/>
                <a:ea typeface="Calibri" panose="020F0502020204030204" pitchFamily="34" charset="0"/>
                <a:cs typeface="Arial" panose="020B0604020202020204" pitchFamily="34" charset="0"/>
              </a:rPr>
              <a:t>επισπέυθηκε</a:t>
            </a:r>
            <a:r>
              <a:rPr lang="el-GR" sz="1800" dirty="0">
                <a:effectLst/>
                <a:latin typeface="Arial" panose="020B0604020202020204" pitchFamily="34" charset="0"/>
                <a:ea typeface="Calibri" panose="020F0502020204030204" pitchFamily="34" charset="0"/>
                <a:cs typeface="Arial" panose="020B0604020202020204" pitchFamily="34" charset="0"/>
              </a:rPr>
              <a:t>  από την ίδια την ανθρωπότητα) αναπτύσσει μια δομή αλήθειας και μια παράλληλη ανταπόκριση του ανθρώπινου μηχανισμού που εγγυάται τη διαιώνιση και την ταχεία ανάπτυξη του επόμενου σταδίου της διδασκαλίας της Αιώνιας Σοφίας».</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15000"/>
              </a:lnSpc>
              <a:spcBef>
                <a:spcPts val="0"/>
              </a:spcBef>
              <a:spcAft>
                <a:spcPts val="0"/>
              </a:spcAft>
              <a:buFont typeface="Wingdings" panose="05000000000000000000" pitchFamily="2" charset="2"/>
              <a:buChar char="Ø"/>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Μέσα στην εσωτερική κοινότητα υπάρχουν εικασίες σχετικά με το ποια θα μπορούσε να είναι η 3η Διανομή των διδασκαλιών. Δεν υπάρχει ομοφωνία. Πολλοί έχουν υποθέσει ότι η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Μπλαβάτσκι</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Blavatsky</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ήταν μυημένη 4ου επιπέδου και η  Αλίκη Μπέιλι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Alice</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Bailey</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ήταν μυημένη 3ου επιπέδου. Καθώς πρόκειται για άσκοπη εικασία, υποδηλώνει έντονα ότι όσοι δεν έχουν λάβει τις ανώτερες μυήσεις δεν μπορούν να έχουν ιδέα για το ποια θα είναι η επόμενη διδασκαλία.</a:t>
            </a: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Στο Μαθητεία στην Νέα Εποχή ΙΙ, σ. 318  Διδάσκαλος Τ.Κ. λέει «</a:t>
            </a:r>
            <a:r>
              <a:rPr lang="el-GR"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Οι ιεραρχικές διδασκαλίες και το ξεδίπλωμα αποτελούνται από μια ακολουθία αποκαλύψεων που προκαλούνται από την </a:t>
            </a:r>
            <a:r>
              <a:rPr lang="el-GR" sz="1800" i="1"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αναγνώριση από τον άνθρωπο υποκειμενικών σημασιών </a:t>
            </a:r>
            <a:r>
              <a:rPr lang="el-GR"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διαφορετικών από τις συνήθεις φαινομενικές έννοιες</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Ένα από τα πιο προφανή σημάδια μιας αναδυόμενης πνευματικής διανομής  είναι η μετατόπιση της ανθρώπινης συνείδησης προς το να γίνει πιο επεκτατική στη συνείδηση. Το τι θα αποκαλύψει αυτή η εποχή εξαρτάται σε μεγάλο βαθμό από τις αποφάσεις που λαμβάνονται τώρα με τον τρόπο που ανταποκρινόμαστε στις προκλήσεις των αρχών του εικοστού πρώτου αιώνα και πώς μοχθούμε να εκδηλώσουμε πιο συμπονετικές ανθρώπινες κοινωνίες.</a:t>
            </a: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Αν και μπορεί να μην διαφωνούμε απαραίτητα με αυτήν την υπόθεση, μπορούμε τουλάχιστον να εξετάσουμε μερικές ιδέες, οι οποίες </a:t>
            </a:r>
            <a:r>
              <a:rPr lang="el-GR" sz="1800"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θα μπορούσαν επίσης να αποτελούν μέρος</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μιας νέας διδασκαλίας. Παραθέτω μερικές πιθανότητες:</a:t>
            </a: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gn="l">
              <a:lnSpc>
                <a:spcPct val="115000"/>
              </a:lnSpc>
              <a:spcBef>
                <a:spcPts val="0"/>
              </a:spcBef>
              <a:spcAft>
                <a:spcPts val="0"/>
              </a:spcAft>
              <a:buFont typeface="Symbol" panose="05050102010706020507" pitchFamily="18" charset="2"/>
              <a:buChar char=""/>
              <a:tabLst>
                <a:tab pos="457200" algn="l"/>
              </a:tabLst>
            </a:pP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gn="l">
              <a:lnSpc>
                <a:spcPct val="115000"/>
              </a:lnSpc>
              <a:spcBef>
                <a:spcPts val="0"/>
              </a:spcBef>
              <a:spcAft>
                <a:spcPts val="0"/>
              </a:spcAft>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Προχωρημένη διδασκαλία για τη φύση της σύνθεσης και την 7η Ακτίνα. Αυτό θα μπορούσε να είναι διδασκαλίες για το πώς οι αρχές , η ζωή και η συνείδηση λειτουργούν σε συνδυασμό με τη μορφή για να εξελίξουν τον άνθρωπο. Για τις 10  Σπερματικές Ομάδες, οι διδασκαλίες θα μπορούσαν να αφορούν τη σύνθεση των διαφόρων Σπερματικών ομάδων μεταξύ τους.</a:t>
            </a:r>
          </a:p>
          <a:p>
            <a:pPr marL="800100" marR="0" lvl="1" indent="-342900" algn="l">
              <a:lnSpc>
                <a:spcPct val="115000"/>
              </a:lnSpc>
              <a:spcBef>
                <a:spcPts val="0"/>
              </a:spcBef>
              <a:spcAft>
                <a:spcPts val="0"/>
              </a:spcAft>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Εκφράσεις της θέλησης; (Στο Α&amp;Μ, σ. 735), λέει: «</a:t>
            </a:r>
            <a:r>
              <a:rPr lang="el-GR"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όταν έρθει ο </a:t>
            </a:r>
            <a:r>
              <a:rPr lang="el-GR" sz="18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Άβαταρ</a:t>
            </a:r>
            <a:r>
              <a:rPr lang="el-GR"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της Σύνθεσης, θα γαλβανίσει τις τρεις ομάδες: τους Πράκτορες Διανομής της </a:t>
            </a:r>
            <a:r>
              <a:rPr lang="el-GR" sz="18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Σαμπάλα</a:t>
            </a:r>
            <a:r>
              <a:rPr lang="el-GR"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 τους </a:t>
            </a:r>
            <a:r>
              <a:rPr lang="el-GR" sz="18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Νιρμανακάγια</a:t>
            </a:r>
            <a:r>
              <a:rPr lang="el-GR"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(οι οποίοι βοηθούν τον άνθρωπο να πραγματωθεί  και να </a:t>
            </a:r>
            <a:r>
              <a:rPr lang="el-GR" sz="18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αυτομεταμορφωθεί</a:t>
            </a:r>
            <a:r>
              <a:rPr lang="el-GR"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και τον Νέο Όμιλο Εξυπηρετητών του Κόσμου…θα τους συσχετίστε μεταξύ τους, έτσι ώστε μια νέα σύνθεση και ευθυγράμμιση να είναι παρούσα στη Γη</a:t>
            </a:r>
            <a:r>
              <a:rPr lang="el-G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Ουσιαστικά, αυτό το μεγάλο Όν θα λειτουργήσει ως «Θεματοφύλακας της Θέλησης» και έτσι θα δημιουργήσει ένα βασικό τρίγωνο δύναμης μεταξύ των τριών μεγάλων κέντρων της Ιεραρχίας,  την Ανθρωπότητα και την </a:t>
            </a:r>
            <a:r>
              <a:rPr lang="el-G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Σαμπάλα</a:t>
            </a:r>
            <a:r>
              <a:rPr lang="el-G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που αντιπροσωπεύουν την πλανητική Ζωή.</a:t>
            </a:r>
          </a:p>
          <a:p>
            <a:pPr marL="800100" marR="0" lvl="1" indent="-342900" algn="l">
              <a:lnSpc>
                <a:spcPct val="115000"/>
              </a:lnSpc>
              <a:spcBef>
                <a:spcPts val="0"/>
              </a:spcBef>
              <a:spcAft>
                <a:spcPts val="0"/>
              </a:spcAft>
              <a:buFont typeface="Symbol" panose="05050102010706020507" pitchFamily="18" charset="2"/>
              <a:buChar char=""/>
              <a:tabLst>
                <a:tab pos="457200" algn="l"/>
              </a:tabLst>
            </a:pP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gn="l">
              <a:lnSpc>
                <a:spcPct val="115000"/>
              </a:lnSpc>
              <a:spcBef>
                <a:spcPts val="0"/>
              </a:spcBef>
              <a:spcAft>
                <a:spcPts val="0"/>
              </a:spcAft>
              <a:buFont typeface="Symbol" panose="05050102010706020507" pitchFamily="18" charset="2"/>
              <a:buChar char=""/>
              <a:tabLst>
                <a:tab pos="457200" algn="l"/>
              </a:tabLst>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Προηγμένες διδασκαλίες για τη φύση του «Πυρός», δηλαδή Κοσμικό, Ζωτικό ,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Πρανικό</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Μανασικό</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και Ηλεκτρικό Πυρ.</a:t>
            </a:r>
          </a:p>
          <a:p>
            <a:pPr marL="800100" marR="0" lvl="1" indent="-342900" algn="l">
              <a:lnSpc>
                <a:spcPct val="115000"/>
              </a:lnSpc>
              <a:spcBef>
                <a:spcPts val="0"/>
              </a:spcBef>
              <a:spcAft>
                <a:spcPts val="0"/>
              </a:spcAft>
              <a:buFont typeface="Symbol" panose="05050102010706020507" pitchFamily="18" charset="2"/>
              <a:buChar char=""/>
              <a:tabLst>
                <a:tab pos="457200" algn="l"/>
              </a:tabLst>
            </a:pP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gn="l">
              <a:lnSpc>
                <a:spcPct val="115000"/>
              </a:lnSpc>
              <a:spcBef>
                <a:spcPts val="0"/>
              </a:spcBef>
              <a:spcAft>
                <a:spcPts val="0"/>
              </a:spcAft>
              <a:buFont typeface="Symbol" panose="05050102010706020507" pitchFamily="18" charset="2"/>
              <a:buChar char=""/>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Κατανόηση του πώς η Ανθρωπότητα μαζί με τους Δασκάλους μπορεί να «</a:t>
            </a:r>
            <a:r>
              <a:rPr lang="el-GR"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σφραγίσει την πόρτα όπου το κακό ενοικεί</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Μπορούμε να ρωτήσουμε: Πώς θα έμοιαζαν τότε η εξέλιξη, ο σκοπός και το σχέδιο;</a:t>
            </a:r>
          </a:p>
          <a:p>
            <a:pPr marL="800100" marR="0" lvl="1" indent="-342900" algn="l">
              <a:lnSpc>
                <a:spcPct val="115000"/>
              </a:lnSpc>
              <a:spcBef>
                <a:spcPts val="0"/>
              </a:spcBef>
              <a:spcAft>
                <a:spcPts val="0"/>
              </a:spcAft>
              <a:buFont typeface="Symbol" panose="05050102010706020507" pitchFamily="18" charset="2"/>
              <a:buChar char=""/>
            </a:pP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gn="l">
              <a:lnSpc>
                <a:spcPct val="115000"/>
              </a:lnSpc>
              <a:spcBef>
                <a:spcPts val="0"/>
              </a:spcBef>
              <a:spcAft>
                <a:spcPts val="0"/>
              </a:spcAft>
              <a:buFont typeface="Courier New" panose="02070309020205020404" pitchFamily="49" charset="0"/>
              <a:buChar char="o"/>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is a hint in R&amp;I, p. 736 where the Tibetan says:  </a:t>
            </a:r>
            <a:r>
              <a:rPr lang="en-US"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certain cosmic Avatar will become conscious of the vibratory quality of the little point of light within the solar sphere and will then turn His gaze and send His force (i.e. Will) unto that point of light, and </a:t>
            </a:r>
            <a:r>
              <a:rPr lang="en-US" sz="1800" i="1"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cosmic evil will be driven out</a:t>
            </a:r>
            <a:r>
              <a:rPr lang="en-US"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find no more a place on Earth.«</a:t>
            </a:r>
            <a:endParaRPr lang="el-GR"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gn="l">
              <a:lnSpc>
                <a:spcPct val="115000"/>
              </a:lnSpc>
              <a:spcBef>
                <a:spcPts val="0"/>
              </a:spcBef>
              <a:spcAft>
                <a:spcPts val="0"/>
              </a:spcAft>
              <a:buFont typeface="Courier New" panose="02070309020205020404" pitchFamily="49" charset="0"/>
              <a:buChar char="o"/>
            </a:pPr>
            <a:endParaRPr lang="el-GR"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gn="l">
              <a:lnSpc>
                <a:spcPct val="115000"/>
              </a:lnSpc>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Arial" panose="020B0604020202020204" pitchFamily="34" charset="0"/>
              </a:rPr>
              <a:t>Υπάρχει μια νύξη στο Α&amp;Μ, σ. 736 όπου ο </a:t>
            </a:r>
            <a:r>
              <a:rPr lang="el-GR" sz="1800" dirty="0" err="1">
                <a:effectLst/>
                <a:latin typeface="Arial" panose="020B0604020202020204" pitchFamily="34" charset="0"/>
                <a:ea typeface="Calibri" panose="020F0502020204030204" pitchFamily="34" charset="0"/>
                <a:cs typeface="Arial" panose="020B0604020202020204" pitchFamily="34" charset="0"/>
              </a:rPr>
              <a:t>Θιβετιανός</a:t>
            </a:r>
            <a:r>
              <a:rPr lang="el-GR" sz="1800" dirty="0">
                <a:effectLst/>
                <a:latin typeface="Arial" panose="020B0604020202020204" pitchFamily="34" charset="0"/>
                <a:ea typeface="Calibri" panose="020F0502020204030204" pitchFamily="34" charset="0"/>
                <a:cs typeface="Arial" panose="020B0604020202020204" pitchFamily="34" charset="0"/>
              </a:rPr>
              <a:t> λέει: «</a:t>
            </a:r>
            <a:r>
              <a:rPr lang="el-GR" sz="1800" i="1" dirty="0">
                <a:effectLst/>
                <a:latin typeface="Arial" panose="020B0604020202020204" pitchFamily="34" charset="0"/>
                <a:ea typeface="Calibri" panose="020F0502020204030204" pitchFamily="34" charset="0"/>
                <a:cs typeface="Arial" panose="020B0604020202020204" pitchFamily="34" charset="0"/>
              </a:rPr>
              <a:t>Ένα συγκεκριμένο κοσμικό </a:t>
            </a:r>
            <a:r>
              <a:rPr lang="el-GR" sz="1800" i="1" dirty="0" err="1">
                <a:effectLst/>
                <a:latin typeface="Arial" panose="020B0604020202020204" pitchFamily="34" charset="0"/>
                <a:ea typeface="Calibri" panose="020F0502020204030204" pitchFamily="34" charset="0"/>
                <a:cs typeface="Arial" panose="020B0604020202020204" pitchFamily="34" charset="0"/>
              </a:rPr>
              <a:t>Αβατάρ</a:t>
            </a:r>
            <a:r>
              <a:rPr lang="el-GR" sz="1800" i="1" dirty="0">
                <a:effectLst/>
                <a:latin typeface="Arial" panose="020B0604020202020204" pitchFamily="34" charset="0"/>
                <a:ea typeface="Calibri" panose="020F0502020204030204" pitchFamily="34" charset="0"/>
                <a:cs typeface="Arial" panose="020B0604020202020204" pitchFamily="34" charset="0"/>
              </a:rPr>
              <a:t> θα γίνει </a:t>
            </a:r>
            <a:r>
              <a:rPr lang="el-GR" sz="1800" i="1" dirty="0" err="1">
                <a:effectLst/>
                <a:latin typeface="Arial" panose="020B0604020202020204" pitchFamily="34" charset="0"/>
                <a:ea typeface="Calibri" panose="020F0502020204030204" pitchFamily="34" charset="0"/>
                <a:cs typeface="Arial" panose="020B0604020202020204" pitchFamily="34" charset="0"/>
              </a:rPr>
              <a:t>συνηδητό</a:t>
            </a:r>
            <a:r>
              <a:rPr lang="el-GR" sz="1800" i="1" dirty="0">
                <a:effectLst/>
                <a:latin typeface="Arial" panose="020B0604020202020204" pitchFamily="34" charset="0"/>
                <a:ea typeface="Calibri" panose="020F0502020204030204" pitchFamily="34" charset="0"/>
                <a:cs typeface="Arial" panose="020B0604020202020204" pitchFamily="34" charset="0"/>
              </a:rPr>
              <a:t> στη δονητική ποιότητα του μικρού σημείου φωτός μέσα στην ηλιακή σφαίρα και στη συνέχεια θα στρέψει το βλέμμα Του και θα στείλει τη δύναμή Του (δηλαδή τη Θέληση Του) σε εκείνο το σημείο φωτός, και </a:t>
            </a:r>
            <a:r>
              <a:rPr lang="el-GR" sz="1800" i="1" u="sng" dirty="0">
                <a:effectLst/>
                <a:latin typeface="Arial" panose="020B0604020202020204" pitchFamily="34" charset="0"/>
                <a:ea typeface="Calibri" panose="020F0502020204030204" pitchFamily="34" charset="0"/>
                <a:cs typeface="Arial" panose="020B0604020202020204" pitchFamily="34" charset="0"/>
              </a:rPr>
              <a:t>το κοσμικό κακό θα εκδιωχθεί </a:t>
            </a:r>
            <a:r>
              <a:rPr lang="el-GR" sz="1800" i="1" dirty="0">
                <a:effectLst/>
                <a:latin typeface="Arial" panose="020B0604020202020204" pitchFamily="34" charset="0"/>
                <a:ea typeface="Calibri" panose="020F0502020204030204" pitchFamily="34" charset="0"/>
                <a:cs typeface="Arial" panose="020B0604020202020204" pitchFamily="34" charset="0"/>
              </a:rPr>
              <a:t>και δεν θα βρει άλλο μέρος πάνω στη Γη</a:t>
            </a:r>
            <a:r>
              <a:rPr lang="el-GR" sz="1800" dirty="0">
                <a:effectLst/>
                <a:latin typeface="Arial" panose="020B0604020202020204" pitchFamily="34" charset="0"/>
                <a:ea typeface="Calibri" panose="020F0502020204030204" pitchFamily="34" charset="0"/>
                <a:cs typeface="Arial" panose="020B0604020202020204" pitchFamily="34" charset="0"/>
              </a:rPr>
              <a:t>».</a:t>
            </a:r>
          </a:p>
          <a:p>
            <a:pPr marL="1257300" marR="0" lvl="2" indent="-342900" algn="l">
              <a:lnSpc>
                <a:spcPct val="115000"/>
              </a:lnSpc>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gn="l">
              <a:lnSpc>
                <a:spcPct val="115000"/>
              </a:lnSpc>
              <a:spcBef>
                <a:spcPts val="0"/>
              </a:spcBef>
              <a:spcAft>
                <a:spcPts val="0"/>
              </a:spcAft>
              <a:buFont typeface="Symbol" panose="05050102010706020507" pitchFamily="18" charset="2"/>
              <a:buChar char=""/>
              <a:tabLst>
                <a:tab pos="457200" algn="l"/>
              </a:tabLst>
            </a:pPr>
            <a:r>
              <a:rPr lang="el-GR" sz="1800" b="0" u="none" kern="1200" baseline="0" dirty="0">
                <a:solidFill>
                  <a:srgbClr val="000000"/>
                </a:solidFill>
                <a:effectLst/>
                <a:latin typeface="Arial" panose="020B0604020202020204" pitchFamily="34" charset="0"/>
                <a:cs typeface="Arial" panose="020B0604020202020204" pitchFamily="34" charset="0"/>
              </a:rPr>
              <a:t>Μάθετε πώς να χρησιμοποιείτε το μυαλό για να σκέφτεστε με αφηρημένους όρους. Αυτό θα μπορούσε να είναι ο οραματισμός συμβόλων ή ο στοχασμός αφηρημένων εννοιών.</a:t>
            </a:r>
          </a:p>
          <a:p>
            <a:pPr marL="800100" marR="0" lvl="1" indent="-342900" algn="l">
              <a:lnSpc>
                <a:spcPct val="115000"/>
              </a:lnSpc>
              <a:spcBef>
                <a:spcPts val="0"/>
              </a:spcBef>
              <a:spcAft>
                <a:spcPts val="0"/>
              </a:spcAft>
              <a:buFont typeface="Symbol" panose="05050102010706020507" pitchFamily="18" charset="2"/>
              <a:buChar char=""/>
              <a:tabLst>
                <a:tab pos="457200" algn="l"/>
              </a:tabLst>
            </a:pPr>
            <a:r>
              <a:rPr lang="el-GR" sz="1800" b="0" u="none" kern="1200" baseline="0" dirty="0">
                <a:solidFill>
                  <a:srgbClr val="000000"/>
                </a:solidFill>
                <a:effectLst/>
                <a:latin typeface="Arial" panose="020B0604020202020204" pitchFamily="34" charset="0"/>
                <a:cs typeface="Arial" panose="020B0604020202020204" pitchFamily="34" charset="0"/>
              </a:rPr>
              <a:t>Εκτός από την τρέχουσα εσωτερική μας κατανόηση της εξέλιξης μέσω της Ατραπού της Απελευθέρωσης, ανακαλύψτε τον αληθινό κοσμικό μας σκοπό στη Γη. Πώς συνδεόμαστε με </a:t>
            </a:r>
            <a:r>
              <a:rPr lang="el-GR" sz="1800" b="0" u="none" kern="1200" baseline="0" dirty="0" err="1">
                <a:solidFill>
                  <a:srgbClr val="000000"/>
                </a:solidFill>
                <a:effectLst/>
                <a:latin typeface="Arial" panose="020B0604020202020204" pitchFamily="34" charset="0"/>
                <a:cs typeface="Arial" panose="020B0604020202020204" pitchFamily="34" charset="0"/>
              </a:rPr>
              <a:t>εξω</a:t>
            </a:r>
            <a:r>
              <a:rPr lang="el-GR" sz="1800" b="0" u="none" kern="1200" baseline="0" dirty="0">
                <a:solidFill>
                  <a:srgbClr val="000000"/>
                </a:solidFill>
                <a:effectLst/>
                <a:latin typeface="Arial" panose="020B0604020202020204" pitchFamily="34" charset="0"/>
                <a:cs typeface="Arial" panose="020B0604020202020204" pitchFamily="34" charset="0"/>
              </a:rPr>
              <a:t> πλανητικά ή άλλα αστρικά  συστήματα; Ποια είναι η μακροπρόθεσμη μοίρα μας;....</a:t>
            </a:r>
          </a:p>
          <a:p>
            <a:pPr marL="1257300" marR="0" lvl="2" indent="-342900" algn="l">
              <a:lnSpc>
                <a:spcPct val="115000"/>
              </a:lnSpc>
              <a:spcBef>
                <a:spcPts val="0"/>
              </a:spcBef>
              <a:spcAft>
                <a:spcPts val="0"/>
              </a:spcAft>
              <a:buFont typeface="Symbol" panose="05050102010706020507" pitchFamily="18" charset="2"/>
              <a:buChar char=""/>
              <a:tabLst>
                <a:tab pos="457200" algn="l"/>
              </a:tabLst>
            </a:pPr>
            <a:r>
              <a:rPr lang="el-GR" sz="1800" b="0" u="none" kern="1200" baseline="0" dirty="0">
                <a:solidFill>
                  <a:srgbClr val="000000"/>
                </a:solidFill>
                <a:effectLst/>
                <a:latin typeface="Arial" panose="020B0604020202020204" pitchFamily="34" charset="0"/>
                <a:cs typeface="Arial" panose="020B0604020202020204" pitchFamily="34" charset="0"/>
              </a:rPr>
              <a:t>Οι προηγμένες διδασκαλίες υποδεικνύουν ότι το μακροπρόθεσμο πεπρωμένο είναι να μετακινηθούμε από το Κοσμικό Αστρικό Επίπεδο όπου βρισκόμαστε τώρα και να προχωρήσουμε στο Κοσμικό Νοητικό Πεδίο… και να εργαστούμε σε συνεργασία με τον Σείριο</a:t>
            </a:r>
          </a:p>
          <a:p>
            <a:pPr marL="800100" marR="0" lvl="1" indent="-342900" algn="l">
              <a:lnSpc>
                <a:spcPct val="115000"/>
              </a:lnSpc>
              <a:spcBef>
                <a:spcPts val="0"/>
              </a:spcBef>
              <a:spcAft>
                <a:spcPts val="0"/>
              </a:spcAft>
              <a:buFont typeface="Symbol" panose="05050102010706020507" pitchFamily="18" charset="2"/>
              <a:buChar char=""/>
              <a:tabLst>
                <a:tab pos="457200" algn="l"/>
              </a:tabLst>
            </a:pPr>
            <a:r>
              <a:rPr lang="el-GR" sz="1800" b="0" u="none" kern="1200" baseline="0" dirty="0">
                <a:solidFill>
                  <a:srgbClr val="000000"/>
                </a:solidFill>
                <a:effectLst/>
                <a:latin typeface="Arial" panose="020B0604020202020204" pitchFamily="34" charset="0"/>
                <a:cs typeface="Arial" panose="020B0604020202020204" pitchFamily="34" charset="0"/>
              </a:rPr>
              <a:t>Ο Τ.Κ. προβλέπει επίσης μια επέκταση των διδασκαλιών για την Εσωτερική Αστρολογία.</a:t>
            </a:r>
            <a:endParaRPr lang="en-US" sz="1800" b="0" u="none" kern="1200" baseline="0" dirty="0">
              <a:solidFill>
                <a:srgbClr val="000000"/>
              </a:solidFill>
              <a:effectLst/>
              <a:latin typeface="Arial" panose="020B0604020202020204" pitchFamily="34" charset="0"/>
              <a:cs typeface="Arial" pitchFamily="34" charset="0"/>
            </a:endParaRPr>
          </a:p>
          <a:p>
            <a:pPr>
              <a:spcBef>
                <a:spcPts val="0"/>
              </a:spcBef>
              <a:spcAft>
                <a:spcPts val="0"/>
              </a:spcAft>
            </a:pPr>
            <a:endParaRPr lang="en-US" dirty="0">
              <a:effectLst/>
            </a:endParaRPr>
          </a:p>
          <a:p>
            <a:pPr marL="742950" marR="0" lvl="1" indent="-285750">
              <a:lnSpc>
                <a:spcPct val="115000"/>
              </a:lnSpc>
              <a:spcBef>
                <a:spcPts val="0"/>
              </a:spcBef>
              <a:spcAft>
                <a:spcPts val="1000"/>
              </a:spcAft>
              <a:buFont typeface="Courier New" panose="02070309020205020404" pitchFamily="49" charset="0"/>
              <a:buChar char="o"/>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Calibri" panose="020F0502020204030204" pitchFamily="34" charset="0"/>
              </a:rPr>
              <a:t>Accomplishments in Education</a:t>
            </a:r>
            <a:endParaRPr lang="el-GR" sz="1800" b="1" dirty="0">
              <a:effectLst/>
              <a:latin typeface="Arial" panose="020B0604020202020204" pitchFamily="34"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a:effectLst/>
                <a:latin typeface="Arial" panose="020B0604020202020204" pitchFamily="34" charset="0"/>
                <a:ea typeface="Calibri" panose="020F0502020204030204" pitchFamily="34" charset="0"/>
              </a:rPr>
              <a:t>Οι Επιτεύξεις στην Εκπαίδευση</a:t>
            </a:r>
            <a:endParaRPr lang="en-US" sz="1800" b="1" dirty="0">
              <a:effectLst/>
              <a:latin typeface="Arial" panose="020B0604020202020204" pitchFamily="34"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Arial" panose="020B0604020202020204" pitchFamily="34" charset="0"/>
                <a:ea typeface="Calibri" panose="020F0502020204030204" pitchFamily="34" charset="0"/>
                <a:cs typeface="Times New Roman" panose="02020603050405020304" pitchFamily="18" charset="0"/>
              </a:rPr>
              <a:t>Η παγκόσμια εκπαίδευση είναι μια έννοια που ενσωματώνεται στον Καταστατικό Χάρτη των Ηνωμένων Εθνών και εκατοντάδες ιδρύματα σε όλο τον κόσμο δηλώνουν ότι είναι ανθρώπινο δικαίωμα για τους ανθρώπους (αγόρια, κορίτσια, άνδρες και γυναίκες) να διδάσκονται τα βασικά της ανάγνωσης, της γραφής και των μαθηματικών. Είναι επίσης μια ιδέα που επικεντρώνεται στην εκπαίδευση των θεμελιωδών αληθειών της ανθρωπότητάς μας, την ανταλλαγή και τη σωστή εφαρμογή της γνώσης έτσι ώστε να μπορεί να δημιουργηθεί ο νέος πολιτισμός.</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l-GR" sz="1800" dirty="0">
                <a:effectLst/>
                <a:latin typeface="Arial" panose="020B0604020202020204" pitchFamily="34" charset="0"/>
                <a:ea typeface="Calibri" panose="020F0502020204030204" pitchFamily="34" charset="0"/>
                <a:cs typeface="Times New Roman" panose="02020603050405020304" pitchFamily="18" charset="0"/>
              </a:rPr>
              <a:t>Στον 21ο αιώνα, με την έλευση της τεχνολογίας και των μέσων κοινωνικής δικτύωσης, π.χ. Το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YouTube</a:t>
            </a:r>
            <a:r>
              <a:rPr lang="el-GR" sz="1800" dirty="0">
                <a:effectLst/>
                <a:latin typeface="Arial" panose="020B0604020202020204" pitchFamily="34" charset="0"/>
                <a:ea typeface="Calibri" panose="020F0502020204030204" pitchFamily="34" charset="0"/>
                <a:cs typeface="Times New Roman" panose="02020603050405020304" pitchFamily="18" charset="0"/>
              </a:rPr>
              <a:t> και το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Zoom</a:t>
            </a:r>
            <a:r>
              <a:rPr lang="el-GR" sz="1800" dirty="0">
                <a:effectLst/>
                <a:latin typeface="Arial" panose="020B0604020202020204" pitchFamily="34" charset="0"/>
                <a:ea typeface="Calibri" panose="020F0502020204030204" pitchFamily="34" charset="0"/>
                <a:cs typeface="Times New Roman" panose="02020603050405020304" pitchFamily="18" charset="0"/>
              </a:rPr>
              <a:t> αποτελούν ένα κοινό μέσο για να εκμάθησης του  πώς να κάνετε μια διαδικασία ή να χρησιμοποιήσετε μια συσκευή.</a:t>
            </a:r>
          </a:p>
          <a:p>
            <a:pPr marL="285750" marR="0" indent="-2857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l-GR" sz="1800" dirty="0">
                <a:effectLst/>
                <a:latin typeface="Arial" panose="020B0604020202020204" pitchFamily="34" charset="0"/>
                <a:ea typeface="Calibri" panose="020F0502020204030204" pitchFamily="34" charset="0"/>
                <a:cs typeface="Times New Roman" panose="02020603050405020304" pitchFamily="18" charset="0"/>
              </a:rPr>
              <a:t>Μιλώντας γενικά, το Διαδίκτυο είναι ευρέως διαθέσιμο σε πολλά μέρη σε όλο τον κόσμο. Αυτό σημαίνει ότι ο «Παγκόσμιος εγκέφαλος» της γνώσης είναι διαθέσιμος 24/7 και αυξάνει την ικανότητα νοητικής σκέψης για τον καθημερινό άνθρωπο, για να μην αναφέρουμε τον ήδη μορφωμένο</a:t>
            </a:r>
          </a:p>
          <a:p>
            <a:pPr marL="285750" marR="0" indent="-2857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l-GR" sz="1800" b="0" dirty="0">
                <a:effectLst/>
                <a:latin typeface="Arial" panose="020B0604020202020204" pitchFamily="34" charset="0"/>
              </a:rPr>
              <a:t>Η μαζική εκπαίδευση έχει εξαπλωθεί διεθνώς και έχει φέρει την ανθρωπότητα πιο κοντά στη μετάβαση από έναν «αστρικό μόνο» προσανατολισμό στη διανοητική ενασχόληση με τη ζωή. Μαθαίνουμε όλο και περισσότερο να σκεφτόμαστε από το μυαλό μας αντί με τα συναισθήματά μας.</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Arial" panose="020B0604020202020204" pitchFamily="34" charset="0"/>
            </a:endParaRPr>
          </a:p>
          <a:p>
            <a:pPr marL="342900" marR="0" lvl="0" indent="-342900" algn="just">
              <a:lnSpc>
                <a:spcPct val="115000"/>
              </a:lnSpc>
              <a:spcBef>
                <a:spcPts val="600"/>
              </a:spcBef>
              <a:spcAft>
                <a:spcPts val="1000"/>
              </a:spcAft>
              <a:buFont typeface="Symbol" panose="05050102010706020507" pitchFamily="18" charset="2"/>
              <a:buChar char=""/>
            </a:pPr>
            <a:r>
              <a:rPr lang="el-GR" sz="1100" dirty="0">
                <a:effectLst/>
                <a:latin typeface="Arial" panose="020B0604020202020204" pitchFamily="34" charset="0"/>
                <a:ea typeface="Calibri" panose="020F0502020204030204" pitchFamily="34" charset="0"/>
                <a:cs typeface="Times New Roman" panose="02020603050405020304" pitchFamily="18" charset="0"/>
              </a:rPr>
              <a:t>Η έννοια της Παγκόσμιας Εκπαίδευσης είναι σημαντική όταν ο μαθητής διδάσκεται όχι μόνο για το πώς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αλληλεπιδρά</a:t>
            </a:r>
            <a:r>
              <a:rPr lang="el-GR" sz="1100" dirty="0">
                <a:effectLst/>
                <a:latin typeface="Arial" panose="020B0604020202020204" pitchFamily="34" charset="0"/>
                <a:ea typeface="Calibri" panose="020F0502020204030204" pitchFamily="34" charset="0"/>
                <a:cs typeface="Times New Roman" panose="02020603050405020304" pitchFamily="18" charset="0"/>
              </a:rPr>
              <a:t> με ανθρώπους του δικού του πολιτισμού, αλλά διδάσκεται επίσης για ανθρώπους από άλλες χώρες, τον πολιτισμό και τον τρόπο ζωής τους. Αυτό τους βοηθά να διευρύνουν την ευαισθητοποίησή τους και να επεκτείνουν την έννοια της καλής θέλησης και της συνεργασίας μεταξύ όλων των ανθρώπων και των ομάδων… και την άρση της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χωριστικότητας</a:t>
            </a:r>
            <a:r>
              <a:rPr lang="el-GR" sz="1100" dirty="0">
                <a:effectLst/>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gn="just">
              <a:lnSpc>
                <a:spcPct val="115000"/>
              </a:lnSpc>
              <a:spcBef>
                <a:spcPts val="600"/>
              </a:spcBef>
              <a:spcAft>
                <a:spcPts val="1000"/>
              </a:spcAft>
              <a:buFont typeface="Symbol" panose="05050102010706020507" pitchFamily="18" charset="2"/>
              <a:buChar char=""/>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just">
              <a:lnSpc>
                <a:spcPct val="115000"/>
              </a:lnSpc>
              <a:spcBef>
                <a:spcPts val="600"/>
              </a:spcBef>
              <a:spcAft>
                <a:spcPts val="1000"/>
              </a:spcAft>
              <a:buFont typeface="Courier New" panose="02070309020205020404" pitchFamily="49" charset="0"/>
              <a:buChar char="o"/>
            </a:pPr>
            <a:r>
              <a:rPr lang="el-GR" sz="1100" dirty="0">
                <a:effectLst/>
                <a:latin typeface="Arial" panose="020B0604020202020204" pitchFamily="34" charset="0"/>
                <a:ea typeface="Calibri" panose="020F0502020204030204" pitchFamily="34" charset="0"/>
                <a:cs typeface="Times New Roman" panose="02020603050405020304" pitchFamily="18" charset="0"/>
              </a:rPr>
              <a:t>Πριν από την πανδημία, ήταν σύνηθες να πραγματοποιούνται ανταλλαγές φοιτητών μεταξύ διαφορετικών χωρών. Αυτή η «διαπολιτισμική επικοινωνία» συνέβαινε επίσης με ενήλικες μέσω Πολιτιστικών και Επαγγελματικών ανταλλαγών μεταξύ χωρών από τη δεκαετία του 1950.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600"/>
              </a:spcBef>
              <a:spcAft>
                <a:spcPts val="10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600"/>
              </a:spcBef>
              <a:spcAft>
                <a:spcPts val="1000"/>
              </a:spcAft>
              <a:buFont typeface="Symbol" panose="05050102010706020507" pitchFamily="18" charset="2"/>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Έχω μιλήσει λεπτομερώς για την ίδρυση εσωτερικών και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αποκρυφιστικών</a:t>
            </a:r>
            <a:r>
              <a:rPr lang="el-GR" sz="1100" dirty="0">
                <a:effectLst/>
                <a:latin typeface="Calibri" panose="020F0502020204030204" pitchFamily="34" charset="0"/>
                <a:ea typeface="Calibri" panose="020F0502020204030204" pitchFamily="34" charset="0"/>
                <a:cs typeface="Times New Roman" panose="02020603050405020304" pitchFamily="18" charset="0"/>
              </a:rPr>
              <a:t> σχολείων για μαθητές σε διαδικτυακό περιβάλλον και για μελλοντικές πνευματικές - εσωτερικές σπουδές. Σήμερα, έχουμε παραδείγματα εσωτερικών σχολών, που παρέχουν εκπαίδευση στο διαλογισμό, την πνευματική μελέτη και την υπηρεσία. Παραδείγματα αυτών είναι :</a:t>
            </a:r>
          </a:p>
          <a:p>
            <a:pPr marL="342900" marR="0" lvl="0" indent="-342900" algn="just">
              <a:lnSpc>
                <a:spcPct val="115000"/>
              </a:lnSpc>
              <a:spcBef>
                <a:spcPts val="600"/>
              </a:spcBef>
              <a:spcAft>
                <a:spcPts val="10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600"/>
              </a:spcBef>
              <a:spcAft>
                <a:spcPts val="1000"/>
              </a:spcAft>
              <a:buFont typeface="Courier New" panose="02070309020205020404" pitchFamily="49" charset="0"/>
              <a:buChar char="o"/>
            </a:pPr>
            <a:endParaRPr lang="el-GR" u="none" dirty="0">
              <a:solidFill>
                <a:srgbClr val="0000FF"/>
              </a:solidFill>
              <a:effectLst/>
              <a:latin typeface="Arial" panose="020B0604020202020204" pitchFamily="34" charset="0"/>
              <a:cs typeface="Times New Roman" panose="02020603050405020304" pitchFamily="18" charset="0"/>
            </a:endParaRPr>
          </a:p>
          <a:p>
            <a:pPr marL="742950" marR="0" lvl="1" indent="-285750">
              <a:lnSpc>
                <a:spcPct val="115000"/>
              </a:lnSpc>
              <a:spcBef>
                <a:spcPts val="600"/>
              </a:spcBef>
              <a:spcAft>
                <a:spcPts val="1000"/>
              </a:spcAft>
              <a:buFont typeface="Courier New" panose="02070309020205020404" pitchFamily="49" charset="0"/>
              <a:buChar char="o"/>
            </a:pPr>
            <a:r>
              <a:rPr lang="el-GR" u="none" dirty="0">
                <a:solidFill>
                  <a:srgbClr val="0000FF"/>
                </a:solidFill>
                <a:effectLst/>
                <a:latin typeface="Arial" panose="020B0604020202020204" pitchFamily="34" charset="0"/>
                <a:cs typeface="Times New Roman" panose="02020603050405020304" pitchFamily="18" charset="0"/>
              </a:rPr>
              <a:t>Το </a:t>
            </a:r>
            <a:r>
              <a:rPr lang="el-GR" u="none" dirty="0" err="1">
                <a:solidFill>
                  <a:srgbClr val="0000FF"/>
                </a:solidFill>
                <a:effectLst/>
                <a:latin typeface="Arial" panose="020B0604020202020204" pitchFamily="34" charset="0"/>
                <a:cs typeface="Times New Roman" panose="02020603050405020304" pitchFamily="18" charset="0"/>
              </a:rPr>
              <a:t>Morya</a:t>
            </a:r>
            <a:r>
              <a:rPr lang="el-GR" u="none" dirty="0">
                <a:solidFill>
                  <a:srgbClr val="0000FF"/>
                </a:solidFill>
                <a:effectLst/>
                <a:latin typeface="Arial" panose="020B0604020202020204" pitchFamily="34" charset="0"/>
                <a:cs typeface="Times New Roman" panose="02020603050405020304" pitchFamily="18" charset="0"/>
              </a:rPr>
              <a:t> </a:t>
            </a:r>
            <a:r>
              <a:rPr lang="el-GR" u="none" dirty="0" err="1">
                <a:solidFill>
                  <a:srgbClr val="0000FF"/>
                </a:solidFill>
                <a:effectLst/>
                <a:latin typeface="Arial" panose="020B0604020202020204" pitchFamily="34" charset="0"/>
                <a:cs typeface="Times New Roman" panose="02020603050405020304" pitchFamily="18" charset="0"/>
              </a:rPr>
              <a:t>Federation</a:t>
            </a:r>
            <a:r>
              <a:rPr lang="el-GR" u="none" dirty="0">
                <a:solidFill>
                  <a:srgbClr val="0000FF"/>
                </a:solidFill>
                <a:effectLst/>
                <a:latin typeface="Arial" panose="020B0604020202020204" pitchFamily="34" charset="0"/>
                <a:cs typeface="Times New Roman" panose="02020603050405020304" pitchFamily="18" charset="0"/>
              </a:rPr>
              <a:t> </a:t>
            </a:r>
            <a:r>
              <a:rPr lang="el-GR" u="none" dirty="0" err="1">
                <a:solidFill>
                  <a:srgbClr val="0000FF"/>
                </a:solidFill>
                <a:effectLst/>
                <a:latin typeface="Arial" panose="020B0604020202020204" pitchFamily="34" charset="0"/>
                <a:cs typeface="Times New Roman" panose="02020603050405020304" pitchFamily="18" charset="0"/>
              </a:rPr>
              <a:t>Esoteric</a:t>
            </a:r>
            <a:r>
              <a:rPr lang="el-GR" u="none" dirty="0">
                <a:solidFill>
                  <a:srgbClr val="0000FF"/>
                </a:solidFill>
                <a:effectLst/>
                <a:latin typeface="Arial" panose="020B0604020202020204" pitchFamily="34" charset="0"/>
                <a:cs typeface="Times New Roman" panose="02020603050405020304" pitchFamily="18" charset="0"/>
              </a:rPr>
              <a:t> </a:t>
            </a:r>
            <a:r>
              <a:rPr lang="el-GR" u="none" dirty="0" err="1">
                <a:solidFill>
                  <a:srgbClr val="0000FF"/>
                </a:solidFill>
                <a:effectLst/>
                <a:latin typeface="Arial" panose="020B0604020202020204" pitchFamily="34" charset="0"/>
                <a:cs typeface="Times New Roman" panose="02020603050405020304" pitchFamily="18" charset="0"/>
              </a:rPr>
              <a:t>School</a:t>
            </a:r>
            <a:r>
              <a:rPr lang="en-US" sz="12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www.Moryafederation.net </a:t>
            </a:r>
            <a:r>
              <a:rPr lang="el-GR" u="none" dirty="0">
                <a:solidFill>
                  <a:srgbClr val="0000FF"/>
                </a:solidFill>
                <a:effectLst/>
                <a:latin typeface="Arial" panose="020B0604020202020204" pitchFamily="34" charset="0"/>
                <a:cs typeface="Times New Roman" panose="02020603050405020304" pitchFamily="18" charset="0"/>
              </a:rPr>
              <a:t>….διάφορες εσωτερικές διδασκαλίες</a:t>
            </a:r>
          </a:p>
          <a:p>
            <a:pPr marL="742950" marR="0" lvl="1" indent="-285750">
              <a:lnSpc>
                <a:spcPct val="115000"/>
              </a:lnSpc>
              <a:spcBef>
                <a:spcPts val="600"/>
              </a:spcBef>
              <a:spcAft>
                <a:spcPts val="1000"/>
              </a:spcAft>
              <a:buFont typeface="Courier New" panose="02070309020205020404" pitchFamily="49" charset="0"/>
              <a:buChar char="o"/>
            </a:pPr>
            <a:r>
              <a:rPr lang="el-GR" u="none" dirty="0">
                <a:solidFill>
                  <a:srgbClr val="0000FF"/>
                </a:solidFill>
                <a:effectLst/>
                <a:latin typeface="Arial" panose="020B0604020202020204" pitchFamily="34" charset="0"/>
                <a:cs typeface="Times New Roman" panose="02020603050405020304" pitchFamily="18" charset="0"/>
              </a:rPr>
              <a:t>Σχολή </a:t>
            </a:r>
            <a:r>
              <a:rPr lang="el-GR" u="none" dirty="0" err="1">
                <a:solidFill>
                  <a:srgbClr val="0000FF"/>
                </a:solidFill>
                <a:effectLst/>
                <a:latin typeface="Arial" panose="020B0604020202020204" pitchFamily="34" charset="0"/>
                <a:cs typeface="Times New Roman" panose="02020603050405020304" pitchFamily="18" charset="0"/>
              </a:rPr>
              <a:t>Αρκαίην</a:t>
            </a:r>
            <a:r>
              <a:rPr lang="el-GR" u="none" dirty="0">
                <a:solidFill>
                  <a:srgbClr val="0000FF"/>
                </a:solidFill>
                <a:effectLst/>
                <a:latin typeface="Arial" panose="020B0604020202020204" pitchFamily="34" charset="0"/>
                <a:cs typeface="Times New Roman" panose="02020603050405020304" pitchFamily="18" charset="0"/>
              </a:rPr>
              <a:t> (</a:t>
            </a:r>
            <a:r>
              <a:rPr lang="el-GR" u="none" dirty="0" err="1">
                <a:solidFill>
                  <a:srgbClr val="0000FF"/>
                </a:solidFill>
                <a:effectLst/>
                <a:latin typeface="Arial" panose="020B0604020202020204" pitchFamily="34" charset="0"/>
                <a:cs typeface="Times New Roman" panose="02020603050405020304" pitchFamily="18" charset="0"/>
              </a:rPr>
              <a:t>Arcane</a:t>
            </a:r>
            <a:r>
              <a:rPr lang="el-GR" u="none" dirty="0">
                <a:solidFill>
                  <a:srgbClr val="0000FF"/>
                </a:solidFill>
                <a:effectLst/>
                <a:latin typeface="Arial" panose="020B0604020202020204" pitchFamily="34" charset="0"/>
                <a:cs typeface="Times New Roman" panose="02020603050405020304" pitchFamily="18" charset="0"/>
              </a:rPr>
              <a:t> </a:t>
            </a:r>
            <a:r>
              <a:rPr lang="en-GB" u="none" dirty="0">
                <a:solidFill>
                  <a:srgbClr val="0000FF"/>
                </a:solidFill>
                <a:effectLst/>
                <a:latin typeface="Arial" panose="020B0604020202020204" pitchFamily="34" charset="0"/>
                <a:cs typeface="Times New Roman" panose="02020603050405020304" pitchFamily="18" charset="0"/>
              </a:rPr>
              <a:t>School)</a:t>
            </a:r>
            <a:r>
              <a:rPr lang="el-GR" u="none" dirty="0">
                <a:solidFill>
                  <a:srgbClr val="0000FF"/>
                </a:solidFill>
                <a:effectLst/>
                <a:latin typeface="Arial" panose="020B0604020202020204" pitchFamily="34" charset="0"/>
                <a:cs typeface="Times New Roman" panose="02020603050405020304" pitchFamily="18" charset="0"/>
              </a:rPr>
              <a:t> </a:t>
            </a:r>
            <a:r>
              <a:rPr lang="en-US" sz="12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https://www.lucistrust.org/arcane_school</a:t>
            </a:r>
            <a:endParaRPr lang="el-GR" u="none" dirty="0">
              <a:solidFill>
                <a:srgbClr val="0000FF"/>
              </a:solidFill>
              <a:effectLst/>
              <a:latin typeface="Arial" panose="020B0604020202020204" pitchFamily="34" charset="0"/>
              <a:cs typeface="Times New Roman" panose="02020603050405020304" pitchFamily="18" charset="0"/>
            </a:endParaRPr>
          </a:p>
          <a:p>
            <a:pPr marL="742950" marR="0" lvl="1" indent="-285750">
              <a:lnSpc>
                <a:spcPct val="115000"/>
              </a:lnSpc>
              <a:spcBef>
                <a:spcPts val="600"/>
              </a:spcBef>
              <a:spcAft>
                <a:spcPts val="1000"/>
              </a:spcAft>
              <a:buFont typeface="Courier New" panose="02070309020205020404" pitchFamily="49" charset="0"/>
              <a:buChar char="o"/>
            </a:pPr>
            <a:r>
              <a:rPr lang="el-GR" u="none" dirty="0">
                <a:solidFill>
                  <a:srgbClr val="0000FF"/>
                </a:solidFill>
                <a:effectLst/>
                <a:latin typeface="Arial" panose="020B0604020202020204" pitchFamily="34" charset="0"/>
                <a:cs typeface="Times New Roman" panose="02020603050405020304" pitchFamily="18" charset="0"/>
              </a:rPr>
              <a:t>Θεοσοφική Εταιρία της Αμερικής Εσωτερικό Σκέλος (</a:t>
            </a:r>
            <a:r>
              <a:rPr lang="el-GR" u="none" dirty="0" err="1">
                <a:solidFill>
                  <a:srgbClr val="0000FF"/>
                </a:solidFill>
                <a:effectLst/>
                <a:latin typeface="Arial" panose="020B0604020202020204" pitchFamily="34" charset="0"/>
                <a:cs typeface="Times New Roman" panose="02020603050405020304" pitchFamily="18" charset="0"/>
              </a:rPr>
              <a:t>Theosophical</a:t>
            </a:r>
            <a:r>
              <a:rPr lang="el-GR" u="none" dirty="0">
                <a:solidFill>
                  <a:srgbClr val="0000FF"/>
                </a:solidFill>
                <a:effectLst/>
                <a:latin typeface="Arial" panose="020B0604020202020204" pitchFamily="34" charset="0"/>
                <a:cs typeface="Times New Roman" panose="02020603050405020304" pitchFamily="18" charset="0"/>
              </a:rPr>
              <a:t> Society of </a:t>
            </a:r>
            <a:r>
              <a:rPr lang="el-GR" u="none" dirty="0" err="1">
                <a:solidFill>
                  <a:srgbClr val="0000FF"/>
                </a:solidFill>
                <a:effectLst/>
                <a:latin typeface="Arial" panose="020B0604020202020204" pitchFamily="34" charset="0"/>
                <a:cs typeface="Times New Roman" panose="02020603050405020304" pitchFamily="18" charset="0"/>
              </a:rPr>
              <a:t>America</a:t>
            </a:r>
            <a:r>
              <a:rPr lang="el-GR" u="none" dirty="0">
                <a:solidFill>
                  <a:srgbClr val="0000FF"/>
                </a:solidFill>
                <a:effectLst/>
                <a:latin typeface="Arial" panose="020B0604020202020204" pitchFamily="34" charset="0"/>
                <a:cs typeface="Times New Roman" panose="02020603050405020304" pitchFamily="18" charset="0"/>
              </a:rPr>
              <a:t> – </a:t>
            </a:r>
            <a:r>
              <a:rPr lang="el-GR" u="none" dirty="0" err="1">
                <a:solidFill>
                  <a:srgbClr val="0000FF"/>
                </a:solidFill>
                <a:effectLst/>
                <a:latin typeface="Arial" panose="020B0604020202020204" pitchFamily="34" charset="0"/>
                <a:cs typeface="Times New Roman" panose="02020603050405020304" pitchFamily="18" charset="0"/>
              </a:rPr>
              <a:t>Esoteric</a:t>
            </a:r>
            <a:r>
              <a:rPr lang="el-GR" u="none" dirty="0">
                <a:solidFill>
                  <a:srgbClr val="0000FF"/>
                </a:solidFill>
                <a:effectLst/>
                <a:latin typeface="Arial" panose="020B0604020202020204" pitchFamily="34" charset="0"/>
                <a:cs typeface="Times New Roman" panose="02020603050405020304" pitchFamily="18" charset="0"/>
              </a:rPr>
              <a:t> </a:t>
            </a:r>
            <a:r>
              <a:rPr lang="el-GR" u="none" dirty="0" err="1">
                <a:solidFill>
                  <a:srgbClr val="0000FF"/>
                </a:solidFill>
                <a:effectLst/>
                <a:latin typeface="Arial" panose="020B0604020202020204" pitchFamily="34" charset="0"/>
                <a:cs typeface="Times New Roman" panose="02020603050405020304" pitchFamily="18" charset="0"/>
              </a:rPr>
              <a:t>Section</a:t>
            </a:r>
            <a:r>
              <a:rPr lang="el-GR" u="none" dirty="0">
                <a:solidFill>
                  <a:srgbClr val="0000FF"/>
                </a:solidFill>
                <a:effectLst/>
                <a:latin typeface="Arial" panose="020B0604020202020204" pitchFamily="34" charset="0"/>
                <a:cs typeface="Times New Roman" panose="02020603050405020304" pitchFamily="18" charset="0"/>
              </a:rPr>
              <a:t>)</a:t>
            </a:r>
          </a:p>
          <a:p>
            <a:pPr marL="742950" marR="0" lvl="1" indent="-285750">
              <a:lnSpc>
                <a:spcPct val="115000"/>
              </a:lnSpc>
              <a:spcBef>
                <a:spcPts val="600"/>
              </a:spcBef>
              <a:spcAft>
                <a:spcPts val="1000"/>
              </a:spcAft>
              <a:buFont typeface="Courier New" panose="02070309020205020404" pitchFamily="49" charset="0"/>
              <a:buChar char="o"/>
            </a:pPr>
            <a:r>
              <a:rPr lang="el-GR" u="none" dirty="0">
                <a:solidFill>
                  <a:srgbClr val="0000FF"/>
                </a:solidFill>
                <a:effectLst/>
                <a:latin typeface="Arial" panose="020B0604020202020204" pitchFamily="34" charset="0"/>
                <a:cs typeface="Times New Roman" panose="02020603050405020304" pitchFamily="18" charset="0"/>
              </a:rPr>
              <a:t>Η ομάδα της ανθρωπότητας…..διδασκαλίες για την ενσωμάτωση του εαυτού με τον Εαυτό (Ανώτερο Εαυτό). Αντιμετώπιση Τραύματος, έργο του Τόμας </a:t>
            </a:r>
            <a:r>
              <a:rPr lang="el-GR" u="none" dirty="0" err="1">
                <a:solidFill>
                  <a:srgbClr val="0000FF"/>
                </a:solidFill>
                <a:effectLst/>
                <a:latin typeface="Arial" panose="020B0604020202020204" pitchFamily="34" charset="0"/>
                <a:cs typeface="Times New Roman" panose="02020603050405020304" pitchFamily="18" charset="0"/>
              </a:rPr>
              <a:t>Χάμπελ</a:t>
            </a:r>
            <a:r>
              <a:rPr lang="el-GR" u="none" dirty="0">
                <a:solidFill>
                  <a:srgbClr val="0000FF"/>
                </a:solidFill>
                <a:effectLst/>
                <a:latin typeface="Arial" panose="020B0604020202020204" pitchFamily="34" charset="0"/>
                <a:cs typeface="Times New Roman" panose="02020603050405020304" pitchFamily="18" charset="0"/>
              </a:rPr>
              <a:t> </a:t>
            </a:r>
            <a:r>
              <a:rPr lang="el-GR" u="none" dirty="0" err="1">
                <a:solidFill>
                  <a:srgbClr val="0000FF"/>
                </a:solidFill>
                <a:effectLst/>
                <a:latin typeface="Arial" panose="020B0604020202020204" pitchFamily="34" charset="0"/>
                <a:cs typeface="Times New Roman" panose="02020603050405020304" pitchFamily="18" charset="0"/>
              </a:rPr>
              <a:t>Thomas</a:t>
            </a:r>
            <a:r>
              <a:rPr lang="el-GR" u="none" dirty="0">
                <a:solidFill>
                  <a:srgbClr val="0000FF"/>
                </a:solidFill>
                <a:effectLst/>
                <a:latin typeface="Arial" panose="020B0604020202020204" pitchFamily="34" charset="0"/>
                <a:cs typeface="Times New Roman" panose="02020603050405020304" pitchFamily="18" charset="0"/>
              </a:rPr>
              <a:t> </a:t>
            </a:r>
            <a:r>
              <a:rPr lang="el-GR" u="none" dirty="0" err="1">
                <a:solidFill>
                  <a:srgbClr val="0000FF"/>
                </a:solidFill>
                <a:effectLst/>
                <a:latin typeface="Arial" panose="020B0604020202020204" pitchFamily="34" charset="0"/>
                <a:cs typeface="Times New Roman" panose="02020603050405020304" pitchFamily="18" charset="0"/>
              </a:rPr>
              <a:t>Hubel</a:t>
            </a:r>
            <a:r>
              <a:rPr lang="el-GR" u="none" dirty="0">
                <a:solidFill>
                  <a:srgbClr val="0000FF"/>
                </a:solidFill>
                <a:effectLst/>
                <a:latin typeface="Arial" panose="020B0604020202020204" pitchFamily="34" charset="0"/>
                <a:cs typeface="Times New Roman" panose="02020603050405020304" pitchFamily="18" charset="0"/>
              </a:rPr>
              <a:t> (δηλαδή θεραπεία εσωτερικού / εξωτερικού τραύματος στον κόσμο)</a:t>
            </a:r>
          </a:p>
          <a:p>
            <a:pPr marL="742950" marR="0" lvl="1" indent="-285750">
              <a:lnSpc>
                <a:spcPct val="115000"/>
              </a:lnSpc>
              <a:spcBef>
                <a:spcPts val="600"/>
              </a:spcBef>
              <a:spcAft>
                <a:spcPts val="1000"/>
              </a:spcAft>
              <a:buFont typeface="Courier New" panose="02070309020205020404" pitchFamily="49" charset="0"/>
              <a:buChar char="o"/>
            </a:pPr>
            <a:r>
              <a:rPr lang="el-GR" u="none" dirty="0" err="1">
                <a:solidFill>
                  <a:srgbClr val="0000FF"/>
                </a:solidFill>
                <a:effectLst/>
                <a:latin typeface="Arial" panose="020B0604020202020204" pitchFamily="34" charset="0"/>
                <a:cs typeface="Times New Roman" panose="02020603050405020304" pitchFamily="18" charset="0"/>
              </a:rPr>
              <a:t>Shift</a:t>
            </a:r>
            <a:r>
              <a:rPr lang="el-GR" u="none" dirty="0">
                <a:solidFill>
                  <a:srgbClr val="0000FF"/>
                </a:solidFill>
                <a:effectLst/>
                <a:latin typeface="Arial" panose="020B0604020202020204" pitchFamily="34" charset="0"/>
                <a:cs typeface="Times New Roman" panose="02020603050405020304" pitchFamily="18" charset="0"/>
              </a:rPr>
              <a:t> </a:t>
            </a:r>
            <a:r>
              <a:rPr lang="el-GR" u="none" dirty="0" err="1">
                <a:solidFill>
                  <a:srgbClr val="0000FF"/>
                </a:solidFill>
                <a:effectLst/>
                <a:latin typeface="Arial" panose="020B0604020202020204" pitchFamily="34" charset="0"/>
                <a:cs typeface="Times New Roman" panose="02020603050405020304" pitchFamily="18" charset="0"/>
              </a:rPr>
              <a:t>Network</a:t>
            </a:r>
            <a:r>
              <a:rPr lang="el-GR" u="none" dirty="0">
                <a:solidFill>
                  <a:srgbClr val="0000FF"/>
                </a:solidFill>
                <a:effectLst/>
                <a:latin typeface="Arial" panose="020B0604020202020204" pitchFamily="34" charset="0"/>
                <a:cs typeface="Times New Roman" panose="02020603050405020304" pitchFamily="18" charset="0"/>
              </a:rPr>
              <a:t> ….. μαθήματα και εκπαιδεύσεις για τον προσωπικό και κοινωνικό μετασχηματισμό</a:t>
            </a:r>
            <a:endParaRPr lang="en-US" u="none" dirty="0">
              <a:solidFill>
                <a:srgbClr val="0000FF"/>
              </a:solidFill>
              <a:effectLst/>
              <a:latin typeface="Arial" panose="020B0604020202020204" pitchFamily="34" charset="0"/>
              <a:cs typeface="Times New Roman" panose="02020603050405020304" pitchFamily="18" charset="0"/>
            </a:endParaRPr>
          </a:p>
          <a:p>
            <a:pPr marL="285750" marR="0" lvl="0" indent="-285750">
              <a:lnSpc>
                <a:spcPct val="115000"/>
              </a:lnSpc>
              <a:spcBef>
                <a:spcPts val="600"/>
              </a:spcBef>
              <a:spcAft>
                <a:spcPts val="1000"/>
              </a:spcAft>
              <a:buFont typeface="Courier New" panose="02070309020205020404" pitchFamily="49" charset="0"/>
              <a:buChar char="o"/>
            </a:pPr>
            <a:endParaRPr lang="en-US" u="none" dirty="0"/>
          </a:p>
          <a:p>
            <a:pPr marL="0" marR="0" lvl="0" indent="0">
              <a:lnSpc>
                <a:spcPct val="115000"/>
              </a:lnSpc>
              <a:spcBef>
                <a:spcPts val="600"/>
              </a:spcBef>
              <a:spcAft>
                <a:spcPts val="1000"/>
              </a:spcAft>
              <a:buFontTx/>
              <a:buNone/>
            </a:pPr>
            <a:endParaRPr lang="en-US" u="none"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l-GR" sz="1200" kern="1200">
                <a:solidFill>
                  <a:schemeClr val="tx1"/>
                </a:solidFill>
                <a:latin typeface="+mn-lt"/>
                <a:ea typeface="+mn-ea"/>
                <a:cs typeface="+mn-cs"/>
              </a:rPr>
              <a:t>Όπως </a:t>
            </a:r>
            <a:r>
              <a:rPr lang="el-GR" sz="1200" kern="1200" dirty="0">
                <a:solidFill>
                  <a:schemeClr val="tx1"/>
                </a:solidFill>
                <a:latin typeface="+mn-lt"/>
                <a:ea typeface="+mn-ea"/>
                <a:cs typeface="+mn-cs"/>
              </a:rPr>
              <a:t>μπορούμε να δούμε, η εκπαίδευση είναι κάτι περισσότερο από αυτό που μαθαίνει ο μαθητής διαβάζοντας ένα βιβλίο. Στον σημερινό κόσμο, η εκπαίδευση αναπτύσσει τον μαθητή για έναν ολοκληρωμένο κόσμο. Ωστόσο, υπάρχουν σημαντικές ενδείξεις ότι το μυαλό του ανθρώπου αναπτύσσεται με δημιουργικούς και επεκτατικούς τρόπους. Αυτό είναι ένα θετικό σημάδι ότι ο μαθητής γίνεται ευαίσθητος στα εσωτερικά επίπεδα συνδέσεις, </a:t>
            </a:r>
            <a:r>
              <a:rPr lang="el-GR" sz="1200" kern="1200" dirty="0" err="1">
                <a:solidFill>
                  <a:schemeClr val="tx1"/>
                </a:solidFill>
                <a:latin typeface="+mn-lt"/>
                <a:ea typeface="+mn-ea"/>
                <a:cs typeface="+mn-cs"/>
              </a:rPr>
              <a:t>παραδείματος</a:t>
            </a:r>
            <a:r>
              <a:rPr lang="el-GR" sz="1200" kern="1200" dirty="0">
                <a:solidFill>
                  <a:schemeClr val="tx1"/>
                </a:solidFill>
                <a:latin typeface="+mn-lt"/>
                <a:ea typeface="+mn-ea"/>
                <a:cs typeface="+mn-cs"/>
              </a:rPr>
              <a:t> χάριν σε  εντυπώσεις, από την Ψυχή.</a:t>
            </a:r>
          </a:p>
          <a:p>
            <a:endParaRPr lang="el-GR" sz="1200" kern="1200" dirty="0">
              <a:solidFill>
                <a:schemeClr val="tx1"/>
              </a:solidFill>
              <a:latin typeface="+mn-lt"/>
              <a:ea typeface="+mn-ea"/>
              <a:cs typeface="+mn-cs"/>
            </a:endParaRPr>
          </a:p>
          <a:p>
            <a:r>
              <a:rPr lang="el-GR" sz="1200" kern="1200" dirty="0">
                <a:solidFill>
                  <a:schemeClr val="tx1"/>
                </a:solidFill>
                <a:latin typeface="+mn-lt"/>
                <a:ea typeface="+mn-ea"/>
                <a:cs typeface="+mn-cs"/>
              </a:rPr>
              <a:t>************************************************** *********************************</a:t>
            </a:r>
          </a:p>
          <a:p>
            <a:r>
              <a:rPr lang="el-GR" sz="1200" kern="1200" dirty="0">
                <a:solidFill>
                  <a:schemeClr val="tx1"/>
                </a:solidFill>
                <a:latin typeface="+mn-lt"/>
                <a:ea typeface="+mn-ea"/>
                <a:cs typeface="+mn-cs"/>
              </a:rPr>
              <a:t>Τον Ιανουάριο και τον Φεβρουάριο, θα μιλήσω για τον Σπερματικό Όμιλο5- Των Πολιτικών Οργανωτών.</a:t>
            </a:r>
          </a:p>
          <a:p>
            <a:endParaRPr lang="el-GR" sz="1200" kern="1200" dirty="0">
              <a:solidFill>
                <a:schemeClr val="tx1"/>
              </a:solidFill>
              <a:latin typeface="+mn-lt"/>
              <a:ea typeface="+mn-ea"/>
              <a:cs typeface="+mn-cs"/>
            </a:endParaRPr>
          </a:p>
          <a:p>
            <a:r>
              <a:rPr lang="el-GR" sz="1200" kern="1200" dirty="0">
                <a:solidFill>
                  <a:schemeClr val="tx1"/>
                </a:solidFill>
                <a:latin typeface="+mn-lt"/>
                <a:ea typeface="+mn-ea"/>
                <a:cs typeface="+mn-cs"/>
              </a:rPr>
              <a:t>Ερωτήσεις; / Σχόλια? ....από σημερινές ή προηγούμενες συζητήσεις;</a:t>
            </a:r>
            <a:endParaRPr lang="en-US" sz="1200" kern="1200" dirty="0">
              <a:solidFill>
                <a:schemeClr val="tx1"/>
              </a:solidFill>
              <a:latin typeface="+mn-lt"/>
              <a:ea typeface="+mn-ea"/>
              <a:cs typeface="+mn-cs"/>
            </a:endParaRPr>
          </a:p>
          <a:p>
            <a:endParaRPr lang="en-US" sz="800"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l-GR" sz="1200" b="1" kern="1200" dirty="0">
                <a:solidFill>
                  <a:schemeClr val="tx1"/>
                </a:solidFill>
                <a:effectLst/>
                <a:latin typeface="+mn-lt"/>
                <a:ea typeface="+mn-ea"/>
                <a:cs typeface="+mn-cs"/>
              </a:rPr>
              <a:t>Το ΝΟΕΚ (Παγκόσμιοι Εξυπηρετητές) και οι Δραστηριότητές τους</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tx1"/>
                </a:solidFill>
                <a:effectLst/>
                <a:latin typeface="+mn-lt"/>
                <a:ea typeface="+mn-ea"/>
                <a:cs typeface="+mn-cs"/>
              </a:rPr>
              <a:t>Ο ΝΟΕΚ  ή  Παγκόσμιοι Εξυπηρετητές είναι μια ομάδα που αγαπά την ανθρωπότητα και αποτελείται από άνδρες και γυναίκες καλής θέλησης, ζηλωτές, μαθητές και μυημένους. </a:t>
            </a:r>
            <a:r>
              <a:rPr lang="el-GR" sz="1200" b="1" kern="1200" dirty="0">
                <a:solidFill>
                  <a:schemeClr val="tx1"/>
                </a:solidFill>
                <a:effectLst/>
                <a:latin typeface="+mn-lt"/>
                <a:ea typeface="+mn-ea"/>
                <a:cs typeface="+mn-cs"/>
              </a:rPr>
              <a:t>Εργάζονται σε όλους τους τομείς της ανθρώπινης δραστηριότητας </a:t>
            </a:r>
            <a:r>
              <a:rPr lang="el-GR" sz="1200" b="0" kern="1200" dirty="0">
                <a:solidFill>
                  <a:schemeClr val="tx1"/>
                </a:solidFill>
                <a:effectLst/>
                <a:latin typeface="+mn-lt"/>
                <a:ea typeface="+mn-ea"/>
                <a:cs typeface="+mn-cs"/>
              </a:rPr>
              <a:t>και στους Σπερματικούς Ομίλους , σε όλους τους πολιτισμούς και συνδέονται υποκειμενικά βοηθώντας στην εκδήλωση του Σχεδίου. Στις αρχές του 20ου αιώνα, οι Διδάσκαλοι παρατήρησαν ότι υπήρχαν πολυάριθμες ομάδες και εργάτες που εργάζονταν παρέχοντα υπηρεσία. Στο Συνέδριο του 1925 η Ιεραρχία αποφάσισε, σε Ασραμικό επίπεδο, ότι οι πνευματικοί εργάτες θα έπρεπε να γίνουν μια συνεκτική ομάδα στην υλοποίηση του Σχεδίου.</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Σε υποκειμενικό επίπεδο, εργάζονται στα παρασκήνια χωρίς αναγνώριση και επί του παρόντος ανέρχονται σε εκατομμύρια παγκοσμίως. Σε ένα κοσμικό πλαίσιο, είναι επίσης γνωστοί ως «Πολιτιστικοί Δημιουργοί».</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Μια κύρια λειτουργία αυτής της ομάδας είναι να λειτουργεί ως γέφυρα μεταξύ της Ανθρωπότητας, της Ιεραρχίας και των Άσραμ. Ενώ το κάνουν αυτό, επικαλούνται </a:t>
            </a:r>
            <a:r>
              <a:rPr lang="el-GR" sz="1200" kern="1200" dirty="0" err="1">
                <a:solidFill>
                  <a:schemeClr val="tx1"/>
                </a:solidFill>
                <a:effectLst/>
                <a:latin typeface="+mn-lt"/>
                <a:ea typeface="+mn-ea"/>
                <a:cs typeface="+mn-cs"/>
              </a:rPr>
              <a:t>σκεπτομορφές</a:t>
            </a:r>
            <a:r>
              <a:rPr lang="el-GR" sz="1200" kern="1200" dirty="0">
                <a:solidFill>
                  <a:schemeClr val="tx1"/>
                </a:solidFill>
                <a:effectLst/>
                <a:latin typeface="+mn-lt"/>
                <a:ea typeface="+mn-ea"/>
                <a:cs typeface="+mn-cs"/>
              </a:rPr>
              <a:t>, ιδέες και εντυπώσεις και τις μετατρέπουν σε δημιουργικές λύσεις που βοηθούν στη λύτρωση και την ανύψωση της ανθρωπότητας. Με το να Φέρνουν άτομα και ομάδες μαζί, διευκολύνουν μια κίνηση προς τη συνεργασία, την καλή θέληση και την ενότητα.</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457200" lvl="1" indent="0">
              <a:buFont typeface="Arial" panose="020B0604020202020204" pitchFamily="34" charset="0"/>
              <a:buNone/>
            </a:pPr>
            <a:endParaRPr lang="el-G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Αυτή η ομάδα ονομάζεται </a:t>
            </a:r>
            <a:r>
              <a:rPr lang="el-GR" sz="1200" i="1" kern="1200" dirty="0">
                <a:solidFill>
                  <a:schemeClr val="tx1"/>
                </a:solidFill>
                <a:effectLst/>
                <a:latin typeface="+mn-lt"/>
                <a:ea typeface="+mn-ea"/>
                <a:cs typeface="+mn-cs"/>
              </a:rPr>
              <a:t>τα χέρια και πόδια της Ιεραρχίας </a:t>
            </a:r>
            <a:r>
              <a:rPr lang="el-GR" sz="1200" kern="1200" dirty="0">
                <a:solidFill>
                  <a:schemeClr val="tx1"/>
                </a:solidFill>
                <a:effectLst/>
                <a:latin typeface="+mn-lt"/>
                <a:ea typeface="+mn-ea"/>
                <a:cs typeface="+mn-cs"/>
              </a:rPr>
              <a:t>και «πνευματοποιούν τη ζωή της σκέψης» για καθεμία από τις 10 Σπερματικές Ομάδες και λειτουργούν ως συνθετικός παράγοντας για τη δημιουργία ορθών ανθρώπινων σχέσεων, ιδιαίτερα στα κατώτερα 18 υποπεδία.</a:t>
            </a:r>
          </a:p>
          <a:p>
            <a:pPr marL="457200" lvl="1" indent="0">
              <a:buFont typeface="Arial" panose="020B0604020202020204" pitchFamily="34" charset="0"/>
              <a:buNone/>
            </a:pPr>
            <a:endParaRPr lang="el-GR"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b="0" kern="1200" dirty="0">
                <a:solidFill>
                  <a:schemeClr val="tx1"/>
                </a:solidFill>
                <a:effectLst/>
                <a:latin typeface="+mn-lt"/>
                <a:ea typeface="+mn-ea"/>
                <a:cs typeface="+mn-cs"/>
              </a:rPr>
              <a:t>Λειτουργούν ως ζωντανός σύνδεσμος, ή «πομποί ενέργειας» μεταξύ της Ιεραρχίας και της Ανθρωπότητας για να </a:t>
            </a:r>
            <a:r>
              <a:rPr lang="el-GR" sz="1200" b="1" kern="1200" dirty="0">
                <a:solidFill>
                  <a:schemeClr val="tx1"/>
                </a:solidFill>
                <a:effectLst/>
                <a:latin typeface="+mn-lt"/>
                <a:ea typeface="+mn-ea"/>
                <a:cs typeface="+mn-cs"/>
              </a:rPr>
              <a:t>ανεβάσουν τη νοητική ζωή σε μια υψηλή λειτουργική ικανότητα για να επιτρέψουν σε ενέργειες, όπως οι Βουδικές, της  Ψυχής και της  Πνευματικής Τριάδας να ρέουν ανεμπόδιστα</a:t>
            </a:r>
            <a:r>
              <a:rPr lang="el-GR" sz="1200" b="0" kern="1200" dirty="0">
                <a:solidFill>
                  <a:schemeClr val="tx1"/>
                </a:solidFill>
                <a:effectLst/>
                <a:latin typeface="+mn-lt"/>
                <a:ea typeface="+mn-ea"/>
                <a:cs typeface="+mn-cs"/>
              </a:rPr>
              <a:t>.</a:t>
            </a:r>
          </a:p>
          <a:p>
            <a:pPr marL="457200" lvl="1" indent="0">
              <a:buFont typeface="Arial" panose="020B0604020202020204" pitchFamily="34" charset="0"/>
              <a:buNone/>
            </a:pPr>
            <a:r>
              <a:rPr lang="en-US" sz="1200" b="1" kern="1200" dirty="0">
                <a:solidFill>
                  <a:schemeClr val="tx1"/>
                </a:solidFill>
                <a:effectLst/>
                <a:latin typeface="+mn-lt"/>
                <a:ea typeface="+mn-ea"/>
                <a:cs typeface="+mn-cs"/>
              </a:rPr>
              <a:t>  </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Προστατεύουν το πνεύμα της αλήθειας και  είναι εκείνοι που δημιουργούν εκείνες τις  των ψυχικές συνθήκες όπου ο νους του ανθρώπου θα μπορούσε να γίνει δεκτικός στο ολοένα αυξανόμενο ανώτερο  φως, δηλαδή μέσω της εντύπωσης.</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b="0" kern="1200" dirty="0">
                <a:solidFill>
                  <a:schemeClr val="tx1"/>
                </a:solidFill>
                <a:effectLst/>
                <a:latin typeface="+mn-lt"/>
                <a:ea typeface="+mn-ea"/>
                <a:cs typeface="+mn-cs"/>
              </a:rPr>
              <a:t>Μέσα από τη δουλειά τους δημιουργούν τις προϋποθέσεις για να υλοποιούνται οι ορθές  ανθρώπινες σχέσεις μέσω ατόμων και ομάδων.</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indent="0">
              <a:buFontTx/>
              <a:buNone/>
            </a:pPr>
            <a:r>
              <a:rPr lang="el-GR" sz="1200" b="0" kern="1200" dirty="0">
                <a:solidFill>
                  <a:schemeClr val="tx1"/>
                </a:solidFill>
                <a:effectLst/>
                <a:latin typeface="+mn-lt"/>
                <a:ea typeface="+mn-ea"/>
                <a:cs typeface="+mn-cs"/>
              </a:rPr>
              <a:t>Αυτό θα είναι μέρος των ιδεών που θα συζητηθούν σύντομα για τους Μελλοντικούς Εκπαιδευτές.</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Το Στάδιο του Προδρόμου</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l-GR" sz="1800" kern="1200" dirty="0">
              <a:solidFill>
                <a:srgbClr val="000000"/>
              </a:solidFill>
              <a:effectLst/>
              <a:latin typeface="Arial" panose="020B0604020202020204" pitchFamily="34" charset="0"/>
              <a:ea typeface="Calibri" panose="020F0502020204030204" pitchFamily="34" charset="0"/>
            </a:endParaRPr>
          </a:p>
          <a:p>
            <a:r>
              <a:rPr lang="el-GR" sz="1800" kern="1200" dirty="0">
                <a:solidFill>
                  <a:srgbClr val="000000"/>
                </a:solidFill>
                <a:effectLst/>
                <a:latin typeface="Arial" panose="020B0604020202020204" pitchFamily="34" charset="0"/>
                <a:ea typeface="Calibri" panose="020F0502020204030204" pitchFamily="34" charset="0"/>
              </a:rPr>
              <a:t>Υπενθυμίζουμε ότι το Στάδιο του Προδρόμου </a:t>
            </a:r>
            <a:r>
              <a:rPr lang="el-GR" sz="1800" u="sng" kern="1200" dirty="0">
                <a:solidFill>
                  <a:srgbClr val="000000"/>
                </a:solidFill>
                <a:effectLst/>
                <a:latin typeface="Arial" panose="020B0604020202020204" pitchFamily="34" charset="0"/>
                <a:ea typeface="Calibri" panose="020F0502020204030204" pitchFamily="34" charset="0"/>
              </a:rPr>
              <a:t>αναφέρεται στην αυξημένη δραστηριότητα </a:t>
            </a:r>
            <a:r>
              <a:rPr lang="el-GR" sz="1800" kern="1200" dirty="0">
                <a:solidFill>
                  <a:srgbClr val="000000"/>
                </a:solidFill>
                <a:effectLst/>
                <a:latin typeface="Arial" panose="020B0604020202020204" pitchFamily="34" charset="0"/>
                <a:ea typeface="Calibri" panose="020F0502020204030204" pitchFamily="34" charset="0"/>
              </a:rPr>
              <a:t>στα εσωτερικά πεδία μεταξύ της Ιεραρχίας και των Παγκόσμιων Εξυπηρετητών για την πραγματοποίηση αλλαγών προς την υλοποίηση του Σχεδίου. Αυτή είναι μια περίοδος, βασικά από το 1925 που οι Παγκόσμιοι Εξυπηρετητές  προετοιμάζουν την Ανθρωπότητα για την Εξωτερίκευση της Ιεραρχίας και την Επανεμφάνιση του Χριστού.</a:t>
            </a:r>
            <a:endParaRPr lang="en-US" sz="1800" kern="1200" dirty="0">
              <a:solidFill>
                <a:srgbClr val="000000"/>
              </a:solidFill>
              <a:effectLst/>
              <a:latin typeface="Arial" panose="020B0604020202020204" pitchFamily="34" charset="0"/>
              <a:ea typeface="Calibri" panose="020F0502020204030204" pitchFamily="34" charset="0"/>
            </a:endParaRPr>
          </a:p>
          <a:p>
            <a:endParaRPr lang="en-US" sz="1800" b="1" kern="1200" dirty="0">
              <a:solidFill>
                <a:srgbClr val="000000"/>
              </a:solidFill>
              <a:effectLst/>
              <a:latin typeface="Arial" panose="020B0604020202020204" pitchFamily="34" charset="0"/>
              <a:ea typeface="+mn-ea"/>
              <a:cs typeface="+mn-cs"/>
            </a:endParaRPr>
          </a:p>
          <a:p>
            <a:pPr marL="742950" lvl="1" indent="-285750">
              <a:buFont typeface="Arial" panose="020B0604020202020204" pitchFamily="34" charset="0"/>
              <a:buChar char="•"/>
            </a:pPr>
            <a:r>
              <a:rPr lang="el-GR" sz="1800" kern="1200" dirty="0">
                <a:solidFill>
                  <a:srgbClr val="000000"/>
                </a:solidFill>
                <a:effectLst/>
                <a:latin typeface="Arial" panose="020B0604020202020204" pitchFamily="34" charset="0"/>
                <a:ea typeface="Times New Roman" panose="02020603050405020304" pitchFamily="18" charset="0"/>
              </a:rPr>
              <a:t>Προτού μπορέσουν να χρησιμοποιηθούν αποτελεσματικά οι επερχόμενες δυνάμεις της Εποχής του Υδροχόου, η Ανθρωπότητα πρέπει να καταρρίψει ΟΛΑ τα εμπόδια της </a:t>
            </a:r>
            <a:r>
              <a:rPr lang="el-GR" sz="1800" kern="1200" dirty="0" err="1">
                <a:solidFill>
                  <a:srgbClr val="000000"/>
                </a:solidFill>
                <a:effectLst/>
                <a:latin typeface="Arial" panose="020B0604020202020204" pitchFamily="34" charset="0"/>
                <a:ea typeface="Times New Roman" panose="02020603050405020304" pitchFamily="18" charset="0"/>
              </a:rPr>
              <a:t>χωριστικότητας,της</a:t>
            </a:r>
            <a:r>
              <a:rPr lang="el-GR" sz="1800" kern="1200" dirty="0">
                <a:solidFill>
                  <a:srgbClr val="000000"/>
                </a:solidFill>
                <a:effectLst/>
                <a:latin typeface="Arial" panose="020B0604020202020204" pitchFamily="34" charset="0"/>
                <a:ea typeface="Times New Roman" panose="02020603050405020304" pitchFamily="18" charset="0"/>
              </a:rPr>
              <a:t>  απομόνωσης και προκατάληψης που κρατούν τους άντρες μακριά ο ένας από τον άλλο.</a:t>
            </a:r>
          </a:p>
          <a:p>
            <a:pPr marL="457200" lvl="1" indent="0">
              <a:buFont typeface="Arial" panose="020B0604020202020204" pitchFamily="34" charset="0"/>
              <a:buNone/>
            </a:pPr>
            <a:endParaRPr lang="en-US" sz="1800" kern="1200" dirty="0">
              <a:solidFill>
                <a:srgbClr val="000000"/>
              </a:solidFill>
              <a:effectLst/>
              <a:latin typeface="Arial" panose="020B0604020202020204" pitchFamily="34" charset="0"/>
              <a:ea typeface="Times New Roman" panose="02020603050405020304" pitchFamily="18" charset="0"/>
            </a:endParaRPr>
          </a:p>
          <a:p>
            <a:pPr marL="742950" lvl="1" indent="-285750">
              <a:buFont typeface="Arial" panose="020B0604020202020204" pitchFamily="34" charset="0"/>
              <a:buChar char="•"/>
            </a:pPr>
            <a:r>
              <a:rPr lang="el-GR" sz="1200" b="0" kern="1200" dirty="0">
                <a:solidFill>
                  <a:schemeClr val="tx1"/>
                </a:solidFill>
                <a:effectLst/>
                <a:latin typeface="+mn-lt"/>
                <a:ea typeface="+mn-ea"/>
                <a:cs typeface="+mn-cs"/>
              </a:rPr>
              <a:t>Μεταξύ των καθηκόντων τους είναι να εξουδετερώσουν εκείνες τις ιδεολογίες που επέβαλαν τη θέλησή τους στην ανθρωπότητα από διεκδικητικές κυβερνήσεις και εταιρείες και έκαναν την ανθρωπότητα να επικεντρωθεί σε μεγάλο βαθμό σε όλες τις πτυχές της μορφικής φύσης μέσω της παραπληροφόρησης.</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baseline="0" dirty="0">
                <a:solidFill>
                  <a:schemeClr val="bg1"/>
                </a:solidFill>
                <a:latin typeface="Arial" panose="020B0604020202020204" pitchFamily="34" charset="0"/>
                <a:cs typeface="Arial" panose="020B0604020202020204" pitchFamily="34" charset="0"/>
              </a:rPr>
              <a:t>Εφαρμόζοντας Ορθές Ανθρώπινες Σχέσεις</a:t>
            </a:r>
            <a:endParaRPr lang="en-US" sz="1200" b="1" baseline="0" dirty="0">
              <a:solidFill>
                <a:schemeClr val="bg1"/>
              </a:solidFill>
              <a:latin typeface="Arial" panose="020B0604020202020204" pitchFamily="34" charset="0"/>
              <a:cs typeface="Arial" panose="020B0604020202020204" pitchFamily="34" charset="0"/>
            </a:endParaRPr>
          </a:p>
          <a:p>
            <a:pPr lvl="0"/>
            <a:endParaRPr lang="en-US" sz="1200" b="1" i="1" kern="1200" dirty="0">
              <a:solidFill>
                <a:schemeClr val="tx1"/>
              </a:solidFill>
              <a:effectLst/>
              <a:latin typeface="+mn-lt"/>
              <a:ea typeface="+mn-ea"/>
              <a:cs typeface="+mn-cs"/>
            </a:endParaRPr>
          </a:p>
          <a:p>
            <a:pPr lvl="0"/>
            <a:r>
              <a:rPr lang="el-GR" sz="1200" i="1" kern="1200" dirty="0">
                <a:solidFill>
                  <a:schemeClr val="tx1"/>
                </a:solidFill>
                <a:effectLst/>
                <a:latin typeface="+mn-lt"/>
                <a:ea typeface="+mn-ea"/>
                <a:cs typeface="+mn-cs"/>
              </a:rPr>
              <a:t>Τι είναι οι Ορθές  Ανθρώπινες Σχέσεις;: Από την  Εξωτερίκευση </a:t>
            </a:r>
            <a:r>
              <a:rPr lang="el-GR" sz="1200" i="1" kern="1200" dirty="0" err="1">
                <a:solidFill>
                  <a:schemeClr val="tx1"/>
                </a:solidFill>
                <a:effectLst/>
                <a:latin typeface="+mn-lt"/>
                <a:ea typeface="+mn-ea"/>
                <a:cs typeface="+mn-cs"/>
              </a:rPr>
              <a:t>τηε</a:t>
            </a:r>
            <a:r>
              <a:rPr lang="el-GR" sz="1200" i="1" kern="1200" dirty="0">
                <a:solidFill>
                  <a:schemeClr val="tx1"/>
                </a:solidFill>
                <a:effectLst/>
                <a:latin typeface="+mn-lt"/>
                <a:ea typeface="+mn-ea"/>
                <a:cs typeface="+mn-cs"/>
              </a:rPr>
              <a:t> </a:t>
            </a:r>
            <a:r>
              <a:rPr lang="el-GR" sz="1200" i="1" kern="1200" dirty="0" err="1">
                <a:solidFill>
                  <a:schemeClr val="tx1"/>
                </a:solidFill>
                <a:effectLst/>
                <a:latin typeface="+mn-lt"/>
                <a:ea typeface="+mn-ea"/>
                <a:cs typeface="+mn-cs"/>
              </a:rPr>
              <a:t>Ιεραρηίας</a:t>
            </a:r>
            <a:r>
              <a:rPr lang="el-GR" sz="1200" i="1" kern="1200" dirty="0">
                <a:solidFill>
                  <a:schemeClr val="tx1"/>
                </a:solidFill>
                <a:effectLst/>
                <a:latin typeface="+mn-lt"/>
                <a:ea typeface="+mn-ea"/>
                <a:cs typeface="+mn-cs"/>
              </a:rPr>
              <a:t> , ο </a:t>
            </a:r>
            <a:r>
              <a:rPr lang="el-GR" sz="1200" i="1" kern="1200" dirty="0" err="1">
                <a:solidFill>
                  <a:schemeClr val="tx1"/>
                </a:solidFill>
                <a:effectLst/>
                <a:latin typeface="+mn-lt"/>
                <a:ea typeface="+mn-ea"/>
                <a:cs typeface="+mn-cs"/>
              </a:rPr>
              <a:t>Θιβετιανός</a:t>
            </a:r>
            <a:r>
              <a:rPr lang="el-GR" sz="1200" i="1" kern="1200" dirty="0">
                <a:solidFill>
                  <a:schemeClr val="tx1"/>
                </a:solidFill>
                <a:effectLst/>
                <a:latin typeface="+mn-lt"/>
                <a:ea typeface="+mn-ea"/>
                <a:cs typeface="+mn-cs"/>
              </a:rPr>
              <a:t> λέει:</a:t>
            </a:r>
          </a:p>
          <a:p>
            <a:pPr lvl="1"/>
            <a:endParaRPr lang="el-GR" sz="1200" i="1" kern="1200" dirty="0">
              <a:solidFill>
                <a:schemeClr val="tx1"/>
              </a:solidFill>
              <a:effectLst/>
              <a:latin typeface="+mn-lt"/>
              <a:ea typeface="+mn-ea"/>
              <a:cs typeface="+mn-cs"/>
            </a:endParaRPr>
          </a:p>
          <a:p>
            <a:pPr lvl="1"/>
            <a:r>
              <a:rPr lang="el-GR" sz="1200" i="1" kern="1200" dirty="0">
                <a:solidFill>
                  <a:schemeClr val="tx1"/>
                </a:solidFill>
                <a:effectLst/>
                <a:latin typeface="+mn-lt"/>
                <a:ea typeface="+mn-ea"/>
                <a:cs typeface="+mn-cs"/>
              </a:rPr>
              <a:t>Οι «ορθές ανθρώπινες σχέσεις» δεν είναι απλώς καλή θέληση… </a:t>
            </a:r>
            <a:r>
              <a:rPr lang="el-GR" sz="1200" i="1" u="sng" kern="1200" dirty="0">
                <a:solidFill>
                  <a:schemeClr val="tx1"/>
                </a:solidFill>
                <a:effectLst/>
                <a:latin typeface="+mn-lt"/>
                <a:ea typeface="+mn-ea"/>
                <a:cs typeface="+mn-cs"/>
              </a:rPr>
              <a:t>είναι προϊόν ή αποτέλεσμα </a:t>
            </a:r>
            <a:r>
              <a:rPr lang="el-GR" sz="1200" i="1" kern="1200" dirty="0">
                <a:solidFill>
                  <a:schemeClr val="tx1"/>
                </a:solidFill>
                <a:effectLst/>
                <a:latin typeface="+mn-lt"/>
                <a:ea typeface="+mn-ea"/>
                <a:cs typeface="+mn-cs"/>
              </a:rPr>
              <a:t>καλής θέλησης και υποκινητής εποικοδομητικών αλλαγών μεταξύ ατόμων, κοινοτήτων και εθνών».</a:t>
            </a:r>
            <a:endParaRPr lang="en-US" sz="1200" i="1" kern="1200" dirty="0">
              <a:solidFill>
                <a:schemeClr val="tx1"/>
              </a:solidFill>
              <a:effectLst/>
              <a:latin typeface="+mn-lt"/>
              <a:ea typeface="+mn-ea"/>
              <a:cs typeface="+mn-cs"/>
            </a:endParaRPr>
          </a:p>
          <a:p>
            <a:pPr lvl="1"/>
            <a:endParaRPr lang="en-US" sz="1200" i="1" kern="1200" dirty="0">
              <a:solidFill>
                <a:schemeClr val="tx1"/>
              </a:solidFill>
              <a:effectLst/>
              <a:latin typeface="+mn-lt"/>
              <a:ea typeface="+mn-ea"/>
              <a:cs typeface="+mn-cs"/>
            </a:endParaRPr>
          </a:p>
          <a:p>
            <a:pPr lvl="0"/>
            <a:r>
              <a:rPr lang="el-GR" sz="1200" kern="1200" dirty="0">
                <a:solidFill>
                  <a:schemeClr val="tx1"/>
                </a:solidFill>
                <a:effectLst/>
                <a:latin typeface="+mn-lt"/>
                <a:ea typeface="+mn-ea"/>
                <a:cs typeface="+mn-cs"/>
              </a:rPr>
              <a:t>Στην ουσία, οι Ορθές  Ανθρώπινες Σχέσεις είναι:</a:t>
            </a:r>
          </a:p>
          <a:p>
            <a:pPr lvl="0"/>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Το αποτέλεσμα της ασκούμενης αγάπης και αποδοχής μεταξύ ομάδων ανθρώπων και εθνών.</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Οι ορθές  ανθρώπινες σχέσεις είναι η παρόρμηση από τη </a:t>
            </a:r>
            <a:r>
              <a:rPr lang="el-GR" sz="1200" kern="1200" dirty="0" err="1">
                <a:solidFill>
                  <a:schemeClr val="tx1"/>
                </a:solidFill>
                <a:effectLst/>
                <a:latin typeface="+mn-lt"/>
                <a:ea typeface="+mn-ea"/>
                <a:cs typeface="+mn-cs"/>
              </a:rPr>
              <a:t>Σαμπάλα</a:t>
            </a:r>
            <a:r>
              <a:rPr lang="el-GR" sz="1200" kern="1200" dirty="0">
                <a:solidFill>
                  <a:schemeClr val="tx1"/>
                </a:solidFill>
                <a:effectLst/>
                <a:latin typeface="+mn-lt"/>
                <a:ea typeface="+mn-ea"/>
                <a:cs typeface="+mn-cs"/>
              </a:rPr>
              <a:t>/Ιεραρχία να επηρεάσουν την Ανθρωπότητα. Πρόθεσή τους είναι να διεγείρουν τη θέληση του ανθρώπου, ώστε να ασκεί με νοημοσύνη  και σοφά την αγάπη και να θέλει ο συνάνθρωπός του να συνεργάζεται, αντί να είναι χωριστικός.</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Η Εξάσκηση των Ορθών Ανθρώπινων σχέσεων είναι ουσιαστικά Αγάπη σε Δράση</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Για το άτομο που ασκεί τις ορθές  ανθρώπινες σχέσεις, η Αλίκη Μπέιλι έγραψε στο «Φως της Ψυχής»:</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i="1" kern="1200" dirty="0">
                <a:solidFill>
                  <a:schemeClr val="tx1"/>
                </a:solidFill>
                <a:effectLst/>
                <a:latin typeface="+mn-lt"/>
                <a:ea typeface="+mn-ea"/>
                <a:cs typeface="+mn-cs"/>
              </a:rPr>
              <a:t>«Η αβλάβεια  και η αλήθεια για όλα τα όντα είναι ενέργειες που αν τις εξασκούνταν, ο μαθητής θα ήταν «τέλειος» στη σχέση του με τους άλλους ανθρώπους και για να επιτρέψει ορθές  ανθρώπινες σχέσεις στο φυσικό και αστρικό πεδίο».</a:t>
            </a:r>
          </a:p>
          <a:p>
            <a:pPr marL="457200" lvl="1" indent="0">
              <a:buFont typeface="Arial" panose="020B0604020202020204" pitchFamily="34" charset="0"/>
              <a:buNone/>
            </a:pPr>
            <a:endParaRPr lang="en-US" sz="1200" i="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Μπορούμε επίσης να το επεκτείνουμε όλο αυτό λέγοντας ότι, εάν το άτομο, η Ομάδα ή το έθνος ασκεί συνεργασία, καλή θέληση και περιεκτικότητα, θα ήταν «τέλειοι» στη σχέση τους με άλλους ανθρώπους ή έθνη.</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Προς το παρόν, πιστεύουμε ότι όλα τα άτομα, Πολιτικοί, Επιστήμονες, Επαγγελματίες της Ιατρικής και Εκπαιδευτικοί ασκούν:</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Αβλάβεια: Αυτό περιλαμβάνει τις φυσικές πράξεις του ανθρώπου καθώς σχετίζονται με την έκφραση της δύναμης ή την ενέργεια που παράγει μέσω των δραστηριοτήτων του στο φυσικό πεδίο, ειδικά προς τους άλλους. </a:t>
            </a:r>
            <a:r>
              <a:rPr lang="el-GR" sz="1200" i="1" kern="1200" dirty="0">
                <a:solidFill>
                  <a:schemeClr val="tx1"/>
                </a:solidFill>
                <a:effectLst/>
                <a:latin typeface="+mn-lt"/>
                <a:ea typeface="+mn-ea"/>
                <a:cs typeface="+mn-cs"/>
              </a:rPr>
              <a:t>Αυτό σημαίνει ότι μαθαίνει να δαμάζει την κατώτερη Βούληση.</a:t>
            </a:r>
          </a:p>
          <a:p>
            <a:pPr marL="457200" lvl="1" indent="0">
              <a:buFont typeface="Arial" panose="020B0604020202020204" pitchFamily="34" charset="0"/>
              <a:buNone/>
            </a:pPr>
            <a:endParaRPr lang="en-US" sz="120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u="sng" kern="1200" dirty="0">
                <a:solidFill>
                  <a:schemeClr val="tx1"/>
                </a:solidFill>
                <a:effectLst/>
                <a:latin typeface="+mn-lt"/>
                <a:ea typeface="+mn-ea"/>
                <a:cs typeface="+mn-cs"/>
              </a:rPr>
              <a:t>Οι ηγέτες θα πρέπει επίσης να εξασκούν την Αλήθεια</a:t>
            </a:r>
            <a:r>
              <a:rPr lang="el-GR" sz="1200" kern="1200" dirty="0">
                <a:solidFill>
                  <a:schemeClr val="tx1"/>
                </a:solidFill>
                <a:effectLst/>
                <a:latin typeface="+mn-lt"/>
                <a:ea typeface="+mn-ea"/>
                <a:cs typeface="+mn-cs"/>
              </a:rPr>
              <a:t>: Αυτό σχετίζεται άμεσα με τη ορθή χρήση του λόγου, τη μετάδοση της αλήθειας και τη διαφάνεια σε όλα αυτά που εκφράζει μέσω της φωνής και των μέσων ενημέρωσης. Αυτό αναφέρεται στον Σπερματικό Όμιλο 2, τους Εκπαιδευμένους Παρατηρητές και στον Σπερματικό Όμιλο 5 – Πολιτικοί Διοργανωτές. Θα μιλήσω για αυτό στους επόμενους μήνες.</a:t>
            </a:r>
          </a:p>
          <a:p>
            <a:pPr marL="628650" lvl="1" indent="-171450" eaLnBrk="0" fontAlgn="base" hangingPunct="0">
              <a:buFont typeface="Arial" panose="020B0604020202020204" pitchFamily="34" charset="0"/>
              <a:buChar char="•"/>
            </a:pPr>
            <a:r>
              <a:rPr lang="el-GR" sz="1200" kern="1200" dirty="0">
                <a:solidFill>
                  <a:schemeClr val="tx1"/>
                </a:solidFill>
                <a:effectLst/>
                <a:latin typeface="+mn-lt"/>
                <a:ea typeface="+mn-ea"/>
                <a:cs typeface="+mn-cs"/>
              </a:rPr>
              <a:t>Όταν ο Παγκόσμιος Εξυπηρετητής ασπάζεται αυτές τις εντολές, γίνεται ο φροντιστής της δικής του εξέλιξης και έτσι επηρεάζει το περιβάλλον του.</a:t>
            </a:r>
          </a:p>
          <a:p>
            <a:pPr marL="628650" lvl="1" indent="-171450" eaLnBrk="0" fontAlgn="base" hangingPunct="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Ο Παγκόσμιος Εξυπηρετητής χρησιμοποιεί τη Θέληση ως εστιασμένη ενέργεια ως δύναμη για το καλό, για την εκπλήρωση του ομαδικού σκοπού στον κόσμο. Η επιρροή τους προκαλεί εκλέπτυνση στον ψυχισμό της κοινωνίας, προκαλώντας έτσι την κατώτερη ουσία της σύγκρουσης και του διαχωρισμού να βγει στην επιφάνεια και να εξαγνιστεί.</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Σημειώνουμε ότι όλα τα Κινήματα στην ιστορία προέκυψαν ως σκεπτομορφή και </a:t>
            </a:r>
            <a:r>
              <a:rPr lang="el-GR" sz="1200" kern="1200" dirty="0" err="1">
                <a:solidFill>
                  <a:schemeClr val="tx1"/>
                </a:solidFill>
                <a:effectLst/>
                <a:latin typeface="+mn-lt"/>
                <a:ea typeface="+mn-ea"/>
                <a:cs typeface="+mn-cs"/>
              </a:rPr>
              <a:t>αντικειμενοποιήθηκαν</a:t>
            </a:r>
            <a:r>
              <a:rPr lang="el-GR" sz="1200" kern="1200" dirty="0">
                <a:solidFill>
                  <a:schemeClr val="tx1"/>
                </a:solidFill>
                <a:effectLst/>
                <a:latin typeface="+mn-lt"/>
                <a:ea typeface="+mn-ea"/>
                <a:cs typeface="+mn-cs"/>
              </a:rPr>
              <a:t> σε έκφραση του εξωτερικού κόσμου ως ασκούμενες Ορθές ανθρώπινες σχέσεις.</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l-GR" sz="1200" kern="1200" dirty="0">
                <a:solidFill>
                  <a:schemeClr val="tx1"/>
                </a:solidFill>
                <a:effectLst/>
                <a:latin typeface="+mn-lt"/>
                <a:ea typeface="+mn-ea"/>
                <a:cs typeface="+mn-cs"/>
              </a:rPr>
              <a:t>Κινήματα όπως Οι ζωές των μαύρων έχουν σημασία, το κίνημα και  εγώ, και το κίνημα Εξουδετέρωσης της βία κατά των Γυναικών και των Παιδιών, κινήματα Προστασίας του περιβάλλοντος μέσω δράσης και νομοθεσίας</a:t>
            </a:r>
          </a:p>
          <a:p>
            <a:pPr marL="1085850" lvl="2" indent="-171450">
              <a:buFont typeface="Arial" panose="020B0604020202020204" pitchFamily="34" charset="0"/>
              <a:buChar char="•"/>
            </a:pPr>
            <a:r>
              <a:rPr lang="el-GR" sz="1200" kern="1200" dirty="0">
                <a:solidFill>
                  <a:schemeClr val="tx1"/>
                </a:solidFill>
                <a:effectLst/>
                <a:latin typeface="+mn-lt"/>
                <a:ea typeface="+mn-ea"/>
                <a:cs typeface="+mn-cs"/>
              </a:rPr>
              <a:t>Επίσης, θα μπορούσε οποιοσδήποτε να ζητά διαφάνεια και «να λέγεται η αλήθεια», όπως ζητείται από τους Ελεγκτές Γεγονότων στα ΜΜΕ…… όλοι ανταποκρίνονται σε ανώτερες υποκειμενικές ιδέες ή έννοιες που περιμένουν να εξωτερικευτούν.</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el-GR" sz="800" b="1" dirty="0">
                <a:solidFill>
                  <a:schemeClr val="bg1"/>
                </a:solidFill>
                <a:latin typeface="Arial" panose="020B0604020202020204" pitchFamily="34" charset="0"/>
                <a:cs typeface="Arial" panose="020B0604020202020204" pitchFamily="34" charset="0"/>
              </a:rPr>
              <a:t>Σπερματικός Όμιλος</a:t>
            </a:r>
            <a:r>
              <a:rPr lang="en-US" sz="800" b="1" baseline="0" dirty="0">
                <a:solidFill>
                  <a:schemeClr val="bg1"/>
                </a:solidFill>
                <a:latin typeface="Arial" panose="020B0604020202020204" pitchFamily="34" charset="0"/>
                <a:cs typeface="Arial" panose="020B0604020202020204" pitchFamily="34" charset="0"/>
              </a:rPr>
              <a:t> 4 – </a:t>
            </a:r>
            <a:r>
              <a:rPr lang="el-GR" sz="800" b="1" baseline="0" dirty="0">
                <a:solidFill>
                  <a:schemeClr val="bg1"/>
                </a:solidFill>
                <a:latin typeface="Arial" panose="020B0604020202020204" pitchFamily="34" charset="0"/>
                <a:cs typeface="Arial" panose="020B0604020202020204" pitchFamily="34" charset="0"/>
              </a:rPr>
              <a:t>Οι Εκπαιδευτές της Νέας Εποχής</a:t>
            </a:r>
            <a:endParaRPr lang="en-US" sz="800" b="1" baseline="0" dirty="0">
              <a:solidFill>
                <a:schemeClr val="bg1"/>
              </a:solidFill>
              <a:latin typeface="Arial" panose="020B0604020202020204" pitchFamily="34" charset="0"/>
              <a:cs typeface="Arial" panose="020B0604020202020204" pitchFamily="34" charset="0"/>
            </a:endParaRPr>
          </a:p>
          <a:p>
            <a:pPr marL="0" marR="0">
              <a:lnSpc>
                <a:spcPct val="120000"/>
              </a:lnSpc>
              <a:spcBef>
                <a:spcPts val="0"/>
              </a:spcBef>
              <a:spcAft>
                <a:spcPts val="600"/>
              </a:spcAft>
            </a:pP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600"/>
              </a:spcAft>
            </a:pPr>
            <a:r>
              <a:rPr lang="el-GR" sz="800" dirty="0">
                <a:effectLst/>
                <a:latin typeface="Times New Roman" panose="02020603050405020304" pitchFamily="18" charset="0"/>
                <a:ea typeface="Times New Roman" panose="02020603050405020304" pitchFamily="18" charset="0"/>
              </a:rPr>
              <a:t>Οι Μελλοντικοί Εκπαιδευτές θα διδάξουν πώς να γίνετε πομπός για τις δύο όψεις της θείας ενέργειας, δηλαδή τη γνώση και τη σοφία που έχει να μας προσφέρει ο πολιτισμός.</a:t>
            </a:r>
            <a:endParaRPr lang="el-GR" sz="800" kern="1200" dirty="0">
              <a:solidFill>
                <a:srgbClr val="000000"/>
              </a:solidFill>
              <a:effectLst/>
              <a:latin typeface="Arial" panose="020B0604020202020204" pitchFamily="34" charset="0"/>
              <a:ea typeface="+mn-ea"/>
            </a:endParaRPr>
          </a:p>
          <a:p>
            <a:pPr marL="0" marR="0">
              <a:lnSpc>
                <a:spcPct val="120000"/>
              </a:lnSpc>
              <a:spcBef>
                <a:spcPts val="0"/>
              </a:spcBef>
              <a:spcAft>
                <a:spcPts val="600"/>
              </a:spcAft>
            </a:pP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600"/>
              </a:spcAft>
            </a:pPr>
            <a:r>
              <a:rPr lang="el-GR" sz="800" kern="1200" dirty="0">
                <a:solidFill>
                  <a:srgbClr val="000000"/>
                </a:solidFill>
                <a:effectLst/>
                <a:latin typeface="Arial" panose="020B0604020202020204" pitchFamily="34" charset="0"/>
                <a:ea typeface="+mn-ea"/>
              </a:rPr>
              <a:t>Ο αρχικός τους στόχος θα είναι να προετοιμάσουν τους ανθρώπους για εσωτερική εκπαίδευση, αναπτύσσοντας υψηλότερες αξίες, όπως η συνεργασία, η καλή θέληση και η εξουδετέρωση κάθε μορφής διαχωρισμού.</a:t>
            </a:r>
          </a:p>
          <a:p>
            <a:pPr marL="0" marR="0">
              <a:lnSpc>
                <a:spcPct val="120000"/>
              </a:lnSpc>
              <a:spcBef>
                <a:spcPts val="0"/>
              </a:spcBef>
              <a:spcAft>
                <a:spcPts val="600"/>
              </a:spcAft>
            </a:pPr>
            <a:endParaRPr lang="en-US" sz="800" kern="1200" dirty="0">
              <a:solidFill>
                <a:srgbClr val="000000"/>
              </a:solidFill>
              <a:effectLst/>
              <a:latin typeface="Arial" panose="020B0604020202020204" pitchFamily="34" charset="0"/>
              <a:ea typeface="+mn-ea"/>
            </a:endParaRPr>
          </a:p>
          <a:p>
            <a:pPr marL="628650" marR="0" lvl="1" indent="-171450">
              <a:lnSpc>
                <a:spcPct val="120000"/>
              </a:lnSpc>
              <a:spcBef>
                <a:spcPts val="0"/>
              </a:spcBef>
              <a:spcAft>
                <a:spcPts val="600"/>
              </a:spcAft>
              <a:buFont typeface="Arial" panose="020B0604020202020204" pitchFamily="34" charset="0"/>
              <a:buChar char="•"/>
            </a:pPr>
            <a:r>
              <a:rPr lang="el-GR" sz="800" kern="1200" dirty="0">
                <a:solidFill>
                  <a:srgbClr val="000000"/>
                </a:solidFill>
                <a:effectLst/>
                <a:latin typeface="Arial" panose="020B0604020202020204" pitchFamily="34" charset="0"/>
                <a:ea typeface="+mn-ea"/>
              </a:rPr>
              <a:t>Επιπλέον, οι στόχοι των Εκπαιδευτικών θα είναι να διδάξουν την ειρήνη και να γεφυρώσουν το χάσμα μεταξύ του κατώτερου νου και της Ψυχής. Αυτό θα είχε ως αποτέλεσμα η εκπαίδευση να προσανατολιστεί προς τη νοοτροπία και τη σκέψη της ειρήνης σε όλα τα μέρη της ζωής, π.χ. Στην  κοινωνία, στα Μέσα Μαζικής Ενημέρωσης, στην Οικονομική, Πολιτιστική και Πολιτική σφαίρα.</a:t>
            </a:r>
          </a:p>
          <a:p>
            <a:pPr marL="628650" marR="0" lvl="1" indent="-171450">
              <a:lnSpc>
                <a:spcPct val="120000"/>
              </a:lnSpc>
              <a:spcBef>
                <a:spcPts val="0"/>
              </a:spcBef>
              <a:spcAft>
                <a:spcPts val="600"/>
              </a:spcAft>
              <a:buFont typeface="Arial" panose="020B0604020202020204" pitchFamily="34" charset="0"/>
              <a:buChar char="•"/>
            </a:pPr>
            <a:r>
              <a:rPr lang="el-GR" sz="800" kern="1200" dirty="0">
                <a:solidFill>
                  <a:srgbClr val="000000"/>
                </a:solidFill>
                <a:effectLst/>
                <a:latin typeface="Arial" panose="020B0604020202020204" pitchFamily="34" charset="0"/>
                <a:ea typeface="+mn-ea"/>
              </a:rPr>
              <a:t>Περαιτέρω διδασκαλίες, θα ήταν για τους Εκπαιδευτές να συνεργαστούν με τους Πολιτικούς Διοργανωτές του Σπερματικού Ομίλου 5  για  να αντιμετωπίσουν τις βαθύτερες αιτίες της φτώχειας, της πείνας, του διαχωρισμού και του μίσους.</a:t>
            </a:r>
            <a:endParaRPr lang="en-US" sz="800" kern="1200" dirty="0">
              <a:solidFill>
                <a:srgbClr val="000000"/>
              </a:solidFill>
              <a:effectLst/>
              <a:latin typeface="Arial" panose="020B0604020202020204" pitchFamily="34" charset="0"/>
              <a:ea typeface="+mn-ea"/>
            </a:endParaRPr>
          </a:p>
          <a:p>
            <a:pPr marL="0" marR="0">
              <a:lnSpc>
                <a:spcPct val="120000"/>
              </a:lnSpc>
              <a:spcBef>
                <a:spcPts val="0"/>
              </a:spcBef>
              <a:spcAft>
                <a:spcPts val="0"/>
              </a:spcAft>
            </a:pPr>
            <a:endParaRPr lang="en-US" sz="800" kern="1200" dirty="0">
              <a:solidFill>
                <a:srgbClr val="000000"/>
              </a:solidFill>
              <a:effectLst/>
              <a:latin typeface="Arial" panose="020B0604020202020204" pitchFamily="34" charset="0"/>
              <a:ea typeface="+mn-ea"/>
              <a:cs typeface="Times New Roman" panose="02020603050405020304" pitchFamily="18" charset="0"/>
            </a:endParaRPr>
          </a:p>
          <a:p>
            <a:pPr marL="0" marR="0">
              <a:lnSpc>
                <a:spcPct val="120000"/>
              </a:lnSpc>
              <a:spcBef>
                <a:spcPts val="0"/>
              </a:spcBef>
              <a:spcAft>
                <a:spcPts val="0"/>
              </a:spcAft>
            </a:pPr>
            <a:r>
              <a:rPr lang="el-GR" sz="800" kern="1200" dirty="0">
                <a:solidFill>
                  <a:srgbClr val="000000"/>
                </a:solidFill>
                <a:effectLst/>
                <a:latin typeface="Arial" panose="020B0604020202020204" pitchFamily="34" charset="0"/>
                <a:ea typeface="+mn-ea"/>
                <a:cs typeface="Times New Roman" panose="02020603050405020304" pitchFamily="18" charset="0"/>
              </a:rPr>
              <a:t>Η εσωτερική εκπαίδευση θα εκπαιδεύσει τον μαθητή να γνωρίζει ότι είναι η Ψυχή που είναι η κινητήρια επιρροή πίσω από όλα τα γεγονότα και πώς θα πρέπει να ενσωματωθεί μαζί της.</a:t>
            </a:r>
          </a:p>
          <a:p>
            <a:pPr marL="0" marR="0">
              <a:lnSpc>
                <a:spcPct val="120000"/>
              </a:lnSpc>
              <a:spcBef>
                <a:spcPts val="0"/>
              </a:spcBef>
              <a:spcAft>
                <a:spcPts val="0"/>
              </a:spcAft>
            </a:pPr>
            <a:endParaRPr lang="en-US" sz="800" kern="1200" dirty="0">
              <a:solidFill>
                <a:srgbClr val="000000"/>
              </a:solidFill>
              <a:effectLst/>
              <a:latin typeface="Arial" panose="020B0604020202020204" pitchFamily="34" charset="0"/>
              <a:ea typeface="+mn-ea"/>
              <a:cs typeface="Times New Roman" panose="02020603050405020304" pitchFamily="18" charset="0"/>
            </a:endParaRPr>
          </a:p>
          <a:p>
            <a:pPr marL="628650" marR="0" lvl="1"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l-GR" sz="800" dirty="0"/>
              <a:t>Τότε το μυαλό θα αρχίσει να λειτουργεί ως γέφυρα ή  ένα κανάλι ενεργειακής επικοινωνίας, μεταξύ του Σχεδίου όπως υπάρχει στη συνειδητή πρόθεση της Ιεραρχίας και των παγκόσμιων υποθέσεων καθώς πρέπει να αλλάξουν και να προσαρμοστούν στον πλανητικό σκοπό που έχει «ως  λύση» η Ιεραρχία. Έτσι, ο μαθητής συνεργάζεται στο έργο της καθιέρωσης «της </a:t>
            </a:r>
            <a:r>
              <a:rPr lang="el-GR" sz="800" dirty="0" err="1"/>
              <a:t>σκεπτομορφής</a:t>
            </a:r>
            <a:r>
              <a:rPr lang="el-GR" sz="800" dirty="0"/>
              <a:t>  της λύσης» και επίσης εκπαιδεύει τον εαυτό του για ενεργό υπηρεσία στις ανθρώπινες υποθέσεις.</a:t>
            </a:r>
          </a:p>
          <a:p>
            <a:pPr marL="628650" marR="0" lvl="1"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800" dirty="0"/>
          </a:p>
          <a:p>
            <a:pPr marL="628650" marR="0" lvl="1" indent="-171450">
              <a:lnSpc>
                <a:spcPct val="120000"/>
              </a:lnSpc>
              <a:spcBef>
                <a:spcPts val="0"/>
              </a:spcBef>
              <a:spcAft>
                <a:spcPts val="0"/>
              </a:spcAft>
              <a:buFont typeface="Arial" panose="020B0604020202020204" pitchFamily="34" charset="0"/>
              <a:buChar char="•"/>
            </a:pPr>
            <a:r>
              <a:rPr lang="el-GR" sz="800" kern="1200" dirty="0">
                <a:solidFill>
                  <a:srgbClr val="000000"/>
                </a:solidFill>
                <a:effectLst/>
                <a:latin typeface="Arial" panose="020B0604020202020204" pitchFamily="34" charset="0"/>
                <a:ea typeface="+mn-ea"/>
                <a:cs typeface="Times New Roman" panose="02020603050405020304" pitchFamily="18" charset="0"/>
              </a:rPr>
              <a:t>Ένας ανώτερος στόχος του Εκπαιδευτή θα είναι να οικοδομήσει την </a:t>
            </a:r>
            <a:r>
              <a:rPr lang="el-GR" sz="800" kern="1200" dirty="0" err="1">
                <a:solidFill>
                  <a:srgbClr val="000000"/>
                </a:solidFill>
                <a:effectLst/>
                <a:latin typeface="Arial" panose="020B0604020202020204" pitchFamily="34" charset="0"/>
                <a:ea typeface="+mn-ea"/>
                <a:cs typeface="Times New Roman" panose="02020603050405020304" pitchFamily="18" charset="0"/>
              </a:rPr>
              <a:t>Ανταχκαράνα</a:t>
            </a:r>
            <a:r>
              <a:rPr lang="el-GR" sz="800" kern="1200" dirty="0">
                <a:solidFill>
                  <a:srgbClr val="000000"/>
                </a:solidFill>
                <a:effectLst/>
                <a:latin typeface="Arial" panose="020B0604020202020204" pitchFamily="34" charset="0"/>
                <a:ea typeface="+mn-ea"/>
                <a:cs typeface="Times New Roman" panose="02020603050405020304" pitchFamily="18" charset="0"/>
              </a:rPr>
              <a:t> για τη σύνδεση του ανώτερου νου με την προσωπικότητα και με την Ψυχή σε ένα λειτουργικό και ολοκληρωμένο σύνολο.</a:t>
            </a:r>
            <a:br>
              <a:rPr lang="el-GR" sz="800" kern="1200" dirty="0">
                <a:solidFill>
                  <a:srgbClr val="000000"/>
                </a:solidFill>
                <a:effectLst/>
                <a:latin typeface="Arial" panose="020B0604020202020204" pitchFamily="34" charset="0"/>
                <a:ea typeface="+mn-ea"/>
                <a:cs typeface="Times New Roman" panose="02020603050405020304" pitchFamily="18" charset="0"/>
              </a:rPr>
            </a:br>
            <a:endParaRPr lang="en-US" sz="800" kern="1200" dirty="0">
              <a:solidFill>
                <a:srgbClr val="000000"/>
              </a:solidFill>
              <a:effectLst/>
              <a:latin typeface="Arial" panose="020B0604020202020204" pitchFamily="34" charset="0"/>
              <a:ea typeface="+mn-ea"/>
              <a:cs typeface="Times New Roman" panose="02020603050405020304" pitchFamily="18" charset="0"/>
            </a:endParaRPr>
          </a:p>
          <a:p>
            <a:pPr marL="628650" marR="0" lvl="1" indent="-171450">
              <a:lnSpc>
                <a:spcPct val="120000"/>
              </a:lnSpc>
              <a:spcBef>
                <a:spcPts val="0"/>
              </a:spcBef>
              <a:spcAft>
                <a:spcPts val="0"/>
              </a:spcAft>
              <a:buFont typeface="Arial" panose="020B0604020202020204" pitchFamily="34" charset="0"/>
              <a:buChar char="•"/>
            </a:pPr>
            <a:r>
              <a:rPr lang="el-GR" sz="800" dirty="0">
                <a:effectLst/>
                <a:latin typeface="Calibri" panose="020F0502020204030204" pitchFamily="34" charset="0"/>
                <a:ea typeface="Calibri" panose="020F0502020204030204" pitchFamily="34" charset="0"/>
                <a:cs typeface="Times New Roman" panose="02020603050405020304" pitchFamily="18" charset="0"/>
              </a:rPr>
              <a:t>Αυτό θα βοηθήσει στη δημιουργία μιας ομαδικής </a:t>
            </a:r>
            <a:r>
              <a:rPr lang="el-GR" sz="800" dirty="0" err="1">
                <a:effectLst/>
                <a:latin typeface="Calibri" panose="020F0502020204030204" pitchFamily="34" charset="0"/>
                <a:ea typeface="Calibri" panose="020F0502020204030204" pitchFamily="34" charset="0"/>
                <a:cs typeface="Times New Roman" panose="02020603050405020304" pitchFamily="18" charset="0"/>
              </a:rPr>
              <a:t>Ανταχκαράνας</a:t>
            </a:r>
            <a:r>
              <a:rPr lang="el-GR" sz="800" dirty="0">
                <a:effectLst/>
                <a:latin typeface="Calibri" panose="020F0502020204030204" pitchFamily="34" charset="0"/>
                <a:ea typeface="Calibri" panose="020F0502020204030204" pitchFamily="34" charset="0"/>
                <a:cs typeface="Times New Roman" panose="02020603050405020304" pitchFamily="18" charset="0"/>
              </a:rPr>
              <a:t>  μεταξύ του νοητικού πεδίου του ανθρώπου και της Ιεραρχίας.</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800" kern="1200" dirty="0">
                <a:solidFill>
                  <a:srgbClr val="000000"/>
                </a:solidFill>
                <a:effectLst/>
                <a:latin typeface="Arial" panose="020B0604020202020204" pitchFamily="34" charset="0"/>
                <a:ea typeface="+mn-ea"/>
                <a:cs typeface="Times New Roman" panose="02020603050405020304" pitchFamily="18" charset="0"/>
              </a:rPr>
              <a:t> </a:t>
            </a:r>
            <a:endParaRPr lang="el-GR" sz="800" kern="1200" dirty="0">
              <a:solidFill>
                <a:srgbClr val="000000"/>
              </a:solidFill>
              <a:effectLst/>
              <a:latin typeface="Arial" panose="020B0604020202020204" pitchFamily="34" charset="0"/>
              <a:ea typeface="+mn-ea"/>
            </a:endParaRPr>
          </a:p>
          <a:p>
            <a:pPr marL="0" marR="0">
              <a:lnSpc>
                <a:spcPct val="120000"/>
              </a:lnSpc>
              <a:spcBef>
                <a:spcPts val="0"/>
              </a:spcBef>
              <a:spcAft>
                <a:spcPts val="600"/>
              </a:spcAft>
            </a:pPr>
            <a:r>
              <a:rPr lang="el-GR" sz="800" kern="1200" dirty="0">
                <a:solidFill>
                  <a:srgbClr val="000000"/>
                </a:solidFill>
                <a:effectLst/>
                <a:latin typeface="Arial" panose="020B0604020202020204" pitchFamily="34" charset="0"/>
                <a:ea typeface="+mn-ea"/>
              </a:rPr>
              <a:t>Η Εκπαίδευση στη Νέα Εποχή θα λειτουργήσει σύμφωνα με τις γραμμές της κουλτούρας και θα δομεί χαρακτήρες και το νόημα των ορθών ανθρώπινων σχέσεων από τη γέννηση. Το άτομο θα εξασκηθεί στην αυτοπειθαρχία και θα μάθει για τη σωστή εφαρμογή της ενέργειας και της προσωπικής Θέλησης ως δύναμης.</a:t>
            </a:r>
            <a:endParaRPr lang="en-US" sz="800" kern="1200" dirty="0">
              <a:solidFill>
                <a:srgbClr val="000000"/>
              </a:solidFill>
              <a:effectLst/>
              <a:latin typeface="Arial" panose="020B0604020202020204" pitchFamily="34" charset="0"/>
              <a:ea typeface="+mn-ea"/>
            </a:endParaRPr>
          </a:p>
          <a:p>
            <a:pPr marL="0" marR="0">
              <a:lnSpc>
                <a:spcPct val="120000"/>
              </a:lnSpc>
              <a:spcBef>
                <a:spcPts val="0"/>
              </a:spcBef>
              <a:spcAft>
                <a:spcPts val="600"/>
              </a:spcAft>
            </a:pP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600"/>
              </a:spcAft>
            </a:pPr>
            <a:r>
              <a:rPr lang="el-GR" sz="800" kern="1200" dirty="0">
                <a:solidFill>
                  <a:srgbClr val="000000"/>
                </a:solidFill>
                <a:effectLst/>
                <a:latin typeface="Arial" panose="020B0604020202020204" pitchFamily="34" charset="0"/>
                <a:ea typeface="+mn-ea"/>
              </a:rPr>
              <a:t>Ο μαθητής θα μάθει πώς να αντιμετωπίζει κατάλληλα καταστάσεις και θα μάθει να μετουσιώνει τις ενέργειες του φόβου, του θυμού και της εγωιστικής συμπεριφοράς.</a:t>
            </a:r>
            <a:endParaRPr lang="en-US" sz="800" kern="1200" dirty="0">
              <a:solidFill>
                <a:srgbClr val="000000"/>
              </a:solidFill>
              <a:effectLst/>
              <a:latin typeface="Arial" panose="020B0604020202020204" pitchFamily="34" charset="0"/>
              <a:ea typeface="+mn-ea"/>
            </a:endParaRPr>
          </a:p>
          <a:p>
            <a:pPr marL="0" marR="0">
              <a:lnSpc>
                <a:spcPct val="120000"/>
              </a:lnSpc>
              <a:spcBef>
                <a:spcPts val="0"/>
              </a:spcBef>
              <a:spcAft>
                <a:spcPts val="600"/>
              </a:spcAft>
            </a:pPr>
            <a:endParaRPr lang="en-US" sz="800" kern="1200" dirty="0">
              <a:solidFill>
                <a:srgbClr val="000000"/>
              </a:solidFill>
              <a:effectLst/>
              <a:latin typeface="Arial" panose="020B0604020202020204" pitchFamily="34" charset="0"/>
              <a:ea typeface="+mn-ea"/>
            </a:endParaRPr>
          </a:p>
          <a:p>
            <a:pPr marL="0" marR="0">
              <a:lnSpc>
                <a:spcPct val="120000"/>
              </a:lnSpc>
              <a:spcBef>
                <a:spcPts val="0"/>
              </a:spcBef>
              <a:spcAft>
                <a:spcPts val="600"/>
              </a:spcAft>
            </a:pPr>
            <a:r>
              <a:rPr lang="el-GR" sz="800" kern="1200" dirty="0">
                <a:solidFill>
                  <a:srgbClr val="000000"/>
                </a:solidFill>
                <a:effectLst/>
                <a:latin typeface="Arial" panose="020B0604020202020204" pitchFamily="34" charset="0"/>
                <a:ea typeface="+mn-ea"/>
              </a:rPr>
              <a:t>Εκτός από την ακαδημαϊκή και πνευματική κατάρτιση, η εκπαίδευση πρέπει να προετοιμάσει τη νεολαία να υπερβεί οτιδήποτε προκαλεί διαχωρισμό μεταξύ των ανθρώπων.</a:t>
            </a:r>
            <a:endParaRPr lang="en-US" sz="800" kern="1200" dirty="0">
              <a:solidFill>
                <a:srgbClr val="000000"/>
              </a:solidFill>
              <a:effectLst/>
              <a:latin typeface="Arial" panose="020B0604020202020204" pitchFamily="34" charset="0"/>
              <a:ea typeface="+mn-ea"/>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l-GR" i="1" dirty="0"/>
              <a:t>Το 1784 ο </a:t>
            </a:r>
            <a:r>
              <a:rPr lang="el-GR" i="1" dirty="0" err="1"/>
              <a:t>Immanuel</a:t>
            </a:r>
            <a:r>
              <a:rPr lang="el-GR" i="1" dirty="0"/>
              <a:t> </a:t>
            </a:r>
            <a:r>
              <a:rPr lang="el-GR" i="1" dirty="0" err="1"/>
              <a:t>Kant</a:t>
            </a:r>
            <a:r>
              <a:rPr lang="el-GR" i="1" dirty="0"/>
              <a:t> (φιλόσοφος του Διαφωτισμού του 18ου αιώνα) έγραψε:</a:t>
            </a:r>
          </a:p>
          <a:p>
            <a:endParaRPr lang="el-GR" dirty="0"/>
          </a:p>
          <a:p>
            <a:r>
              <a:rPr lang="el-GR" i="1" dirty="0"/>
              <a:t>«Η δημόσια χρήση της λογικής πρέπει ανά πάσα στιγμή να είναι ελεύθερη». Αυτό δεν ήταν απλώς θέμα ελευθερίας του λόγου ή του δικαιώματος να πει ό,τι μπορεί να σκεφτεί κανείς ανά πάσα στιγμή. Αφορούσε, μάλλον, την υποχρέωση του λόγιου ανθρώπου να </a:t>
            </a:r>
            <a:r>
              <a:rPr lang="el-GR" b="1" i="1" dirty="0"/>
              <a:t>μεταφέρει τη γνώση στο αναγνωστικό κοινό</a:t>
            </a:r>
            <a:r>
              <a:rPr lang="el-GR" i="1" dirty="0"/>
              <a:t>, να εμπνεύσει τον συνάνθρωπό του να </a:t>
            </a:r>
            <a:r>
              <a:rPr lang="el-GR" i="1" dirty="0" err="1"/>
              <a:t>παραγματώσει</a:t>
            </a:r>
            <a:r>
              <a:rPr lang="el-GR" i="1" dirty="0"/>
              <a:t> τις δικές του πνευματικές ικανότητες.</a:t>
            </a:r>
          </a:p>
          <a:p>
            <a:endParaRPr lang="el-GR" i="1" dirty="0"/>
          </a:p>
          <a:p>
            <a:r>
              <a:rPr lang="el-GR" dirty="0"/>
              <a:t>Σύμφωνα με τον Καντ, η ελεύθερη και δημόσια άσκηση της λογικής από μόνη της μπορεί να προσφέρει Φώτιση στην ανθρωπότητα.</a:t>
            </a:r>
          </a:p>
          <a:p>
            <a:endParaRPr lang="el-GR" dirty="0"/>
          </a:p>
          <a:p>
            <a:r>
              <a:rPr lang="el-GR" dirty="0"/>
              <a:t>Αυτό υποδηλώνει ότι είναι ευθύνη των ηγετών μας και των μέσων ενημέρωσης να προωθήσουν αυτή τη νοοτροπία.</a:t>
            </a:r>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5</a:t>
            </a:fld>
            <a:endParaRPr lang="en-US"/>
          </a:p>
        </p:txBody>
      </p:sp>
    </p:spTree>
    <p:extLst>
      <p:ext uri="{BB962C8B-B14F-4D97-AF65-F5344CB8AC3E}">
        <p14:creationId xmlns:p14="http://schemas.microsoft.com/office/powerpoint/2010/main" val="326970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l-GR" dirty="0"/>
              <a:t>Περιγράφω συνοπτικά:</a:t>
            </a:r>
          </a:p>
          <a:p>
            <a:endParaRPr lang="en-US" dirty="0"/>
          </a:p>
          <a:p>
            <a:pPr marL="171450" indent="-171450">
              <a:buFont typeface="Arial" panose="020B0604020202020204" pitchFamily="34" charset="0"/>
              <a:buChar char="•"/>
            </a:pPr>
            <a:r>
              <a:rPr lang="el-GR" dirty="0"/>
              <a:t>Καταλαβαίνουμε ότι η πλειονότητα της Ανθρωπότητας κατοικεί στα κατώτερα  18 υποπεδία, δηλαδή στο πεδίο της σκέψης (Κατώτερο Νοητικό) και του συναισθήματος (Αστρικό) ...και σε μεγάλο βαθμό δεν γνωρίζει πώς η Ψυχή μπορεί να καθοδηγεί την ανθρώπινη δραστηριότητα.</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l-GR" b="0" dirty="0"/>
              <a:t>Ένας κύριος στόχος που πρέπει να επιτύχουν οι μελλοντικοί εκπαιδευτικοί είναι να βοηθήσουν να φέρουν τους ανθρώπους συνειδητά, ιδιαίτερα τη νεολαία μας στο μονοπάτι της Εξέλιξης, και να δημιουργήσουν </a:t>
            </a:r>
            <a:r>
              <a:rPr lang="el-GR" b="0" u="sng" dirty="0"/>
              <a:t>μια γέφυρα ή </a:t>
            </a:r>
            <a:r>
              <a:rPr lang="el-GR" b="0" u="sng" dirty="0" err="1"/>
              <a:t>Ανταχκαράνα</a:t>
            </a:r>
            <a:r>
              <a:rPr lang="el-GR" b="0" u="sng" dirty="0"/>
              <a:t>  που θα επιτρέψει στο κατώτερο νου να συνδεθεί και να φτάσει στην Πνευματική Τριάδα….</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l-GR" dirty="0"/>
              <a:t>Αυτό θα επιτρέψει στο άτομο να επικοινωνήσει απευθείας με την Ψυχή και να μάθει να επικαλείται το Βουδικό πεδίο</a:t>
            </a:r>
          </a:p>
          <a:p>
            <a:pPr marL="171450" indent="-171450">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dirty="0"/>
              <a:t>Κατασκευάστε την Antahkarana για να δημιουργήσετε μια γέφυρα μεταξύ των κατώτερων 18 υποπεδίων όπου κατοικεί η προσωπικότητα του καθημερινού ανθρώπου. Αυτή η γέφυρα θα συνδέσει τον κατώτερο συγκεκριμένο νου, μέσω του Αφηρημένου νου με το Μάνας και με τα ανώτερα πεδία  όπου βρίσκεται η Πνευματική Τριάδα – η Ανώτερη έκφραση του Εαυτού.</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p>
          <a:p>
            <a:pPr marL="628650" lvl="1" indent="-171450">
              <a:buFont typeface="Courier New" panose="02070309020205020404" pitchFamily="49" charset="0"/>
              <a:buChar char="o"/>
            </a:pPr>
            <a:r>
              <a:rPr lang="el-GR" dirty="0"/>
              <a:t>Αυτό θα κάνει το νου  και το αστρικό σώμα να ανταποκρίνεται στις ενέργειες της αγάπης-σοφίας και της καθαρής λογικής. Αυτή είναι η Επιστήμη της Λύτρωσης....δηλ. αντικαθιστούμε την  κατώτερη αστρική ύλη με ανώτερη βουδική ουσία.</a:t>
            </a:r>
          </a:p>
          <a:p>
            <a:pPr marL="628650" lvl="1" indent="-171450">
              <a:buFont typeface="Courier New" panose="02070309020205020404" pitchFamily="49" charset="0"/>
              <a:buChar char="o"/>
            </a:pPr>
            <a:endParaRPr lang="el-GR" dirty="0"/>
          </a:p>
          <a:p>
            <a:pPr marL="628650" lvl="1" indent="-171450">
              <a:buFont typeface="Courier New" panose="02070309020205020404" pitchFamily="49" charset="0"/>
              <a:buChar char="o"/>
            </a:pPr>
            <a:r>
              <a:rPr lang="el-GR" dirty="0"/>
              <a:t>Εδώ, ο </a:t>
            </a:r>
            <a:r>
              <a:rPr lang="el-GR" dirty="0" err="1"/>
              <a:t>Βούδι</a:t>
            </a:r>
            <a:r>
              <a:rPr lang="el-GR" dirty="0"/>
              <a:t>  αντικαθιστά τις κατώτερες αστρικές τάσεις, όπως την αντιδραστικότητα με το να ανταποκρίνεται διανοητικά. Το </a:t>
            </a:r>
            <a:r>
              <a:rPr lang="el-GR" dirty="0" err="1"/>
              <a:t>Βούδι</a:t>
            </a:r>
            <a:r>
              <a:rPr lang="el-GR" dirty="0"/>
              <a:t> επιτρέπει επίσης τη σωστή χτίσιμο  χαρακτήρων….. Θα μιλήσω για αυτό σύντομα.</a:t>
            </a:r>
            <a:endParaRPr lang="en-US"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l-GR" altLang="en-US" sz="1800" b="1" dirty="0">
                <a:latin typeface="Arial" pitchFamily="34" charset="0"/>
                <a:cs typeface="Arial" pitchFamily="34" charset="0"/>
              </a:rPr>
              <a:t>Τα Καθήκοντα Μελλοντικών Εκπαιδευτικών</a:t>
            </a:r>
            <a:endParaRPr lang="en-US" sz="1800" kern="1200" dirty="0">
              <a:solidFill>
                <a:schemeClr val="tx1"/>
              </a:solidFill>
              <a:latin typeface="+mn-lt"/>
              <a:ea typeface="+mn-ea"/>
              <a:cs typeface="+mn-cs"/>
            </a:endParaRPr>
          </a:p>
          <a:p>
            <a:pPr marL="0" marR="0">
              <a:lnSpc>
                <a:spcPct val="115000"/>
              </a:lnSpc>
              <a:spcBef>
                <a:spcPts val="0"/>
              </a:spcBef>
              <a:spcAft>
                <a:spcPts val="1000"/>
              </a:spcAft>
            </a:pPr>
            <a:endPar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Στην παρούσα μορφή, το έργο του 4ου Σπερματικού Ομίλου αφορά την εκπαίδευση των μαζών, ανεξαρτήτως χώρας και χρησιμεύει στην εκπαίδευση του ατόμου ώστε να λειτουργεί μέσα σε μια ανταγωνιστική και υλιστική κουλτούρα.</a:t>
            </a:r>
          </a:p>
          <a:p>
            <a:pPr marL="0" marR="0">
              <a:lnSpc>
                <a:spcPct val="115000"/>
              </a:lnSpc>
              <a:spcBef>
                <a:spcPts val="0"/>
              </a:spcBef>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Θιβετιανός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υποδεικνύει ότι το έργο των Εκπαιδευτικών είναι «</a:t>
            </a:r>
            <a:r>
              <a:rPr lang="el-GR" sz="1800" i="1" dirty="0">
                <a:effectLst/>
                <a:latin typeface="Calibri" panose="020F0502020204030204" pitchFamily="34" charset="0"/>
                <a:ea typeface="Calibri" panose="020F0502020204030204" pitchFamily="34" charset="0"/>
                <a:cs typeface="Times New Roman" panose="02020603050405020304" pitchFamily="18" charset="0"/>
              </a:rPr>
              <a:t>κατά μήκος των γραμμών της κουλτούρας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(Μαθητεία στην Νέα Εποχή Ι) και λέει ότι η εκπαίδευση των μεσαίων στρωμάτων είναι σημαντική ώστε  να μπορούν να γίνουν διαμορφωτές της κοινής γνώμης, δηλαδή να λειτουργούν στο νοητικό πεδίο για να λαμβάνουν πιο ενημερωμένες αποφάσεις .</a:t>
            </a:r>
          </a:p>
          <a:p>
            <a:pPr marL="0" marR="0">
              <a:lnSpc>
                <a:spcPct val="115000"/>
              </a:lnSpc>
              <a:spcBef>
                <a:spcPts val="0"/>
              </a:spcBef>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Για το άμεσο έργο των Εκπαιδευτικών στη Νέα Εποχή, στην Εξωτερίκευση της Ιεραρχίας ο Τ.Κ. λέει:</a:t>
            </a: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l-GR"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υπάρχει ένας τεράστιος αριθμός ανθρώπων που… οδυνηρά και με απείρως αργές διαδικασίες εξελίσσονται από τη ζωώδη ενστικτώδη φύση σε αυτή των ανθρώπων, με αφύπνιση συνείδησης, και με παρόρμηση για βελτίωση οι οποίοι μπορούν να ανταποκριθούν σε απλές εκπαιδευτικές διαδικασίες, όταν είναι διαθέσιμες. Είναι το προϊόν των αργά κινούμενων επιρροών της ζωής και της ίδιας της ύλης».</a:t>
            </a:r>
            <a:endPar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endPar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15000"/>
              </a:lnSpc>
              <a:spcBef>
                <a:spcPts val="0"/>
              </a:spcBef>
              <a:spcAft>
                <a:spcPts val="0"/>
              </a:spcAft>
              <a:buClrTx/>
              <a:buSzTx/>
              <a:buFontTx/>
              <a:buNone/>
              <a:tabLst/>
              <a:defRPr/>
            </a:pPr>
            <a:r>
              <a:rPr lang="el-GR" sz="1800" b="0" i="1" u="none" dirty="0"/>
              <a:t>Με αυτόν τον τρόπο</a:t>
            </a:r>
            <a:r>
              <a:rPr lang="el-GR" sz="1800" b="0" u="none" dirty="0"/>
              <a:t>, το ένστικτο μπορεί να αναμειχθεί ή να επιλυθεί στην ανώτερη έκφρασή του—τη διάνοια…..οδηγώντας στη Ενόραση. Αυτό θα βοηθούσε στην αντιστάθμιση του προβλήματος της οικονομικής ανισότητας όπου οι μη προνομιούχοι δεν έχουν πρόσβαση στην τριτοβάθμια εκπαίδευση λόγω οικονομικών συνθηκών.</a:t>
            </a:r>
            <a:endParaRPr lang="en-US" sz="1800" b="0" u="none" dirty="0"/>
          </a:p>
          <a:p>
            <a:pPr marL="45720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l-GR" sz="1800" b="0" u="non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Με ένα </a:t>
            </a:r>
            <a:r>
              <a:rPr lang="el-GR" sz="1800" b="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ανομοιόμορφα αναπτυγμένο νοητικό πεδίο</a:t>
            </a:r>
            <a:r>
              <a:rPr lang="el-GR" sz="1800" b="0" u="non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έχει δημιουργηθεί μια διάσπαση σε όλους τους πολιτισμούς. Είναι οι απλοί ευφυείς άνθρωποι, μορφωμένοι κάτω από τα μαζικά συστήματα της παρούσας εποχής, που είναι σε θέση περιστασιακά να σκέφτονται και να εγείρονται για να αντιμετωπίσουν νοητικές  καταστάσεις έκτακτης ανάγκης. Δεν είναι, μέχρι στιγμής, ιδιαίτερα καλλιεργημένοι, αλλά αποτελούν τη λεγόμενη γενικό κοινό που ονομάζουμε με τις λέξεις ανώτερη και κατώτερη μεσαία τάξη.</a:t>
            </a:r>
            <a:endParaRPr lang="en-US" sz="1800" b="0" u="non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800" b="0" u="non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l-GR" sz="1200" b="0" u="none" dirty="0">
                <a:solidFill>
                  <a:srgbClr val="000000"/>
                </a:solidFill>
                <a:effectLst/>
                <a:latin typeface="Arial" panose="020B0604020202020204" pitchFamily="34" charset="0"/>
                <a:ea typeface="Times New Roman" panose="02020603050405020304" pitchFamily="18" charset="0"/>
              </a:rPr>
              <a:t>Η εκπαίδευση αυτής της ομάδας </a:t>
            </a:r>
            <a:r>
              <a:rPr lang="el-GR" sz="1200" b="0" u="sng" dirty="0">
                <a:solidFill>
                  <a:srgbClr val="000000"/>
                </a:solidFill>
                <a:effectLst/>
                <a:latin typeface="Arial" panose="020B0604020202020204" pitchFamily="34" charset="0"/>
                <a:ea typeface="Times New Roman" panose="02020603050405020304" pitchFamily="18" charset="0"/>
              </a:rPr>
              <a:t>μπορεί να διεγείρεται </a:t>
            </a:r>
            <a:r>
              <a:rPr lang="el-GR" sz="1200" b="0" u="none" dirty="0">
                <a:solidFill>
                  <a:srgbClr val="000000"/>
                </a:solidFill>
                <a:effectLst/>
                <a:latin typeface="Arial" panose="020B0604020202020204" pitchFamily="34" charset="0"/>
                <a:ea typeface="Times New Roman" panose="02020603050405020304" pitchFamily="18" charset="0"/>
              </a:rPr>
              <a:t>από την εισροή του φωτός της σοφίας και έτσι να αποτελέσει μια ομάδα γεφύρωσης μεταξύ της ανώτερης και της κατώτερης μεσαίας τάξης. Αυτή η «διεγερτική» διαδικασία θα καταστήσει τα μέλη του πολιτιστικά φιλόδοξους, με μια νέα αίσθηση αξιών, με μια αναγνώριση πνευματικών στόχων και με μια ανεπτυγμένη ικανότητα που θα τους  κάνει διαμορφωτές της κοινής γνώμης.</a:t>
            </a:r>
          </a:p>
          <a:p>
            <a:endParaRPr lang="en-US" sz="1200" b="0" u="none" dirty="0">
              <a:solidFill>
                <a:srgbClr val="000000"/>
              </a:solidFill>
              <a:effectLst/>
              <a:latin typeface="Arial" panose="020B0604020202020204" pitchFamily="34" charset="0"/>
              <a:ea typeface="Times New Roman" panose="02020603050405020304" pitchFamily="18" charset="0"/>
            </a:endParaRPr>
          </a:p>
          <a:p>
            <a:pPr marL="628650" lvl="1" indent="-171450">
              <a:buFont typeface="Arial" panose="020B0604020202020204" pitchFamily="34" charset="0"/>
              <a:buChar char="•"/>
            </a:pPr>
            <a:r>
              <a:rPr lang="el-GR" sz="1200" b="0" u="none" dirty="0">
                <a:solidFill>
                  <a:srgbClr val="000000"/>
                </a:solidFill>
                <a:effectLst/>
                <a:latin typeface="Arial" panose="020B0604020202020204" pitchFamily="34" charset="0"/>
                <a:ea typeface="Times New Roman" panose="02020603050405020304" pitchFamily="18" charset="0"/>
              </a:rPr>
              <a:t>Θα είναι τότε η πιο σημαντική ομάδα, που θα εκφράζει την κουλτούρα της Νέας Εποχής και που θα θέσει το πρότυπο των αξιών για τις μάζες.</a:t>
            </a:r>
            <a:endParaRPr lang="en-US" sz="1200" b="0" u="none" dirty="0">
              <a:solidFill>
                <a:srgbClr val="000000"/>
              </a:solidFill>
              <a:effectLst/>
              <a:latin typeface="Arial" panose="020B0604020202020204" pitchFamily="34" charset="0"/>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i="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Με εκείνους που είναι πιο δυνατοί με την εξελικτική παρόρμηση και με τις διαδικασίες ανάπτυξης του νοητικού πεδίου, όπως η Ιεραρχία και οι εξαιρετικά ευφυείς και μορφωμένοι, ο Τ.Κ. λέει: θα σηκωθούν και θα «θεραπεύσουν με τη δική τους περιεκτικότητα».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Σε αυτό το παράδειγμα, αυτή η μεγαλύτερη Ομάδα μπορεί </a:t>
            </a:r>
            <a:r>
              <a:rPr lang="el-GR" sz="1200" b="1" u="sng" dirty="0">
                <a:effectLst/>
                <a:latin typeface="Calibri" panose="020F0502020204030204" pitchFamily="34" charset="0"/>
                <a:ea typeface="Calibri" panose="020F0502020204030204" pitchFamily="34" charset="0"/>
                <a:cs typeface="Times New Roman" panose="02020603050405020304" pitchFamily="18" charset="0"/>
              </a:rPr>
              <a:t>πάντα να περιλαμβάνει τη μικρότερη </a:t>
            </a:r>
            <a:r>
              <a:rPr lang="el-GR" sz="1200" i="1" dirty="0">
                <a:effectLst/>
                <a:latin typeface="Calibri" panose="020F0502020204030204" pitchFamily="34" charset="0"/>
                <a:ea typeface="Calibri" panose="020F0502020204030204" pitchFamily="34" charset="0"/>
                <a:cs typeface="Times New Roman" panose="02020603050405020304" pitchFamily="18" charset="0"/>
              </a:rPr>
              <a:t>και έτσι να βοηθήσει να «</a:t>
            </a:r>
            <a:r>
              <a:rPr lang="el-GR" sz="1200" i="1" dirty="0" err="1">
                <a:effectLst/>
                <a:latin typeface="Calibri" panose="020F0502020204030204" pitchFamily="34" charset="0"/>
                <a:ea typeface="Calibri" panose="020F0502020204030204" pitchFamily="34" charset="0"/>
                <a:cs typeface="Times New Roman" panose="02020603050405020304" pitchFamily="18" charset="0"/>
              </a:rPr>
              <a:t>γεφυρώθούν</a:t>
            </a:r>
            <a:r>
              <a:rPr lang="el-GR" sz="1200" i="1" dirty="0">
                <a:effectLst/>
                <a:latin typeface="Calibri" panose="020F0502020204030204" pitchFamily="34" charset="0"/>
                <a:ea typeface="Calibri" panose="020F0502020204030204" pitchFamily="34" charset="0"/>
                <a:cs typeface="Times New Roman" panose="02020603050405020304" pitchFamily="18" charset="0"/>
              </a:rPr>
              <a:t> όλα τα κενά».</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a:p>
            <a:endParaRPr lang="en-US"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231775" marR="0" lvl="0" indent="-231775" algn="l" defTabSz="914400" rtl="0" eaLnBrk="1" fontAlgn="auto" latinLnBrk="0" hangingPunct="1">
              <a:lnSpc>
                <a:spcPct val="100000"/>
              </a:lnSpc>
              <a:spcBef>
                <a:spcPts val="0"/>
              </a:spcBef>
              <a:spcAft>
                <a:spcPts val="600"/>
              </a:spcAft>
              <a:buClrTx/>
              <a:buSzPct val="80000"/>
              <a:buFontTx/>
              <a:buNone/>
              <a:tabLst/>
              <a:defRPr/>
            </a:pPr>
            <a:r>
              <a:rPr lang="el-GR" altLang="en-US" sz="1400" b="1" dirty="0">
                <a:solidFill>
                  <a:schemeClr val="bg1"/>
                </a:solidFill>
                <a:latin typeface="Arial" panose="020B0604020202020204" pitchFamily="34" charset="0"/>
                <a:cs typeface="Arial" panose="020B0604020202020204" pitchFamily="34" charset="0"/>
              </a:rPr>
              <a:t>Τα Χρόνια Διαμόρφωσης….Εκπαίδευση προσανατολισμένη … εφαρμόζοντας συγκεκριμένες μεθόδους</a:t>
            </a:r>
            <a:endParaRPr lang="en-US" sz="1400" b="1" u="none" baseline="0" dirty="0">
              <a:cs typeface="Arial" pitchFamily="34" charset="0"/>
            </a:endParaRPr>
          </a:p>
          <a:p>
            <a:pPr marL="231775" indent="-231775">
              <a:spcAft>
                <a:spcPts val="600"/>
              </a:spcAft>
              <a:buSzPct val="80000"/>
              <a:buFontTx/>
              <a:buNone/>
            </a:pPr>
            <a:endParaRPr lang="en-US" sz="1400" b="1" u="none" baseline="0" dirty="0">
              <a:cs typeface="Arial" pitchFamily="34" charset="0"/>
            </a:endParaRPr>
          </a:p>
          <a:p>
            <a:pPr marL="0" indent="-231775">
              <a:spcAft>
                <a:spcPts val="600"/>
              </a:spcAft>
              <a:buSzPct val="80000"/>
              <a:buFontTx/>
              <a:buNone/>
            </a:pPr>
            <a:r>
              <a:rPr lang="el-GR" sz="1800" dirty="0">
                <a:effectLst/>
                <a:latin typeface="Arial" panose="020B0604020202020204" pitchFamily="34" charset="0"/>
                <a:ea typeface="Times New Roman" panose="02020603050405020304" pitchFamily="18" charset="0"/>
              </a:rPr>
              <a:t>Στον σημερινό κόσμο, υπάρχουν πολλές εκπαιδευτικές προσεγγίσεις για το πώς να μεγαλώσει ένα παιδί κοινωνικά και πνευματικά, όπως του Ζαν  </a:t>
            </a:r>
            <a:r>
              <a:rPr lang="el-GR" sz="1800" dirty="0" err="1">
                <a:effectLst/>
                <a:latin typeface="Arial" panose="020B0604020202020204" pitchFamily="34" charset="0"/>
                <a:ea typeface="Times New Roman" panose="02020603050405020304" pitchFamily="18" charset="0"/>
              </a:rPr>
              <a:t>Πιαζέ</a:t>
            </a:r>
            <a:r>
              <a:rPr lang="el-GR" sz="180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 Jean Piaget’s </a:t>
            </a:r>
            <a:r>
              <a:rPr lang="el-GR" sz="1800" dirty="0">
                <a:effectLst/>
                <a:latin typeface="Arial" panose="020B0604020202020204" pitchFamily="34" charset="0"/>
                <a:ea typeface="Times New Roman" panose="02020603050405020304" pitchFamily="18" charset="0"/>
              </a:rPr>
              <a:t>)«τα Στάδια Γνωστικής Ανάπτυξης»  και το Σχολείο </a:t>
            </a:r>
            <a:r>
              <a:rPr lang="el-GR" sz="1800" dirty="0" err="1">
                <a:effectLst/>
                <a:latin typeface="Arial" panose="020B0604020202020204" pitchFamily="34" charset="0"/>
                <a:ea typeface="Times New Roman" panose="02020603050405020304" pitchFamily="18" charset="0"/>
              </a:rPr>
              <a:t>Γάλντροφ</a:t>
            </a:r>
            <a:r>
              <a:rPr lang="el-GR" sz="1800" dirty="0">
                <a:effectLst/>
                <a:latin typeface="Arial" panose="020B0604020202020204" pitchFamily="34" charset="0"/>
                <a:ea typeface="Times New Roman" panose="02020603050405020304" pitchFamily="18" charset="0"/>
              </a:rPr>
              <a:t> </a:t>
            </a:r>
            <a:r>
              <a:rPr lang="el-GR" sz="1800" dirty="0" err="1">
                <a:effectLst/>
                <a:latin typeface="Arial" panose="020B0604020202020204" pitchFamily="34" charset="0"/>
                <a:ea typeface="Times New Roman" panose="02020603050405020304" pitchFamily="18" charset="0"/>
              </a:rPr>
              <a:t>Waldorf</a:t>
            </a:r>
            <a:r>
              <a:rPr lang="el-GR" sz="1800" dirty="0">
                <a:effectLst/>
                <a:latin typeface="Arial" panose="020B0604020202020204" pitchFamily="34" charset="0"/>
                <a:ea typeface="Times New Roman" panose="02020603050405020304" pitchFamily="18" charset="0"/>
              </a:rPr>
              <a:t>, που ιδρύθηκε από τον </a:t>
            </a:r>
            <a:r>
              <a:rPr lang="el-GR" sz="1800" dirty="0" err="1">
                <a:effectLst/>
                <a:latin typeface="Arial" panose="020B0604020202020204" pitchFamily="34" charset="0"/>
                <a:ea typeface="Times New Roman" panose="02020603050405020304" pitchFamily="18" charset="0"/>
              </a:rPr>
              <a:t>Ρουντολφ</a:t>
            </a:r>
            <a:r>
              <a:rPr lang="el-GR" sz="1800" dirty="0">
                <a:effectLst/>
                <a:latin typeface="Arial" panose="020B0604020202020204" pitchFamily="34" charset="0"/>
                <a:ea typeface="Times New Roman" panose="02020603050405020304" pitchFamily="18" charset="0"/>
              </a:rPr>
              <a:t> </a:t>
            </a:r>
            <a:r>
              <a:rPr lang="el-GR" sz="1800" dirty="0" err="1">
                <a:effectLst/>
                <a:latin typeface="Arial" panose="020B0604020202020204" pitchFamily="34" charset="0"/>
                <a:ea typeface="Times New Roman" panose="02020603050405020304" pitchFamily="18" charset="0"/>
              </a:rPr>
              <a:t>Στεινερ</a:t>
            </a:r>
            <a:r>
              <a:rPr lang="el-GR" sz="1800" dirty="0">
                <a:effectLst/>
                <a:latin typeface="Arial" panose="020B0604020202020204" pitchFamily="34" charset="0"/>
                <a:ea typeface="Times New Roman" panose="02020603050405020304" pitchFamily="18" charset="0"/>
              </a:rPr>
              <a:t> (</a:t>
            </a:r>
            <a:r>
              <a:rPr lang="el-GR" sz="1800" dirty="0" err="1">
                <a:effectLst/>
                <a:latin typeface="Arial" panose="020B0604020202020204" pitchFamily="34" charset="0"/>
                <a:ea typeface="Times New Roman" panose="02020603050405020304" pitchFamily="18" charset="0"/>
              </a:rPr>
              <a:t>Rudolph</a:t>
            </a:r>
            <a:r>
              <a:rPr lang="el-GR" sz="1800" dirty="0">
                <a:effectLst/>
                <a:latin typeface="Arial" panose="020B0604020202020204" pitchFamily="34" charset="0"/>
                <a:ea typeface="Times New Roman" panose="02020603050405020304" pitchFamily="18" charset="0"/>
              </a:rPr>
              <a:t> </a:t>
            </a:r>
            <a:r>
              <a:rPr lang="el-GR" sz="1800" dirty="0" err="1">
                <a:effectLst/>
                <a:latin typeface="Arial" panose="020B0604020202020204" pitchFamily="34" charset="0"/>
                <a:ea typeface="Times New Roman" panose="02020603050405020304" pitchFamily="18" charset="0"/>
              </a:rPr>
              <a:t>Steiner</a:t>
            </a:r>
            <a:r>
              <a:rPr lang="el-GR" sz="1800" dirty="0">
                <a:effectLst/>
                <a:latin typeface="Arial" panose="020B0604020202020204" pitchFamily="34" charset="0"/>
                <a:ea typeface="Times New Roman" panose="02020603050405020304" pitchFamily="18" charset="0"/>
              </a:rPr>
              <a:t> )στις αρχές του 20ού αιώνα. Και οι δύο προέρχονται από μια κατανόηση της ανθρώπινης ανάπτυξης που ανταποκρίνεται στις ανάγκες του αναπτυσσόμενου παιδιού.</a:t>
            </a:r>
            <a:endParaRPr lang="en-US" sz="1800" dirty="0">
              <a:effectLst/>
              <a:latin typeface="Arial" panose="020B0604020202020204" pitchFamily="34" charset="0"/>
              <a:ea typeface="Times New Roman" panose="02020603050405020304" pitchFamily="18" charset="0"/>
            </a:endParaRPr>
          </a:p>
          <a:p>
            <a:pPr marL="231775" indent="-231775">
              <a:spcAft>
                <a:spcPts val="600"/>
              </a:spcAft>
              <a:buSzPct val="80000"/>
              <a:buFontTx/>
              <a:buNone/>
            </a:pPr>
            <a:endParaRPr lang="en-US" sz="1800" b="0" u="none" baseline="0" dirty="0">
              <a:effectLst/>
              <a:latin typeface="Arial" panose="020B0604020202020204" pitchFamily="34" charset="0"/>
              <a:cs typeface="Arial" pitchFamily="34" charset="0"/>
            </a:endParaRPr>
          </a:p>
          <a:p>
            <a:pPr marL="0" marR="0" indent="0" algn="just">
              <a:lnSpc>
                <a:spcPct val="120000"/>
              </a:lnSpc>
              <a:spcBef>
                <a:spcPts val="600"/>
              </a:spcBef>
              <a:spcAft>
                <a:spcPts val="600"/>
              </a:spcAft>
              <a:buFont typeface="Arial" panose="020B0604020202020204" pitchFamily="34" charset="0"/>
              <a:buNone/>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Με το σχολείο </a:t>
            </a:r>
            <a:r>
              <a:rPr lang="el-GR" sz="1800" dirty="0" err="1">
                <a:effectLst/>
                <a:latin typeface="Arial" panose="020B0604020202020204" pitchFamily="34" charset="0"/>
                <a:ea typeface="Times New Roman" panose="02020603050405020304" pitchFamily="18" charset="0"/>
              </a:rPr>
              <a:t>Γάλντροφ</a:t>
            </a:r>
            <a:r>
              <a:rPr lang="el-GR" sz="1800" dirty="0">
                <a:effectLst/>
                <a:latin typeface="Arial" panose="020B0604020202020204" pitchFamily="34" charset="0"/>
                <a:ea typeface="Times New Roman" panose="02020603050405020304" pitchFamily="18" charset="0"/>
              </a:rPr>
              <a:t> (</a:t>
            </a:r>
            <a:r>
              <a:rPr lang="el-GR" sz="1800" dirty="0" err="1">
                <a:effectLst/>
                <a:latin typeface="Arial" panose="020B0604020202020204" pitchFamily="34" charset="0"/>
                <a:ea typeface="Times New Roman" panose="02020603050405020304" pitchFamily="18" charset="0"/>
                <a:cs typeface="Times New Roman" panose="02020603050405020304" pitchFamily="18" charset="0"/>
              </a:rPr>
              <a:t>Waldorf</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u="sng" dirty="0">
                <a:effectLst/>
                <a:latin typeface="Arial" panose="020B0604020202020204" pitchFamily="34" charset="0"/>
                <a:ea typeface="Times New Roman" panose="02020603050405020304" pitchFamily="18" charset="0"/>
                <a:cs typeface="Times New Roman" panose="02020603050405020304" pitchFamily="18" charset="0"/>
              </a:rPr>
              <a:t>ως μια </a:t>
            </a:r>
            <a:r>
              <a:rPr lang="el-GR" sz="1800" b="1" u="sng" dirty="0">
                <a:effectLst/>
                <a:latin typeface="Arial" panose="020B0604020202020204" pitchFamily="34" charset="0"/>
                <a:ea typeface="Times New Roman" panose="02020603050405020304" pitchFamily="18" charset="0"/>
                <a:cs typeface="Times New Roman" panose="02020603050405020304" pitchFamily="18" charset="0"/>
              </a:rPr>
              <a:t>πιθανή</a:t>
            </a:r>
            <a:r>
              <a:rPr lang="el-GR" sz="1800" u="sng" dirty="0">
                <a:effectLst/>
                <a:latin typeface="Arial" panose="020B0604020202020204" pitchFamily="34" charset="0"/>
                <a:ea typeface="Times New Roman" panose="02020603050405020304" pitchFamily="18" charset="0"/>
                <a:cs typeface="Times New Roman" panose="02020603050405020304" pitchFamily="18" charset="0"/>
              </a:rPr>
              <a:t> μέθοδο για μελλοντική διδασκαλία</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βασίζεται επίσης στην ιδέα ότι ένα παιδί περνά από μια σειρά από στάδια γνωστικής ανάπτυξης πριν ενηλικιωθεί. Ωστόσο, οι μέθοδοί στις οποίες  βασίζεται είναι περισσότερο πνευματικές και εσωτερικές από εκείνες του Ζαν </a:t>
            </a:r>
            <a:r>
              <a:rPr lang="el-GR" sz="1800" dirty="0" err="1">
                <a:effectLst/>
                <a:latin typeface="Arial" panose="020B0604020202020204" pitchFamily="34" charset="0"/>
                <a:ea typeface="Times New Roman" panose="02020603050405020304" pitchFamily="18" charset="0"/>
                <a:cs typeface="Times New Roman" panose="02020603050405020304" pitchFamily="18" charset="0"/>
              </a:rPr>
              <a:t>Πιαζέ</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 </a:t>
            </a:r>
            <a:r>
              <a:rPr lang="el-GR" sz="1800" dirty="0" err="1">
                <a:effectLst/>
                <a:latin typeface="Arial" panose="020B0604020202020204" pitchFamily="34" charset="0"/>
                <a:ea typeface="Times New Roman" panose="02020603050405020304" pitchFamily="18" charset="0"/>
                <a:cs typeface="Times New Roman" panose="02020603050405020304" pitchFamily="18" charset="0"/>
              </a:rPr>
              <a:t>Piaget</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20000"/>
              </a:lnSpc>
              <a:spcBef>
                <a:spcPts val="600"/>
              </a:spcBef>
              <a:spcAft>
                <a:spcPts val="600"/>
              </a:spcAft>
              <a:buFont typeface="Arial" panose="020B0604020202020204" pitchFamily="34" charse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lgn="just">
              <a:lnSpc>
                <a:spcPct val="120000"/>
              </a:lnSpc>
              <a:spcBef>
                <a:spcPts val="600"/>
              </a:spcBef>
              <a:spcAft>
                <a:spcPts val="600"/>
              </a:spcAft>
              <a:buFont typeface="Arial" panose="020B0604020202020204" pitchFamily="34" charset="0"/>
              <a:buNone/>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Στη Σχολή </a:t>
            </a:r>
            <a:r>
              <a:rPr lang="el-GR" sz="1800" dirty="0" err="1">
                <a:effectLst/>
                <a:latin typeface="Arial" panose="020B0604020202020204" pitchFamily="34" charset="0"/>
                <a:ea typeface="Times New Roman" panose="02020603050405020304" pitchFamily="18" charset="0"/>
                <a:cs typeface="Times New Roman" panose="02020603050405020304" pitchFamily="18" charset="0"/>
              </a:rPr>
              <a:t>Waldorf</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τα έτη που διαμορφώνουν ένα παιδί είναι από 1-7 ετών. Το παιδί αναγνωρίζεται ως υποκινούμενο από ένστικτο και επιθυμία. Μαθαίνει από νωρίς πώς να κυριαρχεί στο φυσικό του σώμα και να βελτιώνει της κινητικές του λειτουργίες.</a:t>
            </a:r>
          </a:p>
          <a:p>
            <a:pPr marL="0" marR="0" indent="0" algn="just">
              <a:lnSpc>
                <a:spcPct val="120000"/>
              </a:lnSpc>
              <a:spcBef>
                <a:spcPts val="600"/>
              </a:spcBef>
              <a:spcAft>
                <a:spcPts val="600"/>
              </a:spcAft>
              <a:buFont typeface="Arial" panose="020B0604020202020204" pitchFamily="34" charset="0"/>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20000"/>
              </a:lnSpc>
              <a:spcBef>
                <a:spcPts val="600"/>
              </a:spcBef>
              <a:spcAft>
                <a:spcPts val="60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Κατά τη διάρκεια αυτής της περιόδου, το πολύ μικρό παιδί διδάσκεται τις πιο στοιχειώδεις μορφές της Θέλησης και πώς να τις αξιοποιήσει με εποικοδομητικό τρόπο. Μέσα από διάφορες δραστηριότητες, το παιδί αναπτύσσει την ικανότητα να </a:t>
            </a:r>
            <a:r>
              <a:rPr lang="el-GR" sz="1800" dirty="0" err="1">
                <a:effectLst/>
                <a:latin typeface="Arial" panose="020B0604020202020204" pitchFamily="34" charset="0"/>
                <a:ea typeface="Times New Roman" panose="02020603050405020304" pitchFamily="18" charset="0"/>
                <a:cs typeface="Times New Roman" panose="02020603050405020304" pitchFamily="18" charset="0"/>
              </a:rPr>
              <a:t>αλληλεπιδρά</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κοινωνικά και γνωστικά με τους άλλους, μιμούμενο τις  δυνάμεις του έξω κόσμο.</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gn="just">
              <a:lnSpc>
                <a:spcPct val="120000"/>
              </a:lnSpc>
              <a:spcBef>
                <a:spcPts val="600"/>
              </a:spcBef>
              <a:spcAft>
                <a:spcPts val="60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20000"/>
              </a:lnSpc>
              <a:spcBef>
                <a:spcPts val="600"/>
              </a:spcBef>
              <a:spcAft>
                <a:spcPts val="60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Στην επόμενη φάση, περίπου στις ηλικίες 7-14, το παιδί εμπλέκεται στην αίσθηση της φύσης του αστρικού του σώματος. Μπορεί να αισθάνεται μια σειρά συναισθημάτων από τη λύπη μέχρι τη χαρά και πώς να τα διαχειριστεί σε ένα πλαίσιο που θα βλέπει την ομορφιά σε όλα τα πράγματα και τους ανθρώπους. Τα παιδιά ενθαρρύνονται να χρησιμοποιούν τα συναισθήματά τους σε συνδυασμό με τη φαντασία τους για να συνδεθούν με άλλους κοινωνικά ως μαθησιακή διαδικασία. Στο σχολείο </a:t>
            </a:r>
            <a:r>
              <a:rPr lang="el-GR" sz="1800" dirty="0" err="1">
                <a:effectLst/>
                <a:latin typeface="Arial" panose="020B0604020202020204" pitchFamily="34" charset="0"/>
                <a:ea typeface="Times New Roman" panose="02020603050405020304" pitchFamily="18" charset="0"/>
                <a:cs typeface="Times New Roman" panose="02020603050405020304" pitchFamily="18" charset="0"/>
              </a:rPr>
              <a:t>Γαλντροφ</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err="1">
                <a:effectLst/>
                <a:latin typeface="Arial" panose="020B0604020202020204" pitchFamily="34" charset="0"/>
                <a:ea typeface="Times New Roman" panose="02020603050405020304" pitchFamily="18" charset="0"/>
                <a:cs typeface="Times New Roman" panose="02020603050405020304" pitchFamily="18" charset="0"/>
              </a:rPr>
              <a:t>Waldorf</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το παιδί εκτίθεται σε ιστορίες δυσκολιών και θριάμβων που περνούν οι άνθρωποι. Το παιδί ενθαρρύνεται να επεξεργάζεται την ιστορία με ουσιαστικό τρόπο μέσω της ωρίμανσης συναισθηματικής φύσης του, ενώ ταυτόχρονα βιώνει την αναπτυσσόμενη εννοιολογική και σκεπτόμενη του ικανότητα.</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gn="just">
              <a:lnSpc>
                <a:spcPct val="120000"/>
              </a:lnSpc>
              <a:spcBef>
                <a:spcPts val="600"/>
              </a:spcBef>
              <a:spcAft>
                <a:spcPts val="60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20000"/>
              </a:lnSpc>
              <a:spcBef>
                <a:spcPts val="600"/>
              </a:spcBef>
              <a:spcAft>
                <a:spcPts val="600"/>
              </a:spcAft>
              <a:buFont typeface="Arial" panose="020B0604020202020204" pitchFamily="34" charset="0"/>
              <a:buChar char="•"/>
            </a:pPr>
            <a:r>
              <a:rPr lang="el-GR" sz="1800" b="0" dirty="0">
                <a:effectLst/>
                <a:latin typeface="Arial" panose="020B0604020202020204" pitchFamily="34" charset="0"/>
                <a:ea typeface="Times New Roman" panose="02020603050405020304" pitchFamily="18" charset="0"/>
                <a:cs typeface="Times New Roman" panose="02020603050405020304" pitchFamily="18" charset="0"/>
              </a:rPr>
              <a:t>Για το τελευταίο στάδιο της ανάπτυξης του παιδιού, ηλικίας 14-21 ετών, είναι έτοιμο να χρησιμοποιήσει το μυαλό του κριτικά και συνειδητά να εργαστεί με τις σκέψεις και τα πιστεύω του. Η ικανότητά του να σκέφτεται αφηρημένα, να αναζητά την αλήθεια, να αναπτύσσει την αίσθηση της δικαιοσύνης και να συγκρίνει και τις δύο πλευρές μιας ιστορίας, όπως το ζύγισμα των ζευγών των αντιθέτων, ξεκινά σε αυτό το στάδιο.</a:t>
            </a:r>
          </a:p>
          <a:p>
            <a:pPr marL="0" marR="0" indent="0" algn="just">
              <a:lnSpc>
                <a:spcPct val="120000"/>
              </a:lnSpc>
              <a:spcBef>
                <a:spcPts val="600"/>
              </a:spcBef>
              <a:spcAft>
                <a:spcPts val="600"/>
              </a:spcAft>
              <a:buFont typeface="Arial" panose="020B0604020202020204" pitchFamily="34" charset="0"/>
              <a:buNone/>
            </a:pP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sz="1800" b="0" i="0" dirty="0">
                <a:effectLst/>
                <a:latin typeface="Arial" panose="020B0604020202020204" pitchFamily="34" charset="0"/>
                <a:ea typeface="Times New Roman" panose="02020603050405020304" pitchFamily="18" charset="0"/>
              </a:rPr>
              <a:t>Σε όλα αυτά τα στάδια για τη Νέα Εκπαίδευση, το παιδί διδάσκεται τι σημαίνει να είσαι άνθρωπος και να ενεργείς με υπευθυνότητα σε όλες του τις πράξεις. Όλο αυτό το διάστημα ενσωματώνει ακαδημαϊκές γνώσεις και αναπτύσσει την ικανότητα για κριτική σκέψη. Σε αυτά τα διαμορφωτικά χρόνια, αυτό είναι το σημείο όπου το αγόρι ή το κορίτσι μαθαίνει το σωστό από το λάθος, π.χ. στοιχειώδεις διακρίσεις και τη διορατικότητα, πώς να τα πάει καλά με τους άλλους και την εφαρμογή των αρχών του μοιράσματος. </a:t>
            </a:r>
            <a:r>
              <a:rPr lang="el-GR" sz="1800" b="0" i="1" dirty="0">
                <a:effectLst/>
                <a:latin typeface="Arial" panose="020B0604020202020204" pitchFamily="34" charset="0"/>
                <a:ea typeface="Times New Roman" panose="02020603050405020304" pitchFamily="18" charset="0"/>
              </a:rPr>
              <a:t>Αυτά είναι τα θεμέλια των σωστών ανθρώπινων σχέσεων.</a:t>
            </a:r>
            <a:endParaRPr lang="en-US" sz="1800" b="0" i="1" dirty="0">
              <a:effectLst/>
              <a:latin typeface="Arial" panose="020B0604020202020204" pitchFamily="34" charset="0"/>
              <a:ea typeface="Times New Roman" panose="02020603050405020304" pitchFamily="18" charset="0"/>
            </a:endParaRPr>
          </a:p>
          <a:p>
            <a:pPr marL="0" indent="0">
              <a:buFont typeface="Arial" panose="020B0604020202020204" pitchFamily="34" charset="0"/>
              <a:buNone/>
            </a:pPr>
            <a:endParaRPr lang="en-US" sz="1800" b="0" i="1" u="none" baseline="0" dirty="0">
              <a:effectLst/>
              <a:latin typeface="Arial" panose="020B0604020202020204" pitchFamily="34" charset="0"/>
              <a:cs typeface="Arial" pitchFamily="34" charset="0"/>
            </a:endParaRPr>
          </a:p>
          <a:p>
            <a:pPr marL="771525" marR="0" lvl="1" indent="-285750" algn="just">
              <a:lnSpc>
                <a:spcPct val="120000"/>
              </a:lnSpc>
              <a:spcBef>
                <a:spcPts val="600"/>
              </a:spcBef>
              <a:spcAft>
                <a:spcPts val="600"/>
              </a:spcAft>
              <a:buFont typeface="Wingdings" panose="05000000000000000000" pitchFamily="2" charset="2"/>
              <a:buChar char="Ø"/>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Μέθοδοι όπως αυτές θα βοηθήσουν το παιδί να αναπτύξει μια υγιή στάση απέναντι στον κόσμο του και απέναντι στην ανθρωπότητα συνολικά. Με μια υγιή και ολοκληρωμένη εκπαίδευση το παιδί θα μεγαλώσει ως πολίτης όχι της χώρας ή του πολιτισμού του καθαυτού, αλλά θα αναγνωρίσει την ευθύνη του ως ενεργού μέλους της τοπικής και παγκόσμιας κοινότητας ενώ θα ενσαρκώνει τις καλύτερες αξίες της ανθρωπότητας.</a:t>
            </a:r>
          </a:p>
          <a:p>
            <a:pPr marL="771525" marR="0" lvl="1" indent="-285750" algn="just">
              <a:lnSpc>
                <a:spcPct val="120000"/>
              </a:lnSpc>
              <a:spcBef>
                <a:spcPts val="600"/>
              </a:spcBef>
              <a:spcAft>
                <a:spcPts val="600"/>
              </a:spcAft>
              <a:buFont typeface="Wingdings" panose="05000000000000000000" pitchFamily="2" charset="2"/>
              <a:buChar char="Ø"/>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lnSpc>
                <a:spcPct val="120000"/>
              </a:lnSpc>
              <a:spcBef>
                <a:spcPts val="600"/>
              </a:spcBef>
              <a:spcAft>
                <a:spcPts val="600"/>
              </a:spcAft>
              <a:buFont typeface="Wingdings" panose="05000000000000000000" pitchFamily="2" charset="2"/>
              <a:buChar char="Ø"/>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Αυτή είναι η πρόκληση όχι μόνο των Παγκόσμιων Εξυπηρετητών στα εκπαιδευτικά επαγγέλματα αλλά και εκείνων της πολιτικής και της ψυχολογίας. Το «νέο» πρόγραμμα σπουδών θα παρουσιαζόταν από εκείνους των οποίων η καρδιά και ο νους βλέπουν ένα όραμα για την εκπλήρωση του καλύτερου για τις μελλοντικές γενιές. Η έμφαση της σύγχρονης γνώσης και της πνευματικής ανάπτυξης που υπάρχει στον 21ο αιώνα πρέπει να δώσει τη θέση της σε μια ανατροφή και εκπαίδευση που θα τονίζει την οικοδόμηση ηθικού χαρακτήρα και την ιδιότητα του παγκόσμιου πολίτη.</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Από την παγκόσμια οπτική, θα μπορούσε να υποστηριχθεί ότι οι συγκρούσεις σε κάθε έθνος και σε κάθε επίπεδο του παγκόσμιου πολιτισμού υπάρχουν επειδή τα παιδιά </a:t>
            </a:r>
            <a:r>
              <a:rPr lang="el-GR" sz="1800" b="1" dirty="0">
                <a:effectLst/>
                <a:latin typeface="Arial" panose="020B0604020202020204" pitchFamily="34" charset="0"/>
                <a:ea typeface="Times New Roman" panose="02020603050405020304" pitchFamily="18" charset="0"/>
                <a:cs typeface="Times New Roman" panose="02020603050405020304" pitchFamily="18" charset="0"/>
              </a:rPr>
              <a:t>δεν διδάσκονται</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algn="just">
              <a:lnSpc>
                <a:spcPct val="120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just" fontAlgn="base" hangingPunct="0">
              <a:lnSpc>
                <a:spcPct val="120000"/>
              </a:lnSpc>
              <a:spcBef>
                <a:spcPts val="0"/>
              </a:spcBef>
              <a:spcAft>
                <a:spcPts val="0"/>
              </a:spcAft>
              <a:buSzPts val="1000"/>
              <a:buFont typeface="Times New Roman" panose="02020603050405020304" pitchFamily="18" charset="0"/>
              <a:buNone/>
            </a:pPr>
            <a:r>
              <a:rPr lang="el-GR"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1. Να σέβονται τους </a:t>
            </a:r>
            <a:r>
              <a:rPr lang="el-GR"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rPr>
              <a:t>αδέλφους</a:t>
            </a:r>
            <a:r>
              <a:rPr lang="el-GR"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και τις αδερφές τους. Αυτός ο καταστροφικός προσανατολισμός κυριολεκτικά συνεχίζεται από γενιά σε γενιά, από πολιτισμό σε πολιτισμό, και είναι σε μεγάλο βαθμό μια διδασκαλία για το συναισθηματικό-αστρικό σώμα και την ανάπτυξή του. Η αρχή των ορθών ανθρωπίνων σχέσεων λείπει από το πρόγραμμα σπουδών ή δεν τονίζεται. Στις υποθέσεις των οικονομικών, της οικονομίας, της πολιτικής, της επιστήμης, των κοινωνικών αλληλεπιδράσεων και των μέσων ενημέρωσης για να αναφέρουμε μερικές, πόσες συγκρούσεις θα μπορούσαν να αποφευχθούν με την πρακτική συνεργασίας και καλής θέλησης;</a:t>
            </a:r>
          </a:p>
          <a:p>
            <a:pPr marL="342900" marR="0" lvl="0" indent="-342900" algn="just" fontAlgn="base" hangingPunct="0">
              <a:lnSpc>
                <a:spcPct val="120000"/>
              </a:lnSpc>
              <a:spcBef>
                <a:spcPts val="0"/>
              </a:spcBef>
              <a:spcAft>
                <a:spcPts val="0"/>
              </a:spcAft>
              <a:buSzPts val="1000"/>
              <a:buFont typeface="Times New Roman" panose="02020603050405020304" pitchFamily="18" charset="0"/>
              <a:buAutoNum type="arabicPeriod"/>
            </a:pPr>
            <a:endPar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fontAlgn="base" hangingPunct="0">
              <a:lnSpc>
                <a:spcPct val="120000"/>
              </a:lnSpc>
              <a:spcBef>
                <a:spcPts val="0"/>
              </a:spcBef>
              <a:spcAft>
                <a:spcPts val="600"/>
              </a:spcAft>
              <a:buSzPts val="1000"/>
              <a:buFont typeface="Times New Roman" panose="02020603050405020304" pitchFamily="18" charset="0"/>
              <a:buNone/>
            </a:pPr>
            <a:r>
              <a:rPr lang="el-GR"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2. Δεν τονίζονται οι μέθοδοι σκέψης για μια επιτυχημένη και συνεργατική διαβίωση. Αυτή είναι μια διδασκαλία για την ανάπτυξη του νοητικού σώματος και τη χρήση του γύρω από την ανάπτυξη του μυαλού μας γύρω από την κατανόηση των στοιχειωδών πτυχών του Σχεδίου. Αυτή η διδασκαλία θα μας δείξει ότι είμαστε ήδη ενωμένοι ως μια ανθρώπινη οικογένεια και ότι συνεργαζόμαστε με τα διάφορα βασίλεια ως αναπόσπαστο μέρος το ιστού της ζωής. Μέσω της σοφής κατανόησης μπορούμε να φτάσουμε στη ρίζα όλων των προβλημάτων και να δημιουργήσουμε ένα σενάριο διαρκούς ειρήνης, εγκαθιδρύοντας συνεργασία μεταξύ όλων των λαών και του περιβάλλοντος. Αυτό θα συμβεί μόνο μέσω της σωστής ευθυγράμμισης με την Ψυχή από αυτούς τους ανθρώπους που χρησιμοποιούν το νου τους προς όφελος όλων και όχι τους εγωιστικά προσανατολισμένους λίγους.</a:t>
            </a:r>
          </a:p>
          <a:p>
            <a:pPr marL="0" marR="0" lvl="0" indent="0" algn="just" fontAlgn="base" hangingPunct="0">
              <a:lnSpc>
                <a:spcPct val="120000"/>
              </a:lnSpc>
              <a:spcBef>
                <a:spcPts val="0"/>
              </a:spcBef>
              <a:spcAft>
                <a:spcPts val="600"/>
              </a:spcAft>
              <a:buSzPts val="1000"/>
              <a:buFont typeface="Times New Roman" panose="02020603050405020304" pitchFamily="18" charset="0"/>
              <a:buNone/>
            </a:pPr>
            <a:endPar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fontAlgn="base" hangingPunct="0">
              <a:lnSpc>
                <a:spcPct val="120000"/>
              </a:lnSpc>
              <a:spcBef>
                <a:spcPts val="0"/>
              </a:spcBef>
              <a:spcAft>
                <a:spcPts val="600"/>
              </a:spcAft>
              <a:buSzPts val="1000"/>
              <a:buFont typeface="Times New Roman" panose="02020603050405020304" pitchFamily="18" charset="0"/>
              <a:buNone/>
            </a:pPr>
            <a:r>
              <a:rPr lang="el-GR"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3. Στον σημερινό κόσμο, η εκπαίδευση δεν έχει κατάφερε να αποτρέψει τη συνεχή φτώχεια, την εγκληματικότητα, την κατάχρηση ναρκωτικών και τη βοή για χρήματα και εξουσία. Γιατί; Γιατί </a:t>
            </a:r>
            <a:r>
              <a:rPr lang="el-GR" sz="1800" u="sng" strike="noStrike" dirty="0">
                <a:effectLst/>
                <a:latin typeface="Arial" panose="020B0604020202020204" pitchFamily="34" charset="0"/>
                <a:ea typeface="Times New Roman" panose="02020603050405020304" pitchFamily="18" charset="0"/>
                <a:cs typeface="Times New Roman" panose="02020603050405020304" pitchFamily="18" charset="0"/>
              </a:rPr>
              <a:t>έχουμε μάθει να ανταγωνιζόμαστε,</a:t>
            </a:r>
            <a:r>
              <a:rPr lang="el-GR"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να παίρνουμε από τους άλλους για δικό μας εγωιστικό όφελος και να </a:t>
            </a:r>
            <a:r>
              <a:rPr lang="el-GR" sz="1800" u="sng" strike="noStrike" dirty="0">
                <a:effectLst/>
                <a:latin typeface="Arial" panose="020B0604020202020204" pitchFamily="34" charset="0"/>
                <a:ea typeface="Times New Roman" panose="02020603050405020304" pitchFamily="18" charset="0"/>
                <a:cs typeface="Times New Roman" panose="02020603050405020304" pitchFamily="18" charset="0"/>
              </a:rPr>
              <a:t>μην</a:t>
            </a:r>
            <a:r>
              <a:rPr lang="el-GR"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μοιραζόμαστε την αφθονία μας για το ευρύτερο σύνολο. Δεν είναι γνωστό εάν τα χρήματα θα είναι μέρος της Νέας Εποχής, αλλά η αρχή του μοιράσματος θα διδάσκετε, θα κατανοείτε  και θα εφαρμόζεται.</a:t>
            </a:r>
          </a:p>
          <a:p>
            <a:pPr marL="0" marR="0" lvl="0" indent="0" algn="just" fontAlgn="base" hangingPunct="0">
              <a:lnSpc>
                <a:spcPct val="120000"/>
              </a:lnSpc>
              <a:spcBef>
                <a:spcPts val="0"/>
              </a:spcBef>
              <a:spcAft>
                <a:spcPts val="600"/>
              </a:spcAft>
              <a:buSzPts val="1000"/>
              <a:buFont typeface="Times New Roman" panose="02020603050405020304" pitchFamily="18" charset="0"/>
              <a:buNone/>
            </a:pPr>
            <a:endParaRPr lang="el-GR" sz="1800" u="none" strike="noStrike"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Tx/>
              <a:buNone/>
            </a:pPr>
            <a:r>
              <a:rPr lang="el-GR" sz="1400" b="0" u="none" baseline="0" dirty="0">
                <a:cs typeface="Arial" pitchFamily="34" charset="0"/>
              </a:rPr>
              <a:t>4. Η εκπαίδευση των πιο </a:t>
            </a:r>
            <a:r>
              <a:rPr lang="el-GR" sz="1400" b="0" u="none" baseline="0" dirty="0" err="1">
                <a:cs typeface="Arial" pitchFamily="34" charset="0"/>
              </a:rPr>
              <a:t>μειονεκτούντων</a:t>
            </a:r>
            <a:r>
              <a:rPr lang="el-GR" sz="1400" b="0" u="none" baseline="0" dirty="0">
                <a:cs typeface="Arial" pitchFamily="34" charset="0"/>
              </a:rPr>
              <a:t> και μη προνομιούχων παιδιών σε φτωχές κοινότητες και υπανάπτυκτες χώρες σε όλο τον κόσμο θα διδάξει την ουσιαστική ανθρωπιά τους ώστε να μπορούν να συμμετέχουν δημιουργικά στον πολιτισμό. Αυτό είναι ένα ανθρωπιστικό ιδανικό με σκοπό να εκθέσει τον μαθητή σε ένα πνευματικό και υποκειμενικό πρόγραμμα. Όταν το παιδί μορφωθεί θα εκτεθεί σε πληροφορίες, οι οποίες θα διευρύνουν το μυαλό του και θα επιτρέψουν την εισροή του φωτός της γνώσης.</a:t>
            </a:r>
            <a:endParaRPr lang="en-US" sz="14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8</a:t>
            </a:fld>
            <a:endParaRPr lang="en-US"/>
          </a:p>
        </p:txBody>
      </p:sp>
    </p:spTree>
    <p:extLst>
      <p:ext uri="{BB962C8B-B14F-4D97-AF65-F5344CB8AC3E}">
        <p14:creationId xmlns:p14="http://schemas.microsoft.com/office/powerpoint/2010/main" val="93045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800" b="1" baseline="0" dirty="0">
                <a:solidFill>
                  <a:schemeClr val="bg1"/>
                </a:solidFill>
                <a:latin typeface="Arial" panose="020B0604020202020204" pitchFamily="34" charset="0"/>
                <a:cs typeface="Arial" panose="020B0604020202020204" pitchFamily="34" charset="0"/>
              </a:rPr>
              <a:t>Κτίσιμο χαρακτήρων –</a:t>
            </a:r>
            <a:r>
              <a:rPr lang="el-GR" sz="1800" b="1" dirty="0">
                <a:solidFill>
                  <a:schemeClr val="bg1"/>
                </a:solidFill>
                <a:latin typeface="Arial" panose="020B0604020202020204" pitchFamily="34" charset="0"/>
                <a:cs typeface="Arial" panose="020B0604020202020204" pitchFamily="34" charset="0"/>
              </a:rPr>
              <a:t>Αναπτύσσοντας ορθές ανθρώπινες σχέσεις</a:t>
            </a:r>
            <a:endParaRPr lang="en-US" sz="1800" b="1" baseline="0" dirty="0">
              <a:solidFill>
                <a:schemeClr val="bg1"/>
              </a:solidFill>
              <a:latin typeface="Arial" panose="020B0604020202020204" pitchFamily="34" charset="0"/>
              <a:cs typeface="Arial" panose="020B0604020202020204" pitchFamily="34" charset="0"/>
            </a:endParaRPr>
          </a:p>
          <a:p>
            <a:pPr marL="0" marR="0">
              <a:lnSpc>
                <a:spcPct val="115000"/>
              </a:lnSpc>
              <a:spcBef>
                <a:spcPts val="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l-GR" sz="1800" dirty="0">
                <a:effectLst/>
                <a:latin typeface="Times New Roman" panose="02020603050405020304" pitchFamily="18" charset="0"/>
                <a:ea typeface="Times New Roman" panose="02020603050405020304" pitchFamily="18" charset="0"/>
              </a:rPr>
              <a:t>Η εκπαίδευση στη Νέα Εποχή θα δώσει την ύψιστη προτεραιότητα στην ανάπτυξη του νοήματος των ορθών ανθρώπινων σχέσεων σε κάθε άτομο.</a:t>
            </a:r>
          </a:p>
          <a:p>
            <a:pPr marL="0" marR="0">
              <a:lnSpc>
                <a:spcPct val="115000"/>
              </a:lnSpc>
              <a:spcBef>
                <a:spcPts val="0"/>
              </a:spcBef>
              <a:spcAft>
                <a:spcPts val="1000"/>
              </a:spcAft>
            </a:pP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l-GR" sz="1800" kern="1200" dirty="0">
                <a:solidFill>
                  <a:srgbClr val="000000"/>
                </a:solidFill>
                <a:effectLst/>
                <a:latin typeface="Arial" panose="020B0604020202020204" pitchFamily="34" charset="0"/>
                <a:ea typeface="Calibri" panose="020F0502020204030204" pitchFamily="34" charset="0"/>
              </a:rPr>
              <a:t>Από την πρώιμη παιδική ηλικία, το άτομο διδάσκεται την αξία του και ότι είναι αναπόσπαστο μέρος της μίας Ανθρωπότητας και ότι θα έχει την ευθύνη να οικοδομήσει και να συνεισφέρει στην προώθηση ορθών σχέσεων και να είναι μέρος μιας νομοταγούς κοινότητας όπου είναι ορθές ανθρώπινες σχέσεις είναι σεβαστές και εκτιμώνται. Για να επιτευχθεί αυτή η στάση και να φτάσουμε σε  μια κατανόηση, η πρώιμη εκπαίδευση πρέπει να περιλαμβάνει την εκμάθηση:</a:t>
            </a:r>
            <a:endParaRPr lang="en-US" sz="1800" kern="1200"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l-GR" sz="1800" kern="1200" dirty="0">
                <a:solidFill>
                  <a:srgbClr val="000000"/>
                </a:solidFill>
                <a:effectLst/>
                <a:latin typeface="Arial" panose="020B0604020202020204" pitchFamily="34" charset="0"/>
                <a:ea typeface="Calibri" panose="020F0502020204030204" pitchFamily="34" charset="0"/>
              </a:rPr>
              <a:t>Στην κατάλληλη αντιμετώπιση και τη μετουσίωση τις ενέργειες του φόβου, του θυμού και της εγωιστικής συμπεριφοράς. Το άτομο θα μάθει να ασκεί την αυτοπειθαρχία και τη ορθή  εφαρμογή της προσωπικής Θέλησης ως δύναμης.</a:t>
            </a:r>
          </a:p>
          <a:p>
            <a:pPr marL="342900" marR="0" lvl="0" indent="-342900">
              <a:lnSpc>
                <a:spcPct val="115000"/>
              </a:lnSpc>
              <a:spcBef>
                <a:spcPts val="0"/>
              </a:spcBef>
              <a:spcAft>
                <a:spcPts val="0"/>
              </a:spcAft>
              <a:buFont typeface="Symbol" panose="05050102010706020507" pitchFamily="18" charset="2"/>
              <a:buChar char=""/>
            </a:pPr>
            <a:endParaRPr lang="en-US" sz="1800" kern="1200" dirty="0">
              <a:solidFill>
                <a:srgbClr val="000000"/>
              </a:solidFill>
              <a:effectLst/>
              <a:latin typeface="Arial" panose="020B0604020202020204" pitchFamily="34" charset="0"/>
              <a:ea typeface="Calibri" panose="020F050202020403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l-GR" sz="1800" kern="1200" dirty="0">
                <a:solidFill>
                  <a:schemeClr val="tx1"/>
                </a:solidFill>
                <a:effectLst/>
                <a:latin typeface="Times New Roman" panose="02020603050405020304" pitchFamily="18" charset="0"/>
                <a:ea typeface="Times New Roman" panose="02020603050405020304" pitchFamily="18" charset="0"/>
              </a:rPr>
              <a:t>Για τους μαθητές K-12, αυτό περιλαμβάνει διδασκαλίες σχετικά με τη συμπεριφορά κατά του εκφοβισμού, την αντιμετώπιση της πίεσης από </a:t>
            </a:r>
            <a:r>
              <a:rPr lang="el-GR" sz="1800" kern="1200" dirty="0" err="1">
                <a:solidFill>
                  <a:schemeClr val="tx1"/>
                </a:solidFill>
                <a:effectLst/>
                <a:latin typeface="Times New Roman" panose="02020603050405020304" pitchFamily="18" charset="0"/>
                <a:ea typeface="Times New Roman" panose="02020603050405020304" pitchFamily="18" charset="0"/>
              </a:rPr>
              <a:t>ομοτίμους</a:t>
            </a:r>
            <a:r>
              <a:rPr lang="el-GR" sz="1800" kern="1200" dirty="0">
                <a:solidFill>
                  <a:schemeClr val="tx1"/>
                </a:solidFill>
                <a:effectLst/>
                <a:latin typeface="Times New Roman" panose="02020603050405020304" pitchFamily="18" charset="0"/>
                <a:ea typeface="Times New Roman" panose="02020603050405020304" pitchFamily="18" charset="0"/>
              </a:rPr>
              <a:t> του, την εξουδετέρωση τυχόν τάσεων προς τη βία και τα ναρκωτικά… και στον  να μάθει να καθορίζει στόχους,</a:t>
            </a:r>
            <a:endParaRPr lang="el-GR" sz="18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Courier New" panose="02070309020205020404" pitchFamily="49" charset="0"/>
              <a:buChar char="o"/>
            </a:pPr>
            <a:endParaRPr lang="en-US" sz="1800" kern="1200" dirty="0">
              <a:solidFill>
                <a:schemeClr val="tx1"/>
              </a:solidFill>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Courier New" panose="02070309020205020404" pitchFamily="49" charset="0"/>
              <a:buChar char="o"/>
            </a:pPr>
            <a:r>
              <a:rPr lang="el-GR" sz="1800" dirty="0">
                <a:effectLst/>
                <a:latin typeface="Times New Roman" panose="02020603050405020304" pitchFamily="18" charset="0"/>
                <a:ea typeface="Times New Roman" panose="02020603050405020304" pitchFamily="18" charset="0"/>
              </a:rPr>
              <a:t>Θα διδάσκετε στον μαθητή πώς να εξαλείφει οτιδήποτε στη φύση του ατόμου που προκαλεί χωρισμό</a:t>
            </a:r>
          </a:p>
          <a:p>
            <a:pPr marL="800100" marR="0" lvl="1" indent="-342900">
              <a:lnSpc>
                <a:spcPct val="115000"/>
              </a:lnSpc>
              <a:spcBef>
                <a:spcPts val="0"/>
              </a:spcBef>
              <a:spcAft>
                <a:spcPts val="0"/>
              </a:spcAft>
              <a:buFont typeface="Courier New" panose="02070309020205020404" pitchFamily="49" charset="0"/>
              <a:buChar char="o"/>
            </a:pP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l-GR" sz="1800" kern="1200" dirty="0">
                <a:solidFill>
                  <a:srgbClr val="000000"/>
                </a:solidFill>
                <a:effectLst/>
                <a:latin typeface="Arial" panose="020B0604020202020204" pitchFamily="34" charset="0"/>
                <a:ea typeface="Times New Roman" panose="02020603050405020304" pitchFamily="18" charset="0"/>
              </a:rPr>
              <a:t>Στο να αντισταθμίζει το πνεύμα του ανταγωνισμού…Στη σημερινή κοινωνία, το πνεύμα του ανταγωνισμού, σχεδόν χωρίς εξαίρεση, οδηγεί τους ανθρώπους να ανταγωνίζονται μεταξύ τους ζητώντας μια καλύτερη δουλειά, περισσότερα χρήματα και τη δυνατότητα για μια εγωκεντρική επιθετική συμπεριφορά, όπως αυτή που βλέπουμε με την βία. Οι εκπαιδευτικοί στόχοι πρέπει να προετοιμάζουν τους νέους για την εξάλειψη του ανταγωνιστικού πνεύματος και να διδάσκουν το πνεύμα συνεργασίας, καλής θέλησης και της ανεκτικότητας.</a:t>
            </a:r>
          </a:p>
          <a:p>
            <a:pPr marL="342900" marR="0" lvl="0" indent="-342900">
              <a:lnSpc>
                <a:spcPct val="115000"/>
              </a:lnSpc>
              <a:spcBef>
                <a:spcPts val="0"/>
              </a:spcBef>
              <a:spcAft>
                <a:spcPts val="100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l-GR" sz="1800" kern="1200" dirty="0">
                <a:solidFill>
                  <a:srgbClr val="000000"/>
                </a:solidFill>
                <a:effectLst/>
                <a:latin typeface="Arial" panose="020B0604020202020204" pitchFamily="34" charset="0"/>
                <a:ea typeface="Times New Roman" panose="02020603050405020304" pitchFamily="18" charset="0"/>
              </a:rPr>
              <a:t>Η εκπαίδευση γύρω από τις σχέσεις θα ασχολείται επίσης με τη διδασκαλία της αξίας της Παγκόσμιας Ευαισθητοποίησης και της Παγκόσμιας Ιθαγένειας. Η εκπαίδευση των μαθητών θα βελτιώσει όλες τις κοινωνικές εκδηλώσεις και οργανισμούς με τους οποίους συνδέεται. Τελικά, μπορεί να εκτεθεί σε στοιχεία εσωτερικής αγωγής όπου εκπαιδεύεται στο να γνωρίζει ότι </a:t>
            </a:r>
            <a:r>
              <a:rPr lang="el-GR" sz="1800" u="sng" kern="1200" dirty="0">
                <a:solidFill>
                  <a:srgbClr val="000000"/>
                </a:solidFill>
                <a:effectLst/>
                <a:latin typeface="Arial" panose="020B0604020202020204" pitchFamily="34" charset="0"/>
                <a:ea typeface="Times New Roman" panose="02020603050405020304" pitchFamily="18" charset="0"/>
              </a:rPr>
              <a:t>είναι η Ψυχή που είναι η κινητήρια επιρροή πίσω από όλα τα γεγονότα </a:t>
            </a:r>
            <a:r>
              <a:rPr lang="el-GR" sz="1800" kern="1200" dirty="0">
                <a:solidFill>
                  <a:srgbClr val="000000"/>
                </a:solidFill>
                <a:effectLst/>
                <a:latin typeface="Arial" panose="020B0604020202020204" pitchFamily="34" charset="0"/>
                <a:ea typeface="Times New Roman" panose="02020603050405020304" pitchFamily="18" charset="0"/>
              </a:rPr>
              <a:t>και πώς πρέπει να ενσωματωθεί μαζί της… Αυτό θα  προετοιμάσει το άτομο για την ανάπτυξη ανώτερων αξιών, τη διδασκαλία της εκπαίδευσης για ειρήνη και στην γεφυρώστε του χάσματος μεταξύ του κατώτερου νου και της Ψυχής.</a:t>
            </a:r>
          </a:p>
          <a:p>
            <a:pPr marL="342900" marR="0" lvl="0" indent="-342900">
              <a:lnSpc>
                <a:spcPct val="115000"/>
              </a:lnSpc>
              <a:spcBef>
                <a:spcPts val="0"/>
              </a:spcBef>
              <a:spcAft>
                <a:spcPts val="1000"/>
              </a:spcAft>
              <a:buFont typeface="Symbol" panose="05050102010706020507" pitchFamily="18" charset="2"/>
              <a:buChar char=""/>
            </a:pPr>
            <a:endParaRPr lang="en-US" sz="1800" kern="1200" dirty="0">
              <a:solidFill>
                <a:srgbClr val="000000"/>
              </a:solidFill>
              <a:effectLst/>
              <a:latin typeface="Arial" panose="020B0604020202020204" pitchFamily="34"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l-GR" sz="1800" kern="1200" dirty="0">
                <a:solidFill>
                  <a:srgbClr val="000000"/>
                </a:solidFill>
                <a:effectLst/>
                <a:latin typeface="Arial" panose="020B0604020202020204" pitchFamily="34" charset="0"/>
                <a:ea typeface="Calibri" panose="020F0502020204030204" pitchFamily="34" charset="0"/>
              </a:rPr>
              <a:t>Θα διδαχθούν για τον Νόμο της </a:t>
            </a:r>
            <a:r>
              <a:rPr lang="el-GR" sz="1800" kern="1200" dirty="0" err="1">
                <a:solidFill>
                  <a:srgbClr val="000000"/>
                </a:solidFill>
                <a:effectLst/>
                <a:latin typeface="Arial" panose="020B0604020202020204" pitchFamily="34" charset="0"/>
                <a:ea typeface="Calibri" panose="020F0502020204030204" pitchFamily="34" charset="0"/>
              </a:rPr>
              <a:t>Επαναγέννησης</a:t>
            </a:r>
            <a:r>
              <a:rPr lang="el-GR" sz="1800" kern="1200" dirty="0">
                <a:solidFill>
                  <a:srgbClr val="000000"/>
                </a:solidFill>
                <a:effectLst/>
                <a:latin typeface="Arial" panose="020B0604020202020204" pitchFamily="34" charset="0"/>
                <a:ea typeface="Calibri" panose="020F0502020204030204" pitchFamily="34" charset="0"/>
              </a:rPr>
              <a:t>, για να βοηθηθούν και  να αντισταθμιστούν οι ανεξέλεγκτες αντιδράσεις στη σεξουαλική παρόρμηση, την επιθυμία και την απρόβλεπτη χωρίς σκέψη  αναπαραγωγή των παιδιών.</a:t>
            </a:r>
            <a:endParaRPr lang="en-US" sz="1800" kern="1200" dirty="0">
              <a:solidFill>
                <a:srgbClr val="000000"/>
              </a:solidFill>
              <a:effectLst/>
              <a:latin typeface="Arial" panose="020B0604020202020204" pitchFamily="34" charset="0"/>
              <a:ea typeface="Calibri" panose="020F0502020204030204" pitchFamily="34" charset="0"/>
            </a:endParaRPr>
          </a:p>
          <a:p>
            <a:pPr marL="800100" marR="0" lvl="1" indent="-342900">
              <a:lnSpc>
                <a:spcPct val="115000"/>
              </a:lnSpc>
              <a:spcBef>
                <a:spcPts val="0"/>
              </a:spcBef>
              <a:spcAft>
                <a:spcPts val="1000"/>
              </a:spcAft>
              <a:buFont typeface="Courier New" panose="02070309020205020404" pitchFamily="49" charset="0"/>
              <a:buChar char="o"/>
            </a:pPr>
            <a:r>
              <a:rPr lang="el-GR" sz="1800" dirty="0">
                <a:effectLst/>
                <a:latin typeface="Times New Roman" panose="02020603050405020304" pitchFamily="18" charset="0"/>
                <a:ea typeface="Times New Roman" panose="02020603050405020304" pitchFamily="18" charset="0"/>
              </a:rPr>
              <a:t>Από τη σκοπιά της Ιεραρχίας, αυτό συμβάλλει σε παγκόσμιες οικονομικές δυσκολίες και εθνικές επιθέσεις.</a:t>
            </a:r>
            <a:endParaRPr lang="el-GR" sz="18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1000"/>
              </a:spcAft>
              <a:buFont typeface="Courier New" panose="02070309020205020404" pitchFamily="49" charset="0"/>
              <a:buChar char="o"/>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l-GR" sz="1800" dirty="0">
                <a:effectLst/>
                <a:latin typeface="Times New Roman" panose="02020603050405020304" pitchFamily="18" charset="0"/>
                <a:ea typeface="Times New Roman" panose="02020603050405020304" pitchFamily="18" charset="0"/>
              </a:rPr>
              <a:t>Από τις πρακτικές της «Νοήμονας Σκέψης» που διδάσκει ο </a:t>
            </a:r>
            <a:r>
              <a:rPr lang="el-GR" sz="1800" dirty="0" err="1">
                <a:effectLst/>
                <a:latin typeface="Times New Roman" panose="02020603050405020304" pitchFamily="18" charset="0"/>
                <a:ea typeface="Times New Roman" panose="02020603050405020304" pitchFamily="18" charset="0"/>
              </a:rPr>
              <a:t>Thich-nhat-hahn</a:t>
            </a:r>
            <a:r>
              <a:rPr lang="el-GR" sz="1800" dirty="0">
                <a:effectLst/>
                <a:latin typeface="Times New Roman" panose="02020603050405020304" pitchFamily="18" charset="0"/>
                <a:ea typeface="Times New Roman" panose="02020603050405020304" pitchFamily="18" charset="0"/>
              </a:rPr>
              <a:t>, η αποσύνδεση με τον κόσμο Δεν ενθαρρύνεται, αλλά ότι αυτές μπορούν  να οδηγήσουν κάποιον σε «συμπονετική δράση», όπως η εξάσκηση του να είναι κανείς ανοιχτός  στις απόψεις των άλλων και η ανταλλαγή υλικών πόρων με όσους έχουν ανάγκη Τα τελευταία 20-30 χρόνια, οι πρακτικές «</a:t>
            </a:r>
            <a:r>
              <a:rPr lang="el-GR" sz="1800" dirty="0" err="1">
                <a:effectLst/>
                <a:latin typeface="Times New Roman" panose="02020603050405020304" pitchFamily="18" charset="0"/>
                <a:ea typeface="Times New Roman" panose="02020603050405020304" pitchFamily="18" charset="0"/>
              </a:rPr>
              <a:t>Mindfulness</a:t>
            </a:r>
            <a:r>
              <a:rPr lang="el-GR" sz="1800" dirty="0">
                <a:effectLst/>
                <a:latin typeface="Times New Roman" panose="02020603050405020304" pitchFamily="18" charset="0"/>
                <a:ea typeface="Times New Roman" panose="02020603050405020304" pitchFamily="18" charset="0"/>
              </a:rPr>
              <a:t>/ Νοήμονας Σκέψης » έχουν εισέλθει σε εταιρικά περιβάλλοντα, πολιτικά γραφεία, οδηγούς προς τους γονείς ακόμη και σε φορείς ιατρικής ασφάλισης που ενθαρρύνουν τον ασθενή να έχει μια έξυπνη προσέγγιση της υγείας του μέσω μιας ισορροπημένης διατροφής και με τεχνικές μείωσης του στρες.</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endParaRPr lang="en-US" sz="1800" b="1" kern="120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l-GR" sz="1800" b="1">
                <a:effectLst/>
                <a:latin typeface="Times New Roman" panose="02020603050405020304" pitchFamily="18" charset="0"/>
                <a:ea typeface="Times New Roman" panose="02020603050405020304" pitchFamily="18" charset="0"/>
              </a:rPr>
              <a:t>Πρόκληση και κρίση ισούται με Πνευματική Ευκαιρία</a:t>
            </a:r>
            <a:endParaRPr lang="en-US" sz="1800" b="1">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endParaRPr lang="en-US" sz="1800" kern="1200"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kern="1200">
                <a:solidFill>
                  <a:srgbClr val="000000"/>
                </a:solidFill>
                <a:effectLst/>
                <a:latin typeface="Arial" panose="020B0604020202020204" pitchFamily="34" charset="0"/>
                <a:ea typeface="Calibri" panose="020F0502020204030204" pitchFamily="34" charset="0"/>
              </a:rPr>
              <a:t>As the student progresses in his education, he must learn that any challenges, barriers, and crises in his life should be </a:t>
            </a:r>
            <a:r>
              <a:rPr lang="en-US" sz="1800" u="sng" kern="1200">
                <a:solidFill>
                  <a:srgbClr val="000000"/>
                </a:solidFill>
                <a:effectLst/>
                <a:latin typeface="Arial" panose="020B0604020202020204" pitchFamily="34" charset="0"/>
                <a:ea typeface="Calibri" panose="020F0502020204030204" pitchFamily="34" charset="0"/>
              </a:rPr>
              <a:t>treated as spiritual opportunities</a:t>
            </a:r>
            <a:r>
              <a:rPr lang="en-US" sz="1800" kern="1200">
                <a:solidFill>
                  <a:srgbClr val="000000"/>
                </a:solidFill>
                <a:effectLst/>
                <a:latin typeface="Arial" panose="020B0604020202020204" pitchFamily="34" charset="0"/>
                <a:ea typeface="Calibri" panose="020F0502020204030204" pitchFamily="34" charset="0"/>
              </a:rPr>
              <a:t> and that life’s problems should be approached with an open heart and mind. This is best done by rendering service to the community through goodwill and loving understanding and being able to adapt to life’s changing circumstances with intelligence and respect. This will naturally lead to in the long run, a spiritually educated individual would become a better citizen by being the backbone for expressing the culture of the coming Age.</a:t>
            </a:r>
            <a:endParaRPr lang="el-GR" sz="1800" kern="120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endParaRPr lang="el-GR" sz="1800" kern="120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l-GR" sz="1800" kern="1200">
                <a:solidFill>
                  <a:srgbClr val="000000"/>
                </a:solidFill>
                <a:effectLst/>
                <a:latin typeface="Arial" panose="020B0604020202020204" pitchFamily="34" charset="0"/>
                <a:ea typeface="Calibri" panose="020F0502020204030204" pitchFamily="34" charset="0"/>
              </a:rPr>
              <a:t>Καθώς </a:t>
            </a:r>
            <a:r>
              <a:rPr lang="el-GR" sz="1800" kern="1200" dirty="0">
                <a:solidFill>
                  <a:srgbClr val="000000"/>
                </a:solidFill>
                <a:effectLst/>
                <a:latin typeface="Arial" panose="020B0604020202020204" pitchFamily="34" charset="0"/>
                <a:ea typeface="Calibri" panose="020F0502020204030204" pitchFamily="34" charset="0"/>
              </a:rPr>
              <a:t>ο μαθητής προχωρά στην εκπαίδευσή του, πρέπει να μάθει ότι οποιεσδήποτε προκλήσεις, εμπόδια και κρίσεις στη ζωή του πρέπει να </a:t>
            </a:r>
            <a:r>
              <a:rPr lang="el-GR" sz="1800" u="sng" kern="1200" dirty="0">
                <a:solidFill>
                  <a:srgbClr val="000000"/>
                </a:solidFill>
                <a:effectLst/>
                <a:latin typeface="Arial" panose="020B0604020202020204" pitchFamily="34" charset="0"/>
                <a:ea typeface="Calibri" panose="020F0502020204030204" pitchFamily="34" charset="0"/>
              </a:rPr>
              <a:t>αντιμετωπίζονται ως πνευματικές ευκαιρίες </a:t>
            </a:r>
            <a:r>
              <a:rPr lang="el-GR" sz="1800" kern="1200" dirty="0">
                <a:solidFill>
                  <a:srgbClr val="000000"/>
                </a:solidFill>
                <a:effectLst/>
                <a:latin typeface="Arial" panose="020B0604020202020204" pitchFamily="34" charset="0"/>
                <a:ea typeface="Calibri" panose="020F0502020204030204" pitchFamily="34" charset="0"/>
              </a:rPr>
              <a:t>και ότι τα προβλήματα της ζωής πρέπει να αντιμετωπίζονται με ανοιχτή καρδιά και μυαλό. Αυτό γίνεται καλύτερα με την παροχή υπηρεσιών στην κοινότητα μέσω της καλής θέλησης και της αγαπητικής  κατανόησης και της ικανότητας προσαρμογής στις μεταβαλλόμενες συνθήκες της ζωής με ευφυΐα και σεβασμό. Αυτό φυσικά θα οδηγήσει σε μακροπρόθεσμη βάση, ένα πνευματικά μορφωμένο άτομο που θα γίνει καλύτερος πολίτης αποτελώντας τη ραχοκοκαλιά για την έκφραση του πολιτισμού της επερχόμενης Εποχής.</a:t>
            </a:r>
            <a:endParaRPr lang="en-US" sz="1800" kern="1200"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800" kern="1200"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67552-AEEF-4B16-B002-2E2556EA044B}"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67552-AEEF-4B16-B002-2E2556EA044B}"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F67552-AEEF-4B16-B002-2E2556EA044B}"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F67552-AEEF-4B16-B002-2E2556EA044B}" type="datetimeFigureOut">
              <a:rPr lang="en-US" smtClean="0"/>
              <a:pPr/>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F67552-AEEF-4B16-B002-2E2556EA044B}" type="datetimeFigureOut">
              <a:rPr lang="en-US" smtClean="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67552-AEEF-4B16-B002-2E2556EA044B}" type="datetimeFigureOut">
              <a:rPr lang="en-US" smtClean="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67552-AEEF-4B16-B002-2E2556EA044B}" type="datetimeFigureOut">
              <a:rPr lang="en-US" smtClean="0"/>
              <a:pPr/>
              <a:t>12/7/2021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3CE59-6D6B-45CF-925B-D7C29A31D4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rise-Mtn.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4" name="TextBox 3">
            <a:extLst>
              <a:ext uri="{FF2B5EF4-FFF2-40B4-BE49-F238E27FC236}">
                <a16:creationId xmlns:a16="http://schemas.microsoft.com/office/drawing/2014/main" id="{66024767-B28A-4593-8530-1003B8587FBA}"/>
              </a:ext>
            </a:extLst>
          </p:cNvPr>
          <p:cNvSpPr txBox="1"/>
          <p:nvPr/>
        </p:nvSpPr>
        <p:spPr>
          <a:xfrm>
            <a:off x="0" y="4886474"/>
            <a:ext cx="9144000" cy="1938992"/>
          </a:xfrm>
          <a:prstGeom prst="rect">
            <a:avLst/>
          </a:prstGeom>
          <a:noFill/>
        </p:spPr>
        <p:txBody>
          <a:bodyPr wrap="square" rtlCol="0">
            <a:spAutoFit/>
          </a:bodyPr>
          <a:lstStyle/>
          <a:p>
            <a:pPr algn="ctr"/>
            <a:r>
              <a:rPr lang="el-GR" sz="4400" b="1" dirty="0">
                <a:solidFill>
                  <a:schemeClr val="bg1"/>
                </a:solidFill>
                <a:latin typeface="Arial" panose="020B0604020202020204" pitchFamily="34" charset="0"/>
                <a:cs typeface="Arial" panose="020B0604020202020204" pitchFamily="34" charset="0"/>
              </a:rPr>
              <a:t>Υποκειμενικές επιρροές μέσω</a:t>
            </a:r>
          </a:p>
          <a:p>
            <a:pPr algn="ctr"/>
            <a:r>
              <a:rPr lang="el-GR" sz="4400" b="1" dirty="0">
                <a:solidFill>
                  <a:schemeClr val="bg1"/>
                </a:solidFill>
                <a:latin typeface="Arial" panose="020B0604020202020204" pitchFamily="34" charset="0"/>
                <a:cs typeface="Arial" panose="020B0604020202020204" pitchFamily="34" charset="0"/>
              </a:rPr>
              <a:t>Των 10 Σπερματικών Ομίλων</a:t>
            </a:r>
          </a:p>
          <a:p>
            <a:pPr algn="ctr"/>
            <a:r>
              <a:rPr lang="el-GR" sz="3200" b="1" dirty="0">
                <a:solidFill>
                  <a:schemeClr val="bg1"/>
                </a:solidFill>
                <a:latin typeface="Arial" panose="020B0604020202020204" pitchFamily="34" charset="0"/>
                <a:cs typeface="Arial" panose="020B0604020202020204" pitchFamily="34" charset="0"/>
              </a:rPr>
              <a:t>Του </a:t>
            </a:r>
            <a:r>
              <a:rPr lang="el-GR" sz="3200" b="1" dirty="0" err="1">
                <a:solidFill>
                  <a:schemeClr val="bg1"/>
                </a:solidFill>
                <a:latin typeface="Arial" panose="020B0604020202020204" pitchFamily="34" charset="0"/>
                <a:cs typeface="Arial" panose="020B0604020202020204" pitchFamily="34" charset="0"/>
              </a:rPr>
              <a:t>David</a:t>
            </a:r>
            <a:r>
              <a:rPr lang="el-GR" sz="3200" b="1" dirty="0">
                <a:solidFill>
                  <a:schemeClr val="bg1"/>
                </a:solidFill>
                <a:latin typeface="Arial" panose="020B0604020202020204" pitchFamily="34" charset="0"/>
                <a:cs typeface="Arial" panose="020B0604020202020204" pitchFamily="34" charset="0"/>
              </a:rPr>
              <a:t> E. </a:t>
            </a:r>
            <a:r>
              <a:rPr lang="el-GR" sz="3200" b="1" dirty="0" err="1">
                <a:solidFill>
                  <a:schemeClr val="bg1"/>
                </a:solidFill>
                <a:latin typeface="Arial" panose="020B0604020202020204" pitchFamily="34" charset="0"/>
                <a:cs typeface="Arial" panose="020B0604020202020204" pitchFamily="34" charset="0"/>
              </a:rPr>
              <a:t>Hopper</a:t>
            </a:r>
            <a:endParaRPr lang="en-US" sz="32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1028700" y="453479"/>
            <a:ext cx="7086600" cy="769441"/>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4400" b="1" dirty="0">
                <a:solidFill>
                  <a:schemeClr val="bg1"/>
                </a:solidFill>
                <a:latin typeface="Arial" pitchFamily="34" charset="0"/>
                <a:cs typeface="Arial" pitchFamily="34" charset="0"/>
              </a:rPr>
              <a:t>Διδάσκοντας Νέα Ιδανικά</a:t>
            </a:r>
            <a:endParaRPr lang="en-US" sz="4400" kern="1200" dirty="0">
              <a:solidFill>
                <a:schemeClr val="bg1"/>
              </a:solidFill>
              <a:latin typeface="+mn-lt"/>
              <a:ea typeface="+mn-ea"/>
              <a:cs typeface="+mn-cs"/>
            </a:endParaRPr>
          </a:p>
        </p:txBody>
      </p:sp>
      <p:sp>
        <p:nvSpPr>
          <p:cNvPr id="7" name="Rectangle 6"/>
          <p:cNvSpPr/>
          <p:nvPr/>
        </p:nvSpPr>
        <p:spPr>
          <a:xfrm>
            <a:off x="4964007" y="2098028"/>
            <a:ext cx="4164753" cy="3631763"/>
          </a:xfrm>
          <a:prstGeom prst="rect">
            <a:avLst/>
          </a:prstGeom>
        </p:spPr>
        <p:txBody>
          <a:bodyPr wrap="square">
            <a:spAutoFit/>
          </a:bodyPr>
          <a:lstStyle/>
          <a:p>
            <a:pPr algn="ctr">
              <a:spcBef>
                <a:spcPts val="864"/>
              </a:spcBef>
            </a:pPr>
            <a:r>
              <a:rPr lang="el-GR" sz="4000" b="1"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Ενσταλάζοντας</a:t>
            </a:r>
            <a:r>
              <a:rPr lang="el-GR" sz="4000"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algn="ctr">
              <a:spcBef>
                <a:spcPts val="864"/>
              </a:spcBef>
            </a:pPr>
            <a:r>
              <a:rPr lang="el-GR" sz="4000" b="1" dirty="0">
                <a:solidFill>
                  <a:schemeClr val="bg1"/>
                </a:solidFill>
                <a:latin typeface="Arial" panose="020B0604020202020204" pitchFamily="34" charset="0"/>
                <a:cs typeface="Times New Roman" panose="02020603050405020304" pitchFamily="18" charset="0"/>
              </a:rPr>
              <a:t>Σοφία</a:t>
            </a:r>
          </a:p>
          <a:p>
            <a:pPr algn="ctr">
              <a:spcBef>
                <a:spcPts val="864"/>
              </a:spcBef>
            </a:pPr>
            <a:r>
              <a:rPr lang="el-GR" sz="4000" b="1" dirty="0">
                <a:solidFill>
                  <a:schemeClr val="bg1"/>
                </a:solidFill>
                <a:latin typeface="Arial" panose="020B0604020202020204" pitchFamily="34" charset="0"/>
                <a:cs typeface="Times New Roman" panose="02020603050405020304" pitchFamily="18" charset="0"/>
              </a:rPr>
              <a:t>Γνώση</a:t>
            </a:r>
          </a:p>
          <a:p>
            <a:pPr algn="ctr">
              <a:spcBef>
                <a:spcPts val="864"/>
              </a:spcBef>
            </a:pPr>
            <a:r>
              <a:rPr lang="el-GR" sz="4000" b="1" dirty="0">
                <a:solidFill>
                  <a:schemeClr val="bg1"/>
                </a:solidFill>
                <a:latin typeface="Arial" panose="020B0604020202020204" pitchFamily="34" charset="0"/>
                <a:cs typeface="Times New Roman" panose="02020603050405020304" pitchFamily="18" charset="0"/>
              </a:rPr>
              <a:t>και</a:t>
            </a:r>
          </a:p>
          <a:p>
            <a:pPr algn="ctr">
              <a:spcBef>
                <a:spcPts val="864"/>
              </a:spcBef>
            </a:pPr>
            <a:r>
              <a:rPr lang="el-GR" sz="4000" b="1" dirty="0">
                <a:solidFill>
                  <a:schemeClr val="bg1"/>
                </a:solidFill>
                <a:latin typeface="Arial" panose="020B0604020202020204" pitchFamily="34" charset="0"/>
                <a:cs typeface="Times New Roman" panose="02020603050405020304" pitchFamily="18" charset="0"/>
              </a:rPr>
              <a:t>Αξίες </a:t>
            </a:r>
            <a:endParaRPr lang="en-US" sz="40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EDD1DD8-762A-4363-AD02-892EA26BE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47" y="2259330"/>
            <a:ext cx="4576233" cy="3581400"/>
          </a:xfrm>
          <a:prstGeom prst="rect">
            <a:avLst/>
          </a:prstGeom>
        </p:spPr>
      </p:pic>
      <p:sp>
        <p:nvSpPr>
          <p:cNvPr id="5" name="Rectangle 5">
            <a:extLst>
              <a:ext uri="{FF2B5EF4-FFF2-40B4-BE49-F238E27FC236}">
                <a16:creationId xmlns:a16="http://schemas.microsoft.com/office/drawing/2014/main" id="{C6A198F9-1DD0-4AD6-B1A6-74985D9C81E7}"/>
              </a:ext>
            </a:extLst>
          </p:cNvPr>
          <p:cNvSpPr/>
          <p:nvPr/>
        </p:nvSpPr>
        <p:spPr>
          <a:xfrm>
            <a:off x="-8305800" y="720000"/>
            <a:ext cx="6553200" cy="769441"/>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4400" b="1" dirty="0">
                <a:solidFill>
                  <a:schemeClr val="bg1"/>
                </a:solidFill>
                <a:latin typeface="Arial" pitchFamily="34" charset="0"/>
                <a:cs typeface="Arial" pitchFamily="34" charset="0"/>
              </a:rPr>
              <a:t>Teaching New Ideals</a:t>
            </a:r>
            <a:endParaRPr lang="en-US" sz="4400" kern="1200" dirty="0">
              <a:solidFill>
                <a:schemeClr val="bg1"/>
              </a:solidFill>
              <a:latin typeface="+mn-lt"/>
              <a:ea typeface="+mn-ea"/>
              <a:cs typeface="+mn-cs"/>
            </a:endParaRPr>
          </a:p>
        </p:txBody>
      </p:sp>
      <p:sp>
        <p:nvSpPr>
          <p:cNvPr id="8" name="Rectangle 6">
            <a:extLst>
              <a:ext uri="{FF2B5EF4-FFF2-40B4-BE49-F238E27FC236}">
                <a16:creationId xmlns:a16="http://schemas.microsoft.com/office/drawing/2014/main" id="{C2CF8819-BE8C-4861-BC6A-3F3A1177AABD}"/>
              </a:ext>
            </a:extLst>
          </p:cNvPr>
          <p:cNvSpPr/>
          <p:nvPr/>
        </p:nvSpPr>
        <p:spPr>
          <a:xfrm>
            <a:off x="-8305800" y="2028616"/>
            <a:ext cx="3429000" cy="2800767"/>
          </a:xfrm>
          <a:prstGeom prst="rect">
            <a:avLst/>
          </a:prstGeom>
        </p:spPr>
        <p:txBody>
          <a:bodyPr wrap="square">
            <a:spAutoFit/>
          </a:bodyPr>
          <a:lstStyle/>
          <a:p>
            <a:pPr algn="ctr">
              <a:spcBef>
                <a:spcPts val="864"/>
              </a:spcBef>
            </a:pPr>
            <a:r>
              <a:rPr lang="en-US" sz="4400"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Instill  Wisdom, Knowledge, and Values </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6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42900" y="5292106"/>
            <a:ext cx="9829800" cy="1323439"/>
          </a:xfrm>
          <a:prstGeom prst="rect">
            <a:avLst/>
          </a:prstGeom>
          <a:noFill/>
          <a:ln w="9525">
            <a:noFill/>
            <a:miter lim="800000"/>
            <a:headEnd/>
            <a:tailEnd/>
          </a:ln>
        </p:spPr>
        <p:txBody>
          <a:bodyPr wrap="square">
            <a:spAutoFit/>
          </a:bodyPr>
          <a:lstStyle/>
          <a:p>
            <a:pPr marL="60325" algn="ctr">
              <a:spcBef>
                <a:spcPts val="600"/>
              </a:spcBef>
              <a:spcAft>
                <a:spcPts val="1200"/>
              </a:spcAft>
              <a:defRPr/>
            </a:pPr>
            <a:r>
              <a:rPr lang="el-GR" altLang="en-US" sz="4000" i="1" dirty="0">
                <a:solidFill>
                  <a:schemeClr val="bg1"/>
                </a:solidFill>
                <a:latin typeface="Arial" panose="020B0604020202020204" pitchFamily="34" charset="0"/>
                <a:cs typeface="Arial" panose="020B0604020202020204" pitchFamily="34" charset="0"/>
              </a:rPr>
              <a:t>«….όταν το όραμα είναι ένα καθοριστικό γεγονός στη συνείδηση»</a:t>
            </a:r>
            <a:endParaRPr lang="en-US" altLang="en-US" sz="4000" i="1" dirty="0">
              <a:solidFill>
                <a:schemeClr val="bg1"/>
              </a:solidFill>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1066800" y="152400"/>
            <a:ext cx="7543800" cy="830997"/>
          </a:xfrm>
          <a:prstGeom prst="rect">
            <a:avLst/>
          </a:prstGeom>
          <a:noFill/>
          <a:ln w="9525">
            <a:noFill/>
            <a:miter lim="800000"/>
            <a:headEnd/>
            <a:tailEnd/>
          </a:ln>
        </p:spPr>
        <p:txBody>
          <a:bodyPr wrap="square">
            <a:spAutoFit/>
          </a:bodyPr>
          <a:lstStyle/>
          <a:p>
            <a:pPr algn="ctr"/>
            <a:r>
              <a:rPr lang="el-GR" sz="4800" b="1" dirty="0">
                <a:solidFill>
                  <a:schemeClr val="bg1"/>
                </a:solidFill>
                <a:latin typeface="Arial" panose="020B0604020202020204" pitchFamily="34" charset="0"/>
                <a:cs typeface="Arial" panose="020B0604020202020204" pitchFamily="34" charset="0"/>
              </a:rPr>
              <a:t>Παγκόσμια Μαθητεία</a:t>
            </a:r>
            <a:endParaRPr lang="en-US" sz="4800" b="1" baseline="0"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4648200" cy="383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a:extLst>
              <a:ext uri="{FF2B5EF4-FFF2-40B4-BE49-F238E27FC236}">
                <a16:creationId xmlns:a16="http://schemas.microsoft.com/office/drawing/2014/main" id="{7BB4925C-52E1-49F6-9AD1-7F792471940D}"/>
              </a:ext>
            </a:extLst>
          </p:cNvPr>
          <p:cNvSpPr txBox="1">
            <a:spLocks noChangeArrowheads="1"/>
          </p:cNvSpPr>
          <p:nvPr/>
        </p:nvSpPr>
        <p:spPr bwMode="auto">
          <a:xfrm>
            <a:off x="-7696200" y="149824"/>
            <a:ext cx="7010400" cy="830997"/>
          </a:xfrm>
          <a:prstGeom prst="rect">
            <a:avLst/>
          </a:prstGeom>
          <a:noFill/>
          <a:ln w="9525">
            <a:noFill/>
            <a:miter lim="800000"/>
            <a:headEnd/>
            <a:tailEnd/>
          </a:ln>
        </p:spPr>
        <p:txBody>
          <a:bodyPr wrap="square">
            <a:spAutoFit/>
          </a:bodyPr>
          <a:lstStyle/>
          <a:p>
            <a:pPr algn="ctr"/>
            <a:r>
              <a:rPr lang="en-US" sz="4800" b="1" baseline="0" dirty="0">
                <a:solidFill>
                  <a:schemeClr val="tx1">
                    <a:lumMod val="95000"/>
                    <a:lumOff val="5000"/>
                  </a:schemeClr>
                </a:solidFill>
                <a:latin typeface="Arial" panose="020B0604020202020204" pitchFamily="34" charset="0"/>
                <a:cs typeface="Arial" panose="020B0604020202020204" pitchFamily="34" charset="0"/>
              </a:rPr>
              <a:t>World Discipleship</a:t>
            </a:r>
          </a:p>
        </p:txBody>
      </p:sp>
      <p:sp>
        <p:nvSpPr>
          <p:cNvPr id="8" name="Text Box 2">
            <a:extLst>
              <a:ext uri="{FF2B5EF4-FFF2-40B4-BE49-F238E27FC236}">
                <a16:creationId xmlns:a16="http://schemas.microsoft.com/office/drawing/2014/main" id="{4F13C8A7-8A17-41DD-8282-987EFDA69CFD}"/>
              </a:ext>
            </a:extLst>
          </p:cNvPr>
          <p:cNvSpPr txBox="1">
            <a:spLocks noChangeArrowheads="1"/>
          </p:cNvSpPr>
          <p:nvPr/>
        </p:nvSpPr>
        <p:spPr bwMode="auto">
          <a:xfrm>
            <a:off x="-9799320" y="4983929"/>
            <a:ext cx="9144000" cy="1446550"/>
          </a:xfrm>
          <a:prstGeom prst="rect">
            <a:avLst/>
          </a:prstGeom>
          <a:noFill/>
          <a:ln w="9525">
            <a:noFill/>
            <a:miter lim="800000"/>
            <a:headEnd/>
            <a:tailEnd/>
          </a:ln>
        </p:spPr>
        <p:txBody>
          <a:bodyPr wrap="square">
            <a:spAutoFit/>
          </a:bodyPr>
          <a:lstStyle/>
          <a:p>
            <a:pPr marL="60325" algn="ctr">
              <a:spcBef>
                <a:spcPts val="600"/>
              </a:spcBef>
              <a:spcAft>
                <a:spcPts val="1200"/>
              </a:spcAft>
              <a:defRPr/>
            </a:pPr>
            <a:r>
              <a:rPr lang="en-US" altLang="en-US" sz="4400" i="1" dirty="0">
                <a:solidFill>
                  <a:schemeClr val="tx1">
                    <a:lumMod val="95000"/>
                    <a:lumOff val="5000"/>
                  </a:schemeClr>
                </a:solidFill>
                <a:latin typeface="Arial" panose="020B0604020202020204" pitchFamily="34" charset="0"/>
                <a:cs typeface="Arial" panose="020B0604020202020204" pitchFamily="34" charset="0"/>
              </a:rPr>
              <a:t>“….when the vision is a </a:t>
            </a:r>
            <a:r>
              <a:rPr lang="en-US" sz="4400" i="1" kern="1200" baseline="0" dirty="0">
                <a:solidFill>
                  <a:schemeClr val="tx1">
                    <a:lumMod val="95000"/>
                    <a:lumOff val="5000"/>
                  </a:schemeClr>
                </a:solidFill>
                <a:effectLst/>
                <a:latin typeface="Arial" panose="020B0604020202020204" pitchFamily="34" charset="0"/>
                <a:cs typeface="Arial" panose="020B0604020202020204" pitchFamily="34" charset="0"/>
              </a:rPr>
              <a:t>determining fact in consciousness”</a:t>
            </a:r>
            <a:endParaRPr lang="en-US" altLang="en-US" sz="4400" i="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39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5EBD8A6-44DD-43CC-B3E9-BA6917F77537}"/>
              </a:ext>
            </a:extLst>
          </p:cNvPr>
          <p:cNvSpPr txBox="1">
            <a:spLocks noChangeArrowheads="1"/>
          </p:cNvSpPr>
          <p:nvPr/>
        </p:nvSpPr>
        <p:spPr bwMode="auto">
          <a:xfrm>
            <a:off x="0" y="125551"/>
            <a:ext cx="9525000" cy="1569660"/>
          </a:xfrm>
          <a:prstGeom prst="rect">
            <a:avLst/>
          </a:prstGeom>
          <a:noFill/>
          <a:ln w="9525">
            <a:noFill/>
            <a:miter lim="800000"/>
            <a:headEnd/>
            <a:tailEnd/>
          </a:ln>
        </p:spPr>
        <p:txBody>
          <a:bodyPr wrap="square">
            <a:spAutoFit/>
          </a:bodyPr>
          <a:lstStyle/>
          <a:p>
            <a:pPr algn="ctr">
              <a:buSzPct val="85000"/>
            </a:pPr>
            <a:r>
              <a:rPr lang="el-GR" altLang="en-US" sz="4800" b="1" dirty="0">
                <a:solidFill>
                  <a:schemeClr val="bg1"/>
                </a:solidFill>
                <a:latin typeface="Arial" panose="020B0604020202020204" pitchFamily="34" charset="0"/>
                <a:cs typeface="Arial" panose="020B0604020202020204" pitchFamily="34" charset="0"/>
              </a:rPr>
              <a:t>Εσωτερική Εκπαίδευσή στην Νέα Εποχή</a:t>
            </a:r>
            <a:endParaRPr lang="en-US" altLang="en-US" sz="48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B0A7010-0EE5-4074-AA2B-387A0582055A}"/>
              </a:ext>
            </a:extLst>
          </p:cNvPr>
          <p:cNvPicPr>
            <a:picLocks noChangeAspect="1"/>
          </p:cNvPicPr>
          <p:nvPr/>
        </p:nvPicPr>
        <p:blipFill>
          <a:blip r:embed="rId3"/>
          <a:stretch>
            <a:fillRect/>
          </a:stretch>
        </p:blipFill>
        <p:spPr>
          <a:xfrm>
            <a:off x="1143000" y="1695211"/>
            <a:ext cx="6400800" cy="4643355"/>
          </a:xfrm>
          <a:prstGeom prst="rect">
            <a:avLst/>
          </a:prstGeom>
        </p:spPr>
      </p:pic>
      <p:sp>
        <p:nvSpPr>
          <p:cNvPr id="5" name="Text Box 4">
            <a:extLst>
              <a:ext uri="{FF2B5EF4-FFF2-40B4-BE49-F238E27FC236}">
                <a16:creationId xmlns:a16="http://schemas.microsoft.com/office/drawing/2014/main" id="{692D7B69-F883-4E45-8150-C276AFF8406E}"/>
              </a:ext>
            </a:extLst>
          </p:cNvPr>
          <p:cNvSpPr txBox="1">
            <a:spLocks noChangeArrowheads="1"/>
          </p:cNvSpPr>
          <p:nvPr/>
        </p:nvSpPr>
        <p:spPr bwMode="auto">
          <a:xfrm>
            <a:off x="-9906000" y="494883"/>
            <a:ext cx="8763000" cy="830997"/>
          </a:xfrm>
          <a:prstGeom prst="rect">
            <a:avLst/>
          </a:prstGeom>
          <a:noFill/>
          <a:ln w="9525">
            <a:noFill/>
            <a:miter lim="800000"/>
            <a:headEnd/>
            <a:tailEnd/>
          </a:ln>
        </p:spPr>
        <p:txBody>
          <a:bodyPr wrap="square">
            <a:spAutoFit/>
          </a:bodyPr>
          <a:lstStyle/>
          <a:p>
            <a:pPr>
              <a:buSzPct val="85000"/>
            </a:pPr>
            <a:r>
              <a:rPr lang="en-US" altLang="en-US" sz="4800" b="1" dirty="0">
                <a:solidFill>
                  <a:schemeClr val="bg1"/>
                </a:solidFill>
                <a:latin typeface="Arial" panose="020B0604020202020204" pitchFamily="34" charset="0"/>
                <a:cs typeface="Arial" panose="020B0604020202020204" pitchFamily="34" charset="0"/>
              </a:rPr>
              <a:t>Esoteric Training in New 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3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6AC4C79B-7C0E-4AEB-B789-980E69836493}"/>
              </a:ext>
            </a:extLst>
          </p:cNvPr>
          <p:cNvSpPr txBox="1">
            <a:spLocks noChangeArrowheads="1"/>
          </p:cNvSpPr>
          <p:nvPr/>
        </p:nvSpPr>
        <p:spPr bwMode="auto">
          <a:xfrm>
            <a:off x="222757" y="1981706"/>
            <a:ext cx="4300602" cy="3046988"/>
          </a:xfrm>
          <a:prstGeom prst="rect">
            <a:avLst/>
          </a:prstGeom>
          <a:noFill/>
          <a:ln w="9525">
            <a:noFill/>
            <a:miter lim="800000"/>
            <a:headEnd/>
            <a:tailEnd/>
          </a:ln>
        </p:spPr>
        <p:txBody>
          <a:bodyPr wrap="square">
            <a:spAutoFit/>
          </a:bodyPr>
          <a:lstStyle/>
          <a:p>
            <a:pPr algn="ctr">
              <a:buSzPct val="85000"/>
            </a:pPr>
            <a:r>
              <a:rPr lang="el-GR" altLang="en-US" sz="4800" b="1" dirty="0">
                <a:solidFill>
                  <a:schemeClr val="bg1"/>
                </a:solidFill>
                <a:latin typeface="Arial" panose="020B0604020202020204" pitchFamily="34" charset="0"/>
                <a:cs typeface="Arial" panose="020B0604020202020204" pitchFamily="34" charset="0"/>
              </a:rPr>
              <a:t>Βασικές Διδασκαλίες σε Σχολές</a:t>
            </a:r>
          </a:p>
          <a:p>
            <a:pPr algn="ctr">
              <a:buSzPct val="85000"/>
            </a:pPr>
            <a:r>
              <a:rPr lang="el-GR" altLang="en-US" sz="4800" b="1" dirty="0">
                <a:solidFill>
                  <a:schemeClr val="bg1"/>
                </a:solidFill>
                <a:latin typeface="Arial" panose="020B0604020202020204" pitchFamily="34" charset="0"/>
                <a:cs typeface="Arial" panose="020B0604020202020204" pitchFamily="34" charset="0"/>
              </a:rPr>
              <a:t>Εσωτερισμού</a:t>
            </a:r>
            <a:endParaRPr lang="en-US" altLang="en-US" sz="48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34A2597-F58F-4523-BAEE-19029528F389}"/>
              </a:ext>
            </a:extLst>
          </p:cNvPr>
          <p:cNvPicPr>
            <a:picLocks noChangeAspect="1"/>
          </p:cNvPicPr>
          <p:nvPr/>
        </p:nvPicPr>
        <p:blipFill>
          <a:blip r:embed="rId3"/>
          <a:stretch>
            <a:fillRect/>
          </a:stretch>
        </p:blipFill>
        <p:spPr>
          <a:xfrm>
            <a:off x="4605402" y="1219200"/>
            <a:ext cx="4233798" cy="457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6" name="Text Box 4">
            <a:extLst>
              <a:ext uri="{FF2B5EF4-FFF2-40B4-BE49-F238E27FC236}">
                <a16:creationId xmlns:a16="http://schemas.microsoft.com/office/drawing/2014/main" id="{75897DED-2E5E-4420-86E1-601AF0FA6217}"/>
              </a:ext>
            </a:extLst>
          </p:cNvPr>
          <p:cNvSpPr txBox="1">
            <a:spLocks noChangeArrowheads="1"/>
          </p:cNvSpPr>
          <p:nvPr/>
        </p:nvSpPr>
        <p:spPr bwMode="auto">
          <a:xfrm>
            <a:off x="0" y="130373"/>
            <a:ext cx="9144000" cy="2123658"/>
          </a:xfrm>
          <a:prstGeom prst="rect">
            <a:avLst/>
          </a:prstGeom>
          <a:noFill/>
          <a:ln w="9525">
            <a:noFill/>
            <a:miter lim="800000"/>
            <a:headEnd/>
            <a:tailEnd/>
          </a:ln>
        </p:spPr>
        <p:txBody>
          <a:bodyPr wrap="square">
            <a:spAutoFit/>
          </a:bodyPr>
          <a:lstStyle/>
          <a:p>
            <a:pPr marL="231775" indent="-231775" algn="ctr">
              <a:buSzPct val="80000"/>
              <a:buFontTx/>
              <a:buNone/>
            </a:pPr>
            <a:r>
              <a:rPr lang="el-GR" sz="4400" b="1" dirty="0">
                <a:solidFill>
                  <a:schemeClr val="bg1"/>
                </a:solidFill>
                <a:effectLst/>
                <a:latin typeface="Arial" panose="020B0604020202020204" pitchFamily="34" charset="0"/>
                <a:ea typeface="Calibri" panose="020F0502020204030204" pitchFamily="34" charset="0"/>
              </a:rPr>
              <a:t>3η Διανομή των</a:t>
            </a:r>
          </a:p>
          <a:p>
            <a:pPr marL="231775" indent="-231775" algn="ctr">
              <a:buSzPct val="80000"/>
              <a:buFontTx/>
              <a:buNone/>
            </a:pPr>
            <a:r>
              <a:rPr lang="el-GR" sz="4400" b="1" dirty="0">
                <a:solidFill>
                  <a:schemeClr val="bg1"/>
                </a:solidFill>
                <a:effectLst/>
                <a:latin typeface="Arial" panose="020B0604020202020204" pitchFamily="34" charset="0"/>
                <a:ea typeface="Calibri" panose="020F0502020204030204" pitchFamily="34" charset="0"/>
              </a:rPr>
              <a:t>Εσωτερικών Διδασκαλιών -</a:t>
            </a:r>
          </a:p>
          <a:p>
            <a:pPr marL="231775" indent="-231775" algn="ctr">
              <a:buSzPct val="80000"/>
              <a:buFontTx/>
              <a:buNone/>
            </a:pPr>
            <a:r>
              <a:rPr lang="el-GR" sz="4400" b="1" dirty="0">
                <a:solidFill>
                  <a:schemeClr val="bg1"/>
                </a:solidFill>
                <a:effectLst/>
                <a:latin typeface="Arial" panose="020B0604020202020204" pitchFamily="34" charset="0"/>
                <a:ea typeface="Calibri" panose="020F0502020204030204" pitchFamily="34" charset="0"/>
              </a:rPr>
              <a:t>Μια εικασία</a:t>
            </a:r>
            <a:endParaRPr lang="en-US" sz="4400" b="1" dirty="0">
              <a:solidFill>
                <a:schemeClr val="bg1"/>
              </a:solidFill>
              <a:effectLst/>
              <a:latin typeface="Arial" panose="020B060402020202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43C165BF-5182-4EF5-AD8C-1DA16730528A}"/>
              </a:ext>
            </a:extLst>
          </p:cNvPr>
          <p:cNvPicPr>
            <a:picLocks noChangeAspect="1"/>
          </p:cNvPicPr>
          <p:nvPr/>
        </p:nvPicPr>
        <p:blipFill>
          <a:blip r:embed="rId3"/>
          <a:stretch>
            <a:fillRect/>
          </a:stretch>
        </p:blipFill>
        <p:spPr>
          <a:xfrm>
            <a:off x="1524000" y="2286000"/>
            <a:ext cx="6096000" cy="4237465"/>
          </a:xfrm>
          <a:prstGeom prst="rect">
            <a:avLst/>
          </a:prstGeom>
        </p:spPr>
      </p:pic>
      <p:sp>
        <p:nvSpPr>
          <p:cNvPr id="5" name="Text Box 4">
            <a:extLst>
              <a:ext uri="{FF2B5EF4-FFF2-40B4-BE49-F238E27FC236}">
                <a16:creationId xmlns:a16="http://schemas.microsoft.com/office/drawing/2014/main" id="{D9FC97CB-A4B6-4F26-B18A-7E1948C765C5}"/>
              </a:ext>
            </a:extLst>
          </p:cNvPr>
          <p:cNvSpPr txBox="1">
            <a:spLocks noChangeArrowheads="1"/>
          </p:cNvSpPr>
          <p:nvPr/>
        </p:nvSpPr>
        <p:spPr bwMode="auto">
          <a:xfrm>
            <a:off x="-9144000" y="685800"/>
            <a:ext cx="9144000" cy="2123658"/>
          </a:xfrm>
          <a:prstGeom prst="rect">
            <a:avLst/>
          </a:prstGeom>
          <a:noFill/>
          <a:ln w="9525">
            <a:noFill/>
            <a:miter lim="800000"/>
            <a:headEnd/>
            <a:tailEnd/>
          </a:ln>
        </p:spPr>
        <p:txBody>
          <a:bodyPr wrap="square">
            <a:spAutoFit/>
          </a:bodyPr>
          <a:lstStyle/>
          <a:p>
            <a:pPr marL="231775" indent="-231775" algn="ctr">
              <a:buSzPct val="80000"/>
              <a:buFontTx/>
              <a:buNone/>
            </a:pPr>
            <a:r>
              <a:rPr lang="en-US" sz="4400" b="1" dirty="0">
                <a:solidFill>
                  <a:schemeClr val="tx1">
                    <a:lumMod val="95000"/>
                    <a:lumOff val="5000"/>
                  </a:schemeClr>
                </a:solidFill>
                <a:effectLst/>
                <a:latin typeface="Arial" panose="020B0604020202020204" pitchFamily="34" charset="0"/>
                <a:ea typeface="Calibri" panose="020F0502020204030204" pitchFamily="34" charset="0"/>
              </a:rPr>
              <a:t>3rd Dispensation of </a:t>
            </a:r>
          </a:p>
          <a:p>
            <a:pPr marL="231775" indent="-231775" algn="ctr">
              <a:buSzPct val="80000"/>
              <a:buFontTx/>
              <a:buNone/>
            </a:pPr>
            <a:r>
              <a:rPr lang="en-US" sz="4400" b="1" dirty="0">
                <a:solidFill>
                  <a:schemeClr val="tx1">
                    <a:lumMod val="95000"/>
                    <a:lumOff val="5000"/>
                  </a:schemeClr>
                </a:solidFill>
                <a:effectLst/>
                <a:latin typeface="Arial" panose="020B0604020202020204" pitchFamily="34" charset="0"/>
                <a:ea typeface="Calibri" panose="020F0502020204030204" pitchFamily="34" charset="0"/>
              </a:rPr>
              <a:t>Esoteric Teachings – </a:t>
            </a:r>
          </a:p>
          <a:p>
            <a:pPr marL="231775" indent="-231775" algn="ctr">
              <a:buSzPct val="80000"/>
              <a:buFontTx/>
              <a:buNone/>
            </a:pPr>
            <a:r>
              <a:rPr lang="en-US" sz="4400" b="1" dirty="0">
                <a:solidFill>
                  <a:schemeClr val="tx1">
                    <a:lumMod val="95000"/>
                    <a:lumOff val="5000"/>
                  </a:schemeClr>
                </a:solidFill>
                <a:effectLst/>
                <a:latin typeface="Arial" panose="020B0604020202020204" pitchFamily="34" charset="0"/>
                <a:ea typeface="Calibri" panose="020F0502020204030204" pitchFamily="34" charset="0"/>
              </a:rPr>
              <a:t>A Speculation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AE5061C-D710-494D-B9BE-29B1DC1CFCF1}"/>
              </a:ext>
            </a:extLst>
          </p:cNvPr>
          <p:cNvSpPr txBox="1">
            <a:spLocks noChangeArrowheads="1"/>
          </p:cNvSpPr>
          <p:nvPr/>
        </p:nvSpPr>
        <p:spPr bwMode="auto">
          <a:xfrm>
            <a:off x="5791200" y="2668250"/>
            <a:ext cx="3352800" cy="2123658"/>
          </a:xfrm>
          <a:prstGeom prst="rect">
            <a:avLst/>
          </a:prstGeom>
          <a:noFill/>
          <a:ln w="9525">
            <a:noFill/>
            <a:miter lim="800000"/>
            <a:headEnd/>
            <a:tailEnd/>
          </a:ln>
        </p:spPr>
        <p:txBody>
          <a:bodyPr wrap="square">
            <a:spAutoFit/>
          </a:bodyPr>
          <a:lstStyle/>
          <a:p>
            <a:pPr>
              <a:buSzPct val="85000"/>
            </a:pPr>
            <a:r>
              <a:rPr lang="el-GR" altLang="en-US" sz="4400" b="1" dirty="0">
                <a:solidFill>
                  <a:schemeClr val="bg1"/>
                </a:solidFill>
                <a:latin typeface="Arial" panose="020B0604020202020204" pitchFamily="34" charset="0"/>
                <a:cs typeface="Arial" panose="020B0604020202020204" pitchFamily="34" charset="0"/>
              </a:rPr>
              <a:t>Οι Σημερινές Τάσεις</a:t>
            </a:r>
            <a:endParaRPr lang="en-US" altLang="en-US" sz="4400" b="1" dirty="0">
              <a:solidFill>
                <a:schemeClr val="bg1"/>
              </a:solidFill>
              <a:latin typeface="Arial" panose="020B0604020202020204" pitchFamily="34" charset="0"/>
              <a:cs typeface="Arial" panose="020B0604020202020204" pitchFamily="34" charset="0"/>
            </a:endParaRPr>
          </a:p>
        </p:txBody>
      </p:sp>
      <p:sp>
        <p:nvSpPr>
          <p:cNvPr id="5" name="Text Box 4">
            <a:extLst>
              <a:ext uri="{FF2B5EF4-FFF2-40B4-BE49-F238E27FC236}">
                <a16:creationId xmlns:a16="http://schemas.microsoft.com/office/drawing/2014/main" id="{C9C3B268-D6C5-4C97-ACDE-1F57B89C6AF2}"/>
              </a:ext>
            </a:extLst>
          </p:cNvPr>
          <p:cNvSpPr txBox="1">
            <a:spLocks noChangeArrowheads="1"/>
          </p:cNvSpPr>
          <p:nvPr/>
        </p:nvSpPr>
        <p:spPr bwMode="auto">
          <a:xfrm>
            <a:off x="-190500" y="336685"/>
            <a:ext cx="9525000" cy="707886"/>
          </a:xfrm>
          <a:prstGeom prst="rect">
            <a:avLst/>
          </a:prstGeom>
          <a:noFill/>
          <a:ln w="9525">
            <a:noFill/>
            <a:miter lim="800000"/>
            <a:headEnd/>
            <a:tailEnd/>
          </a:ln>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4000" b="1" dirty="0">
                <a:solidFill>
                  <a:schemeClr val="bg1"/>
                </a:solidFill>
                <a:effectLst/>
                <a:latin typeface="Arial" panose="020B0604020202020204" pitchFamily="34" charset="0"/>
                <a:ea typeface="Calibri" panose="020F0502020204030204" pitchFamily="34" charset="0"/>
              </a:rPr>
              <a:t>Τα Επιτεύγματα στην Εκπαίδευση</a:t>
            </a:r>
            <a:endParaRPr lang="en-US" sz="4000" b="1" dirty="0">
              <a:solidFill>
                <a:schemeClr val="bg1"/>
              </a:solidFill>
              <a:effectLst/>
              <a:latin typeface="Arial" panose="020B060402020202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AABE7F09-3F57-40DC-A360-F0658FA12DD3}"/>
              </a:ext>
            </a:extLst>
          </p:cNvPr>
          <p:cNvPicPr>
            <a:picLocks noChangeAspect="1"/>
          </p:cNvPicPr>
          <p:nvPr/>
        </p:nvPicPr>
        <p:blipFill>
          <a:blip r:embed="rId3"/>
          <a:stretch>
            <a:fillRect/>
          </a:stretch>
        </p:blipFill>
        <p:spPr>
          <a:xfrm>
            <a:off x="381000" y="1889320"/>
            <a:ext cx="5105400" cy="4511480"/>
          </a:xfrm>
          <a:prstGeom prst="rect">
            <a:avLst/>
          </a:prstGeom>
        </p:spPr>
      </p:pic>
      <p:sp>
        <p:nvSpPr>
          <p:cNvPr id="6" name="Text Box 4">
            <a:extLst>
              <a:ext uri="{FF2B5EF4-FFF2-40B4-BE49-F238E27FC236}">
                <a16:creationId xmlns:a16="http://schemas.microsoft.com/office/drawing/2014/main" id="{3EC31EB2-CE83-4847-A3D5-3BBAE220155F}"/>
              </a:ext>
            </a:extLst>
          </p:cNvPr>
          <p:cNvSpPr txBox="1">
            <a:spLocks noChangeArrowheads="1"/>
          </p:cNvSpPr>
          <p:nvPr/>
        </p:nvSpPr>
        <p:spPr bwMode="auto">
          <a:xfrm>
            <a:off x="-9144000" y="690628"/>
            <a:ext cx="9144000" cy="769441"/>
          </a:xfrm>
          <a:prstGeom prst="rect">
            <a:avLst/>
          </a:prstGeom>
          <a:noFill/>
          <a:ln w="9525">
            <a:noFill/>
            <a:miter lim="800000"/>
            <a:headEnd/>
            <a:tailEnd/>
          </a:ln>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effectLst/>
                <a:latin typeface="Arial" panose="020B0604020202020204" pitchFamily="34" charset="0"/>
                <a:ea typeface="Calibri" panose="020F0502020204030204" pitchFamily="34" charset="0"/>
              </a:rPr>
              <a:t>Accomplishments in Education</a:t>
            </a:r>
          </a:p>
        </p:txBody>
      </p:sp>
      <p:sp>
        <p:nvSpPr>
          <p:cNvPr id="8" name="Text Box 4">
            <a:extLst>
              <a:ext uri="{FF2B5EF4-FFF2-40B4-BE49-F238E27FC236}">
                <a16:creationId xmlns:a16="http://schemas.microsoft.com/office/drawing/2014/main" id="{AD1BD670-4458-4D12-ABAC-1D0F11D51181}"/>
              </a:ext>
            </a:extLst>
          </p:cNvPr>
          <p:cNvSpPr txBox="1">
            <a:spLocks noChangeArrowheads="1"/>
          </p:cNvSpPr>
          <p:nvPr/>
        </p:nvSpPr>
        <p:spPr bwMode="auto">
          <a:xfrm>
            <a:off x="-6553200" y="2705725"/>
            <a:ext cx="2588784" cy="1446550"/>
          </a:xfrm>
          <a:prstGeom prst="rect">
            <a:avLst/>
          </a:prstGeom>
          <a:noFill/>
          <a:ln w="9525">
            <a:noFill/>
            <a:miter lim="800000"/>
            <a:headEnd/>
            <a:tailEnd/>
          </a:ln>
        </p:spPr>
        <p:txBody>
          <a:bodyPr wrap="square">
            <a:spAutoFit/>
          </a:bodyPr>
          <a:lstStyle/>
          <a:p>
            <a:pPr>
              <a:buSzPct val="85000"/>
            </a:pPr>
            <a:r>
              <a:rPr lang="en-US" altLang="en-US" sz="4400" b="1" dirty="0">
                <a:solidFill>
                  <a:schemeClr val="tx1">
                    <a:lumMod val="95000"/>
                    <a:lumOff val="5000"/>
                  </a:schemeClr>
                </a:solidFill>
                <a:latin typeface="Arial" panose="020B0604020202020204" pitchFamily="34" charset="0"/>
                <a:cs typeface="Arial" panose="020B0604020202020204" pitchFamily="34" charset="0"/>
              </a:rPr>
              <a:t>Current Trends</a:t>
            </a:r>
          </a:p>
        </p:txBody>
      </p:sp>
    </p:spTree>
    <p:extLst>
      <p:ext uri="{BB962C8B-B14F-4D97-AF65-F5344CB8AC3E}">
        <p14:creationId xmlns:p14="http://schemas.microsoft.com/office/powerpoint/2010/main" val="14346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alpha val="82000"/>
          </a:schemeClr>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839200" y="616803"/>
            <a:ext cx="7873535" cy="830997"/>
          </a:xfrm>
          <a:prstGeom prst="rect">
            <a:avLst/>
          </a:prstGeom>
          <a:noFill/>
          <a:ln w="9525">
            <a:noFill/>
            <a:miter lim="800000"/>
            <a:headEnd/>
            <a:tailEnd/>
          </a:ln>
        </p:spPr>
        <p:txBody>
          <a:bodyPr wrap="square">
            <a:spAutoFit/>
          </a:bodyPr>
          <a:lstStyle/>
          <a:p>
            <a:pPr algn="ctr"/>
            <a:r>
              <a:rPr lang="en-US" altLang="en-US" sz="4800" b="1" dirty="0">
                <a:solidFill>
                  <a:schemeClr val="tx1">
                    <a:lumMod val="95000"/>
                    <a:lumOff val="5000"/>
                  </a:schemeClr>
                </a:solidFill>
                <a:latin typeface="Century Gothic" panose="020B0502020202020204" pitchFamily="34" charset="0"/>
              </a:rPr>
              <a:t>Potential of Education</a:t>
            </a:r>
          </a:p>
        </p:txBody>
      </p:sp>
      <p:pic>
        <p:nvPicPr>
          <p:cNvPr id="6" name="Picture 5">
            <a:extLst>
              <a:ext uri="{FF2B5EF4-FFF2-40B4-BE49-F238E27FC236}">
                <a16:creationId xmlns:a16="http://schemas.microsoft.com/office/drawing/2014/main" id="{93002211-7A53-4D51-B6C4-CA37EBC0B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69" y="1447800"/>
            <a:ext cx="7873535" cy="4831140"/>
          </a:xfrm>
          <a:prstGeom prst="rect">
            <a:avLst/>
          </a:prstGeom>
        </p:spPr>
      </p:pic>
      <p:sp>
        <p:nvSpPr>
          <p:cNvPr id="5" name="Text Box 4">
            <a:extLst>
              <a:ext uri="{FF2B5EF4-FFF2-40B4-BE49-F238E27FC236}">
                <a16:creationId xmlns:a16="http://schemas.microsoft.com/office/drawing/2014/main" id="{B11DF1DE-FFEF-4059-A98E-2A6574A1BC9D}"/>
              </a:ext>
            </a:extLst>
          </p:cNvPr>
          <p:cNvSpPr txBox="1">
            <a:spLocks noChangeArrowheads="1"/>
          </p:cNvSpPr>
          <p:nvPr/>
        </p:nvSpPr>
        <p:spPr bwMode="auto">
          <a:xfrm>
            <a:off x="-211016" y="262860"/>
            <a:ext cx="9585104" cy="769441"/>
          </a:xfrm>
          <a:prstGeom prst="rect">
            <a:avLst/>
          </a:prstGeom>
          <a:noFill/>
          <a:ln w="9525">
            <a:noFill/>
            <a:miter lim="800000"/>
            <a:headEnd/>
            <a:tailEnd/>
          </a:ln>
        </p:spPr>
        <p:txBody>
          <a:bodyPr wrap="square">
            <a:spAutoFit/>
          </a:bodyPr>
          <a:lstStyle/>
          <a:p>
            <a:pPr algn="ctr"/>
            <a:r>
              <a:rPr lang="el-GR" altLang="en-US" sz="4400" b="1" dirty="0">
                <a:solidFill>
                  <a:schemeClr val="bg1"/>
                </a:solidFill>
                <a:latin typeface="Century Gothic" panose="020B0502020202020204" pitchFamily="34" charset="0"/>
              </a:rPr>
              <a:t>Η Δυνατότητες της εκπαίδευσης</a:t>
            </a:r>
            <a:endParaRPr lang="en-US" altLang="en-US" sz="4400" b="1" dirty="0">
              <a:solidFill>
                <a:schemeClr val="bg1"/>
              </a:solidFill>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5736813" y="2057400"/>
            <a:ext cx="3167142" cy="4062651"/>
          </a:xfrm>
          <a:prstGeom prst="rect">
            <a:avLst/>
          </a:prstGeom>
          <a:noFill/>
          <a:ln w="9525">
            <a:noFill/>
            <a:miter lim="800000"/>
            <a:headEnd/>
            <a:tailEnd/>
          </a:ln>
        </p:spPr>
        <p:txBody>
          <a:bodyPr wrap="square">
            <a:spAutoFit/>
          </a:bodyPr>
          <a:lstStyle/>
          <a:p>
            <a:pPr algn="ctr">
              <a:buSzPct val="85000"/>
            </a:pPr>
            <a:r>
              <a:rPr lang="el-GR" sz="4300" dirty="0">
                <a:solidFill>
                  <a:schemeClr val="bg1"/>
                </a:solidFill>
                <a:latin typeface="Arial Narrow" panose="020B0606020202030204" pitchFamily="34" charset="0"/>
              </a:rPr>
              <a:t>Δρουν ως Γέφυρα ανάμεσα στην Ιεραρχία </a:t>
            </a:r>
          </a:p>
          <a:p>
            <a:pPr algn="ctr">
              <a:buSzPct val="85000"/>
            </a:pPr>
            <a:r>
              <a:rPr lang="el-GR" sz="4300" dirty="0">
                <a:solidFill>
                  <a:schemeClr val="bg1"/>
                </a:solidFill>
                <a:latin typeface="Arial Narrow" panose="020B0606020202030204" pitchFamily="34" charset="0"/>
              </a:rPr>
              <a:t>και την Ανθρωπότητα</a:t>
            </a:r>
            <a:endParaRPr lang="en-US" altLang="en-US" sz="4300" b="1" dirty="0">
              <a:solidFill>
                <a:schemeClr val="bg1"/>
              </a:solidFill>
              <a:latin typeface="Arial Narrow" panose="020B0606020202030204" pitchFamily="34" charset="0"/>
              <a:cs typeface="Arial" panose="020B0604020202020204" pitchFamily="34" charset="0"/>
            </a:endParaRPr>
          </a:p>
        </p:txBody>
      </p:sp>
      <p:sp>
        <p:nvSpPr>
          <p:cNvPr id="7" name="Text Box 4"/>
          <p:cNvSpPr txBox="1">
            <a:spLocks noChangeArrowheads="1"/>
          </p:cNvSpPr>
          <p:nvPr/>
        </p:nvSpPr>
        <p:spPr bwMode="auto">
          <a:xfrm>
            <a:off x="304800" y="228600"/>
            <a:ext cx="8534400" cy="1569660"/>
          </a:xfrm>
          <a:prstGeom prst="rect">
            <a:avLst/>
          </a:prstGeom>
          <a:noFill/>
          <a:ln w="9525">
            <a:noFill/>
            <a:miter lim="800000"/>
            <a:headEnd/>
            <a:tailEnd/>
          </a:ln>
        </p:spPr>
        <p:txBody>
          <a:bodyPr wrap="square">
            <a:spAutoFit/>
          </a:bodyPr>
          <a:lstStyle/>
          <a:p>
            <a:pPr algn="ctr"/>
            <a:r>
              <a:rPr lang="el-GR" sz="4800" b="1" baseline="0" dirty="0">
                <a:solidFill>
                  <a:schemeClr val="bg1"/>
                </a:solidFill>
                <a:latin typeface="Arial" panose="020B0604020202020204" pitchFamily="34" charset="0"/>
                <a:cs typeface="Arial" panose="020B0604020202020204" pitchFamily="34" charset="0"/>
              </a:rPr>
              <a:t>Δραστηριότητες των Παγκόσμιων Εξυπηρετητών </a:t>
            </a:r>
            <a:endParaRPr lang="en-US" sz="4800" b="1" baseline="0" dirty="0">
              <a:solidFill>
                <a:schemeClr val="bg1"/>
              </a:solidFill>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524913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39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Drops and Ripples - TEXT 2.jpg"/>
          <p:cNvPicPr>
            <a:picLocks noGrp="1" noChangeAspect="1"/>
          </p:cNvPicPr>
          <p:nvPr isPhoto="1"/>
        </p:nvPicPr>
        <p:blipFill rotWithShape="1">
          <a:blip r:embed="rId3" cstate="print"/>
          <a:srcRect t="7069"/>
          <a:stretch/>
        </p:blipFill>
        <p:spPr>
          <a:xfrm>
            <a:off x="1219200" y="1905000"/>
            <a:ext cx="6705600" cy="4457216"/>
          </a:xfrm>
          <a:prstGeom prst="rect">
            <a:avLst/>
          </a:prstGeom>
          <a:noFill/>
          <a:ln>
            <a:noFill/>
          </a:ln>
        </p:spPr>
      </p:pic>
      <p:sp>
        <p:nvSpPr>
          <p:cNvPr id="7" name="Text Box 4"/>
          <p:cNvSpPr txBox="1">
            <a:spLocks noChangeArrowheads="1"/>
          </p:cNvSpPr>
          <p:nvPr/>
        </p:nvSpPr>
        <p:spPr bwMode="auto">
          <a:xfrm>
            <a:off x="-8686800" y="274380"/>
            <a:ext cx="7010400" cy="1569660"/>
          </a:xfrm>
          <a:prstGeom prst="rect">
            <a:avLst/>
          </a:prstGeom>
          <a:noFill/>
          <a:ln w="9525">
            <a:noFill/>
            <a:miter lim="800000"/>
            <a:headEnd/>
            <a:tailEnd/>
          </a:ln>
        </p:spPr>
        <p:txBody>
          <a:bodyPr wrap="square">
            <a:spAutoFit/>
          </a:bodyPr>
          <a:lstStyle/>
          <a:p>
            <a:pPr algn="ctr"/>
            <a:r>
              <a:rPr lang="en-US" sz="4800" b="1" dirty="0">
                <a:solidFill>
                  <a:schemeClr val="bg1"/>
                </a:solidFill>
              </a:rPr>
              <a:t>Implementing Right Human Relations</a:t>
            </a:r>
            <a:endParaRPr lang="en-US" sz="4800" b="1" baseline="0" dirty="0">
              <a:solidFill>
                <a:schemeClr val="bg1"/>
              </a:solidFill>
              <a:latin typeface="Arial" panose="020B0604020202020204" pitchFamily="34" charset="0"/>
              <a:cs typeface="Arial" panose="020B0604020202020204" pitchFamily="34" charset="0"/>
            </a:endParaRPr>
          </a:p>
        </p:txBody>
      </p:sp>
      <p:sp>
        <p:nvSpPr>
          <p:cNvPr id="4" name="Text Box 4">
            <a:extLst>
              <a:ext uri="{FF2B5EF4-FFF2-40B4-BE49-F238E27FC236}">
                <a16:creationId xmlns:a16="http://schemas.microsoft.com/office/drawing/2014/main" id="{A4C523AE-30CC-4912-9A89-239CDA62277A}"/>
              </a:ext>
            </a:extLst>
          </p:cNvPr>
          <p:cNvSpPr txBox="1">
            <a:spLocks noChangeArrowheads="1"/>
          </p:cNvSpPr>
          <p:nvPr/>
        </p:nvSpPr>
        <p:spPr bwMode="auto">
          <a:xfrm>
            <a:off x="914400" y="183000"/>
            <a:ext cx="8229600" cy="1569660"/>
          </a:xfrm>
          <a:prstGeom prst="rect">
            <a:avLst/>
          </a:prstGeom>
          <a:noFill/>
          <a:ln w="9525">
            <a:noFill/>
            <a:miter lim="800000"/>
            <a:headEnd/>
            <a:tailEnd/>
          </a:ln>
        </p:spPr>
        <p:txBody>
          <a:bodyPr wrap="square">
            <a:spAutoFit/>
          </a:bodyPr>
          <a:lstStyle/>
          <a:p>
            <a:pPr algn="ctr"/>
            <a:r>
              <a:rPr lang="el-GR" sz="4800" b="1" baseline="0" dirty="0">
                <a:solidFill>
                  <a:schemeClr val="bg1"/>
                </a:solidFill>
                <a:latin typeface="Arial" panose="020B0604020202020204" pitchFamily="34" charset="0"/>
                <a:cs typeface="Arial" panose="020B0604020202020204" pitchFamily="34" charset="0"/>
              </a:rPr>
              <a:t>Η εφαρμογή των Ορθών Ανθρώπινων σχέσεων</a:t>
            </a:r>
            <a:endParaRPr lang="en-US" sz="4800" b="1"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39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7" t="9122"/>
          <a:stretch/>
        </p:blipFill>
        <p:spPr bwMode="auto">
          <a:xfrm>
            <a:off x="228600" y="914400"/>
            <a:ext cx="8915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4">
            <a:extLst>
              <a:ext uri="{FF2B5EF4-FFF2-40B4-BE49-F238E27FC236}">
                <a16:creationId xmlns:a16="http://schemas.microsoft.com/office/drawing/2014/main" id="{0F61ADBA-E8A6-49C6-9200-D275BC64C4FB}"/>
              </a:ext>
            </a:extLst>
          </p:cNvPr>
          <p:cNvSpPr txBox="1">
            <a:spLocks noChangeArrowheads="1"/>
          </p:cNvSpPr>
          <p:nvPr/>
        </p:nvSpPr>
        <p:spPr bwMode="auto">
          <a:xfrm>
            <a:off x="2712720" y="3819942"/>
            <a:ext cx="6431280" cy="2123658"/>
          </a:xfrm>
          <a:prstGeom prst="rect">
            <a:avLst/>
          </a:prstGeom>
          <a:noFill/>
          <a:ln w="9525">
            <a:noFill/>
            <a:miter lim="800000"/>
            <a:headEnd/>
            <a:tailEnd/>
          </a:ln>
        </p:spPr>
        <p:txBody>
          <a:bodyPr wrap="square">
            <a:spAutoFit/>
          </a:bodyPr>
          <a:lstStyle/>
          <a:p>
            <a:pPr algn="ctr"/>
            <a:r>
              <a:rPr lang="el-GR" sz="4400" b="1" dirty="0">
                <a:solidFill>
                  <a:schemeClr val="bg1"/>
                </a:solidFill>
                <a:latin typeface="Arial" panose="020B0604020202020204" pitchFamily="34" charset="0"/>
                <a:cs typeface="Arial" panose="020B0604020202020204" pitchFamily="34" charset="0"/>
              </a:rPr>
              <a:t>Σπερματικός Όμιλος</a:t>
            </a:r>
            <a:r>
              <a:rPr lang="en-US" sz="4400" b="1" baseline="0" dirty="0">
                <a:solidFill>
                  <a:schemeClr val="bg1"/>
                </a:solidFill>
                <a:latin typeface="Arial" panose="020B0604020202020204" pitchFamily="34" charset="0"/>
                <a:cs typeface="Arial" panose="020B0604020202020204" pitchFamily="34" charset="0"/>
              </a:rPr>
              <a:t> 4 – </a:t>
            </a:r>
            <a:r>
              <a:rPr lang="el-GR" sz="4400" b="1" baseline="0" dirty="0">
                <a:solidFill>
                  <a:schemeClr val="bg1"/>
                </a:solidFill>
                <a:latin typeface="Arial" panose="020B0604020202020204" pitchFamily="34" charset="0"/>
                <a:cs typeface="Arial" panose="020B0604020202020204" pitchFamily="34" charset="0"/>
              </a:rPr>
              <a:t>Οι Εκπαιδευτές της Νέας Εποχής</a:t>
            </a:r>
            <a:endParaRPr lang="en-US" sz="4400" b="1"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85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94CB0F-FD6C-47CD-B03D-E903DB157C20}"/>
              </a:ext>
            </a:extLst>
          </p:cNvPr>
          <p:cNvPicPr>
            <a:picLocks noChangeAspect="1"/>
          </p:cNvPicPr>
          <p:nvPr/>
        </p:nvPicPr>
        <p:blipFill>
          <a:blip r:embed="rId3"/>
          <a:stretch>
            <a:fillRect/>
          </a:stretch>
        </p:blipFill>
        <p:spPr>
          <a:xfrm>
            <a:off x="208775" y="121920"/>
            <a:ext cx="4896625" cy="6621144"/>
          </a:xfrm>
          <a:prstGeom prst="rect">
            <a:avLst/>
          </a:prstGeom>
        </p:spPr>
      </p:pic>
      <p:sp>
        <p:nvSpPr>
          <p:cNvPr id="4" name="Text Box 4">
            <a:extLst>
              <a:ext uri="{FF2B5EF4-FFF2-40B4-BE49-F238E27FC236}">
                <a16:creationId xmlns:a16="http://schemas.microsoft.com/office/drawing/2014/main" id="{8096E596-D886-4780-8ADA-B70D0F3DA477}"/>
              </a:ext>
            </a:extLst>
          </p:cNvPr>
          <p:cNvSpPr txBox="1">
            <a:spLocks noChangeArrowheads="1"/>
          </p:cNvSpPr>
          <p:nvPr/>
        </p:nvSpPr>
        <p:spPr bwMode="auto">
          <a:xfrm>
            <a:off x="-6477000" y="1127760"/>
            <a:ext cx="3866375" cy="4524315"/>
          </a:xfrm>
          <a:prstGeom prst="rect">
            <a:avLst/>
          </a:prstGeom>
          <a:noFill/>
          <a:ln w="9525">
            <a:noFill/>
            <a:miter lim="800000"/>
            <a:headEnd/>
            <a:tailEnd/>
          </a:ln>
        </p:spPr>
        <p:txBody>
          <a:bodyPr wrap="square">
            <a:spAutoFit/>
          </a:bodyPr>
          <a:lstStyle/>
          <a:p>
            <a:pPr algn="ctr">
              <a:buSzPct val="85000"/>
            </a:pPr>
            <a:r>
              <a:rPr lang="en-US" altLang="en-US" sz="4800" b="1" dirty="0">
                <a:solidFill>
                  <a:schemeClr val="tx1">
                    <a:lumMod val="95000"/>
                    <a:lumOff val="5000"/>
                  </a:schemeClr>
                </a:solidFill>
                <a:latin typeface="Arial" panose="020B0604020202020204" pitchFamily="34" charset="0"/>
                <a:cs typeface="Arial" panose="020B0604020202020204" pitchFamily="34" charset="0"/>
              </a:rPr>
              <a:t>Immanuel Kant Quote on </a:t>
            </a:r>
            <a:r>
              <a:rPr lang="en-US" altLang="en-US" sz="4800" b="1" i="1" dirty="0">
                <a:solidFill>
                  <a:schemeClr val="tx1">
                    <a:lumMod val="95000"/>
                    <a:lumOff val="5000"/>
                  </a:schemeClr>
                </a:solidFill>
                <a:latin typeface="Arial" panose="020B0604020202020204" pitchFamily="34" charset="0"/>
                <a:cs typeface="Arial" panose="020B0604020202020204" pitchFamily="34" charset="0"/>
              </a:rPr>
              <a:t>“...carry knowledge to reading public”</a:t>
            </a:r>
          </a:p>
        </p:txBody>
      </p:sp>
      <p:sp>
        <p:nvSpPr>
          <p:cNvPr id="3" name="Text Box 4">
            <a:extLst>
              <a:ext uri="{FF2B5EF4-FFF2-40B4-BE49-F238E27FC236}">
                <a16:creationId xmlns:a16="http://schemas.microsoft.com/office/drawing/2014/main" id="{8B131ADF-3531-4AB4-B620-A303BF1F3478}"/>
              </a:ext>
            </a:extLst>
          </p:cNvPr>
          <p:cNvSpPr txBox="1">
            <a:spLocks noChangeArrowheads="1"/>
          </p:cNvSpPr>
          <p:nvPr/>
        </p:nvSpPr>
        <p:spPr bwMode="auto">
          <a:xfrm>
            <a:off x="4572000" y="789503"/>
            <a:ext cx="4684750" cy="4832092"/>
          </a:xfrm>
          <a:prstGeom prst="rect">
            <a:avLst/>
          </a:prstGeom>
          <a:noFill/>
          <a:ln w="9525">
            <a:noFill/>
            <a:miter lim="800000"/>
            <a:headEnd/>
            <a:tailEnd/>
          </a:ln>
        </p:spPr>
        <p:txBody>
          <a:bodyPr wrap="square">
            <a:spAutoFit/>
          </a:bodyPr>
          <a:lstStyle/>
          <a:p>
            <a:pPr algn="ctr">
              <a:buSzPct val="85000"/>
            </a:pPr>
            <a:r>
              <a:rPr lang="el-GR" altLang="en-US" sz="4400" b="1" dirty="0" err="1">
                <a:solidFill>
                  <a:schemeClr val="bg1"/>
                </a:solidFill>
                <a:latin typeface="Arial" panose="020B0604020202020204" pitchFamily="34" charset="0"/>
                <a:cs typeface="Arial" panose="020B0604020202020204" pitchFamily="34" charset="0"/>
              </a:rPr>
              <a:t>Εμανουέλ</a:t>
            </a:r>
            <a:r>
              <a:rPr lang="el-GR" altLang="en-US" sz="4400" b="1" dirty="0">
                <a:solidFill>
                  <a:schemeClr val="bg1"/>
                </a:solidFill>
                <a:latin typeface="Arial" panose="020B0604020202020204" pitchFamily="34" charset="0"/>
                <a:cs typeface="Arial" panose="020B0604020202020204" pitchFamily="34" charset="0"/>
              </a:rPr>
              <a:t> Καντ Παράθεση σχετικά με «...μεταφερτέ τη γνώση στο αναγνωστικό κοινό»</a:t>
            </a:r>
            <a:endParaRPr lang="en-US" altLang="en-US" sz="44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05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pic>
        <p:nvPicPr>
          <p:cNvPr id="5" name="Εικόνα 4">
            <a:extLst>
              <a:ext uri="{FF2B5EF4-FFF2-40B4-BE49-F238E27FC236}">
                <a16:creationId xmlns:a16="http://schemas.microsoft.com/office/drawing/2014/main" id="{83A9FBB7-B631-4EE0-8922-C2A826FD7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7" y="71437"/>
            <a:ext cx="5381625" cy="67151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594443-C7A6-4709-9735-F2157FE86211}"/>
              </a:ext>
            </a:extLst>
          </p:cNvPr>
          <p:cNvSpPr/>
          <p:nvPr/>
        </p:nvSpPr>
        <p:spPr>
          <a:xfrm>
            <a:off x="228600" y="253425"/>
            <a:ext cx="8686800" cy="58477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3200" b="1" dirty="0">
                <a:latin typeface="Arial" pitchFamily="34" charset="0"/>
                <a:cs typeface="Arial" pitchFamily="34" charset="0"/>
              </a:rPr>
              <a:t>Τα Καθήκοντα Μελλοντικών Εκπαιδευτικών</a:t>
            </a:r>
            <a:endParaRPr lang="en-US" sz="3200" kern="1200" dirty="0">
              <a:solidFill>
                <a:schemeClr val="tx1"/>
              </a:solidFill>
              <a:latin typeface="+mn-lt"/>
              <a:ea typeface="+mn-ea"/>
              <a:cs typeface="+mn-cs"/>
            </a:endParaRPr>
          </a:p>
        </p:txBody>
      </p:sp>
      <p:pic>
        <p:nvPicPr>
          <p:cNvPr id="5" name="Picture 4" descr="\\Indy\m\BOOK\Images\Educator.jpg">
            <a:extLst>
              <a:ext uri="{FF2B5EF4-FFF2-40B4-BE49-F238E27FC236}">
                <a16:creationId xmlns:a16="http://schemas.microsoft.com/office/drawing/2014/main" id="{CDD53DBF-57B1-4F80-9BBD-7B1C50B23F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9200"/>
            <a:ext cx="9144000" cy="5257800"/>
          </a:xfrm>
          <a:prstGeom prst="rect">
            <a:avLst/>
          </a:prstGeom>
          <a:solidFill>
            <a:srgbClr val="3C62AE"/>
          </a:solidFill>
        </p:spPr>
      </p:pic>
      <p:sp>
        <p:nvSpPr>
          <p:cNvPr id="7" name="Rectangle 6">
            <a:extLst>
              <a:ext uri="{FF2B5EF4-FFF2-40B4-BE49-F238E27FC236}">
                <a16:creationId xmlns:a16="http://schemas.microsoft.com/office/drawing/2014/main" id="{376CF199-1F06-4BD8-A4C8-97ECCD93C1AD}"/>
              </a:ext>
            </a:extLst>
          </p:cNvPr>
          <p:cNvSpPr/>
          <p:nvPr/>
        </p:nvSpPr>
        <p:spPr>
          <a:xfrm>
            <a:off x="609600" y="1555016"/>
            <a:ext cx="5715000" cy="3785652"/>
          </a:xfrm>
          <a:prstGeom prst="rect">
            <a:avLst/>
          </a:prstGeom>
        </p:spPr>
        <p:txBody>
          <a:bodyPr wrap="square">
            <a:spAutoFit/>
          </a:bodyPr>
          <a:lstStyle/>
          <a:p>
            <a:pPr algn="ctr">
              <a:spcBef>
                <a:spcPts val="864"/>
              </a:spcBef>
              <a:spcAft>
                <a:spcPts val="1200"/>
              </a:spcAft>
            </a:pPr>
            <a:r>
              <a:rPr lang="el-GR" sz="4800" b="1" dirty="0">
                <a:solidFill>
                  <a:srgbClr val="3C62AE"/>
                </a:solidFill>
                <a:cs typeface="Arial" charset="0"/>
              </a:rPr>
              <a:t>Να αντισταθμίζει τα χάσματα σε ένα ανομοιόμορφα ανεπτυγμένο νοητικό πεδίο</a:t>
            </a:r>
            <a:endParaRPr lang="en-US" sz="4800" b="1" dirty="0">
              <a:solidFill>
                <a:srgbClr val="3C62AE"/>
              </a:solidFill>
              <a:cs typeface="Arial" charset="0"/>
            </a:endParaRPr>
          </a:p>
        </p:txBody>
      </p:sp>
    </p:spTree>
    <p:extLst>
      <p:ext uri="{BB962C8B-B14F-4D97-AF65-F5344CB8AC3E}">
        <p14:creationId xmlns:p14="http://schemas.microsoft.com/office/powerpoint/2010/main" val="159040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366EDB-0407-487B-8610-E0FBEF8A1973}"/>
              </a:ext>
            </a:extLst>
          </p:cNvPr>
          <p:cNvPicPr>
            <a:picLocks noChangeAspect="1"/>
          </p:cNvPicPr>
          <p:nvPr/>
        </p:nvPicPr>
        <p:blipFill>
          <a:blip r:embed="rId3"/>
          <a:stretch>
            <a:fillRect/>
          </a:stretch>
        </p:blipFill>
        <p:spPr>
          <a:xfrm>
            <a:off x="1684613" y="1251466"/>
            <a:ext cx="4718925" cy="2708433"/>
          </a:xfrm>
          <a:prstGeom prst="rect">
            <a:avLst/>
          </a:prstGeom>
        </p:spPr>
      </p:pic>
      <p:sp>
        <p:nvSpPr>
          <p:cNvPr id="3" name="TextBox 2"/>
          <p:cNvSpPr txBox="1"/>
          <p:nvPr/>
        </p:nvSpPr>
        <p:spPr>
          <a:xfrm>
            <a:off x="3276600" y="1066800"/>
            <a:ext cx="5181600" cy="369332"/>
          </a:xfrm>
          <a:prstGeom prst="rect">
            <a:avLst/>
          </a:prstGeom>
          <a:noFill/>
        </p:spPr>
        <p:txBody>
          <a:bodyPr wrap="square" rtlCol="0">
            <a:spAutoFit/>
          </a:bodyPr>
          <a:lstStyle/>
          <a:p>
            <a:endParaRPr lang="en-US" dirty="0">
              <a:solidFill>
                <a:schemeClr val="bg1"/>
              </a:solidFill>
            </a:endParaRPr>
          </a:p>
        </p:txBody>
      </p:sp>
      <p:sp>
        <p:nvSpPr>
          <p:cNvPr id="7" name="Text Box 4">
            <a:extLst>
              <a:ext uri="{FF2B5EF4-FFF2-40B4-BE49-F238E27FC236}">
                <a16:creationId xmlns:a16="http://schemas.microsoft.com/office/drawing/2014/main" id="{0D439900-41DE-4B36-8C7B-48EEE1FE1A24}"/>
              </a:ext>
            </a:extLst>
          </p:cNvPr>
          <p:cNvSpPr txBox="1">
            <a:spLocks noChangeArrowheads="1"/>
          </p:cNvSpPr>
          <p:nvPr/>
        </p:nvSpPr>
        <p:spPr bwMode="auto">
          <a:xfrm>
            <a:off x="365760" y="3776840"/>
            <a:ext cx="8686800" cy="3170099"/>
          </a:xfrm>
          <a:prstGeom prst="rect">
            <a:avLst/>
          </a:prstGeom>
          <a:noFill/>
          <a:ln w="9525">
            <a:noFill/>
            <a:miter lim="800000"/>
            <a:headEnd/>
            <a:tailEnd/>
          </a:ln>
        </p:spPr>
        <p:txBody>
          <a:bodyPr wrap="square">
            <a:spAutoFit/>
          </a:bodyPr>
          <a:lstStyle/>
          <a:p>
            <a:r>
              <a:rPr lang="el-GR" sz="4000" b="1" dirty="0">
                <a:solidFill>
                  <a:schemeClr val="bg1"/>
                </a:solidFill>
                <a:latin typeface="Arial" panose="020B0604020202020204" pitchFamily="34" charset="0"/>
                <a:cs typeface="Arial" panose="020B0604020202020204" pitchFamily="34" charset="0"/>
              </a:rPr>
              <a:t>Σχολείο Εκπαίδευσης </a:t>
            </a:r>
            <a:r>
              <a:rPr lang="el-GR" sz="4000" b="1" dirty="0" err="1">
                <a:solidFill>
                  <a:schemeClr val="bg1"/>
                </a:solidFill>
                <a:latin typeface="Arial" panose="020B0604020202020204" pitchFamily="34" charset="0"/>
                <a:cs typeface="Arial" panose="020B0604020202020204" pitchFamily="34" charset="0"/>
              </a:rPr>
              <a:t>Γολντροφ</a:t>
            </a:r>
            <a:r>
              <a:rPr lang="el-GR" sz="4000" b="1" baseline="0" dirty="0">
                <a:solidFill>
                  <a:schemeClr val="bg1"/>
                </a:solidFill>
                <a:latin typeface="Arial" panose="020B0604020202020204" pitchFamily="34" charset="0"/>
                <a:cs typeface="Arial" panose="020B0604020202020204" pitchFamily="34" charset="0"/>
              </a:rPr>
              <a:t> –</a:t>
            </a:r>
          </a:p>
          <a:p>
            <a:pPr marL="571500" indent="-571500">
              <a:buFont typeface="Arial" panose="020B0604020202020204" pitchFamily="34" charset="0"/>
              <a:buChar char="•"/>
            </a:pPr>
            <a:r>
              <a:rPr lang="el-GR" sz="4000" b="1" baseline="0" dirty="0">
                <a:solidFill>
                  <a:schemeClr val="bg1"/>
                </a:solidFill>
                <a:latin typeface="Arial" panose="020B0604020202020204" pitchFamily="34" charset="0"/>
                <a:cs typeface="Arial" panose="020B0604020202020204" pitchFamily="34" charset="0"/>
              </a:rPr>
              <a:t>Γνωστική Ανάπτυξη</a:t>
            </a:r>
          </a:p>
          <a:p>
            <a:pPr marL="571500" indent="-571500">
              <a:buFont typeface="Arial" panose="020B0604020202020204" pitchFamily="34" charset="0"/>
              <a:buChar char="•"/>
            </a:pPr>
            <a:r>
              <a:rPr lang="el-GR" sz="4000" b="1" baseline="0" dirty="0">
                <a:solidFill>
                  <a:schemeClr val="bg1"/>
                </a:solidFill>
                <a:latin typeface="Arial" panose="020B0604020202020204" pitchFamily="34" charset="0"/>
                <a:cs typeface="Arial" panose="020B0604020202020204" pitchFamily="34" charset="0"/>
              </a:rPr>
              <a:t>Τα βασικά στοιχεία των ορθών ανθρωπίνων σχέσεων διδάσκονται</a:t>
            </a:r>
            <a:endParaRPr lang="en-US" sz="4000" b="1" baseline="0" dirty="0">
              <a:solidFill>
                <a:schemeClr val="bg1"/>
              </a:solidFill>
              <a:latin typeface="Arial" panose="020B0604020202020204" pitchFamily="34" charset="0"/>
              <a:cs typeface="Arial" panose="020B0604020202020204" pitchFamily="34" charset="0"/>
            </a:endParaRPr>
          </a:p>
        </p:txBody>
      </p:sp>
      <p:sp>
        <p:nvSpPr>
          <p:cNvPr id="5" name="Text Box 4">
            <a:extLst>
              <a:ext uri="{FF2B5EF4-FFF2-40B4-BE49-F238E27FC236}">
                <a16:creationId xmlns:a16="http://schemas.microsoft.com/office/drawing/2014/main" id="{0698E1D9-4872-45F1-B510-E4DDCBFC6F8C}"/>
              </a:ext>
            </a:extLst>
          </p:cNvPr>
          <p:cNvSpPr txBox="1">
            <a:spLocks noChangeArrowheads="1"/>
          </p:cNvSpPr>
          <p:nvPr/>
        </p:nvSpPr>
        <p:spPr bwMode="auto">
          <a:xfrm>
            <a:off x="381000" y="171001"/>
            <a:ext cx="8686800" cy="1446550"/>
          </a:xfrm>
          <a:prstGeom prst="rect">
            <a:avLst/>
          </a:prstGeom>
          <a:noFill/>
          <a:ln w="9525">
            <a:noFill/>
            <a:miter lim="800000"/>
            <a:headEnd/>
            <a:tailEnd/>
          </a:ln>
        </p:spPr>
        <p:txBody>
          <a:bodyPr wrap="square">
            <a:spAutoFit/>
          </a:bodyPr>
          <a:lstStyle/>
          <a:p>
            <a:pPr>
              <a:buSzPct val="85000"/>
            </a:pPr>
            <a:r>
              <a:rPr lang="el-GR" altLang="en-US" sz="4400" b="1" dirty="0">
                <a:solidFill>
                  <a:schemeClr val="bg1"/>
                </a:solidFill>
                <a:latin typeface="Arial" panose="020B0604020202020204" pitchFamily="34" charset="0"/>
                <a:cs typeface="Arial" panose="020B0604020202020204" pitchFamily="34" charset="0"/>
              </a:rPr>
              <a:t>Τα Χρόνια Διαμόρφωσης ενός Παιδιού</a:t>
            </a:r>
            <a:endParaRPr lang="en-US" alt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79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CC043-FF05-4A54-B19C-BB8674063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072" y="2517189"/>
            <a:ext cx="6204328" cy="4188411"/>
          </a:xfrm>
          <a:prstGeom prst="rect">
            <a:avLst/>
          </a:prstGeom>
        </p:spPr>
      </p:pic>
      <p:sp>
        <p:nvSpPr>
          <p:cNvPr id="4" name="Text Box 4">
            <a:extLst>
              <a:ext uri="{FF2B5EF4-FFF2-40B4-BE49-F238E27FC236}">
                <a16:creationId xmlns:a16="http://schemas.microsoft.com/office/drawing/2014/main" id="{9732E8EF-6C97-46F1-828B-C29EC919114E}"/>
              </a:ext>
            </a:extLst>
          </p:cNvPr>
          <p:cNvSpPr txBox="1">
            <a:spLocks noChangeArrowheads="1"/>
          </p:cNvSpPr>
          <p:nvPr/>
        </p:nvSpPr>
        <p:spPr bwMode="auto">
          <a:xfrm>
            <a:off x="1185862" y="206276"/>
            <a:ext cx="7010400" cy="2308324"/>
          </a:xfrm>
          <a:prstGeom prst="rect">
            <a:avLst/>
          </a:prstGeom>
          <a:noFill/>
          <a:ln w="9525">
            <a:noFill/>
            <a:miter lim="800000"/>
            <a:headEnd/>
            <a:tailEnd/>
          </a:ln>
        </p:spPr>
        <p:txBody>
          <a:bodyPr wrap="square">
            <a:spAutoFit/>
          </a:bodyPr>
          <a:lstStyle/>
          <a:p>
            <a:pPr algn="ctr"/>
            <a:r>
              <a:rPr lang="el-GR" sz="4800" b="1" baseline="0" dirty="0">
                <a:solidFill>
                  <a:schemeClr val="bg1"/>
                </a:solidFill>
                <a:latin typeface="Arial" panose="020B0604020202020204" pitchFamily="34" charset="0"/>
                <a:cs typeface="Arial" panose="020B0604020202020204" pitchFamily="34" charset="0"/>
              </a:rPr>
              <a:t>Κτίσιμο χαρακτήρων –</a:t>
            </a:r>
            <a:r>
              <a:rPr lang="el-GR" sz="4800" b="1" dirty="0">
                <a:solidFill>
                  <a:schemeClr val="bg1"/>
                </a:solidFill>
                <a:latin typeface="Arial" panose="020B0604020202020204" pitchFamily="34" charset="0"/>
                <a:cs typeface="Arial" panose="020B0604020202020204" pitchFamily="34" charset="0"/>
              </a:rPr>
              <a:t>Αναπτύσσοντας ορθές ανθρώπινες σχέσεις</a:t>
            </a:r>
            <a:endParaRPr lang="en-US" sz="4800" b="1" baseline="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56421</TotalTime>
  <Words>8635</Words>
  <Application>Microsoft Office PowerPoint</Application>
  <PresentationFormat>Προβολή στην οθόνη (4:3)</PresentationFormat>
  <Paragraphs>460</Paragraphs>
  <Slides>16</Slides>
  <Notes>16</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16</vt:i4>
      </vt:variant>
    </vt:vector>
  </HeadingPairs>
  <TitlesOfParts>
    <vt:vector size="25" baseType="lpstr">
      <vt:lpstr>Arial</vt:lpstr>
      <vt:lpstr>Arial Narrow</vt:lpstr>
      <vt:lpstr>Calibri</vt:lpstr>
      <vt:lpstr>Century Gothic</vt:lpstr>
      <vt:lpstr>Courier New</vt:lpstr>
      <vt:lpstr>Symbol</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jdhopper7</dc:creator>
  <cp:lastModifiedBy>Ann Veronica Chryssis</cp:lastModifiedBy>
  <cp:revision>1637</cp:revision>
  <dcterms:created xsi:type="dcterms:W3CDTF">2017-01-19T20:54:58Z</dcterms:created>
  <dcterms:modified xsi:type="dcterms:W3CDTF">2021-12-11T18:39:35Z</dcterms:modified>
</cp:coreProperties>
</file>