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448" r:id="rId2"/>
    <p:sldId id="554" r:id="rId3"/>
    <p:sldId id="508" r:id="rId4"/>
    <p:sldId id="491" r:id="rId5"/>
    <p:sldId id="561" r:id="rId6"/>
    <p:sldId id="559" r:id="rId7"/>
    <p:sldId id="524" r:id="rId8"/>
    <p:sldId id="557" r:id="rId9"/>
    <p:sldId id="527" r:id="rId10"/>
    <p:sldId id="531" r:id="rId11"/>
    <p:sldId id="548" r:id="rId12"/>
    <p:sldId id="513" r:id="rId13"/>
    <p:sldId id="560" r:id="rId14"/>
    <p:sldId id="515" r:id="rId15"/>
    <p:sldId id="547" r:id="rId16"/>
    <p:sldId id="555" r:id="rId17"/>
    <p:sldId id="468" r:id="rId18"/>
  </p:sldIdLst>
  <p:sldSz cx="9144000" cy="6858000" type="screen4x3"/>
  <p:notesSz cx="6858000" cy="9144000"/>
  <p:photoAlbum/>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6F7C"/>
    <a:srgbClr val="4C216D"/>
    <a:srgbClr val="2B67AF"/>
    <a:srgbClr val="12741E"/>
    <a:srgbClr val="135516"/>
    <a:srgbClr val="0E5A17"/>
    <a:srgbClr val="3C62AE"/>
    <a:srgbClr val="70578F"/>
    <a:srgbClr val="1CBED4"/>
    <a:srgbClr val="45BEE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139" autoAdjust="0"/>
    <p:restoredTop sz="26645" autoAdjust="0"/>
  </p:normalViewPr>
  <p:slideViewPr>
    <p:cSldViewPr>
      <p:cViewPr varScale="1">
        <p:scale>
          <a:sx n="23" d="100"/>
          <a:sy n="23" d="100"/>
        </p:scale>
        <p:origin x="3384" y="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850"/>
    </p:cViewPr>
  </p:notesTextViewPr>
  <p:sorterViewPr>
    <p:cViewPr>
      <p:scale>
        <a:sx n="100" d="100"/>
        <a:sy n="100" d="100"/>
      </p:scale>
      <p:origin x="0" y="3762"/>
    </p:cViewPr>
  </p:sorterViewPr>
  <p:notesViewPr>
    <p:cSldViewPr>
      <p:cViewPr varScale="1">
        <p:scale>
          <a:sx n="74" d="100"/>
          <a:sy n="74" d="100"/>
        </p:scale>
        <p:origin x="-307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306F9B3-6EE7-44BC-B9B5-4E6B8F7C6AB4}" type="datetimeFigureOut">
              <a:rPr lang="en-US" smtClean="0"/>
              <a:pPr/>
              <a:t>11/29/2021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AE0ED22-4A63-47C9-8BC8-1027E703DBB5}" type="slidenum">
              <a:rPr lang="en-US" smtClean="0"/>
              <a:pPr/>
              <a:t>‹#›</a:t>
            </a:fld>
            <a:endParaRPr lang="en-US"/>
          </a:p>
        </p:txBody>
      </p:sp>
    </p:spTree>
    <p:extLst>
      <p:ext uri="{BB962C8B-B14F-4D97-AF65-F5344CB8AC3E}">
        <p14:creationId xmlns:p14="http://schemas.microsoft.com/office/powerpoint/2010/main" val="40543241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C9D453F-C2E6-4D59-94B9-0D93CC4D5E21}" type="datetimeFigureOut">
              <a:rPr lang="en-US" smtClean="0"/>
              <a:pPr/>
              <a:t>11/29/2021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FA9564-7ACA-4779-B4DE-DB48D22ECA08}" type="slidenum">
              <a:rPr lang="en-US" smtClean="0"/>
              <a:pPr/>
              <a:t>‹#›</a:t>
            </a:fld>
            <a:endParaRPr lang="en-US"/>
          </a:p>
        </p:txBody>
      </p:sp>
    </p:spTree>
    <p:extLst>
      <p:ext uri="{BB962C8B-B14F-4D97-AF65-F5344CB8AC3E}">
        <p14:creationId xmlns:p14="http://schemas.microsoft.com/office/powerpoint/2010/main" val="1330722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youtube.com/watch?v=Kk7kzUt3-Lc&amp;t=0s"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dirty="0"/>
          </a:p>
          <a:p>
            <a:r>
              <a:rPr lang="el-GR" dirty="0"/>
              <a:t>Ας συνεχίσουμε με τη συζήτηση για τις «Υποκειμενικές Επιρροές των 10 Σπερματικών Ομίλων  ». </a:t>
            </a:r>
          </a:p>
          <a:p>
            <a:r>
              <a:rPr lang="el-GR" dirty="0"/>
              <a:t>Σήμερα, θα συζητήσω για:</a:t>
            </a:r>
          </a:p>
          <a:p>
            <a:r>
              <a:rPr lang="el-GR" dirty="0"/>
              <a:t>Σπερματικό Όμιλο 3 – Μαγνητικοί Θεραπευτές</a:t>
            </a:r>
          </a:p>
          <a:p>
            <a:r>
              <a:rPr lang="el-GR" dirty="0"/>
              <a:t>Σπερματικό Όμιλο 8 – Εσωτερικοί Ψυχολόγοι </a:t>
            </a:r>
          </a:p>
          <a:p>
            <a:r>
              <a:rPr lang="el-GR" dirty="0"/>
              <a:t>Συσχέτιση των Θεραπευτών + Ψυχολόγων και επίδειξη του πώς μπορούν να συνεργαστούν </a:t>
            </a:r>
          </a:p>
          <a:p>
            <a:endParaRPr lang="el-GR" dirty="0"/>
          </a:p>
          <a:p>
            <a:r>
              <a:rPr lang="el-GR" dirty="0"/>
              <a:t>Τελικές παρατηρήσεις </a:t>
            </a:r>
          </a:p>
          <a:p>
            <a:r>
              <a:rPr lang="el-GR" dirty="0"/>
              <a:t>************************************************** ********************************************** </a:t>
            </a:r>
          </a:p>
          <a:p>
            <a:r>
              <a:rPr lang="el-GR" dirty="0"/>
              <a:t>Ερωτήσεις / Σχόλια από προηγούμενες συζητήσεις  για τους τηλεπαθητικούς </a:t>
            </a:r>
            <a:r>
              <a:rPr lang="el-GR" dirty="0" err="1"/>
              <a:t>Επικοινωνούς</a:t>
            </a:r>
            <a:r>
              <a:rPr lang="el-GR" dirty="0"/>
              <a:t> ή ΣΟ -1 ή Εκπαιδευμένους Παρατηρητές ή ΣΟ-2</a:t>
            </a:r>
            <a:endParaRPr lang="en-US" baseline="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l-GR"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 Στόχος των Θεραπευτών και οι Πρακτικές των Ιατρών στο Μέλλον</a:t>
            </a:r>
            <a:endParaRPr lang="en-US" sz="1100" b="1"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Προληπτική Ιατρική… προσπαθήστε να διατηρήσετε το φυσικό και λεπτό σώμα σε σωστή τάξη και ισορροπία… και ανακαλύψτε μέσω της ζωτικότητας και των νόμων της μαγνητικής δόνησης, της ακτινοβολίας και της πράνα </a:t>
            </a:r>
            <a:r>
              <a:rPr lang="el-GR" sz="1100" u="sng"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τί</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εμποδίζει την Ψυχή να διαπεράσει ολόκληρο το Είναι.</a:t>
            </a:r>
          </a:p>
          <a:p>
            <a:pPr marL="342900" marR="0" lvl="0" indent="-342900">
              <a:lnSpc>
                <a:spcPct val="115000"/>
              </a:lnSpc>
              <a:spcBef>
                <a:spcPts val="0"/>
              </a:spcBef>
              <a:spcAft>
                <a:spcPts val="1000"/>
              </a:spcAft>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Σχετικά με την πρόληψη….οι θεραπευτές θα αντιμετωπίσουν  την σπλήνα ως το εστιακό σημείο των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πρανικών</a:t>
            </a:r>
            <a:r>
              <a:rPr lang="el-GR" sz="1100" dirty="0">
                <a:effectLst/>
                <a:latin typeface="Calibri" panose="020F0502020204030204" pitchFamily="34" charset="0"/>
                <a:ea typeface="Calibri" panose="020F0502020204030204" pitchFamily="34" charset="0"/>
                <a:cs typeface="Times New Roman" panose="02020603050405020304" pitchFamily="18" charset="0"/>
              </a:rPr>
              <a:t> εκπορεύσεων για την θεραπεία του αιθερικού σώματος….«Σωστό ποσό» έκθεσης και επιρροής από τον ήλιο.</a:t>
            </a:r>
          </a:p>
          <a:p>
            <a:pPr marL="742950" marR="0" lvl="1" indent="-285750">
              <a:lnSpc>
                <a:spcPct val="115000"/>
              </a:lnSpc>
              <a:spcBef>
                <a:spcPts val="0"/>
              </a:spcBef>
              <a:spcAft>
                <a:spcPts val="10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Κατανόηση των σωστών μεθόδων αφόδευσης και  εκκρίσεων για την εξουδετέρωση προβλημάτων του στομάχου, του εντέρου, των νεφρών και του πεπτικού συστήματος…Διδάσκεται ήδη η σωστή διατροφή, μέσω της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κολονοσκόπησης</a:t>
            </a:r>
            <a:r>
              <a:rPr lang="el-GR" sz="1100" dirty="0">
                <a:effectLst/>
                <a:latin typeface="Calibri" panose="020F0502020204030204" pitchFamily="34" charset="0"/>
                <a:ea typeface="Calibri" panose="020F0502020204030204" pitchFamily="34" charset="0"/>
                <a:cs typeface="Times New Roman" panose="02020603050405020304" pitchFamily="18" charset="0"/>
              </a:rPr>
              <a:t> ως μέθοδο ιατρικής πρόληψης.</a:t>
            </a:r>
          </a:p>
          <a:p>
            <a:pPr marL="742950" marR="0" lvl="1" indent="-285750">
              <a:lnSpc>
                <a:spcPct val="115000"/>
              </a:lnSpc>
              <a:spcBef>
                <a:spcPts val="0"/>
              </a:spcBef>
              <a:spcAft>
                <a:spcPts val="1000"/>
              </a:spcAft>
              <a:buFont typeface="Courier New" panose="02070309020205020404" pitchFamily="49" charset="0"/>
              <a:buChar char="o"/>
              <a:tabLst>
                <a:tab pos="9144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Γενικά, πρόκειται για μια ευαισθητοποίηση σχετικά με την καλή υγιεινή και την υγεία.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l-GR" sz="1800" kern="1200" dirty="0">
                <a:solidFill>
                  <a:srgbClr val="000000"/>
                </a:solidFill>
                <a:effectLst/>
                <a:latin typeface="Arial" panose="020B0604020202020204" pitchFamily="34" charset="0"/>
                <a:ea typeface="Times New Roman" panose="02020603050405020304" pitchFamily="18" charset="0"/>
              </a:rPr>
              <a:t>Παροχή σωστών χημικών ουσιών (βιταμίνες και θρεπτικά συστατικά) στο φυσικό σώμα….γίνεται ήδη με Διατροφική συνείδηση.</a:t>
            </a:r>
          </a:p>
          <a:p>
            <a:pPr marL="342900" marR="0" lvl="0" indent="-342900">
              <a:lnSpc>
                <a:spcPct val="115000"/>
              </a:lnSpc>
              <a:spcBef>
                <a:spcPts val="0"/>
              </a:spcBef>
              <a:spcAft>
                <a:spcPts val="1000"/>
              </a:spcAft>
              <a:buFont typeface="Arial" panose="020B0604020202020204" pitchFamily="34" charset="0"/>
              <a:buChar char="•"/>
              <a:tabLst>
                <a:tab pos="457200" algn="l"/>
              </a:tabLst>
            </a:pPr>
            <a:r>
              <a:rPr lang="el-GR" sz="1800" kern="1200" dirty="0">
                <a:solidFill>
                  <a:srgbClr val="000000"/>
                </a:solidFill>
                <a:effectLst/>
                <a:latin typeface="Arial" panose="020B0604020202020204" pitchFamily="34" charset="0"/>
                <a:ea typeface="Times New Roman" panose="02020603050405020304" pitchFamily="18" charset="0"/>
              </a:rPr>
              <a:t>Οι επιπτώσεις για την κατανάλωση του Αλκοόλ, του Καπνίσματος, των </a:t>
            </a:r>
            <a:r>
              <a:rPr lang="el-GR" sz="1800" kern="1200" dirty="0" err="1">
                <a:solidFill>
                  <a:srgbClr val="000000"/>
                </a:solidFill>
                <a:effectLst/>
                <a:latin typeface="Arial" panose="020B0604020202020204" pitchFamily="34" charset="0"/>
                <a:ea typeface="Times New Roman" panose="02020603050405020304" pitchFamily="18" charset="0"/>
              </a:rPr>
              <a:t>Τοξίνων</a:t>
            </a:r>
            <a:r>
              <a:rPr lang="el-GR" sz="1800" kern="1200" dirty="0">
                <a:solidFill>
                  <a:srgbClr val="000000"/>
                </a:solidFill>
                <a:effectLst/>
                <a:latin typeface="Arial" panose="020B0604020202020204" pitchFamily="34" charset="0"/>
                <a:ea typeface="Times New Roman" panose="02020603050405020304" pitchFamily="18" charset="0"/>
              </a:rPr>
              <a:t> στο Περιβάλλον, </a:t>
            </a:r>
            <a:r>
              <a:rPr lang="el-GR" sz="1800" b="0" i="0" kern="1200" dirty="0">
                <a:solidFill>
                  <a:srgbClr val="202124"/>
                </a:solidFill>
                <a:effectLst/>
                <a:latin typeface="arial" panose="020B0604020202020204" pitchFamily="34" charset="0"/>
                <a:ea typeface="Times New Roman" panose="02020603050405020304" pitchFamily="18" charset="0"/>
              </a:rPr>
              <a:t>είναι γνωστές </a:t>
            </a:r>
            <a:r>
              <a:rPr lang="el-GR" sz="1800" kern="1200" dirty="0">
                <a:solidFill>
                  <a:srgbClr val="000000"/>
                </a:solidFill>
                <a:effectLst/>
                <a:latin typeface="Arial" panose="020B0604020202020204" pitchFamily="34" charset="0"/>
                <a:ea typeface="Times New Roman" panose="02020603050405020304" pitchFamily="18" charset="0"/>
              </a:rPr>
              <a:t>π.χ. Μόλυβδος, χαμηλή δόση Ακτινοβολίας, όπως το ραδόνιο και οι επιπτώσεις τους στην κυτταρική δομή. Επίσης, οι κακοί ρύποι του αέρα και του νερού μπορεί να προκαλέσουν </a:t>
            </a:r>
            <a:r>
              <a:rPr lang="el-GR" sz="1800" kern="1200" dirty="0" err="1">
                <a:solidFill>
                  <a:srgbClr val="000000"/>
                </a:solidFill>
                <a:effectLst/>
                <a:latin typeface="Arial" panose="020B0604020202020204" pitchFamily="34" charset="0"/>
                <a:ea typeface="Times New Roman" panose="02020603050405020304" pitchFamily="18" charset="0"/>
              </a:rPr>
              <a:t>νευροαναπτυξιακές</a:t>
            </a:r>
            <a:r>
              <a:rPr lang="el-GR" sz="1800" kern="1200" dirty="0">
                <a:solidFill>
                  <a:srgbClr val="000000"/>
                </a:solidFill>
                <a:effectLst/>
                <a:latin typeface="Arial" panose="020B0604020202020204" pitchFamily="34" charset="0"/>
                <a:ea typeface="Times New Roman" panose="02020603050405020304" pitchFamily="18" charset="0"/>
              </a:rPr>
              <a:t> διαταραχές, π.χ. αυτισμό.</a:t>
            </a:r>
            <a:endParaRPr lang="en-US" sz="1800" kern="1200" dirty="0">
              <a:solidFill>
                <a:srgbClr val="000000"/>
              </a:solidFill>
              <a:effectLst/>
              <a:latin typeface="Arial" panose="020B0604020202020204" pitchFamily="34" charset="0"/>
              <a:ea typeface="Times New Roman" panose="02020603050405020304" pitchFamily="18" charset="0"/>
            </a:endParaRPr>
          </a:p>
          <a:p>
            <a:pPr marL="457200" marR="0" lvl="1" indent="0">
              <a:lnSpc>
                <a:spcPct val="115000"/>
              </a:lnSpc>
              <a:spcBef>
                <a:spcPts val="0"/>
              </a:spcBef>
              <a:spcAft>
                <a:spcPts val="1000"/>
              </a:spcAft>
              <a:buFont typeface="Courier New" panose="02070309020205020404" pitchFamily="49" charset="0"/>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Αλλάξτε τη στάση του θανάτου και «όταν το σώμα υποχωρεί και είναι καιρός να αφεθεί»…. Καλλιεργήστε την κατανόηση του να επιτρέπεται στην Ψυχή να υπαγορεύει πότε η ζωή του ατόμου έχει «ολοκληρωθεί», δηλαδή πότε ο </a:t>
            </a:r>
            <a:r>
              <a:rPr lang="el-GR"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καρμικός</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σκοπός έχει επιτευχθεί και η δύναμη της ζωής πρέπει να αποσυρθεί.</a:t>
            </a: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Οι Μαγνητικοί θεραπευτές  θα :</a:t>
            </a:r>
          </a:p>
          <a:p>
            <a:pPr marL="0" marR="0" lvl="0" indent="0">
              <a:lnSpc>
                <a:spcPct val="115000"/>
              </a:lnSpc>
              <a:spcBef>
                <a:spcPts val="0"/>
              </a:spcBef>
              <a:spcAft>
                <a:spcPts val="1000"/>
              </a:spcAft>
              <a:buFont typeface="Symbol" panose="05050102010706020507" pitchFamily="18" charset="2"/>
              <a:buNone/>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85800" marR="0" lvl="1" indent="-228600">
              <a:lnSpc>
                <a:spcPct val="115000"/>
              </a:lnSpc>
              <a:spcBef>
                <a:spcPts val="0"/>
              </a:spcBef>
              <a:spcAft>
                <a:spcPts val="1000"/>
              </a:spcAft>
              <a:buFont typeface="Courier New" panose="02070309020205020404" pitchFamily="49" charset="0"/>
              <a:buChar char="o"/>
              <a:tabLst>
                <a:tab pos="13716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Μελετούν την επίδραση των Σκέψεων / συναισθημάτων και  κατανοούν πώς μπορεί να προκαλούν αδράνεια και να εμποδίζουν τις «σωστές» ροές πράνα μέσω των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Νάντις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μέσα στο νευρικό σύστημα… μελετούν την επιστήμη των Κέντρων, (δηλαδή των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Νάντι</a:t>
            </a:r>
            <a:r>
              <a:rPr lang="el-GR" sz="1100" dirty="0">
                <a:effectLst/>
                <a:latin typeface="Calibri" panose="020F0502020204030204" pitchFamily="34" charset="0"/>
                <a:ea typeface="Calibri" panose="020F0502020204030204" pitchFamily="34" charset="0"/>
                <a:cs typeface="Times New Roman" panose="02020603050405020304" pitchFamily="18" charset="0"/>
              </a:rPr>
              <a:t> και των κέντρων) και των συναισθηματικών ρευμάτων και παρατηρούν την επίδρασή τους στο ενδοκρινικό σύστημα και στο σύστημα αδένων….</a:t>
            </a:r>
          </a:p>
          <a:p>
            <a:pPr marL="685800" marR="0" lvl="1" indent="-228600">
              <a:lnSpc>
                <a:spcPct val="115000"/>
              </a:lnSpc>
              <a:spcBef>
                <a:spcPts val="0"/>
              </a:spcBef>
              <a:spcAft>
                <a:spcPts val="1000"/>
              </a:spcAft>
              <a:buFont typeface="Courier New" panose="02070309020205020404" pitchFamily="49" charset="0"/>
              <a:buChar char="o"/>
              <a:tabLst>
                <a:tab pos="13716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Μελετούν πώς η καλή θέληση, δηλαδή η δράση της θέλησης για το καλό  και της «σωστής» πρόθεσης / κινήτρου  βοηθούν στην επούλωση ασθενειών στην αναπνευστική οδό, στους πνεύμονες, στον λαιμό και πώς η σταθεροποίηση των κυττάρων στον εγκέφαλο  θεραπεύει εθισμούς και εμμονές. Αναγνωρίζεται έτσι ότι η χρήση του νου είναι ένας σημαντικός παράγοντας που συμβάλλει στην υγεία του ατόμου… Μάθετε να έχετε υγιή στάση για τη δική σας υγεία μέσω σωστών τροφών, άσκησης κ.λπ.……αυτή είναι η έννοια της φράσης: «Η ενέργεια ακολουθεί τη σκέψη»</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SzPts val="1200"/>
              <a:buFont typeface="Symbol" panose="05050102010706020507" pitchFamily="18" charset="2"/>
              <a:buChar char=""/>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Στην Εσωτερική Θεραπεία, ο </a:t>
            </a:r>
            <a:r>
              <a:rPr lang="el-GR"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Ντ.Κ</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λέει ότι οι προχωρημένοι μαθητές ή οι Μυημένοι θα είναι σε θέση να επιδείξουν διανοητικό έλεγχο πάνω  σε ορισμένους αδένες για τον έλεγχο του φυσικού οργανισμού μέσω της δύναμης της σκέψης  και την αντιμετώπιση της ασθένειας.</a:t>
            </a:r>
          </a:p>
          <a:p>
            <a:pPr marL="342900" marR="0" lvl="0" indent="-342900">
              <a:lnSpc>
                <a:spcPct val="115000"/>
              </a:lnSpc>
              <a:spcBef>
                <a:spcPts val="0"/>
              </a:spcBef>
              <a:spcAft>
                <a:spcPts val="1000"/>
              </a:spcAft>
              <a:buFont typeface="Symbol" panose="05050102010706020507" pitchFamily="18" charset="2"/>
              <a:buChar char=""/>
              <a:tabLst>
                <a:tab pos="457200" algn="l"/>
              </a:tabLst>
            </a:pP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Ο Θεραπευτής εργάζεται ή λειτουργεί ως ενδιάμεσος, ευθυγραμμισμένος με την Ψυχή, μεταξύ του πεδίου της πνευματικής ενέργειας (είτε ενέργεια ψυχής, ενέργεια βουδική ή ενέργεια θέλησης) και τον ασθενή.</a:t>
            </a:r>
          </a:p>
          <a:p>
            <a:pPr marL="342900" marR="0" lvl="0" indent="-342900">
              <a:lnSpc>
                <a:spcPct val="115000"/>
              </a:lnSpc>
              <a:spcBef>
                <a:spcPts val="0"/>
              </a:spcBef>
              <a:spcAft>
                <a:spcPts val="1000"/>
              </a:spcAft>
              <a:buFont typeface="Symbol" panose="05050102010706020507" pitchFamily="18" charset="2"/>
              <a:buChar char=""/>
              <a:tabLst>
                <a:tab pos="457200" algn="l"/>
              </a:tabLs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0"/>
              </a:spcAft>
              <a:buFont typeface="Courier New" panose="02070309020205020404" pitchFamily="49" charset="0"/>
              <a:buChar char="o"/>
              <a:tabLst>
                <a:tab pos="914400" algn="l"/>
              </a:tabLst>
            </a:pPr>
            <a:r>
              <a:rPr lang="el-GR"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Έχουν την ικανότητα (οι θεραπευτές) να εντοπίζουν την πηγή της ασθένειας, συσχετίζοντας έτσι την αιτία και το αποτέλεσμα, και να γνωρίζουν το ακριβές σημείο, στο οποίο μπορεί να προσφερθεί ανακούφιση.</a:t>
            </a:r>
            <a:endParaRPr lang="en-US" sz="11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1000"/>
              </a:spcAft>
              <a:buFontTx/>
              <a:buNone/>
            </a:pPr>
            <a:endParaRPr lang="en-US" sz="1400" b="0" u="none" baseline="0" dirty="0">
              <a:cs typeface="Arial"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Title slide</a:t>
            </a:r>
          </a:p>
        </p:txBody>
      </p:sp>
      <p:sp>
        <p:nvSpPr>
          <p:cNvPr id="4" name="Slide Number Placeholder 3"/>
          <p:cNvSpPr>
            <a:spLocks noGrp="1"/>
          </p:cNvSpPr>
          <p:nvPr>
            <p:ph type="sldNum" sz="quarter" idx="10"/>
          </p:nvPr>
        </p:nvSpPr>
        <p:spPr/>
        <p:txBody>
          <a:bodyPr/>
          <a:lstStyle/>
          <a:p>
            <a:fld id="{7FFA9564-7ACA-4779-B4DE-DB48D22ECA08}"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sz="1200" b="1" kern="1200" baseline="0" dirty="0">
                <a:solidFill>
                  <a:schemeClr val="tx1"/>
                </a:solidFill>
                <a:latin typeface="Arial" pitchFamily="34" charset="0"/>
                <a:ea typeface="+mn-ea"/>
                <a:cs typeface="Arial" pitchFamily="34" charset="0"/>
              </a:rPr>
              <a:t>Σπερματικός Όμιλος 8- Ψυχολόγοι στην Νέα Εποχή</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l-GR" sz="1200" kern="1200" dirty="0">
                <a:solidFill>
                  <a:srgbClr val="000000"/>
                </a:solidFill>
                <a:effectLst/>
                <a:latin typeface="Arial" panose="020B0604020202020204" pitchFamily="34" charset="0"/>
                <a:ea typeface="+mn-ea"/>
                <a:cs typeface="Times New Roman" panose="02020603050405020304" pitchFamily="18" charset="0"/>
              </a:rPr>
              <a:t>Το κύριο καθήκον για τους Ψυχολόγους στην Νέα Εποχή θα είναι να  ασχοληθούν με την αποκάλυψη της Ψυχής, που θα οδηγήσει στην αποκάλυψη της Θειότητας της Ανθρωπότητας. Αυτή η γνώση θα βοηθήσει τον άνθρωπο να συσχετιστεί ενστικτωδώς με την ύπαρξη των Ψυχών και την υποκειμενική πλευρά της ζωής.</a:t>
            </a:r>
          </a:p>
          <a:p>
            <a:endParaRPr lang="en-US" sz="1200" kern="1200" dirty="0">
              <a:solidFill>
                <a:srgbClr val="000000"/>
              </a:solidFill>
              <a:effectLst/>
              <a:latin typeface="Arial" panose="020B0604020202020204" pitchFamily="34" charset="0"/>
              <a:ea typeface="+mn-ea"/>
              <a:cs typeface="Times New Roman" panose="02020603050405020304" pitchFamily="18" charset="0"/>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Αποκαλύπτοντας την πραγματική ύπαρξη της Ψυχής, ο άνθρωπος μπορεί να συσχετίσει αυτή την όψη με την Προσωπικότητα (φυσικό-συναισθηματικό-νοητικό), δείχνοντας πώς εκφράζεται η Ψυχή μέσω του ανθρώπου.</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kern="1200" dirty="0">
              <a:solidFill>
                <a:schemeClr val="tx1"/>
              </a:solidFill>
              <a:latin typeface="+mn-lt"/>
              <a:ea typeface="+mn-ea"/>
              <a:cs typeface="+mn-cs"/>
            </a:endParaRPr>
          </a:p>
          <a:p>
            <a:r>
              <a:rPr lang="el-GR" sz="1200" b="1" kern="1200" dirty="0">
                <a:solidFill>
                  <a:schemeClr val="tx1"/>
                </a:solidFill>
                <a:latin typeface="+mn-lt"/>
                <a:ea typeface="+mn-ea"/>
                <a:cs typeface="+mn-cs"/>
              </a:rPr>
              <a:t>Στο E. Ι. σ. 58-59, ο </a:t>
            </a:r>
            <a:r>
              <a:rPr lang="el-GR" sz="1200" b="1" kern="1200" dirty="0" err="1">
                <a:solidFill>
                  <a:schemeClr val="tx1"/>
                </a:solidFill>
                <a:latin typeface="+mn-lt"/>
                <a:ea typeface="+mn-ea"/>
                <a:cs typeface="+mn-cs"/>
              </a:rPr>
              <a:t>Ντ.Κ</a:t>
            </a:r>
            <a:r>
              <a:rPr lang="el-GR" sz="1200" b="1" kern="1200" dirty="0">
                <a:solidFill>
                  <a:schemeClr val="tx1"/>
                </a:solidFill>
                <a:latin typeface="+mn-lt"/>
                <a:ea typeface="+mn-ea"/>
                <a:cs typeface="+mn-cs"/>
              </a:rPr>
              <a:t>. υποδεικνύει ότι υπάρχουν Καθήκοντα που πρέπει να εκτελέσουν οι Ψυχολόγοι:</a:t>
            </a:r>
            <a:endParaRPr lang="en-US" sz="1200" b="1"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marL="342900" marR="0" lvl="0" indent="-342900">
              <a:buFont typeface="Wingdings" panose="05000000000000000000" pitchFamily="2" charset="2"/>
              <a:buChar char="Ø"/>
            </a:pPr>
            <a:r>
              <a:rPr lang="el-GR" sz="1200" dirty="0">
                <a:effectLst/>
                <a:latin typeface="Times New Roman" panose="02020603050405020304" pitchFamily="18" charset="0"/>
                <a:ea typeface="Times New Roman" panose="02020603050405020304" pitchFamily="18" charset="0"/>
              </a:rPr>
              <a:t>Θα μελετήσουν τις σχέσεις μεταξύ των τριών </a:t>
            </a:r>
            <a:r>
              <a:rPr lang="el-GR" sz="1200" dirty="0" err="1">
                <a:effectLst/>
                <a:latin typeface="Times New Roman" panose="02020603050405020304" pitchFamily="18" charset="0"/>
                <a:ea typeface="Times New Roman" panose="02020603050405020304" pitchFamily="18" charset="0"/>
              </a:rPr>
              <a:t>υπανθρώπινων</a:t>
            </a:r>
            <a:r>
              <a:rPr lang="el-GR" sz="1200" dirty="0">
                <a:effectLst/>
                <a:latin typeface="Times New Roman" panose="02020603050405020304" pitchFamily="18" charset="0"/>
                <a:ea typeface="Times New Roman" panose="02020603050405020304" pitchFamily="18" charset="0"/>
              </a:rPr>
              <a:t> βασιλείων (Ορυκτού, Φυτικού και Ζωικού) στη φύση και θα δείξουν ΠΩΣ το ανθρώπινο βασίλειο λειτουργεί σαν ενδιάμεσος μεταξύ τους.</a:t>
            </a:r>
          </a:p>
          <a:p>
            <a:pPr marL="342900" marR="0" lvl="0" indent="-342900">
              <a:buFont typeface="Wingdings" panose="05000000000000000000" pitchFamily="2" charset="2"/>
              <a:buChar char="Ø"/>
            </a:pPr>
            <a:endParaRPr lang="en-US" sz="1200" dirty="0">
              <a:effectLst/>
              <a:latin typeface="Times New Roman" panose="02020603050405020304" pitchFamily="18" charset="0"/>
              <a:ea typeface="Times New Roman" panose="02020603050405020304" pitchFamily="18" charset="0"/>
            </a:endParaRPr>
          </a:p>
          <a:p>
            <a:pPr marL="628650" lvl="1" indent="-171450">
              <a:buFont typeface="Arial" panose="020B0604020202020204" pitchFamily="34" charset="0"/>
              <a:buChar char="•"/>
            </a:pPr>
            <a:r>
              <a:rPr lang="el-GR" sz="1200" kern="1200" dirty="0">
                <a:solidFill>
                  <a:schemeClr val="tx1"/>
                </a:solidFill>
                <a:latin typeface="+mn-lt"/>
                <a:ea typeface="+mn-ea"/>
                <a:cs typeface="+mn-cs"/>
              </a:rPr>
              <a:t>Αυτό συνεπάγεται την έμφαση στην ανάπτυξη της «Επίγνωσης της Ψυχής» και «σωστή» αντίδραση στην ενέργεια, σε οποιαδήποτε μορφή, είτε μεταξύ ατόμων, είτε μεταξύ ομάδων και των </a:t>
            </a:r>
            <a:r>
              <a:rPr lang="el-GR" sz="1200" kern="1200" dirty="0" err="1">
                <a:solidFill>
                  <a:schemeClr val="tx1"/>
                </a:solidFill>
                <a:latin typeface="+mn-lt"/>
                <a:ea typeface="+mn-ea"/>
                <a:cs typeface="+mn-cs"/>
              </a:rPr>
              <a:t>υπανθρώπινων</a:t>
            </a:r>
            <a:r>
              <a:rPr lang="el-GR" sz="1200" kern="1200" dirty="0">
                <a:solidFill>
                  <a:schemeClr val="tx1"/>
                </a:solidFill>
                <a:latin typeface="+mn-lt"/>
                <a:ea typeface="+mn-ea"/>
                <a:cs typeface="+mn-cs"/>
              </a:rPr>
              <a:t> βασιλείων.</a:t>
            </a:r>
          </a:p>
          <a:p>
            <a:pPr marL="628650" lvl="1" indent="-171450">
              <a:buFont typeface="Arial" panose="020B0604020202020204" pitchFamily="34" charset="0"/>
              <a:buChar char="•"/>
            </a:pPr>
            <a:endParaRPr lang="en-US" sz="120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u="none" dirty="0"/>
              <a:t>Η «σωστή» αντίδραση αναφέρεται στην κατανόηση των ποιοτήτων της ενέργειας και της δύναμης των ιδεών και της ροής του φωτός, και στην αναγνώριση ότι είναι η Ψυχή και οι αλληλεπιδράσεις της, που χαρακτηρίζει τις διαφορετικές ομάδες.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u="none" dirty="0"/>
              <a:t>Η κατανόηση ότι ο άνθρωπος αποτελεί ένα σύνολο μικρότερων ζωών, στοιχειωδών και </a:t>
            </a:r>
            <a:r>
              <a:rPr lang="el-GR" sz="1200" b="0" u="none" dirty="0" err="1"/>
              <a:t>ντεβαικών</a:t>
            </a:r>
            <a:r>
              <a:rPr lang="el-GR" sz="1200" b="0" u="none" dirty="0"/>
              <a:t> ουσιών από το  ζωικό και το φυτικό βασίλειο.</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u="none" dirty="0"/>
              <a:t>Οι ψυχολόγοι θα λειτουργήσουν ως πομποί φώτισης μεταξύ ομάδων στοχαστών και θα δείξουν πώς το Σχέδιο φαίνεται να λειτουργεί στα πέντε βασίλεια της φύσης.</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b="0" u="none" dirty="0"/>
              <a:t>Μια νέα διδασκαλία από τους Νέους Εσωτερικούς Ψυχολόγους θα βασίζεται στους επτά τύπους </a:t>
            </a:r>
            <a:r>
              <a:rPr lang="el-GR" sz="1100" b="0" u="none" dirty="0" err="1"/>
              <a:t>ακτίνων</a:t>
            </a:r>
            <a:r>
              <a:rPr lang="el-GR" sz="1100" b="0" u="none" dirty="0"/>
              <a:t> και στη νέα εσωτερική αστρολογία. Αυτή η διδασκαλία θα χρησιμοποιεί τεχνικές της Ψυχής και της Προσωπικότητας που οδηγούν στην αποκάλυψη της θεότητας. Αυτό το έργο γίνεται ήδη από εκείνους τους </a:t>
            </a:r>
            <a:r>
              <a:rPr lang="el-GR" sz="1100" b="0" u="none" dirty="0" err="1"/>
              <a:t>εσωτεριστές</a:t>
            </a:r>
            <a:r>
              <a:rPr lang="el-GR" sz="1100" b="0" u="none" dirty="0"/>
              <a:t> και τους αστρολόγους που ερμηνεύουν τον αστρολογικό χάρτη του ατόμου με την κατανόηση των </a:t>
            </a:r>
            <a:r>
              <a:rPr lang="el-GR" sz="1100" b="0" u="none" dirty="0" err="1"/>
              <a:t>ακτίνων</a:t>
            </a:r>
            <a:r>
              <a:rPr lang="el-GR" sz="1100" b="0" u="none" dirty="0"/>
              <a:t> και του ξεδιπλώματος της ψυχής του.</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100" b="0" u="none" dirty="0"/>
              <a:t>Θα κατανοούν τις ιδιότητες της ενέργειας και την δύναμη των ιδεών και την ροή του φωτός… και ότι είναι η Ψυχή και οι αλληλεπιδράσεις της, που χαρακτηρίζει τις διαφορετικές ομάδες.</a:t>
            </a:r>
            <a:endParaRPr lang="en-US" sz="1100" b="0" u="none" dirty="0"/>
          </a:p>
          <a:p>
            <a:pPr marL="800100" marR="0" indent="-342900">
              <a:spcBef>
                <a:spcPts val="0"/>
              </a:spcBef>
              <a:spcAft>
                <a:spcPts val="0"/>
              </a:spcAft>
              <a:buFont typeface="+mj-lt"/>
              <a:buAutoNum type="arabicPeriod"/>
            </a:pPr>
            <a:endParaRPr lang="en-US" sz="1200" dirty="0">
              <a:effectLst/>
              <a:latin typeface="Times New Roman" panose="02020603050405020304" pitchFamily="18" charset="0"/>
              <a:ea typeface="Times New Roman" panose="02020603050405020304" pitchFamily="18" charset="0"/>
            </a:endParaRPr>
          </a:p>
          <a:p>
            <a:pPr marL="0" marR="0" lvl="0" indent="0">
              <a:buFont typeface="+mj-lt"/>
              <a:buNone/>
            </a:pPr>
            <a:r>
              <a:rPr lang="el-GR" sz="1200" b="1" dirty="0">
                <a:solidFill>
                  <a:srgbClr val="000000"/>
                </a:solidFill>
                <a:effectLst/>
                <a:latin typeface="Arial" panose="020B0604020202020204" pitchFamily="34" charset="0"/>
                <a:ea typeface="Times New Roman" panose="02020603050405020304" pitchFamily="18" charset="0"/>
              </a:rPr>
              <a:t>Η Ψυχή και το Σχέδιο</a:t>
            </a:r>
          </a:p>
          <a:p>
            <a:pPr marL="0" marR="0" lvl="0" indent="0">
              <a:buFont typeface="+mj-lt"/>
              <a:buNone/>
            </a:pPr>
            <a:endParaRPr lang="en-US" sz="1200" b="1" dirty="0">
              <a:solidFill>
                <a:srgbClr val="000000"/>
              </a:solidFill>
              <a:effectLst/>
              <a:latin typeface="Arial" panose="020B0604020202020204" pitchFamily="34" charset="0"/>
              <a:ea typeface="Times New Roman" panose="02020603050405020304" pitchFamily="18" charset="0"/>
            </a:endParaRPr>
          </a:p>
          <a:p>
            <a:pPr marL="0" marR="0" lvl="0" indent="0">
              <a:buFont typeface="+mj-lt"/>
              <a:buNone/>
            </a:pPr>
            <a:endParaRPr lang="el-GR" sz="1200" dirty="0">
              <a:solidFill>
                <a:srgbClr val="000000"/>
              </a:solidFill>
              <a:effectLst/>
              <a:latin typeface="Arial" panose="020B0604020202020204" pitchFamily="34" charset="0"/>
              <a:ea typeface="Times New Roman" panose="02020603050405020304" pitchFamily="18" charset="0"/>
            </a:endParaRPr>
          </a:p>
          <a:p>
            <a:pPr marL="0" marR="0" lvl="0" indent="0">
              <a:buFont typeface="+mj-lt"/>
              <a:buNone/>
            </a:pPr>
            <a:r>
              <a:rPr lang="el-GR" sz="1200" dirty="0">
                <a:effectLst/>
                <a:latin typeface="Times New Roman" panose="02020603050405020304" pitchFamily="18" charset="0"/>
                <a:ea typeface="Times New Roman" panose="02020603050405020304" pitchFamily="18" charset="0"/>
              </a:rPr>
              <a:t>Οι ψυχολόγοι θα μελετήσουν το Σχέδιο και το ΠΩΣ η Ψυχή φαίνεται να εργάζεται μέσα στα πέντε βασίλεια της φύσης. Θα σας είναι προφανές ότι η διδασκαλία που συνδέεται με αυτόν τον όμιλο θα είναι οριστικά πιο ακαδημαϊκά </a:t>
            </a:r>
            <a:r>
              <a:rPr lang="el-GR" sz="1200" dirty="0" err="1">
                <a:effectLst/>
                <a:latin typeface="Times New Roman" panose="02020603050405020304" pitchFamily="18" charset="0"/>
                <a:ea typeface="Times New Roman" panose="02020603050405020304" pitchFamily="18" charset="0"/>
              </a:rPr>
              <a:t>απόκρυφιστική</a:t>
            </a:r>
            <a:r>
              <a:rPr lang="el-GR" sz="1200" dirty="0">
                <a:effectLst/>
                <a:latin typeface="Times New Roman" panose="02020603050405020304" pitchFamily="18" charset="0"/>
                <a:ea typeface="Times New Roman" panose="02020603050405020304" pitchFamily="18" charset="0"/>
              </a:rPr>
              <a:t>  ως  προς τη σημασία της από ό,τι άλλων ομίλων, γιατί θα βασίζεται σε πληροφορίες που περιέχονται από την  Μυστική Δοξασία  και την Πραγματεία επί του Κοσμικού Πυρός. Θα θεμελιωθεί πάνω  σε ορισμένες θέσεις  που θα περιέχονται σε αυτούς τους τόμους. Επομένως, τα μέλη αυτού του ομίλου  μαθητών θα είναι της πιο ορθόδοξης / ακαδημαϊκής επιχειρηματολογίας. Θα είναι θεοσοφιστές από τη φύση τους και ακαδημαϊκοί από πρόθεση.</a:t>
            </a:r>
            <a:endParaRPr lang="en-US" sz="1200" dirty="0">
              <a:effectLst/>
              <a:latin typeface="Times New Roman" panose="02020603050405020304" pitchFamily="18" charset="0"/>
              <a:ea typeface="Times New Roman" panose="02020603050405020304" pitchFamily="18" charset="0"/>
            </a:endParaRPr>
          </a:p>
          <a:p>
            <a:pPr lvl="0"/>
            <a:endParaRPr lang="en-US" sz="1200" kern="1200" dirty="0">
              <a:solidFill>
                <a:schemeClr val="tx1"/>
              </a:solidFill>
              <a:latin typeface="+mn-lt"/>
              <a:ea typeface="+mn-ea"/>
              <a:cs typeface="+mn-cs"/>
            </a:endParaRPr>
          </a:p>
          <a:p>
            <a:pPr marL="0" marR="0">
              <a:lnSpc>
                <a:spcPct val="115000"/>
              </a:lnSpc>
              <a:spcBef>
                <a:spcPts val="0"/>
              </a:spcBef>
              <a:spcAft>
                <a:spcPts val="300"/>
              </a:spcAft>
            </a:pPr>
            <a:r>
              <a:rPr lang="el-GR" sz="1100" dirty="0">
                <a:effectLst/>
                <a:latin typeface="Arial" panose="020B0604020202020204" pitchFamily="34" charset="0"/>
                <a:ea typeface="Times New Roman" panose="02020603050405020304" pitchFamily="18" charset="0"/>
              </a:rPr>
              <a:t>Ο μελλοντικός Ψυχολόγος θα παρέχει το πλαίσιο, την κατανόηση και τους νόμους που διέπουν την λειτουργία της Ψυχής, μέσω των μελών και των ηγετών όλων των Σπερματικών Ομίλων,  εντός της κοινωνίας, όπως των Πολιτικών, των Επιστημόνων, των Εκπαιδευτικών, των Οικονομολόγων και των Στοχαστών ή των Δημοσιογράφων. Θα επηρεάσει εκείνους τους ανθρώπους μέσα στην κοινωνία που θέτουν τους στόχους για οικονομικές και κοινωνικές προσπάθειες. Αυτό θα προκαλέσει τελικά μια αλλαγή στο νου  του κοινού και της κοινωνίας:</a:t>
            </a:r>
            <a:endParaRPr lang="en-US" sz="1100" dirty="0">
              <a:effectLst/>
              <a:latin typeface="Arial" panose="020B0604020202020204" pitchFamily="34" charset="0"/>
              <a:ea typeface="Times New Roman" panose="02020603050405020304" pitchFamily="18" charset="0"/>
            </a:endParaRPr>
          </a:p>
          <a:p>
            <a:pPr marL="0" marR="0" lvl="0" indent="0">
              <a:lnSpc>
                <a:spcPct val="115000"/>
              </a:lnSpc>
              <a:spcBef>
                <a:spcPts val="0"/>
              </a:spcBef>
              <a:spcAft>
                <a:spcPts val="0"/>
              </a:spcAft>
              <a:buFont typeface="Symbol" panose="05050102010706020507" pitchFamily="18" charset="2"/>
              <a:buNone/>
            </a:pP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l-GR" sz="1200" dirty="0">
                <a:effectLst/>
                <a:latin typeface="Times New Roman" panose="02020603050405020304" pitchFamily="18" charset="0"/>
                <a:ea typeface="Times New Roman" panose="02020603050405020304" pitchFamily="18" charset="0"/>
              </a:rPr>
              <a:t>Ο άνθρωπος θα αναγνωριστεί ως ουσιαστικά Θείος και  μέρος του Συμπαντικού Νου.</a:t>
            </a:r>
          </a:p>
          <a:p>
            <a:pPr marL="742950" marR="0" lvl="1" indent="-285750">
              <a:lnSpc>
                <a:spcPct val="115000"/>
              </a:lnSpc>
              <a:spcBef>
                <a:spcPts val="0"/>
              </a:spcBef>
              <a:spcAft>
                <a:spcPts val="0"/>
              </a:spcAft>
              <a:buFont typeface="Arial" panose="020B0604020202020204" pitchFamily="34" charset="0"/>
              <a:buChar char="•"/>
            </a:pPr>
            <a:r>
              <a:rPr lang="el-GR" sz="1200" dirty="0">
                <a:effectLst/>
                <a:latin typeface="Times New Roman" panose="02020603050405020304" pitchFamily="18" charset="0"/>
                <a:ea typeface="Times New Roman" panose="02020603050405020304" pitchFamily="18" charset="0"/>
              </a:rPr>
              <a:t>Η διδασκαλία  αυτής της ενότητας είναι δυνατή στο πεδίο του Νου και θα δημιουργήσει τάσεις προς την ομαδική συσχέτιση στο νοητικό πεδίο. Θα οδηγήσει επίσης στην αναγνώριση των ομαδικών σχέσεων και θα έχει ως απώτερο στόχο την συνειδητή συνέχεια του ομαδικού συντονισμού.</a:t>
            </a:r>
          </a:p>
          <a:p>
            <a:pPr marL="742950" marR="0" lvl="1" indent="-285750">
              <a:lnSpc>
                <a:spcPct val="115000"/>
              </a:lnSpc>
              <a:spcBef>
                <a:spcPts val="0"/>
              </a:spcBef>
              <a:spcAft>
                <a:spcPts val="0"/>
              </a:spcAft>
              <a:buFont typeface="Arial" panose="020B0604020202020204" pitchFamily="34" charset="0"/>
              <a:buChar char="•"/>
            </a:pPr>
            <a:r>
              <a:rPr lang="el-GR" sz="1200" dirty="0">
                <a:effectLst/>
                <a:latin typeface="Times New Roman" panose="02020603050405020304" pitchFamily="18" charset="0"/>
                <a:ea typeface="Times New Roman" panose="02020603050405020304" pitchFamily="18" charset="0"/>
              </a:rPr>
              <a:t>Θα αναγνωριστεί ο άνθρωπος, με την κατανόηση και με την χρήση των 3 κατώτερων οχημάτων του, ως μέσο έκφρασης της θείας αυτοσυνείδησης στο πλαίσιο της διακυβέρνησης, της οικονομίας και της κοινωνίας.</a:t>
            </a:r>
          </a:p>
          <a:p>
            <a:pPr marL="742950" marR="0" lvl="1" indent="-285750">
              <a:lnSpc>
                <a:spcPct val="115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pPr>
            <a:r>
              <a:rPr lang="el-GR" sz="1200" dirty="0">
                <a:effectLst/>
                <a:latin typeface="Times New Roman" panose="02020603050405020304" pitchFamily="18" charset="0"/>
                <a:ea typeface="Times New Roman" panose="02020603050405020304" pitchFamily="18" charset="0"/>
              </a:rPr>
              <a:t>Η επίγνωση αυτή θα προκαλέσει τελικά μετασχηματισμό στην ιατρική γνώση, με αποτέλεσμα την πιο αληθινή κατανόηση του φυσικού σώματος, την θεραπεία του και την δημιουργία και την κατανόηση των νόμων της υγείας.</a:t>
            </a:r>
            <a:endParaRPr lang="el-GR" sz="1100" dirty="0">
              <a:effectLst/>
              <a:latin typeface="Arial" panose="020B0604020202020204" pitchFamily="34" charset="0"/>
              <a:ea typeface="Times New Roman" panose="02020603050405020304" pitchFamily="18" charset="0"/>
            </a:endParaRPr>
          </a:p>
          <a:p>
            <a:pPr marL="1143000" marR="0" lvl="2" indent="-228600">
              <a:lnSpc>
                <a:spcPct val="115000"/>
              </a:lnSpc>
              <a:spcBef>
                <a:spcPts val="0"/>
              </a:spcBef>
              <a:spcAft>
                <a:spcPts val="0"/>
              </a:spcAft>
              <a:buFont typeface="Courier New" panose="02070309020205020404" pitchFamily="49" charset="0"/>
              <a:buChar char="o"/>
            </a:pP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l-GR" sz="1200" dirty="0">
                <a:effectLst/>
                <a:latin typeface="Times New Roman" panose="02020603050405020304" pitchFamily="18" charset="0"/>
                <a:ea typeface="Times New Roman" panose="02020603050405020304" pitchFamily="18" charset="0"/>
              </a:rPr>
              <a:t>Όταν η ψυχολογία ανέλθει στο επίπεδο της σωστής έκφρασης της Ψυχής, θα  προκύψουν νέα «φιλοσοφία», νέες διδασκαλίες και εκπαίδευση …. Η εκπαίδευση θα στραφεί στις ψυχολογικές ιδιότητες και την συνεισφορά τους στο Όλον και στην έννοια: ότι η ανθρώπινη εξέλιξη  κατανοείται με όρους της Ψυχής που λειτουργεί μέσα από όλες τις μορφές.</a:t>
            </a:r>
            <a:endParaRPr lang="el-GR" sz="1100" dirty="0">
              <a:effectLst/>
              <a:latin typeface="Arial" panose="020B0604020202020204" pitchFamily="34"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742950" marR="0" lvl="1" indent="-285750">
              <a:lnSpc>
                <a:spcPct val="115000"/>
              </a:lnSpc>
              <a:spcBef>
                <a:spcPts val="0"/>
              </a:spcBef>
              <a:spcAft>
                <a:spcPts val="0"/>
              </a:spcAft>
              <a:buFont typeface="Arial" panose="020B0604020202020204" pitchFamily="34" charset="0"/>
              <a:buChar char="•"/>
            </a:pPr>
            <a:r>
              <a:rPr lang="el-GR" sz="1200" dirty="0">
                <a:effectLst/>
                <a:latin typeface="Times New Roman" panose="02020603050405020304" pitchFamily="18" charset="0"/>
                <a:ea typeface="Times New Roman" panose="02020603050405020304" pitchFamily="18" charset="0"/>
              </a:rPr>
              <a:t>Θα έχουν την ικανότητα να έρχονται σε επαφή και να αναγνωρίζουν ιδέες που έχουν διαμορφωθεί στον ανώτερο νου της Ψυχής…. Νέα διδασκαλία για τη χρήση των ανώτερων όψεων του νου, π.χ. το Αφηρημένο Νοητικό και την επίκληση του </a:t>
            </a:r>
            <a:r>
              <a:rPr lang="el-GR" sz="1200" dirty="0" err="1">
                <a:effectLst/>
                <a:latin typeface="Times New Roman" panose="02020603050405020304" pitchFamily="18" charset="0"/>
                <a:ea typeface="Times New Roman" panose="02020603050405020304" pitchFamily="18" charset="0"/>
              </a:rPr>
              <a:t>Βούδι</a:t>
            </a:r>
            <a:r>
              <a:rPr lang="el-GR" sz="1200" dirty="0">
                <a:effectLst/>
                <a:latin typeface="Times New Roman" panose="02020603050405020304" pitchFamily="18" charset="0"/>
                <a:ea typeface="Times New Roman" panose="02020603050405020304" pitchFamily="18" charset="0"/>
              </a:rPr>
              <a:t> από το Πεδίο της Ενόρασης.</a:t>
            </a:r>
          </a:p>
          <a:p>
            <a:pPr marL="742950" marR="0" lvl="1" indent="-285750">
              <a:lnSpc>
                <a:spcPct val="115000"/>
              </a:lnSpc>
              <a:spcBef>
                <a:spcPts val="0"/>
              </a:spcBef>
              <a:spcAft>
                <a:spcPts val="0"/>
              </a:spcAft>
              <a:buFont typeface="Arial" panose="020B0604020202020204" pitchFamily="34" charset="0"/>
              <a:buChar char="•"/>
            </a:pPr>
            <a:endParaRPr lang="en-US" sz="1200" dirty="0">
              <a:effectLst/>
              <a:latin typeface="Times New Roman" panose="02020603050405020304" pitchFamily="18" charset="0"/>
              <a:ea typeface="Times New Roman" panose="02020603050405020304" pitchFamily="18" charset="0"/>
            </a:endParaRPr>
          </a:p>
          <a:p>
            <a:pPr marL="1200150" marR="0" lvl="2" indent="-285750">
              <a:lnSpc>
                <a:spcPct val="115000"/>
              </a:lnSpc>
              <a:spcBef>
                <a:spcPts val="0"/>
              </a:spcBef>
              <a:spcAft>
                <a:spcPts val="0"/>
              </a:spcAft>
              <a:buFont typeface="Courier New" panose="02070309020205020404" pitchFamily="49" charset="0"/>
              <a:buChar char="o"/>
            </a:pPr>
            <a:r>
              <a:rPr lang="el-GR" sz="1200" b="0" i="0" kern="1200" dirty="0">
                <a:solidFill>
                  <a:schemeClr val="tx1"/>
                </a:solidFill>
                <a:effectLst/>
                <a:latin typeface="Times New Roman" panose="02020603050405020304" pitchFamily="18" charset="0"/>
                <a:ea typeface="Times New Roman" panose="02020603050405020304" pitchFamily="18" charset="0"/>
              </a:rPr>
              <a:t>Εργαζόμενοι με τη σύνθεση των ιδεών, οι Ψυχολόγοι θα ενεργούν ως πομποί της «ενέργειας των ιδεών» και ως φωτοδότες της ακτινοβολίας της Ψυχής μεταξύ όλων των ομίλων των  στοχαστών, και έτσι θα επηρεάζουν ολόκληρο το βασίλειο της ομαδικής σκέψης.</a:t>
            </a:r>
            <a:endParaRPr lang="en-US" sz="1200" b="0" i="0" kern="1200" dirty="0">
              <a:solidFill>
                <a:schemeClr val="tx1"/>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nSpc>
                <a:spcPct val="115000"/>
              </a:lnSpc>
              <a:spcBef>
                <a:spcPts val="0"/>
              </a:spcBef>
              <a:spcAft>
                <a:spcPts val="600"/>
              </a:spcAft>
              <a:buFont typeface="Symbol" panose="05050102010706020507" pitchFamily="18" charset="2"/>
              <a:buNone/>
            </a:pPr>
            <a:r>
              <a:rPr lang="el-GR" sz="1100" b="1" dirty="0">
                <a:effectLst/>
                <a:latin typeface="Arial" panose="020B0604020202020204" pitchFamily="34" charset="0"/>
                <a:ea typeface="Calibri" panose="020F0502020204030204" pitchFamily="34" charset="0"/>
                <a:cs typeface="Times New Roman" panose="02020603050405020304" pitchFamily="18" charset="0"/>
              </a:rPr>
              <a:t>Η Επιστήμη της Ψυχολογίας </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 typeface="Symbol" panose="05050102010706020507" pitchFamily="18" charset="2"/>
              <a:buNone/>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 typeface="Symbol" panose="05050102010706020507" pitchFamily="18" charset="2"/>
              <a:buNone/>
            </a:pPr>
            <a:r>
              <a:rPr lang="el-GR" sz="1100" b="0" dirty="0">
                <a:effectLst/>
                <a:latin typeface="Arial" panose="020B0604020202020204" pitchFamily="34" charset="0"/>
                <a:ea typeface="Calibri" panose="020F0502020204030204" pitchFamily="34" charset="0"/>
                <a:cs typeface="Times New Roman" panose="02020603050405020304" pitchFamily="18" charset="0"/>
              </a:rPr>
              <a:t>Στο Κοσμικό Πυρ ο </a:t>
            </a:r>
            <a:r>
              <a:rPr lang="el-GR" sz="1100" b="0" dirty="0" err="1">
                <a:effectLst/>
                <a:latin typeface="Arial" panose="020B0604020202020204" pitchFamily="34" charset="0"/>
                <a:ea typeface="Calibri" panose="020F0502020204030204" pitchFamily="34" charset="0"/>
                <a:cs typeface="Times New Roman" panose="02020603050405020304" pitchFamily="18" charset="0"/>
              </a:rPr>
              <a:t>Ντ.Κ</a:t>
            </a:r>
            <a:r>
              <a:rPr lang="el-GR" sz="1100" b="0" dirty="0">
                <a:effectLst/>
                <a:latin typeface="Arial" panose="020B0604020202020204" pitchFamily="34" charset="0"/>
                <a:ea typeface="Calibri" panose="020F0502020204030204" pitchFamily="34" charset="0"/>
                <a:cs typeface="Times New Roman" panose="02020603050405020304" pitchFamily="18" charset="0"/>
              </a:rPr>
              <a:t> λέει:</a:t>
            </a:r>
            <a:r>
              <a:rPr lang="en-US" sz="1100" b="0" dirty="0">
                <a:effectLst/>
                <a:latin typeface="Arial" panose="020B0604020202020204" pitchFamily="34" charset="0"/>
                <a:ea typeface="Calibri" panose="020F0502020204030204" pitchFamily="34" charset="0"/>
                <a:cs typeface="Times New Roman" panose="02020603050405020304" pitchFamily="18" charset="0"/>
              </a:rPr>
              <a:t>  </a:t>
            </a:r>
          </a:p>
          <a:p>
            <a:pPr marL="0" marR="0" lvl="0" indent="0">
              <a:lnSpc>
                <a:spcPct val="115000"/>
              </a:lnSpc>
              <a:spcBef>
                <a:spcPts val="0"/>
              </a:spcBef>
              <a:spcAft>
                <a:spcPts val="600"/>
              </a:spcAft>
              <a:buFont typeface="Symbol" panose="05050102010706020507" pitchFamily="18" charset="2"/>
              <a:buNone/>
            </a:pP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628650" marR="0" lvl="1" indent="-171450">
              <a:lnSpc>
                <a:spcPct val="115000"/>
              </a:lnSpc>
              <a:spcBef>
                <a:spcPts val="0"/>
              </a:spcBef>
              <a:spcAft>
                <a:spcPts val="6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rPr>
              <a:t>Ο άνθρωπος είναι ουσιαστικά Θείος.</a:t>
            </a:r>
          </a:p>
          <a:p>
            <a:pPr marL="628650" marR="0" lvl="1" indent="-171450">
              <a:lnSpc>
                <a:spcPct val="115000"/>
              </a:lnSpc>
              <a:spcBef>
                <a:spcPts val="0"/>
              </a:spcBef>
              <a:spcAft>
                <a:spcPts val="6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rPr>
              <a:t>Ο άνθρωπος είναι στην πραγματικότητα ένα κομμάτι του Συμπαντικού Νου, ή της Παγκόσμιας Ψυχής, όπως εκδηλώνεται μέσω της ανθρώπινης οικογένειας. Επομένως, </a:t>
            </a:r>
            <a:r>
              <a:rPr lang="el-GR" sz="1800" u="sng" dirty="0">
                <a:effectLst/>
                <a:latin typeface="Times New Roman" panose="02020603050405020304" pitchFamily="18" charset="0"/>
                <a:ea typeface="Times New Roman" panose="02020603050405020304" pitchFamily="18" charset="0"/>
              </a:rPr>
              <a:t>η ενότητα είναι δυνατή μόνο στο πεδίο του νου</a:t>
            </a:r>
            <a:r>
              <a:rPr lang="el-GR" sz="1800" dirty="0">
                <a:effectLst/>
                <a:latin typeface="Times New Roman" panose="02020603050405020304" pitchFamily="18" charset="0"/>
                <a:ea typeface="Times New Roman" panose="02020603050405020304" pitchFamily="18" charset="0"/>
              </a:rPr>
              <a:t>. Αυτό, αν είναι αλήθεια, πρέπει να οδηγήσει στην τάση να αναπτύσσεται μέσα στον φυσικό εγκέφαλο μια συνειδητή συνειδητοποίηση των ομαδικών συσχετισμών στο νοητικό πεδίο, μια συνειδητή αναγνώριση των ομαδικών σχέσεων, των ιδανικών και του στόχου, και μια συνειδητή εκδήλωση αυτής της συνέχειας της συνείδησης που συνιστά το αντικείμενο της εξέλιξης αυτή τη στιγμή.</a:t>
            </a:r>
          </a:p>
          <a:p>
            <a:pPr marL="628650" marR="0" lvl="1" indent="-171450">
              <a:lnSpc>
                <a:spcPct val="115000"/>
              </a:lnSpc>
              <a:spcBef>
                <a:spcPts val="0"/>
              </a:spcBef>
              <a:spcAft>
                <a:spcPts val="600"/>
              </a:spcAft>
              <a:buFont typeface="Arial" panose="020B0604020202020204" pitchFamily="34" charset="0"/>
              <a:buChar char="•"/>
            </a:pPr>
            <a:r>
              <a:rPr lang="el-GR" sz="1800" dirty="0">
                <a:effectLst/>
                <a:latin typeface="Times New Roman" panose="02020603050405020304" pitchFamily="18" charset="0"/>
                <a:ea typeface="Times New Roman" panose="02020603050405020304" pitchFamily="18" charset="0"/>
              </a:rPr>
              <a:t>Ο άνθρωπος στην κατώτερη φύση του, και στα τρία οχήματα του, είναι ένα σύνολο μικρότερων ζωών, που εξαρτώνται από αυτόν για την ομαδική τους φύση, για το είδος της δραστηριότητάς τους και για την συλλογική τους ανταπόκριση…. .</a:t>
            </a:r>
            <a:endParaRPr lang="en-US" sz="1800" dirty="0">
              <a:effectLst/>
              <a:latin typeface="Times New Roman" panose="02020603050405020304" pitchFamily="18" charset="0"/>
              <a:ea typeface="Times New Roman" panose="02020603050405020304" pitchFamily="18" charset="0"/>
            </a:endParaRPr>
          </a:p>
          <a:p>
            <a:pPr marL="171450" marR="0" lvl="0" indent="-171450">
              <a:lnSpc>
                <a:spcPct val="115000"/>
              </a:lnSpc>
              <a:spcBef>
                <a:spcPts val="0"/>
              </a:spcBef>
              <a:spcAft>
                <a:spcPts val="600"/>
              </a:spcAft>
              <a:buFont typeface="Arial" panose="020B0604020202020204" pitchFamily="34" charset="0"/>
              <a:buChar char="•"/>
            </a:pP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r>
              <a:rPr lang="el-GR" sz="1800" b="0" dirty="0">
                <a:effectLst/>
                <a:latin typeface="Times New Roman" panose="02020603050405020304" pitchFamily="18" charset="0"/>
                <a:ea typeface="Calibri" panose="020F0502020204030204" pitchFamily="34" charset="0"/>
                <a:cs typeface="Times New Roman" panose="02020603050405020304" pitchFamily="18" charset="0"/>
              </a:rPr>
              <a:t>Όταν αυτά τα γεγονότα γίνουν κατανοητά  από την κοινωνία, η παραπάνω συνειδητοποίηση θα επιφέρει 3 αλλαγές στην ανθρώπινη σκέψη:</a:t>
            </a: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endParaRPr lang="en-US" sz="1800" b="0" i="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 typeface="+mj-lt"/>
              <a:buNone/>
            </a:pPr>
            <a:r>
              <a:rPr lang="el-GR" sz="1800" i="0" dirty="0">
                <a:effectLst/>
                <a:latin typeface="Times New Roman" panose="02020603050405020304" pitchFamily="18" charset="0"/>
                <a:ea typeface="Times New Roman" panose="02020603050405020304" pitchFamily="18" charset="0"/>
              </a:rPr>
              <a:t>1. Ολόκληρος ο </a:t>
            </a:r>
            <a:r>
              <a:rPr lang="el-GR" sz="1800" b="1" i="0" dirty="0">
                <a:effectLst/>
                <a:latin typeface="Times New Roman" panose="02020603050405020304" pitchFamily="18" charset="0"/>
                <a:ea typeface="Times New Roman" panose="02020603050405020304" pitchFamily="18" charset="0"/>
              </a:rPr>
              <a:t>Κοινωνικός</a:t>
            </a:r>
            <a:r>
              <a:rPr lang="el-GR" sz="1800" i="0" dirty="0">
                <a:effectLst/>
                <a:latin typeface="Times New Roman" panose="02020603050405020304" pitchFamily="18" charset="0"/>
                <a:ea typeface="Times New Roman" panose="02020603050405020304" pitchFamily="18" charset="0"/>
              </a:rPr>
              <a:t> κόσμος της σκέψης θα εφαρμοστεί στην κατανόηση της συναισθηματικής φύσης της ανθρωπότητας, στις εμπλεκόμενες ομαδικές σχέσεις και στην αλληλεπίδραση μεταξύ ατόμων και άλλων ατόμων, μεταξύ ομάδων και άλλων ομάδων. Αυτές οι σχέσεις θα ερμηνευθούν σοφά και ευρέως και ο άνθρωπος θα διδαχθεί την ευθύνη του για την παραγωγή μιας δίκαιης κατεύθυνσης της ατομικής δύναμης και την χρησιμοποίησή της για την σταθεροποίηση, την ανάπτυξη και τον εξευγενισμό της ουσίας των διαφορετικών οχημάτων. …και  αυτό θα την οδηγήσει σε υπεύθυνη δράση εντός της οικογένειας και του έθνους.</a:t>
            </a:r>
            <a:endParaRPr lang="en-US" sz="1800" i="0" dirty="0">
              <a:effectLst/>
              <a:latin typeface="Times New Roman" panose="02020603050405020304" pitchFamily="18" charset="0"/>
              <a:ea typeface="Times New Roman" panose="02020603050405020304" pitchFamily="18" charset="0"/>
            </a:endParaRPr>
          </a:p>
          <a:p>
            <a:pPr marL="228600" marR="0" lvl="0" indent="-228600">
              <a:lnSpc>
                <a:spcPct val="115000"/>
              </a:lnSpc>
              <a:spcBef>
                <a:spcPts val="0"/>
              </a:spcBef>
              <a:spcAft>
                <a:spcPts val="600"/>
              </a:spcAft>
              <a:buFont typeface="+mj-lt"/>
              <a:buAutoNum type="arabicPeriod"/>
            </a:pPr>
            <a:endParaRPr lang="en-US" sz="1800" i="0" dirty="0">
              <a:effectLst/>
              <a:latin typeface="Times New Roman" panose="02020603050405020304" pitchFamily="18" charset="0"/>
              <a:ea typeface="Times New Roman" panose="02020603050405020304" pitchFamily="18" charset="0"/>
            </a:endParaRPr>
          </a:p>
          <a:p>
            <a:pPr marL="0" marR="0" lvl="0" indent="0">
              <a:lnSpc>
                <a:spcPct val="115000"/>
              </a:lnSpc>
              <a:spcBef>
                <a:spcPts val="0"/>
              </a:spcBef>
              <a:spcAft>
                <a:spcPts val="600"/>
              </a:spcAft>
              <a:buFont typeface="+mj-lt"/>
              <a:buNone/>
            </a:pPr>
            <a:r>
              <a:rPr lang="el-GR" sz="1800" dirty="0">
                <a:effectLst/>
                <a:latin typeface="Times New Roman" panose="02020603050405020304" pitchFamily="18" charset="0"/>
                <a:ea typeface="Times New Roman" panose="02020603050405020304" pitchFamily="18" charset="0"/>
              </a:rPr>
              <a:t>2. Στον </a:t>
            </a:r>
            <a:r>
              <a:rPr lang="el-GR" sz="1800" b="1" dirty="0">
                <a:effectLst/>
                <a:latin typeface="Times New Roman" panose="02020603050405020304" pitchFamily="18" charset="0"/>
                <a:ea typeface="Times New Roman" panose="02020603050405020304" pitchFamily="18" charset="0"/>
              </a:rPr>
              <a:t>Εκπαιδευτικό</a:t>
            </a:r>
            <a:r>
              <a:rPr lang="el-GR" sz="1800" dirty="0">
                <a:effectLst/>
                <a:latin typeface="Times New Roman" panose="02020603050405020304" pitchFamily="18" charset="0"/>
                <a:ea typeface="Times New Roman" panose="02020603050405020304" pitchFamily="18" charset="0"/>
              </a:rPr>
              <a:t> κόσμο, η κατανόηση της αληθινής φύσης του ανθρώπου θα επιφέρει μια θεμελιώδη αλλαγή στις μεθόδους διδασκαλίας. Η έμφαση θα δοθεί στο να διδάξει στους ανθρώπους το γεγονός του Εγώ ή της Ψυχής στο δικό της πεδίο, τη φύση των σεληνιακών σωμάτων και τις μεθόδους ευθυγράμμισης των κατώτερων οχημάτων έτσι, ώστε το Εγώ να μπορεί να επικοινωνεί απευθείας με τον φυσικό εγκέφαλο και έτσι να ελέγχει την κατώτερη φύση και να διαχειρίζεται τους σκοπούς της. Οι άνθρωποι θα διδαχθούν πώς, μέσω της συγκέντρωσης και του διαλογισμού, μπορούν να εξακριβώσουν τη γνώση για τον εαυτό τους, να αναπτύξουν την ενόραση και έτσι να αντλήσουν από τους πόρους του Εγώ. Τότε οι άνθρωποι θα διδαχθούν να </a:t>
            </a:r>
            <a:r>
              <a:rPr lang="el-GR" sz="1800" i="1" dirty="0">
                <a:effectLst/>
                <a:latin typeface="Times New Roman" panose="02020603050405020304" pitchFamily="18" charset="0"/>
                <a:ea typeface="Times New Roman" panose="02020603050405020304" pitchFamily="18" charset="0"/>
              </a:rPr>
              <a:t>σκέφτονται</a:t>
            </a:r>
            <a:r>
              <a:rPr lang="el-GR" sz="1800" dirty="0">
                <a:effectLst/>
                <a:latin typeface="Times New Roman" panose="02020603050405020304" pitchFamily="18" charset="0"/>
                <a:ea typeface="Times New Roman" panose="02020603050405020304" pitchFamily="18" charset="0"/>
              </a:rPr>
              <a:t>, να αναλαμβάνουν τον έλεγχο του νοητικού σώματος και έτσι να μπορούν να αναπτύξουν τις λανθάνουσες δυνάμεις τους.</a:t>
            </a:r>
            <a:endParaRPr lang="en-US" sz="1800" dirty="0">
              <a:effectLst/>
              <a:latin typeface="Times New Roman" panose="02020603050405020304" pitchFamily="18" charset="0"/>
              <a:ea typeface="Times New Roman" panose="02020603050405020304" pitchFamily="18" charset="0"/>
            </a:endParaRPr>
          </a:p>
          <a:p>
            <a:pPr marL="0" marR="0" lvl="0" indent="0">
              <a:lnSpc>
                <a:spcPct val="115000"/>
              </a:lnSpc>
              <a:spcBef>
                <a:spcPts val="0"/>
              </a:spcBef>
              <a:spcAft>
                <a:spcPts val="600"/>
              </a:spcAft>
              <a:buFont typeface="+mj-lt"/>
              <a:buNone/>
            </a:pPr>
            <a:endParaRPr lang="en-US" sz="1800" dirty="0">
              <a:effectLst/>
              <a:latin typeface="Times New Roman" panose="02020603050405020304" pitchFamily="18" charset="0"/>
              <a:ea typeface="Times New Roman" panose="02020603050405020304" pitchFamily="18" charset="0"/>
            </a:endParaRPr>
          </a:p>
          <a:p>
            <a:pPr marL="0" marR="0" lvl="0" indent="0">
              <a:lnSpc>
                <a:spcPct val="115000"/>
              </a:lnSpc>
              <a:spcBef>
                <a:spcPts val="0"/>
              </a:spcBef>
              <a:spcAft>
                <a:spcPts val="600"/>
              </a:spcAft>
              <a:buFont typeface="+mj-lt"/>
              <a:buNone/>
            </a:pPr>
            <a:r>
              <a:rPr lang="el-GR" sz="1800" dirty="0">
                <a:effectLst/>
                <a:latin typeface="Times New Roman" panose="02020603050405020304" pitchFamily="18" charset="0"/>
                <a:ea typeface="Times New Roman" panose="02020603050405020304" pitchFamily="18" charset="0"/>
              </a:rPr>
              <a:t>3. Αναπροσαρμογή της </a:t>
            </a:r>
            <a:r>
              <a:rPr lang="el-GR" sz="1800" b="1" dirty="0">
                <a:effectLst/>
                <a:latin typeface="Times New Roman" panose="02020603050405020304" pitchFamily="18" charset="0"/>
                <a:ea typeface="Times New Roman" panose="02020603050405020304" pitchFamily="18" charset="0"/>
              </a:rPr>
              <a:t>Ιατρικής Γνώσης </a:t>
            </a:r>
            <a:r>
              <a:rPr lang="el-GR" sz="1800" dirty="0">
                <a:effectLst/>
                <a:latin typeface="Times New Roman" panose="02020603050405020304" pitchFamily="18" charset="0"/>
                <a:ea typeface="Times New Roman" panose="02020603050405020304" pitchFamily="18" charset="0"/>
              </a:rPr>
              <a:t>του Ανθρώπου, με αποτέλεσμα μια πιο αληθινή κατανόηση του φυσικού σώματος, της θεραπείας του και της προστασίας του, ώστε έτσι να δημιουργείται μια δίκαιη αντίληψη των νόμων της υγείας. Ο στόχος του γιατρού θα είναι τότε να ανακαλύψει τι είναι εκείνο που εμποδίζει στην ζωή ενός ανθρώπου την Εγωική ή Ψυχική ενέργεια να πλημμυρίσει κάθε μέρος της ύπαρξής του, και ποιες γραμμές σκέψης στις οποίες επιδίδεται ο ασθενής προκαλούν την αδράνεια της όψης της θέλησης που είναι τόσο ευνοϊκή για τις δυσαρμονίες.</a:t>
            </a:r>
            <a:endParaRPr lang="en-US" sz="1800" dirty="0">
              <a:effectLst/>
              <a:latin typeface="Times New Roman" panose="02020603050405020304" pitchFamily="18" charset="0"/>
              <a:ea typeface="Times New Roman" panose="02020603050405020304" pitchFamily="18" charset="0"/>
            </a:endParaRPr>
          </a:p>
          <a:p>
            <a:pPr marL="228600" marR="0" lvl="0" indent="-228600">
              <a:lnSpc>
                <a:spcPct val="115000"/>
              </a:lnSpc>
              <a:spcBef>
                <a:spcPts val="0"/>
              </a:spcBef>
              <a:spcAft>
                <a:spcPts val="600"/>
              </a:spcAft>
              <a:buFont typeface="+mj-lt"/>
              <a:buAutoNum type="arabicPeriod" startAt="3"/>
            </a:pPr>
            <a:endParaRPr lang="en-US" sz="1800" b="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r>
              <a:rPr lang="el-GR" sz="1100" b="0" dirty="0">
                <a:effectLst/>
                <a:latin typeface="Arial" panose="020B0604020202020204" pitchFamily="34" charset="0"/>
                <a:ea typeface="Calibri" panose="020F0502020204030204" pitchFamily="34" charset="0"/>
                <a:cs typeface="Times New Roman" panose="02020603050405020304" pitchFamily="18" charset="0"/>
              </a:rPr>
              <a:t>Έτσι, αυτό που ισχύει για το άτομο θα ισχύει τελικά για την ομάδα και ολόκληρη την ανθρώπινη οικογένεια. Το σχέδιο για την ανθρωπότητα αφορά τη συνειδητή ανάπτυξη του ανθρώπου.</a:t>
            </a:r>
          </a:p>
          <a:p>
            <a:pPr marL="0" marR="0" lvl="0" indent="0">
              <a:lnSpc>
                <a:spcPct val="115000"/>
              </a:lnSpc>
              <a:spcBef>
                <a:spcPts val="0"/>
              </a:spcBef>
              <a:spcAft>
                <a:spcPts val="600"/>
              </a:spcAft>
              <a:buFontTx/>
              <a:buNone/>
            </a:pPr>
            <a:endParaRPr lang="el-GR" sz="1100" b="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600"/>
              </a:spcAft>
              <a:buFontTx/>
              <a:buNone/>
            </a:pPr>
            <a:endParaRPr lang="en-US" sz="1100" b="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13</a:t>
            </a:fld>
            <a:endParaRPr lang="en-US"/>
          </a:p>
        </p:txBody>
      </p:sp>
    </p:spTree>
    <p:extLst>
      <p:ext uri="{BB962C8B-B14F-4D97-AF65-F5344CB8AC3E}">
        <p14:creationId xmlns:p14="http://schemas.microsoft.com/office/powerpoint/2010/main" val="2595077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600"/>
              </a:spcAft>
            </a:pPr>
            <a:r>
              <a:rPr lang="el-GR" sz="11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rPr>
              <a:t>Τι έχουν καταφέρει οι Ψυχολόγοι για να αποδείξουν την ύπαρξη της Ψυχής;</a:t>
            </a:r>
            <a:endParaRPr lang="en-US" sz="1100" b="1" dirty="0">
              <a:effectLst/>
              <a:highlight>
                <a:srgbClr val="FFFF00"/>
              </a:highligh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l-GR" sz="1100" dirty="0">
                <a:effectLst/>
                <a:latin typeface="Arial" panose="020B0604020202020204" pitchFamily="34" charset="0"/>
                <a:ea typeface="Arial" panose="020B0604020202020204" pitchFamily="34" charset="0"/>
                <a:cs typeface="Times New Roman" panose="02020603050405020304" pitchFamily="18" charset="0"/>
              </a:rPr>
              <a:t>Η Προαιώνια Σοφία μας λέει ότι κατά την εξέλιξη της συνείδησης του ο άνθρωπος συνειδητοποιεί ότι είναι ο ενδιάμεσος παράγοντας  μεταξύ της Μονάδας ή του Αγνού Πνεύματος και της Προσωπικότητας, και  γι` αυτό </a:t>
            </a:r>
            <a:r>
              <a:rPr lang="el-GR" sz="1100" u="sng" dirty="0">
                <a:effectLst/>
                <a:latin typeface="Arial" panose="020B0604020202020204" pitchFamily="34" charset="0"/>
                <a:ea typeface="Arial" panose="020B0604020202020204" pitchFamily="34" charset="0"/>
                <a:cs typeface="Times New Roman" panose="02020603050405020304" pitchFamily="18" charset="0"/>
              </a:rPr>
              <a:t>μαθαίνει να συνδέει συνειδητά το Πνεύμα με την ύλη.</a:t>
            </a:r>
          </a:p>
          <a:p>
            <a:pPr marL="0" marR="0">
              <a:lnSpc>
                <a:spcPct val="115000"/>
              </a:lnSpc>
              <a:spcBef>
                <a:spcPts val="0"/>
              </a:spcBef>
              <a:spcAft>
                <a:spcPts val="600"/>
              </a:spcAft>
            </a:pPr>
            <a:endParaRPr lang="en-US" sz="1100" dirty="0">
              <a:effectLst/>
              <a:latin typeface="Arial" panose="020B0604020202020204" pitchFamily="34" charset="0"/>
              <a:ea typeface="Arial" panose="020B0604020202020204" pitchFamily="34" charset="0"/>
              <a:cs typeface="Times New Roman" panose="02020603050405020304" pitchFamily="18" charset="0"/>
            </a:endParaRPr>
          </a:p>
          <a:p>
            <a:pPr marL="285750" marR="292100" indent="-285750" algn="just">
              <a:lnSpc>
                <a:spcPct val="120000"/>
              </a:lnSpc>
              <a:spcBef>
                <a:spcPts val="720"/>
              </a:spcBef>
              <a:spcAft>
                <a:spcPts val="720"/>
              </a:spcAft>
              <a:buFont typeface="Arial" panose="020B0604020202020204" pitchFamily="34" charset="0"/>
              <a:buChar char="•"/>
            </a:pPr>
            <a:r>
              <a:rPr lang="el-GR" sz="1100" kern="1200" dirty="0">
                <a:solidFill>
                  <a:srgbClr val="000000"/>
                </a:solidFill>
                <a:effectLst/>
                <a:latin typeface="Arial" panose="020B0604020202020204" pitchFamily="34" charset="0"/>
                <a:ea typeface="+mn-ea"/>
                <a:cs typeface="Times New Roman" panose="02020603050405020304" pitchFamily="18" charset="0"/>
              </a:rPr>
              <a:t>Συνειδητοποιεί ότι η Ψυχή της ανθρωπότητας, της οποίας αποτελεί μέρος, έχει να επιτελέσει μια μοναδική λειτουργία στη μεσολάβηση μεταξύ των τριών ανώτερων βασιλείων της φύσης και των κατώτερων τριών.</a:t>
            </a:r>
          </a:p>
          <a:p>
            <a:pPr marL="285750" marR="292100" indent="-285750" algn="just">
              <a:lnSpc>
                <a:spcPct val="120000"/>
              </a:lnSpc>
              <a:spcBef>
                <a:spcPts val="720"/>
              </a:spcBef>
              <a:spcAft>
                <a:spcPts val="720"/>
              </a:spcAft>
              <a:buFont typeface="Arial" panose="020B0604020202020204" pitchFamily="34" charset="0"/>
              <a:buChar char="•"/>
            </a:pPr>
            <a:r>
              <a:rPr lang="el-GR" sz="1100" kern="1200" dirty="0">
                <a:solidFill>
                  <a:srgbClr val="000000"/>
                </a:solidFill>
                <a:effectLst/>
                <a:latin typeface="Arial" panose="020B0604020202020204" pitchFamily="34" charset="0"/>
                <a:ea typeface="+mn-ea"/>
                <a:cs typeface="Times New Roman" panose="02020603050405020304" pitchFamily="18" charset="0"/>
              </a:rPr>
              <a:t>Συνειδητοποιεί πώς εκφράζεται η Ψυχή στη ζωή και διαπιστώνει ότι υπάρχει νοημοσύνη και </a:t>
            </a:r>
            <a:r>
              <a:rPr lang="el-GR" sz="1100" u="sng" kern="1200" dirty="0">
                <a:solidFill>
                  <a:srgbClr val="000000"/>
                </a:solidFill>
                <a:effectLst/>
                <a:latin typeface="Arial" panose="020B0604020202020204" pitchFamily="34" charset="0"/>
                <a:ea typeface="+mn-ea"/>
                <a:cs typeface="Times New Roman" panose="02020603050405020304" pitchFamily="18" charset="0"/>
              </a:rPr>
              <a:t>υποκειμενική συνείδηση ​​και επικοινωνία </a:t>
            </a:r>
            <a:r>
              <a:rPr lang="el-GR" sz="1100" kern="1200" dirty="0">
                <a:solidFill>
                  <a:srgbClr val="000000"/>
                </a:solidFill>
                <a:effectLst/>
                <a:latin typeface="Arial" panose="020B0604020202020204" pitchFamily="34" charset="0"/>
                <a:ea typeface="+mn-ea"/>
                <a:cs typeface="Times New Roman" panose="02020603050405020304" pitchFamily="18" charset="0"/>
              </a:rPr>
              <a:t>που βρίσκονται μέσα σε όλες τις μορφές στη φύση και μια αλληλεπίδραση μεταξύ αυτών των μορφών, με ενδιάμεσο την Ψυχή.</a:t>
            </a:r>
            <a:endParaRPr lang="en-US" sz="1100" kern="1200" dirty="0">
              <a:solidFill>
                <a:srgbClr val="000000"/>
              </a:solidFill>
              <a:effectLst/>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US" sz="1100" kern="1200" dirty="0">
              <a:solidFill>
                <a:srgbClr val="000000"/>
              </a:solidFill>
              <a:effectLst/>
              <a:latin typeface="Arial" panose="020B0604020202020204" pitchFamily="34" charset="0"/>
              <a:ea typeface="+mn-ea"/>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r>
              <a:rPr lang="el-GR" sz="1800" dirty="0">
                <a:effectLst/>
                <a:latin typeface="Arial" panose="020B0604020202020204" pitchFamily="34" charset="0"/>
                <a:ea typeface="Arial" panose="020B0604020202020204" pitchFamily="34" charset="0"/>
                <a:cs typeface="Times New Roman" panose="02020603050405020304" pitchFamily="18" charset="0"/>
              </a:rPr>
              <a:t>Στον εσωτερισμό υπάρχει ένας όρος, η </a:t>
            </a:r>
            <a:r>
              <a:rPr lang="el-GR" sz="1800" dirty="0" err="1">
                <a:effectLst/>
                <a:latin typeface="Arial" panose="020B0604020202020204" pitchFamily="34" charset="0"/>
                <a:ea typeface="Arial" panose="020B0604020202020204" pitchFamily="34" charset="0"/>
                <a:cs typeface="Times New Roman" panose="02020603050405020304" pitchFamily="18" charset="0"/>
              </a:rPr>
              <a:t>Anima</a:t>
            </a:r>
            <a:r>
              <a:rPr lang="el-GR" sz="1800" dirty="0">
                <a:effectLst/>
                <a:latin typeface="Arial" panose="020B0604020202020204" pitchFamily="34" charset="0"/>
                <a:ea typeface="Arial" panose="020B0604020202020204" pitchFamily="34" charset="0"/>
                <a:cs typeface="Times New Roman" panose="02020603050405020304" pitchFamily="18" charset="0"/>
              </a:rPr>
              <a:t> </a:t>
            </a:r>
            <a:r>
              <a:rPr lang="el-GR" sz="1800" dirty="0" err="1">
                <a:effectLst/>
                <a:latin typeface="Arial" panose="020B0604020202020204" pitchFamily="34" charset="0"/>
                <a:ea typeface="Arial" panose="020B0604020202020204" pitchFamily="34" charset="0"/>
                <a:cs typeface="Times New Roman" panose="02020603050405020304" pitchFamily="18" charset="0"/>
              </a:rPr>
              <a:t>Mundi</a:t>
            </a:r>
            <a:r>
              <a:rPr lang="el-GR" sz="1800" dirty="0">
                <a:effectLst/>
                <a:latin typeface="Arial" panose="020B0604020202020204" pitchFamily="34" charset="0"/>
                <a:ea typeface="Arial" panose="020B0604020202020204" pitchFamily="34" charset="0"/>
                <a:cs typeface="Times New Roman" panose="02020603050405020304" pitchFamily="18" charset="0"/>
              </a:rPr>
              <a:t>. Η  </a:t>
            </a:r>
            <a:r>
              <a:rPr lang="el-GR" sz="1800" dirty="0" err="1">
                <a:effectLst/>
                <a:latin typeface="Arial" panose="020B0604020202020204" pitchFamily="34" charset="0"/>
                <a:ea typeface="Arial" panose="020B0604020202020204" pitchFamily="34" charset="0"/>
                <a:cs typeface="Times New Roman" panose="02020603050405020304" pitchFamily="18" charset="0"/>
              </a:rPr>
              <a:t>Anima</a:t>
            </a:r>
            <a:r>
              <a:rPr lang="el-GR" sz="1800" dirty="0">
                <a:effectLst/>
                <a:latin typeface="Arial" panose="020B0604020202020204" pitchFamily="34" charset="0"/>
                <a:ea typeface="Arial" panose="020B0604020202020204" pitchFamily="34" charset="0"/>
                <a:cs typeface="Times New Roman" panose="02020603050405020304" pitchFamily="18" charset="0"/>
              </a:rPr>
              <a:t> </a:t>
            </a:r>
            <a:r>
              <a:rPr lang="el-GR" sz="1800" dirty="0" err="1">
                <a:effectLst/>
                <a:latin typeface="Arial" panose="020B0604020202020204" pitchFamily="34" charset="0"/>
                <a:ea typeface="Arial" panose="020B0604020202020204" pitchFamily="34" charset="0"/>
                <a:cs typeface="Times New Roman" panose="02020603050405020304" pitchFamily="18" charset="0"/>
              </a:rPr>
              <a:t>Mundi</a:t>
            </a:r>
            <a:r>
              <a:rPr lang="el-GR" sz="1800" dirty="0">
                <a:effectLst/>
                <a:latin typeface="Arial" panose="020B0604020202020204" pitchFamily="34" charset="0"/>
                <a:ea typeface="Arial" panose="020B0604020202020204" pitchFamily="34" charset="0"/>
                <a:cs typeface="Times New Roman" panose="02020603050405020304" pitchFamily="18" charset="0"/>
              </a:rPr>
              <a:t> είναι η κεντρική παγκόσμια ενέργεια που αντιλαμβανόμαστε ως Ψυχή ή ως ο αισθαντικός παράγοντας </a:t>
            </a:r>
            <a:r>
              <a:rPr lang="el-GR" sz="1800" u="sng" dirty="0">
                <a:effectLst/>
                <a:latin typeface="Arial" panose="020B0604020202020204" pitchFamily="34" charset="0"/>
                <a:ea typeface="Arial" panose="020B0604020202020204" pitchFamily="34" charset="0"/>
                <a:cs typeface="Times New Roman" panose="02020603050405020304" pitchFamily="18" charset="0"/>
              </a:rPr>
              <a:t>της ύλης .Κ</a:t>
            </a:r>
            <a:r>
              <a:rPr lang="el-GR" sz="1800" dirty="0">
                <a:effectLst/>
                <a:latin typeface="Arial" panose="020B0604020202020204" pitchFamily="34" charset="0"/>
                <a:ea typeface="Arial" panose="020B0604020202020204" pitchFamily="34" charset="0"/>
                <a:cs typeface="Times New Roman" panose="02020603050405020304" pitchFamily="18" charset="0"/>
              </a:rPr>
              <a:t>αι η ανάπτυξη της ευαισθησίας και της αντίδρασης της ψυχής στην ενέργεια  οποιασδήποτε μορφής, θα είναι ο εκπαιδευτικός στόχος των μελών αυτού του Ομίλου. Η διδασκαλία για την </a:t>
            </a:r>
            <a:r>
              <a:rPr lang="el-GR" sz="1800" dirty="0" err="1">
                <a:effectLst/>
                <a:latin typeface="Arial" panose="020B0604020202020204" pitchFamily="34" charset="0"/>
                <a:ea typeface="Arial" panose="020B0604020202020204" pitchFamily="34" charset="0"/>
                <a:cs typeface="Times New Roman" panose="02020603050405020304" pitchFamily="18" charset="0"/>
              </a:rPr>
              <a:t>Anima</a:t>
            </a:r>
            <a:r>
              <a:rPr lang="el-GR" sz="1800" dirty="0">
                <a:effectLst/>
                <a:latin typeface="Arial" panose="020B0604020202020204" pitchFamily="34" charset="0"/>
                <a:ea typeface="Arial" panose="020B0604020202020204" pitchFamily="34" charset="0"/>
                <a:cs typeface="Times New Roman" panose="02020603050405020304" pitchFamily="18" charset="0"/>
              </a:rPr>
              <a:t> </a:t>
            </a:r>
            <a:r>
              <a:rPr lang="el-GR" sz="1800" dirty="0" err="1">
                <a:effectLst/>
                <a:latin typeface="Arial" panose="020B0604020202020204" pitchFamily="34" charset="0"/>
                <a:ea typeface="Arial" panose="020B0604020202020204" pitchFamily="34" charset="0"/>
                <a:cs typeface="Times New Roman" panose="02020603050405020304" pitchFamily="18" charset="0"/>
              </a:rPr>
              <a:t>Mundi</a:t>
            </a:r>
            <a:r>
              <a:rPr lang="el-GR" sz="1800" dirty="0">
                <a:effectLst/>
                <a:latin typeface="Arial" panose="020B0604020202020204" pitchFamily="34" charset="0"/>
                <a:ea typeface="Arial" panose="020B0604020202020204" pitchFamily="34" charset="0"/>
                <a:cs typeface="Times New Roman" panose="02020603050405020304" pitchFamily="18" charset="0"/>
              </a:rPr>
              <a:t> αποδέχεται ότι όλες οι άλλες ζωντανές οντότητες έχουν μια εγγενή σύνδεση της Ψυχής και της Νοημοσύνης με όλα τα έμβια όντα στον πλανήτη. Αυτή η μεγάλη οντότητα εκδηλώνεται μέσω της ύλης και υπόκειται όλων των μορφών, είτε είναι άτομο, είτε είναι άνθρωπος, πλανήτης, ηλιακό σύστημα ή γαλαξίας.</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600"/>
              </a:spcAft>
              <a:buClrTx/>
              <a:buSzTx/>
              <a:buFontTx/>
              <a:buNone/>
              <a:tabLst/>
              <a:defRP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285750" marR="292100" indent="-285750" algn="just">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Είναι υπεύθυνη για τις μυριάδες μορφές, τον ιστό της ζωής και όλη την γκάμα των αισθαντικών όντων. Μπορούμε να αναγνωρίσουμε ποικίλα παραδείγματα των διαφορετικών καταστάσεων ευαισθησίας, π.χ. το νευρικό σύστημα ή ο εγκέφαλος που καταγράφει  το συναίσθημα και την σκέψη.</a:t>
            </a:r>
          </a:p>
          <a:p>
            <a:pPr marL="285750" marR="292100" indent="-285750" algn="just">
              <a:lnSpc>
                <a:spcPct val="120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285750" marR="292100" indent="-285750" algn="just">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Αν και η Μία Ζωή διαποτίζει όλες τις μορφές του ηλιακού συστήματος με νοημοσύνη, ζωή και συνείδηση, αυτή η Μεγάλη Οντότητα παραμένει απόμακρη και αποτραβηγμένη.</a:t>
            </a:r>
          </a:p>
          <a:p>
            <a:pPr marL="285750" marR="292100" indent="-285750" algn="just">
              <a:lnSpc>
                <a:spcPct val="120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285750" marR="292100" indent="-285750" algn="just">
              <a:lnSpc>
                <a:spcPct val="120000"/>
              </a:lnSpc>
              <a:spcBef>
                <a:spcPts val="720"/>
              </a:spcBef>
              <a:spcAft>
                <a:spcPts val="720"/>
              </a:spcAft>
              <a:buFont typeface="Arial" panose="020B0604020202020204" pitchFamily="34" charset="0"/>
              <a:buChar char="•"/>
            </a:pPr>
            <a:r>
              <a:rPr lang="el-GR" sz="1800" dirty="0">
                <a:effectLst/>
                <a:latin typeface="Arial" panose="020B0604020202020204" pitchFamily="34" charset="0"/>
                <a:ea typeface="Arial" panose="020B0604020202020204" pitchFamily="34" charset="0"/>
                <a:cs typeface="Times New Roman" panose="02020603050405020304" pitchFamily="18" charset="0"/>
              </a:rPr>
              <a:t>Εκτός από την δημιουργία της Ψυχής και της νοημοσύνης, η Μία ζωή παράγει έναν τρίτο παράγοντα, αυτός είναι η συνείδηση. Σε όλο το ηλιακό μας σύστημα και στο σύμπαν, η ύλη παράγει </a:t>
            </a:r>
            <a:r>
              <a:rPr lang="el-GR" sz="1800" dirty="0" err="1">
                <a:effectLst/>
                <a:latin typeface="Arial" panose="020B0604020202020204" pitchFamily="34" charset="0"/>
                <a:ea typeface="Arial" panose="020B0604020202020204" pitchFamily="34" charset="0"/>
                <a:cs typeface="Times New Roman" panose="02020603050405020304" pitchFamily="18" charset="0"/>
              </a:rPr>
              <a:t>μιαν</a:t>
            </a:r>
            <a:r>
              <a:rPr lang="el-GR" sz="1800" dirty="0">
                <a:effectLst/>
                <a:latin typeface="Arial" panose="020B0604020202020204" pitchFamily="34" charset="0"/>
                <a:ea typeface="Arial" panose="020B0604020202020204" pitchFamily="34" charset="0"/>
                <a:cs typeface="Times New Roman" panose="02020603050405020304" pitchFamily="18" charset="0"/>
              </a:rPr>
              <a:t> </a:t>
            </a:r>
            <a:r>
              <a:rPr lang="el-GR" sz="1800" dirty="0" err="1">
                <a:effectLst/>
                <a:latin typeface="Arial" panose="020B0604020202020204" pitchFamily="34" charset="0"/>
                <a:ea typeface="Arial" panose="020B0604020202020204" pitchFamily="34" charset="0"/>
                <a:cs typeface="Times New Roman" panose="02020603050405020304" pitchFamily="18" charset="0"/>
              </a:rPr>
              <a:t>αντανταπόκριση</a:t>
            </a:r>
            <a:r>
              <a:rPr lang="el-GR" sz="1800" dirty="0">
                <a:effectLst/>
                <a:latin typeface="Arial" panose="020B0604020202020204" pitchFamily="34" charset="0"/>
                <a:ea typeface="Arial" panose="020B0604020202020204" pitchFamily="34" charset="0"/>
                <a:cs typeface="Times New Roman" panose="02020603050405020304" pitchFamily="18" charset="0"/>
              </a:rPr>
              <a:t> και μια συνειδητή επίγνωση που εκδηλώνεται ως νοήμων δραστηριότητα. Αυτή η νοημοσύνη είναι η ελκτική ενέργεια, η συνοχή, η αισθαντικότητα, η ζωτικότητα,  η επίγνωση ή η συνείδηση ​​στην ύλη.</a:t>
            </a:r>
          </a:p>
          <a:p>
            <a:pPr marL="285750" marR="292100" indent="-285750" algn="just">
              <a:lnSpc>
                <a:spcPct val="120000"/>
              </a:lnSpc>
              <a:spcBef>
                <a:spcPts val="720"/>
              </a:spcBef>
              <a:spcAft>
                <a:spcPts val="720"/>
              </a:spcAft>
              <a:buFont typeface="Arial" panose="020B0604020202020204" pitchFamily="34" charset="0"/>
              <a:buChar char="•"/>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285750" marR="292100" lvl="0" indent="-285750" algn="just" defTabSz="914400" rtl="0" eaLnBrk="1" fontAlgn="auto" latinLnBrk="0" hangingPunct="1">
              <a:lnSpc>
                <a:spcPct val="120000"/>
              </a:lnSpc>
              <a:spcBef>
                <a:spcPts val="720"/>
              </a:spcBef>
              <a:spcAft>
                <a:spcPts val="720"/>
              </a:spcAft>
              <a:buClrTx/>
              <a:buSzTx/>
              <a:buFont typeface="Arial" panose="020B0604020202020204" pitchFamily="34" charset="0"/>
              <a:buChar char="•"/>
              <a:tabLst/>
              <a:defRPr/>
            </a:pPr>
            <a:r>
              <a:rPr lang="el-GR" sz="1800" i="1" dirty="0">
                <a:effectLst/>
                <a:latin typeface="Arial" panose="020B0604020202020204" pitchFamily="34" charset="0"/>
                <a:ea typeface="Arial" panose="020B0604020202020204" pitchFamily="34" charset="0"/>
                <a:cs typeface="Times New Roman" panose="02020603050405020304" pitchFamily="18" charset="0"/>
              </a:rPr>
              <a:t>Επίσης, ο </a:t>
            </a:r>
            <a:r>
              <a:rPr lang="el-GR" sz="1800" i="1" dirty="0" err="1">
                <a:effectLst/>
                <a:latin typeface="Arial" panose="020B0604020202020204" pitchFamily="34" charset="0"/>
                <a:ea typeface="Arial" panose="020B0604020202020204" pitchFamily="34" charset="0"/>
                <a:cs typeface="Times New Roman" panose="02020603050405020304" pitchFamily="18" charset="0"/>
              </a:rPr>
              <a:t>Ντ.Κ</a:t>
            </a:r>
            <a:r>
              <a:rPr lang="el-GR" sz="1800" i="1" dirty="0">
                <a:effectLst/>
                <a:latin typeface="Arial" panose="020B0604020202020204" pitchFamily="34" charset="0"/>
                <a:ea typeface="Arial" panose="020B0604020202020204" pitchFamily="34" charset="0"/>
                <a:cs typeface="Times New Roman" panose="02020603050405020304" pitchFamily="18" charset="0"/>
              </a:rPr>
              <a:t>. λέει: «Λόγω της δυσκολίας αυτής της εργασίας, τα μέλη αυτής του 8</a:t>
            </a:r>
            <a:r>
              <a:rPr lang="el-GR" sz="1800" i="1" baseline="30000" dirty="0">
                <a:effectLst/>
                <a:latin typeface="Arial" panose="020B0604020202020204" pitchFamily="34" charset="0"/>
                <a:ea typeface="Arial" panose="020B0604020202020204" pitchFamily="34" charset="0"/>
                <a:cs typeface="Times New Roman" panose="02020603050405020304" pitchFamily="18" charset="0"/>
              </a:rPr>
              <a:t>ου</a:t>
            </a:r>
            <a:r>
              <a:rPr lang="el-GR" sz="1800" i="1" dirty="0">
                <a:effectLst/>
                <a:latin typeface="Arial" panose="020B0604020202020204" pitchFamily="34" charset="0"/>
                <a:ea typeface="Arial" panose="020B0604020202020204" pitchFamily="34" charset="0"/>
                <a:cs typeface="Times New Roman" panose="02020603050405020304" pitchFamily="18" charset="0"/>
              </a:rPr>
              <a:t> ομίλου θα επιλεγούν από το προσωπικό των άλλων ομάδων, π.χ. την Επιστήμη, τους Εκπαιδευτές και τους Τηλεπαθητικούς </a:t>
            </a:r>
            <a:r>
              <a:rPr lang="el-GR" sz="1800" i="1" dirty="0" err="1">
                <a:effectLst/>
                <a:latin typeface="Arial" panose="020B0604020202020204" pitchFamily="34" charset="0"/>
                <a:ea typeface="Arial" panose="020B0604020202020204" pitchFamily="34" charset="0"/>
                <a:cs typeface="Times New Roman" panose="02020603050405020304" pitchFamily="18" charset="0"/>
              </a:rPr>
              <a:t>Επικοινωνούς</a:t>
            </a:r>
            <a:r>
              <a:rPr lang="el-GR" sz="1800" i="1" dirty="0">
                <a:effectLst/>
                <a:latin typeface="Arial" panose="020B0604020202020204" pitchFamily="34" charset="0"/>
                <a:ea typeface="Arial" panose="020B0604020202020204" pitchFamily="34" charset="0"/>
                <a:cs typeface="Times New Roman" panose="02020603050405020304" pitchFamily="18" charset="0"/>
              </a:rPr>
              <a:t>, γιατί θα  καταλαμβάνει μεγάλο μέρος της εκπαίδευση τους στην προκαταρκτική τους εργασία».</a:t>
            </a:r>
            <a:endParaRPr lang="en-US" sz="1800" i="1" dirty="0">
              <a:effectLst/>
              <a:latin typeface="Arial" panose="020B0604020202020204" pitchFamily="34" charset="0"/>
              <a:ea typeface="Arial" panose="020B0604020202020204" pitchFamily="34" charset="0"/>
              <a:cs typeface="Times New Roman" panose="02020603050405020304" pitchFamily="18" charset="0"/>
            </a:endParaRPr>
          </a:p>
          <a:p>
            <a:pPr marL="0" marR="292100" algn="just">
              <a:lnSpc>
                <a:spcPct val="120000"/>
              </a:lnSpc>
              <a:spcBef>
                <a:spcPts val="720"/>
              </a:spcBef>
              <a:spcAft>
                <a:spcPts val="720"/>
              </a:spcAft>
            </a:pP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Από πνευματική άποψη, η Ψυχή θεωρείται η «ασώματη ουσία ενός ανθρώπου» και λέγεται ότι είναι αθάνατη και υπερβατική της υλικής ύπαρξης. Όταν ο επιστήμονας μιλάει για την Ψυχή, συνήθως αναφέρεται σε ένα υλιστικό πλαίσιο ή την κατανοεί ως την λειτουργία του φυσικού εγκεφάλου. Κατά την άποψή του, η </a:t>
            </a:r>
            <a:r>
              <a:rPr lang="el-GR" sz="1200" u="sng" dirty="0" err="1">
                <a:effectLst/>
                <a:latin typeface="Calibri" panose="020F0502020204030204" pitchFamily="34" charset="0"/>
                <a:ea typeface="Calibri" panose="020F0502020204030204" pitchFamily="34" charset="0"/>
                <a:cs typeface="Times New Roman" panose="02020603050405020304" pitchFamily="18" charset="0"/>
              </a:rPr>
              <a:t>νευροεπιστήμη</a:t>
            </a:r>
            <a:r>
              <a:rPr lang="el-GR" sz="1200" dirty="0">
                <a:effectLst/>
                <a:latin typeface="Calibri" panose="020F0502020204030204" pitchFamily="34" charset="0"/>
                <a:ea typeface="Calibri" panose="020F0502020204030204" pitchFamily="34" charset="0"/>
                <a:cs typeface="Times New Roman" panose="02020603050405020304" pitchFamily="18" charset="0"/>
              </a:rPr>
              <a:t> είναι ο μόνος κλάδος επιστημονικής μελέτης που σχετίζεται με την κατανόηση της ψυχής και πιθανά διαμορφώθηκε  από το Ινστιτούτο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Νοϊικής</a:t>
            </a:r>
            <a:r>
              <a:rPr lang="el-GR" sz="1200" dirty="0">
                <a:effectLst/>
                <a:latin typeface="Calibri" panose="020F0502020204030204" pitchFamily="34" charset="0"/>
                <a:ea typeface="Calibri" panose="020F0502020204030204" pitchFamily="34" charset="0"/>
                <a:cs typeface="Times New Roman" panose="02020603050405020304" pitchFamily="18" charset="0"/>
              </a:rPr>
              <a:t> Επιστήμης ή IONS. Η πρόκληση να ορίσουμε και να αναγνωρίσουμε την ύπαρξη της Ψυχής συνεχίζεται.</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r>
              <a:rPr lang="el-GR" sz="1800" dirty="0">
                <a:effectLst/>
                <a:latin typeface="Arial" panose="020B0604020202020204" pitchFamily="34" charset="0"/>
                <a:ea typeface="Arial" panose="020B0604020202020204" pitchFamily="34" charset="0"/>
                <a:cs typeface="Times New Roman" panose="02020603050405020304" pitchFamily="18" charset="0"/>
              </a:rPr>
              <a:t>Αν και η κυρίαρχη επιστήμη ή η ψυχολογία δεν έχουν αποδεχθεί το γεγονός της Ψυχής, υπάρχουν πολλοί που παρέχουν τουλάχιστον μια φιλοσοφική βάση:</a:t>
            </a:r>
          </a:p>
          <a:p>
            <a:endParaRPr lang="en-US" sz="1800" dirty="0">
              <a:effectLst/>
              <a:latin typeface="Arial" panose="020B0604020202020204" pitchFamily="34" charset="0"/>
              <a:ea typeface="Arial" panose="020B0604020202020204" pitchFamily="34" charset="0"/>
              <a:cs typeface="Times New Roman" panose="02020603050405020304" pitchFamily="18" charset="0"/>
            </a:endParaRPr>
          </a:p>
          <a:p>
            <a:pPr marL="0" marR="0">
              <a:lnSpc>
                <a:spcPct val="115000"/>
              </a:lnSpc>
              <a:spcBef>
                <a:spcPts val="0"/>
              </a:spcBef>
              <a:spcAft>
                <a:spcPts val="6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r>
              <a:rPr lang="el-GR" sz="1100" dirty="0">
                <a:effectLst/>
                <a:latin typeface="Arial" panose="020B0604020202020204" pitchFamily="34" charset="0"/>
                <a:ea typeface="Calibri" panose="020F0502020204030204" pitchFamily="34" charset="0"/>
                <a:cs typeface="Times New Roman" panose="02020603050405020304" pitchFamily="18" charset="0"/>
              </a:rPr>
              <a:t>Στο βιβλίο «Η Μυστική Ζωή των Φυτών και των Ζώων» των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Πιτερ</a:t>
            </a:r>
            <a:r>
              <a:rPr lang="el-GR" sz="1100" dirty="0">
                <a:effectLst/>
                <a:latin typeface="Arial" panose="020B0604020202020204" pitchFamily="34" charset="0"/>
                <a:ea typeface="Calibri" panose="020F0502020204030204" pitchFamily="34" charset="0"/>
                <a:cs typeface="Times New Roman" panose="02020603050405020304" pitchFamily="18" charset="0"/>
              </a:rPr>
              <a:t>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Τομκινσ</a:t>
            </a:r>
            <a:r>
              <a:rPr lang="el-GR" sz="1100" dirty="0">
                <a:effectLst/>
                <a:latin typeface="Arial" panose="020B0604020202020204" pitchFamily="34" charset="0"/>
                <a:ea typeface="Calibri" panose="020F0502020204030204" pitchFamily="34" charset="0"/>
                <a:cs typeface="Times New Roman" panose="02020603050405020304" pitchFamily="18" charset="0"/>
              </a:rPr>
              <a:t> και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Κριστοφερ</a:t>
            </a:r>
            <a:r>
              <a:rPr lang="el-GR" sz="1100" dirty="0">
                <a:effectLst/>
                <a:latin typeface="Arial" panose="020B0604020202020204" pitchFamily="34" charset="0"/>
                <a:ea typeface="Calibri" panose="020F0502020204030204" pitchFamily="34" charset="0"/>
                <a:cs typeface="Times New Roman" panose="02020603050405020304" pitchFamily="18" charset="0"/>
              </a:rPr>
              <a:t>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Μπερντ</a:t>
            </a:r>
            <a:r>
              <a:rPr lang="el-GR" sz="1100" dirty="0">
                <a:effectLst/>
                <a:latin typeface="Arial" panose="020B0604020202020204" pitchFamily="34" charset="0"/>
                <a:ea typeface="Calibri" panose="020F0502020204030204" pitchFamily="34" charset="0"/>
                <a:cs typeface="Times New Roman" panose="02020603050405020304" pitchFamily="18" charset="0"/>
              </a:rPr>
              <a:t> ..παρέχονται στοιχεία και παραδείγματα για το πώς οι άνθρωποι και τα φυτά είναι νοήμονα όντα και μπορούν να επικοινωνούν μεταξύ τους. Οι μελέτες τους περιλαμβάνουν τη μελέτη των ιδιοτήτων της Ψυχής στα τρία κατώτερα βασίλεια της φύσης.</a:t>
            </a:r>
          </a:p>
          <a:p>
            <a:pPr marL="342900" marR="0" lvl="0" indent="-342900">
              <a:lnSpc>
                <a:spcPct val="115000"/>
              </a:lnSpc>
              <a:spcBef>
                <a:spcPts val="0"/>
              </a:spcBef>
              <a:spcAft>
                <a:spcPts val="600"/>
              </a:spcAft>
              <a:buFont typeface="Symbol" panose="05050102010706020507" pitchFamily="18" charset="2"/>
              <a:buChar char=""/>
            </a:pPr>
            <a:r>
              <a:rPr lang="el-GR" sz="1100" dirty="0">
                <a:effectLst/>
                <a:latin typeface="Arial" panose="020B0604020202020204" pitchFamily="34" charset="0"/>
                <a:ea typeface="Calibri" panose="020F0502020204030204" pitchFamily="34" charset="0"/>
                <a:cs typeface="Times New Roman" panose="02020603050405020304" pitchFamily="18" charset="0"/>
              </a:rPr>
              <a:t>Οι θαλάσσιοι-βιολόγοι ήδη αναγνωρίζουν ότι τα δελφίνια και οι φάλαινες είναι τουλάχιστον τόσο νοήμονα, όσο τα πουλιά και τα πρωτεύοντα θηλαστικά. Όπως τα πρωτεύοντα θηλαστικά, τα δελφίνια και οι φάλαινες είναι και αυτά θηλαστικά. Τα δελφίνια και οι συγγενείς τους είναι τα μόνα θαλάσσια ζώα που έχουν περάσει το τεστ αυτογνωσίας.</a:t>
            </a:r>
          </a:p>
          <a:p>
            <a:pPr marL="342900" marR="0" lvl="0" indent="-342900">
              <a:lnSpc>
                <a:spcPct val="115000"/>
              </a:lnSpc>
              <a:spcBef>
                <a:spcPts val="0"/>
              </a:spcBef>
              <a:spcAft>
                <a:spcPts val="600"/>
              </a:spcAft>
              <a:buFont typeface="Symbol" panose="05050102010706020507" pitchFamily="18" charset="2"/>
              <a:buChar char=""/>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600"/>
              </a:spcAft>
              <a:buFont typeface="Symbol" panose="05050102010706020507" pitchFamily="18" charset="2"/>
              <a:buChar char=""/>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600"/>
              </a:spcAft>
            </a:pPr>
            <a:r>
              <a:rPr lang="el-GR" sz="1800" b="1" dirty="0">
                <a:effectLst/>
                <a:latin typeface="Arial" panose="020B0604020202020204" pitchFamily="34" charset="0"/>
                <a:ea typeface="Calibri" panose="020F0502020204030204" pitchFamily="34" charset="0"/>
                <a:cs typeface="Times New Roman" panose="02020603050405020304" pitchFamily="18" charset="0"/>
              </a:rPr>
              <a:t>Ψυχολόγοι και Θεραπευτές </a:t>
            </a:r>
            <a:endParaRPr lang="en-US" sz="18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Ως θεραπευτής της ατομικής ψυχής, ο Ψυχολόγος-θεραπευτής θα βοηθήσει τον ασθενή να ξεπεράσει τυχόν ψυχολογικά εμπόδια που εμποδίζουν την ολοκλήρωση  της ψυχής ή την ικανότητά του για υπηρεσία. Αυτό θα οδηγήσει στην σωστή δόμηση χαρακτήρων. Ως θεραπευτής, ο μελλοντικός Ψυχολόγος θα καταλήξει σε μια κατανόηση του πώς οι δυνάμεις και οι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σκεπτομορφές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επηρεάζουν τον ανθρώπινο νου και προκαλούν ψυχολογική ανισορροπία στα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αιθερικά</a:t>
            </a:r>
            <a:r>
              <a:rPr lang="el-GR" sz="1800" dirty="0">
                <a:effectLst/>
                <a:latin typeface="Calibri" panose="020F0502020204030204" pitchFamily="34" charset="0"/>
                <a:ea typeface="Calibri" panose="020F0502020204030204" pitchFamily="34" charset="0"/>
                <a:cs typeface="Times New Roman" panose="02020603050405020304" pitchFamily="18" charset="0"/>
              </a:rPr>
              <a:t> και στα αστρικά σώματα.</a:t>
            </a:r>
          </a:p>
          <a:p>
            <a:pPr marL="0" marR="0">
              <a:lnSpc>
                <a:spcPct val="115000"/>
              </a:lnSpc>
              <a:spcBef>
                <a:spcPts val="0"/>
              </a:spcBef>
              <a:spcAft>
                <a:spcPts val="600"/>
              </a:spcAft>
            </a:pPr>
            <a:endParaRPr lang="el-GR"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l-GR" sz="1800" dirty="0">
                <a:effectLst/>
                <a:latin typeface="Arial" panose="020B0604020202020204" pitchFamily="34" charset="0"/>
                <a:ea typeface="Calibri" panose="020F0502020204030204" pitchFamily="34" charset="0"/>
                <a:cs typeface="Times New Roman" panose="02020603050405020304" pitchFamily="18" charset="0"/>
              </a:rPr>
              <a:t>Οι σημερινοί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Συμπεριφορικοί</a:t>
            </a:r>
            <a:r>
              <a:rPr lang="el-GR" sz="1800" dirty="0">
                <a:effectLst/>
                <a:latin typeface="Arial" panose="020B0604020202020204" pitchFamily="34" charset="0"/>
                <a:ea typeface="Calibri" panose="020F0502020204030204" pitchFamily="34" charset="0"/>
                <a:cs typeface="Times New Roman" panose="02020603050405020304" pitchFamily="18" charset="0"/>
              </a:rPr>
              <a:t> και </a:t>
            </a:r>
            <a:r>
              <a:rPr lang="el-GR" sz="1800" dirty="0" err="1">
                <a:effectLst/>
                <a:latin typeface="Arial" panose="020B0604020202020204" pitchFamily="34" charset="0"/>
                <a:ea typeface="Calibri" panose="020F0502020204030204" pitchFamily="34" charset="0"/>
                <a:cs typeface="Times New Roman" panose="02020603050405020304" pitchFamily="18" charset="0"/>
              </a:rPr>
              <a:t>Υπερπροσωπικοί</a:t>
            </a:r>
            <a:r>
              <a:rPr lang="el-GR" sz="1800" dirty="0">
                <a:effectLst/>
                <a:latin typeface="Arial" panose="020B0604020202020204" pitchFamily="34" charset="0"/>
                <a:ea typeface="Calibri" panose="020F0502020204030204" pitchFamily="34" charset="0"/>
                <a:cs typeface="Times New Roman" panose="02020603050405020304" pitchFamily="18" charset="0"/>
              </a:rPr>
              <a:t> ψυχολόγοι χρησιμοποιούν τη θεραπεία για να δημιουργήσουν βαθύτερη σύνδεση με την ανθρώπινη ψυχή + Ψυχή και να  αναδείξουν βαθύτερα μέρη της ανθρώπινης φύσης.</a:t>
            </a:r>
          </a:p>
          <a:p>
            <a:pPr marL="800100" marR="0" lvl="1" indent="-342900">
              <a:lnSpc>
                <a:spcPct val="115000"/>
              </a:lnSpc>
              <a:spcBef>
                <a:spcPts val="0"/>
              </a:spcBef>
              <a:spcAft>
                <a:spcPts val="10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Δείχνουν στον ασθενή ότι μπορεί να αναπτύξει την λανθάνουσα δύναμη μέσα στον άνθρωπο, π.χ. τις ενέργειες συνεργασίας, της καλής θέλησης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κ.ο.κ.</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Διεγείρουν τον νου των ανθρώπων ώστε να μπορεί να πραγματοποιηθεί η ευθυγράμμιση. Λειτουργούν κυρίως ως δίαυλοι επικοινωνίας μεταξύ της Ψυχής σε οποιαδήποτε μορφή.</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l-GR" sz="1800" dirty="0">
                <a:effectLst/>
                <a:latin typeface="Calibri" panose="020F0502020204030204" pitchFamily="34" charset="0"/>
                <a:ea typeface="Calibri" panose="020F0502020204030204" pitchFamily="34" charset="0"/>
                <a:cs typeface="Times New Roman" panose="02020603050405020304" pitchFamily="18" charset="0"/>
              </a:rPr>
              <a:t>Μελετούν τον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ανθρώπο</a:t>
            </a:r>
            <a:r>
              <a:rPr lang="el-GR" sz="1800" dirty="0">
                <a:effectLst/>
                <a:latin typeface="Calibri" panose="020F0502020204030204" pitchFamily="34" charset="0"/>
                <a:ea typeface="Calibri" panose="020F0502020204030204" pitchFamily="34" charset="0"/>
                <a:cs typeface="Times New Roman" panose="02020603050405020304" pitchFamily="18" charset="0"/>
              </a:rPr>
              <a:t> ως ολότητα… ως μια ενότητα όλου,  με το περιβάλλον και τους άλλους ανθρώπους.</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Symbol" panose="05050102010706020507" pitchFamily="18" charset="2"/>
              <a:buChar char=""/>
            </a:pPr>
            <a:r>
              <a:rPr lang="el-GR" dirty="0"/>
              <a:t>Επιδιώκουν την παροχή σωστής προσαρμογής, σωστής ολοκλήρωσης  και συντονισμού… όσον αφορά  στην ζωή της χρησιμότητας, της εκπλήρωσης και της υπηρεσίας.</a:t>
            </a:r>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600"/>
              </a:spcAft>
            </a:pPr>
            <a:r>
              <a:rPr lang="el-GR" sz="1100" b="1" u="sng" dirty="0">
                <a:effectLst/>
                <a:latin typeface="Arial" panose="020B0604020202020204" pitchFamily="34" charset="0"/>
                <a:ea typeface="Calibri" panose="020F0502020204030204" pitchFamily="34" charset="0"/>
                <a:cs typeface="Times New Roman" panose="02020603050405020304" pitchFamily="18" charset="0"/>
              </a:rPr>
              <a:t>Η συνεργασία Ψυχολόγων και Μαγνητικών Θεραπευτών</a:t>
            </a:r>
            <a:r>
              <a:rPr lang="el-GR" sz="1100" b="1" dirty="0">
                <a:effectLst/>
                <a:latin typeface="Arial" panose="020B0604020202020204" pitchFamily="34" charset="0"/>
                <a:ea typeface="Calibri" panose="020F0502020204030204" pitchFamily="34" charset="0"/>
                <a:cs typeface="Times New Roman" panose="02020603050405020304" pitchFamily="18" charset="0"/>
              </a:rPr>
              <a:t>, Ιατρών, Επαγγελματιών Ιατρών θα αποκαλύψει:</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600"/>
              </a:spcAft>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endPar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tabLst>
                <a:tab pos="457200" algn="l"/>
              </a:tabLst>
            </a:pP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Οι Μαγνητικοί Θεραπευτές θα συνεργαστούν με ψυχολόγους, ψυχιάτρους, ομοιοπαθητικούς γιατρούς και εκπαιδευμένους </a:t>
            </a:r>
            <a:r>
              <a:rPr lang="el-GR"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εσωτεριστές</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για να θεραπεύσουν την φυσική, νοητική και </a:t>
            </a:r>
            <a:r>
              <a:rPr lang="el-GR" sz="1100" kern="12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αιθερική</a:t>
            </a:r>
            <a:r>
              <a:rPr lang="el-GR"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δυσφορία του ασθενούς ή της ομάδας.</a:t>
            </a:r>
            <a:endParaRPr lang="en-US" sz="1100" kern="12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685800" marR="0" lvl="1" indent="-228600">
              <a:lnSpc>
                <a:spcPct val="115000"/>
              </a:lnSpc>
              <a:spcBef>
                <a:spcPts val="0"/>
              </a:spcBef>
              <a:spcAft>
                <a:spcPts val="1000"/>
              </a:spcAft>
              <a:buFont typeface="Courier New" panose="02070309020205020404" pitchFamily="49" charset="0"/>
              <a:buChar char="o"/>
              <a:tabLst>
                <a:tab pos="1371600" algn="l"/>
              </a:tabLst>
            </a:pPr>
            <a:r>
              <a:rPr lang="el-GR" sz="1100" dirty="0">
                <a:effectLst/>
                <a:latin typeface="Calibri" panose="020F0502020204030204" pitchFamily="34" charset="0"/>
                <a:ea typeface="Calibri" panose="020F0502020204030204" pitchFamily="34" charset="0"/>
                <a:cs typeface="Times New Roman" panose="02020603050405020304" pitchFamily="18" charset="0"/>
              </a:rPr>
              <a:t>Θεραπευτές και ψυχολόγοι θα συνεργαστούν για τον εντοπισμό των φυσιολογικών επιπτώσεων στα νοητικά και συναισθηματικά σώματα, όταν το άτομο εκδηλώνει: μίσος, φόβο, άγχος, εγωισμό, εμμονή και θα μάθουν πώς βλάπτει την ευθυγράμμιση της ψυχής και τον συντονισμό του Είναι ως ολότητα.</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71450" indent="-171450">
              <a:lnSpc>
                <a:spcPct val="120000"/>
              </a:lnSpc>
              <a:spcAft>
                <a:spcPts val="600"/>
              </a:spcAft>
              <a:buSzPct val="225000"/>
              <a:buFont typeface="Arial" panose="020B0604020202020204" pitchFamily="34" charset="0"/>
              <a:buChar char="•"/>
            </a:pPr>
            <a:endParaRPr lang="en-AU" sz="1200" kern="1200" dirty="0">
              <a:solidFill>
                <a:schemeClr val="tx1"/>
              </a:solidFill>
              <a:latin typeface="+mn-lt"/>
              <a:ea typeface="+mn-ea"/>
              <a:cs typeface="+mn-cs"/>
            </a:endParaRPr>
          </a:p>
          <a:p>
            <a:pPr marL="171450" indent="-171450">
              <a:lnSpc>
                <a:spcPct val="120000"/>
              </a:lnSpc>
              <a:spcAft>
                <a:spcPts val="600"/>
              </a:spcAft>
              <a:buSzPct val="225000"/>
              <a:buFont typeface="Arial" panose="020B0604020202020204" pitchFamily="34" charset="0"/>
              <a:buChar char="•"/>
            </a:pPr>
            <a:r>
              <a:rPr lang="el-GR" sz="1200" kern="1200" dirty="0">
                <a:solidFill>
                  <a:schemeClr val="tx1"/>
                </a:solidFill>
                <a:latin typeface="+mn-lt"/>
                <a:ea typeface="+mn-ea"/>
                <a:cs typeface="+mn-cs"/>
              </a:rPr>
              <a:t>Από αυστηρά θεραπευτική άποψη, ο Ψυχολόγος και ο Μαγνητικός Θεραπευτής θα μπορούσαν να συνεργαστούν για:</a:t>
            </a:r>
          </a:p>
          <a:p>
            <a:pPr marL="171450" indent="-171450">
              <a:lnSpc>
                <a:spcPct val="120000"/>
              </a:lnSpc>
              <a:spcAft>
                <a:spcPts val="600"/>
              </a:spcAft>
              <a:buSzPct val="225000"/>
              <a:buFont typeface="Arial" panose="020B0604020202020204" pitchFamily="34" charset="0"/>
              <a:buChar char="•"/>
            </a:pPr>
            <a:endParaRPr lang="en-AU" sz="1200" kern="1200" dirty="0">
              <a:solidFill>
                <a:schemeClr val="tx1"/>
              </a:solidFill>
              <a:latin typeface="+mn-lt"/>
              <a:ea typeface="+mn-ea"/>
              <a:cs typeface="+mn-cs"/>
            </a:endParaRPr>
          </a:p>
          <a:p>
            <a:pPr marL="628650" lvl="1" indent="-171450">
              <a:buFont typeface="Courier New" panose="02070309020205020404" pitchFamily="49" charset="0"/>
              <a:buChar char="o"/>
            </a:pPr>
            <a:r>
              <a:rPr lang="el-GR" sz="1200" kern="1200" dirty="0">
                <a:solidFill>
                  <a:schemeClr val="tx1"/>
                </a:solidFill>
                <a:latin typeface="+mn-lt"/>
                <a:ea typeface="+mn-ea"/>
                <a:cs typeface="+mn-cs"/>
              </a:rPr>
              <a:t>Να αναγνωρίσουν ότι οι θεραπευτικές ενέργειες προέρχονται από την Ψυχή μέσω του πεδίου της Ενόρασης.</a:t>
            </a:r>
          </a:p>
          <a:p>
            <a:pPr marL="628650" lvl="1" indent="-171450">
              <a:buFont typeface="Courier New" panose="02070309020205020404" pitchFamily="49" charset="0"/>
              <a:buChar char="o"/>
            </a:pPr>
            <a:r>
              <a:rPr lang="el-GR" sz="1200" kern="1200" dirty="0">
                <a:solidFill>
                  <a:schemeClr val="tx1"/>
                </a:solidFill>
                <a:latin typeface="+mn-lt"/>
                <a:ea typeface="+mn-ea"/>
                <a:cs typeface="+mn-cs"/>
              </a:rPr>
              <a:t> Ακριβώς όπως με τους Μαγνητικούς Θεραπευτές, οι Ψυχολόγοι να διευκολύνουν τη θεραπεία της Προσωπικότητας και της φυσικό-</a:t>
            </a:r>
            <a:r>
              <a:rPr lang="el-GR" sz="1200" kern="1200" dirty="0" err="1">
                <a:solidFill>
                  <a:schemeClr val="tx1"/>
                </a:solidFill>
                <a:latin typeface="+mn-lt"/>
                <a:ea typeface="+mn-ea"/>
                <a:cs typeface="+mn-cs"/>
              </a:rPr>
              <a:t>αιθερικής</a:t>
            </a:r>
            <a:r>
              <a:rPr lang="el-GR" sz="1200" kern="1200" dirty="0">
                <a:solidFill>
                  <a:schemeClr val="tx1"/>
                </a:solidFill>
                <a:latin typeface="+mn-lt"/>
                <a:ea typeface="+mn-ea"/>
                <a:cs typeface="+mn-cs"/>
              </a:rPr>
              <a:t> μορφής, εργαζόμενοι με τις ζωτικές δυνάμεις του αιθερικού σώματος.</a:t>
            </a:r>
            <a:endParaRPr lang="en-US" sz="1200" kern="1200" dirty="0">
              <a:solidFill>
                <a:schemeClr val="tx1"/>
              </a:solidFill>
              <a:latin typeface="+mn-lt"/>
              <a:ea typeface="+mn-ea"/>
              <a:cs typeface="+mn-cs"/>
            </a:endParaRPr>
          </a:p>
          <a:p>
            <a:pPr marL="0" marR="0">
              <a:lnSpc>
                <a:spcPct val="115000"/>
              </a:lnSpc>
              <a:spcBef>
                <a:spcPts val="0"/>
              </a:spcBef>
              <a:spcAft>
                <a:spcPts val="600"/>
              </a:spcAft>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100" b="1" u="sng" dirty="0">
                <a:effectLst/>
                <a:latin typeface="Calibri" panose="020F0502020204030204" pitchFamily="34" charset="0"/>
                <a:ea typeface="Calibri" panose="020F0502020204030204" pitchFamily="34" charset="0"/>
                <a:cs typeface="Times New Roman" panose="02020603050405020304" pitchFamily="18" charset="0"/>
              </a:rPr>
              <a:t>Στον κόσμο της Εκπαίδευσης</a:t>
            </a:r>
            <a:r>
              <a:rPr lang="el-GR" sz="1100" dirty="0">
                <a:effectLst/>
                <a:latin typeface="Calibri" panose="020F0502020204030204" pitchFamily="34" charset="0"/>
                <a:ea typeface="Calibri" panose="020F0502020204030204" pitchFamily="34" charset="0"/>
                <a:cs typeface="Times New Roman" panose="02020603050405020304" pitchFamily="18" charset="0"/>
              </a:rPr>
              <a:t>, θα διδάξουν στον άνθρωπο την αληθινή του φύση  που είναι η Ψυχή και  είναι Θεία.</a:t>
            </a:r>
          </a:p>
          <a:p>
            <a:pPr marL="342900" marR="0" lvl="0" indent="-342900">
              <a:lnSpc>
                <a:spcPct val="115000"/>
              </a:lnSpc>
              <a:spcBef>
                <a:spcPts val="0"/>
              </a:spcBef>
              <a:spcAft>
                <a:spcPts val="10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r>
              <a:rPr lang="el-GR" sz="1100" b="0" u="none" dirty="0">
                <a:effectLst/>
                <a:latin typeface="Arial" panose="020B0604020202020204" pitchFamily="34" charset="0"/>
                <a:ea typeface="Calibri" panose="020F0502020204030204" pitchFamily="34" charset="0"/>
                <a:cs typeface="Times New Roman" panose="02020603050405020304" pitchFamily="18" charset="0"/>
              </a:rPr>
              <a:t>Θα διδαχθούν </a:t>
            </a:r>
            <a:r>
              <a:rPr lang="el-GR" sz="1100" b="0" u="none" dirty="0" err="1">
                <a:effectLst/>
                <a:latin typeface="Arial" panose="020B0604020202020204" pitchFamily="34" charset="0"/>
                <a:ea typeface="Calibri" panose="020F0502020204030204" pitchFamily="34" charset="0"/>
                <a:cs typeface="Times New Roman" panose="02020603050405020304" pitchFamily="18" charset="0"/>
              </a:rPr>
              <a:t>μέθοδους</a:t>
            </a:r>
            <a:r>
              <a:rPr lang="el-GR" sz="1100" b="0" u="none" dirty="0">
                <a:effectLst/>
                <a:latin typeface="Arial" panose="020B0604020202020204" pitchFamily="34" charset="0"/>
                <a:ea typeface="Calibri" panose="020F0502020204030204" pitchFamily="34" charset="0"/>
                <a:cs typeface="Times New Roman" panose="02020603050405020304" pitchFamily="18" charset="0"/>
              </a:rPr>
              <a:t>  για να ευθυγραμμιστεί η κατώτερη Τριπλή φύση με την Ψυχή και να επιτευχθεί ολοκλήρωση με την Ψυχή έτσι , ώστε η Ψυχή να μπορεί να επικοινωνεί απευθείας με τον φυσικό εγκέφαλο και να ελέγχει την κατώτερη φύση της για να εκπληρώνει τους σκοπούς της. Λόγω αυτής της σύνδεσης, ο άνθρωπος θα αναπτύξει το Νοητικό του σώμα και την ενόραση,  και έτσι θα μπορεί να εξακριβώσει τη γνώση για τον εαυτό του.</a:t>
            </a:r>
          </a:p>
          <a:p>
            <a:pPr marL="628650" lvl="1" indent="-171450">
              <a:buFont typeface="Courier New" panose="02070309020205020404" pitchFamily="49" charset="0"/>
              <a:buChar char="o"/>
            </a:pPr>
            <a:endParaRPr lang="en-US" sz="1100" b="0" u="none"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100" b="1" u="sng" dirty="0">
                <a:effectLst/>
                <a:latin typeface="Calibri" panose="020F0502020204030204" pitchFamily="34" charset="0"/>
                <a:ea typeface="Calibri" panose="020F0502020204030204" pitchFamily="34" charset="0"/>
                <a:cs typeface="Times New Roman" panose="02020603050405020304" pitchFamily="18" charset="0"/>
              </a:rPr>
              <a:t>Ο Κοινωνικός κόσμος της σκέψης  </a:t>
            </a:r>
            <a:r>
              <a:rPr lang="el-GR" sz="1100" dirty="0">
                <a:effectLst/>
                <a:latin typeface="Calibri" panose="020F0502020204030204" pitchFamily="34" charset="0"/>
                <a:ea typeface="Calibri" panose="020F0502020204030204" pitchFamily="34" charset="0"/>
                <a:cs typeface="Times New Roman" panose="02020603050405020304" pitchFamily="18" charset="0"/>
              </a:rPr>
              <a:t>μπορεί να εφαρμοστεί για να κατανοηθεί η συναισθηματική φύση της ανθρωπότητας, οι ομαδικές της σχέσεις και η αλληλεπίδραση μεταξύ των ατόμων.</a:t>
            </a:r>
          </a:p>
          <a:p>
            <a:pPr marL="342900" marR="0" lvl="0" indent="-342900">
              <a:lnSpc>
                <a:spcPct val="115000"/>
              </a:lnSpc>
              <a:spcBef>
                <a:spcPts val="0"/>
              </a:spcBef>
              <a:spcAft>
                <a:spcPts val="10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Times New Roman" panose="02020603050405020304" pitchFamily="18" charset="0"/>
              </a:rPr>
              <a:t>Ο άνθρωπος στην κατώτερη φύση του και στα 3 οχήματα του είναι ένα σύνολο μικρότερων ζωών, όπως στοιχειώδεις και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ντεβαϊκές</a:t>
            </a:r>
            <a:r>
              <a:rPr lang="el-GR" sz="1100" dirty="0">
                <a:effectLst/>
                <a:latin typeface="Arial" panose="020B0604020202020204" pitchFamily="34" charset="0"/>
                <a:ea typeface="Calibri" panose="020F0502020204030204" pitchFamily="34" charset="0"/>
                <a:cs typeface="Times New Roman" panose="02020603050405020304" pitchFamily="18" charset="0"/>
              </a:rPr>
              <a:t> ζωές, από τα  φυτά και τα ορυκτά που εξαρτώνται από αυτόν για την ομαδική τους φύση, το είδος της δραστηριότητάς τους και την συλλογική τους ανταπόκριση, π.χ. παροχή θεραπείας από βότανα ή φάρμακα.</a:t>
            </a:r>
          </a:p>
          <a:p>
            <a:pPr marL="742950" marR="0" lvl="1" indent="-285750">
              <a:lnSpc>
                <a:spcPct val="115000"/>
              </a:lnSpc>
              <a:spcBef>
                <a:spcPts val="0"/>
              </a:spcBef>
              <a:spcAft>
                <a:spcPts val="1000"/>
              </a:spcAft>
              <a:buFont typeface="Courier New" panose="02070309020205020404" pitchFamily="49" charset="0"/>
              <a:buChar char="o"/>
            </a:pPr>
            <a:r>
              <a:rPr lang="el-GR" sz="1100" dirty="0">
                <a:effectLst/>
                <a:latin typeface="Arial" panose="020B0604020202020204" pitchFamily="34" charset="0"/>
                <a:ea typeface="Calibri" panose="020F0502020204030204" pitchFamily="34" charset="0"/>
                <a:cs typeface="Times New Roman" panose="02020603050405020304" pitchFamily="18" charset="0"/>
              </a:rPr>
              <a:t>Ο άνθρωπος θα διδαχθεί την ευθύνη του να φροντίζει για τις κατώτερες ζωές που εν-Ψυχώνει. Μπορεί να το  επιτύχει κανείς με τη  σωστή ποσότητας άσκησης, καλής διατροφής, συνειδητής πνευματικής πορείας… καθώς  εμπεριέχει στοιχεία των κατώτερων βασιλείων.</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Symbol" panose="05050102010706020507" pitchFamily="18" charset="2"/>
              <a:buNone/>
            </a:pPr>
            <a:endParaRPr lang="en-US" sz="1100" b="1" u="sng"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100" b="1" u="sng" dirty="0">
                <a:effectLst/>
                <a:latin typeface="Calibri" panose="020F0502020204030204" pitchFamily="34" charset="0"/>
                <a:ea typeface="Calibri" panose="020F0502020204030204" pitchFamily="34" charset="0"/>
                <a:cs typeface="Times New Roman" panose="02020603050405020304" pitchFamily="18" charset="0"/>
              </a:rPr>
              <a:t>Η αναπροσαρμογή της Ιατρικής Γνώσης </a:t>
            </a:r>
            <a:r>
              <a:rPr lang="el-GR" sz="1100" dirty="0">
                <a:effectLst/>
                <a:latin typeface="Calibri" panose="020F0502020204030204" pitchFamily="34" charset="0"/>
                <a:ea typeface="Calibri" panose="020F0502020204030204" pitchFamily="34" charset="0"/>
                <a:cs typeface="Times New Roman" panose="02020603050405020304" pitchFamily="18" charset="0"/>
              </a:rPr>
              <a:t>του ανθρώπου, έχει ως αποτέλεσμα την πιο αληθινή κατανόηση του φυσικού σώματος, της θεραπείας του, της προστασίας του – παράγοντας μεγαλύτερης κατανόησης των νόμων της υγείας.</a:t>
            </a:r>
          </a:p>
          <a:p>
            <a:pPr marL="342900" marR="0" lvl="0" indent="-342900">
              <a:lnSpc>
                <a:spcPct val="115000"/>
              </a:lnSpc>
              <a:spcBef>
                <a:spcPts val="0"/>
              </a:spcBef>
              <a:spcAft>
                <a:spcPts val="10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6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Πρόληψη: Ο γιατρός του μέλλοντος θα είναι σε θέση να ανακαλύψει τί στην ύπαρξη του ανθρώπου εμποδίζει την ενέργεια της ψυχής να διαπεράσει όλα τα μέρη της ύπαρξής του, συμπεριλαμβανομένου οτιδήποτε προκαλεί αδράνεια.</a:t>
            </a:r>
          </a:p>
          <a:p>
            <a:pPr marL="742950" marR="0" lvl="1" indent="-285750">
              <a:lnSpc>
                <a:spcPct val="115000"/>
              </a:lnSpc>
              <a:spcBef>
                <a:spcPts val="0"/>
              </a:spcBef>
              <a:spcAft>
                <a:spcPts val="6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Εξακρίβωση  αυτού που στο συναισθηματικό και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αιθερικό</a:t>
            </a:r>
            <a:r>
              <a:rPr lang="el-GR" sz="1100" dirty="0">
                <a:effectLst/>
                <a:latin typeface="Calibri" panose="020F0502020204030204" pitchFamily="34" charset="0"/>
                <a:ea typeface="Calibri" panose="020F0502020204030204" pitchFamily="34" charset="0"/>
                <a:cs typeface="Times New Roman" panose="02020603050405020304" pitchFamily="18" charset="0"/>
              </a:rPr>
              <a:t> σώμα εμποδίζει, επηρεάζει το νευρικό σύστημα και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παρεεμποδίζει</a:t>
            </a:r>
            <a:r>
              <a:rPr lang="el-GR" sz="1100" dirty="0">
                <a:effectLst/>
                <a:latin typeface="Calibri" panose="020F0502020204030204" pitchFamily="34" charset="0"/>
                <a:ea typeface="Calibri" panose="020F0502020204030204" pitchFamily="34" charset="0"/>
                <a:cs typeface="Times New Roman" panose="02020603050405020304" pitchFamily="18" charset="0"/>
              </a:rPr>
              <a:t> την σωστή ροή ζωτικότητας ή πράνα.</a:t>
            </a:r>
          </a:p>
          <a:p>
            <a:pPr marL="742950" marR="0" lvl="1" indent="-285750" algn="l" defTabSz="914400" rtl="0" eaLnBrk="1" fontAlgn="auto" latinLnBrk="0" hangingPunct="1">
              <a:lnSpc>
                <a:spcPct val="115000"/>
              </a:lnSpc>
              <a:spcBef>
                <a:spcPts val="0"/>
              </a:spcBef>
              <a:spcAft>
                <a:spcPts val="1000"/>
              </a:spcAft>
              <a:buClrTx/>
              <a:buSzTx/>
              <a:buFont typeface="Courier New" panose="02070309020205020404" pitchFamily="49" charset="0"/>
              <a:buChar char="o"/>
              <a:tabLst/>
              <a:defRPr/>
            </a:pPr>
            <a:r>
              <a:rPr lang="el-GR" sz="1100" dirty="0">
                <a:effectLst/>
                <a:latin typeface="Calibri" panose="020F0502020204030204" pitchFamily="34" charset="0"/>
                <a:ea typeface="Calibri" panose="020F0502020204030204" pitchFamily="34" charset="0"/>
                <a:cs typeface="Times New Roman" panose="02020603050405020304" pitchFamily="18" charset="0"/>
              </a:rPr>
              <a:t>Ο ψυχολόγος συνεργάζεται με το ιατρικό επάγγελμα στην διερεύνηση της επίδρασης των 7 κέντρων δύναμης.</a:t>
            </a:r>
          </a:p>
          <a:p>
            <a:pPr marL="742950" marR="0" lvl="1" indent="-285750" algn="l" defTabSz="914400" rtl="0" eaLnBrk="1" fontAlgn="auto" latinLnBrk="0" hangingPunct="1">
              <a:lnSpc>
                <a:spcPct val="115000"/>
              </a:lnSpc>
              <a:spcBef>
                <a:spcPts val="0"/>
              </a:spcBef>
              <a:spcAft>
                <a:spcPts val="0"/>
              </a:spcAft>
              <a:buClrTx/>
              <a:buSzTx/>
              <a:buFont typeface="Courier New" panose="02070309020205020404" pitchFamily="49" charset="0"/>
              <a:buChar char="o"/>
              <a:tabLst/>
              <a:defRPr/>
            </a:pPr>
            <a:r>
              <a:rPr lang="el-GR" sz="1200" dirty="0">
                <a:effectLst/>
                <a:latin typeface="Calibri" panose="020F0502020204030204" pitchFamily="34" charset="0"/>
                <a:ea typeface="Calibri" panose="020F0502020204030204" pitchFamily="34" charset="0"/>
                <a:cs typeface="Times New Roman" panose="02020603050405020304" pitchFamily="18" charset="0"/>
              </a:rPr>
              <a:t>Διευκολύνει την επούλωση της προσωπικότητας και της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φυσικο-αιθερικής</a:t>
            </a:r>
            <a:r>
              <a:rPr lang="el-GR" sz="1200" dirty="0">
                <a:effectLst/>
                <a:latin typeface="Calibri" panose="020F0502020204030204" pitchFamily="34" charset="0"/>
                <a:ea typeface="Calibri" panose="020F0502020204030204" pitchFamily="34" charset="0"/>
                <a:cs typeface="Times New Roman" panose="02020603050405020304" pitchFamily="18" charset="0"/>
              </a:rPr>
              <a:t> μορφής, εργαζόμενος με τις ζωτικές δυνάμεις του αιθερικού σώματος. Αυτό  συνεπάγεται την μελέτη του αιθερικού σώματος, των </a:t>
            </a:r>
            <a:r>
              <a:rPr lang="el-GR" sz="1200" dirty="0" err="1">
                <a:effectLst/>
                <a:latin typeface="Calibri" panose="020F0502020204030204" pitchFamily="34" charset="0"/>
                <a:ea typeface="Calibri" panose="020F0502020204030204" pitchFamily="34" charset="0"/>
                <a:cs typeface="Times New Roman" panose="02020603050405020304" pitchFamily="18" charset="0"/>
              </a:rPr>
              <a:t>Νάντις</a:t>
            </a:r>
            <a:r>
              <a:rPr lang="el-GR" sz="1200" dirty="0">
                <a:effectLst/>
                <a:latin typeface="Calibri" panose="020F0502020204030204" pitchFamily="34" charset="0"/>
                <a:ea typeface="Calibri" panose="020F0502020204030204" pitchFamily="34" charset="0"/>
                <a:cs typeface="Times New Roman" panose="02020603050405020304" pitchFamily="18" charset="0"/>
              </a:rPr>
              <a:t> και των επιπτώσεων τους σε  φυσικές και ψυχολογικές ασθένειες</a:t>
            </a:r>
          </a:p>
          <a:p>
            <a:pPr marL="742950" marR="0" lvl="1" indent="-285750">
              <a:lnSpc>
                <a:spcPct val="115000"/>
              </a:lnSpc>
              <a:spcBef>
                <a:spcPts val="0"/>
              </a:spcBef>
              <a:spcAft>
                <a:spcPts val="6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Η μελέτη θα συνδέεται στενά με τη μελέτη του ενδοκρινικού συστήματος.</a:t>
            </a:r>
          </a:p>
          <a:p>
            <a:pPr marL="742950" marR="0" lvl="1" indent="-285750">
              <a:lnSpc>
                <a:spcPct val="115000"/>
              </a:lnSpc>
              <a:spcBef>
                <a:spcPts val="0"/>
              </a:spcBef>
              <a:spcAft>
                <a:spcPts val="6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Η αναγνώριση ότι οι θεραπευτικές ενέργειες προέρχονται από την Ψυχή και το πεδίο της Ενόρασης.</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628650" lvl="1" indent="-171450">
              <a:buFont typeface="Courier New" panose="02070309020205020404" pitchFamily="49" charset="0"/>
              <a:buChar char="o"/>
            </a:pPr>
            <a:endParaRPr lang="en-US" sz="1100" dirty="0">
              <a:effectLst/>
              <a:latin typeface="Arial" panose="020B0604020202020204" pitchFamily="34" charset="0"/>
            </a:endParaRPr>
          </a:p>
          <a:p>
            <a:pPr marL="0" lvl="0" indent="0">
              <a:buFontTx/>
              <a:buNone/>
            </a:pPr>
            <a:r>
              <a:rPr lang="en-US" sz="800" dirty="0">
                <a:effectLst/>
                <a:latin typeface="Arial" panose="020B0604020202020204" pitchFamily="34" charset="0"/>
              </a:rPr>
              <a:t>*********************************************************************************************************************</a:t>
            </a:r>
          </a:p>
          <a:p>
            <a:pPr marL="0" lvl="0" indent="0">
              <a:buFontTx/>
              <a:buNone/>
            </a:pPr>
            <a:r>
              <a:rPr lang="el-GR" sz="800" dirty="0">
                <a:effectLst/>
                <a:latin typeface="Arial" panose="020B0604020202020204" pitchFamily="34" charset="0"/>
              </a:rPr>
              <a:t>[ΑΚΟΥΣΤΕ ΚΑΙ ΕΝΣΩΜΑΤΩΣΤΕ ΙΔΕΕΣ, πληροφορίες από την ομιλία TED για τη θεραπεία και τα εικονικά φάρμακά…….]</a:t>
            </a:r>
          </a:p>
          <a:p>
            <a:pPr marL="0" lvl="0" indent="0">
              <a:buFontTx/>
              <a:buNone/>
            </a:pPr>
            <a:endParaRPr lang="en-US" sz="800" dirty="0">
              <a:effectLst/>
              <a:latin typeface="Arial" panose="020B0604020202020204" pitchFamily="34" charset="0"/>
            </a:endParaRPr>
          </a:p>
          <a:p>
            <a:pPr marL="0" lvl="0" indent="0">
              <a:buFontTx/>
              <a:buNone/>
            </a:pPr>
            <a:r>
              <a:rPr lang="en-US"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hlinkClick r:id="rId3"/>
              </a:rPr>
              <a:t>https://www.youtube.com/watch?v=Kk7kzUt3-Lc&amp;t=0s</a:t>
            </a:r>
            <a:endParaRPr lang="el-GR" sz="1800" u="sng" kern="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a:p>
            <a:pPr marL="0" lvl="0" indent="0">
              <a:buFontTx/>
              <a:buNone/>
            </a:pPr>
            <a:endParaRPr lang="en-US" sz="80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16</a:t>
            </a:fld>
            <a:endParaRPr lang="en-US"/>
          </a:p>
        </p:txBody>
      </p:sp>
    </p:spTree>
    <p:extLst>
      <p:ext uri="{BB962C8B-B14F-4D97-AF65-F5344CB8AC3E}">
        <p14:creationId xmlns:p14="http://schemas.microsoft.com/office/powerpoint/2010/main" val="18169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l-GR" sz="1200" b="1" kern="1200" dirty="0">
                <a:solidFill>
                  <a:schemeClr val="tx1"/>
                </a:solidFill>
                <a:latin typeface="+mn-lt"/>
                <a:ea typeface="+mn-ea"/>
                <a:cs typeface="+mn-cs"/>
              </a:rPr>
              <a:t>Συμπεράσματα για την κατανόηση της σημασίας του Σπερματικού Ομίλου 3, των Μαγνητικών Θεραπευτών και του Σπερματικού Ομίλου  8 – Των Ψυχολόγων</a:t>
            </a: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b="1" kern="1200" dirty="0">
                <a:solidFill>
                  <a:schemeClr val="tx1"/>
                </a:solidFill>
                <a:latin typeface="+mn-lt"/>
                <a:ea typeface="+mn-ea"/>
                <a:cs typeface="+mn-cs"/>
              </a:rPr>
              <a:t>Για τον Θεραπευτή του Μέλλοντος….</a:t>
            </a:r>
            <a:endParaRPr lang="en-US" sz="1200" b="1"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kern="1200" dirty="0">
                <a:solidFill>
                  <a:schemeClr val="tx1"/>
                </a:solidFill>
                <a:latin typeface="+mn-lt"/>
                <a:ea typeface="+mn-ea"/>
                <a:cs typeface="+mn-cs"/>
              </a:rPr>
              <a:t>Ο Μαγνητικός Θεραπευτής λειτουργεί από το πεδίο της Ψυχής και εκπέμπει αυτήν την ενέργεια απευθείας στον ασθενή. Αυτό θα μπορούσε επίσης να περιλαμβάνει την δράση του  ως αγωγού Φώτισης  από την ενέργεια του </a:t>
            </a:r>
            <a:r>
              <a:rPr lang="el-GR" sz="1200" b="0" kern="1200" dirty="0" err="1">
                <a:solidFill>
                  <a:schemeClr val="tx1"/>
                </a:solidFill>
                <a:latin typeface="+mn-lt"/>
                <a:ea typeface="+mn-ea"/>
                <a:cs typeface="+mn-cs"/>
              </a:rPr>
              <a:t>Βούδι</a:t>
            </a:r>
            <a:r>
              <a:rPr lang="el-GR" sz="1200" b="0" kern="1200" dirty="0">
                <a:solidFill>
                  <a:schemeClr val="tx1"/>
                </a:solidFill>
                <a:latin typeface="+mn-lt"/>
                <a:ea typeface="+mn-ea"/>
                <a:cs typeface="+mn-cs"/>
              </a:rPr>
              <a:t>. Βοηθά στην αντιστάθμιση των φυσικών/</a:t>
            </a:r>
            <a:r>
              <a:rPr lang="el-GR" sz="1200" b="0" kern="1200" dirty="0" err="1">
                <a:solidFill>
                  <a:schemeClr val="tx1"/>
                </a:solidFill>
                <a:latin typeface="+mn-lt"/>
                <a:ea typeface="+mn-ea"/>
                <a:cs typeface="+mn-cs"/>
              </a:rPr>
              <a:t>αιθερικών</a:t>
            </a:r>
            <a:r>
              <a:rPr lang="el-GR" sz="1200" b="0" kern="1200" dirty="0">
                <a:solidFill>
                  <a:schemeClr val="tx1"/>
                </a:solidFill>
                <a:latin typeface="+mn-lt"/>
                <a:ea typeface="+mn-ea"/>
                <a:cs typeface="+mn-cs"/>
              </a:rPr>
              <a:t> ανωμαλιών και στην επίλυση κάθε κακής ευθυγράμμισης ψυχολογικής/προσωπικότητας.</a:t>
            </a:r>
            <a:endParaRPr lang="en-US" sz="1200" b="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kern="1200" dirty="0">
              <a:solidFill>
                <a:schemeClr val="tx1"/>
              </a:solidFill>
              <a:latin typeface="+mn-lt"/>
              <a:ea typeface="+mn-ea"/>
              <a:cs typeface="+mn-cs"/>
            </a:endParaRP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l-GR" sz="1200" b="0" kern="1200" dirty="0">
                <a:solidFill>
                  <a:schemeClr val="tx1"/>
                </a:solidFill>
                <a:latin typeface="+mn-lt"/>
                <a:ea typeface="+mn-ea"/>
                <a:cs typeface="+mn-cs"/>
              </a:rPr>
              <a:t>Η Θεραπεία σε  επίπεδο ομαδικό, θα επιτρέψει τον συντονισμό και την επούλωση της Ομάδας</a:t>
            </a:r>
            <a:r>
              <a:rPr lang="el-GR" sz="1200" b="0" u="sng" kern="1200" dirty="0">
                <a:solidFill>
                  <a:schemeClr val="tx1"/>
                </a:solidFill>
                <a:latin typeface="+mn-lt"/>
                <a:ea typeface="+mn-ea"/>
                <a:cs typeface="+mn-cs"/>
              </a:rPr>
              <a:t>-ασθενούς, </a:t>
            </a:r>
            <a:r>
              <a:rPr lang="el-GR" sz="1200" b="0" kern="1200" dirty="0">
                <a:solidFill>
                  <a:schemeClr val="tx1"/>
                </a:solidFill>
                <a:latin typeface="+mn-lt"/>
                <a:ea typeface="+mn-ea"/>
                <a:cs typeface="+mn-cs"/>
              </a:rPr>
              <a:t>επιτρέποντας έτσι στην Ομάδα να γίνει όργανο διανομής ενέργειας. Μια Ομάδα μπορεί να είναι οτιδήποτε,  ομάδα ανθρώπων, εταιρεία ή και ένα έθνος.</a:t>
            </a:r>
            <a:endParaRPr lang="en-US" sz="1200" b="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r>
              <a:rPr lang="el-GR" sz="1200" b="1" kern="1200" dirty="0">
                <a:solidFill>
                  <a:schemeClr val="tx1"/>
                </a:solidFill>
                <a:latin typeface="+mn-lt"/>
                <a:ea typeface="+mn-ea"/>
                <a:cs typeface="+mn-cs"/>
              </a:rPr>
              <a:t>Για τον Ψυχολόγο του Μέλλοντος….</a:t>
            </a:r>
          </a:p>
          <a:p>
            <a:endParaRPr lang="en-US" sz="1200" b="1" kern="1200" dirty="0">
              <a:solidFill>
                <a:schemeClr val="tx1"/>
              </a:solidFill>
              <a:latin typeface="+mn-lt"/>
              <a:ea typeface="+mn-ea"/>
              <a:cs typeface="+mn-cs"/>
            </a:endParaRPr>
          </a:p>
          <a:p>
            <a:pPr marL="628650" lvl="1" indent="-171450">
              <a:buFont typeface="Arial" panose="020B0604020202020204" pitchFamily="34" charset="0"/>
              <a:buChar char="•"/>
            </a:pPr>
            <a:r>
              <a:rPr lang="el-GR" sz="1200" b="0" kern="1200" dirty="0">
                <a:solidFill>
                  <a:schemeClr val="tx1"/>
                </a:solidFill>
                <a:latin typeface="+mn-lt"/>
                <a:ea typeface="+mn-ea"/>
                <a:cs typeface="+mn-cs"/>
              </a:rPr>
              <a:t>Καθώς πλησιάζουμε στην δημόσια και επιστημονική αναγνώριση της Ψυχής, η σύνδεση του «νου-σώματος» θα γίνεται πιο κατανοητή. Σήμερα, γνωρίζουμε ήδη ότι όταν ένα άτομο έχει θυμό και μίσος στο μυαλό του, αυτό στρεσάρει το φυσικό του σώμα  και το ενδοκρινικό του σύστημα, το κέντρο της καρδιάς κλείνει και η επιρροή της Ψυχής για μεσολάβηση μπλοκάρεται.</a:t>
            </a:r>
          </a:p>
          <a:p>
            <a:pPr marL="628650" lvl="1" indent="-171450">
              <a:buFont typeface="Arial" panose="020B0604020202020204" pitchFamily="34" charset="0"/>
              <a:buChar char="•"/>
            </a:pPr>
            <a:r>
              <a:rPr lang="el-GR" sz="1200" kern="1200" dirty="0">
                <a:solidFill>
                  <a:schemeClr val="tx1"/>
                </a:solidFill>
                <a:latin typeface="+mn-lt"/>
                <a:ea typeface="+mn-ea"/>
                <a:cs typeface="+mn-cs"/>
              </a:rPr>
              <a:t>Θα μελετήσουν πώς η «σωστή» αντίδραση αναφέρεται στην κατανόηση των ποιοτήτων της ενέργειας και της δύναμης των ιδεών και της ροής του φωτός, και ότι είναι η Ψυχή και οι αλληλεπιδράσεις της, που χαρακτηρίζει τις διαφορετικές ομάδες.</a:t>
            </a:r>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r>
              <a:rPr lang="el-GR" sz="1200" b="0" kern="1200" dirty="0">
                <a:solidFill>
                  <a:schemeClr val="tx1"/>
                </a:solidFill>
                <a:latin typeface="+mn-lt"/>
                <a:ea typeface="+mn-ea"/>
                <a:cs typeface="+mn-cs"/>
              </a:rPr>
              <a:t>Ο μελλοντικός Ψυχολόγος θα μπορούσε να είναι ο Σύμβουλος για την κατανόηση των Νόμων της Ψυχής και του τρόπου λειτουργίας της μέσω των μελών και των ηγετών όλων των Σπερματικών Ομίλων  εντός της κοινωνίας, όπως είναι οι Πολιτικοί, οι Επιστήμονες, οι Εκπαιδευτές, οι Οικονομολόγοι και οι Στοχαστές ή Δημοσιογράφοι. Αυτό θα είναι σημαντικό για τον καθορισμό του τρόπου με τον οποίο οι σχέσεις θα ερμηνεύονται σοφά και ευρέως και ο άνθρωπος θα διδαχθεί την ευθύνη του στην παραγωγή μιας δίκαιης κατεύθυνσης της ατομικής δύναμης</a:t>
            </a:r>
          </a:p>
          <a:p>
            <a:pPr marL="628650" lvl="1" indent="-171450">
              <a:buFont typeface="Arial" panose="020B0604020202020204" pitchFamily="34" charset="0"/>
              <a:buChar char="•"/>
            </a:pPr>
            <a:endParaRPr lang="en-US" sz="1200" b="0" kern="1200" dirty="0">
              <a:solidFill>
                <a:schemeClr val="tx1"/>
              </a:solidFill>
              <a:latin typeface="+mn-lt"/>
              <a:ea typeface="+mn-ea"/>
              <a:cs typeface="+mn-cs"/>
            </a:endParaRPr>
          </a:p>
          <a:p>
            <a:pPr marL="628650" lvl="1" indent="-171450">
              <a:buFont typeface="Arial" panose="020B0604020202020204" pitchFamily="34" charset="0"/>
              <a:buChar char="•"/>
            </a:pPr>
            <a:r>
              <a:rPr lang="en-US" sz="1200" b="0" kern="1200" dirty="0">
                <a:solidFill>
                  <a:schemeClr val="tx1"/>
                </a:solidFill>
                <a:latin typeface="+mn-lt"/>
                <a:ea typeface="+mn-ea"/>
                <a:cs typeface="+mn-cs"/>
              </a:rPr>
              <a:t>In DINA I,, D.K. says: </a:t>
            </a:r>
            <a:endParaRPr lang="el-GR" sz="1200" b="0" kern="1200" dirty="0">
              <a:solidFill>
                <a:schemeClr val="tx1"/>
              </a:solidFill>
              <a:latin typeface="+mn-lt"/>
              <a:ea typeface="+mn-ea"/>
              <a:cs typeface="+mn-cs"/>
            </a:endParaRPr>
          </a:p>
          <a:p>
            <a:pPr marL="628650" lvl="1" indent="-171450">
              <a:buFont typeface="Arial" panose="020B0604020202020204" pitchFamily="34" charset="0"/>
              <a:buChar char="•"/>
            </a:pPr>
            <a:r>
              <a:rPr lang="el-GR" sz="1200" b="0" kern="1200" dirty="0">
                <a:solidFill>
                  <a:schemeClr val="tx1"/>
                </a:solidFill>
                <a:latin typeface="+mn-lt"/>
                <a:ea typeface="+mn-ea"/>
                <a:cs typeface="+mn-cs"/>
              </a:rPr>
              <a:t>Στην Μαθητεία στην Νέα Εποχή Ο Διδάσκαλος </a:t>
            </a:r>
            <a:r>
              <a:rPr lang="el-GR" sz="1200" b="0" kern="1200" dirty="0" err="1">
                <a:solidFill>
                  <a:schemeClr val="tx1"/>
                </a:solidFill>
                <a:latin typeface="+mn-lt"/>
                <a:ea typeface="+mn-ea"/>
                <a:cs typeface="+mn-cs"/>
              </a:rPr>
              <a:t>Ντ.Κ</a:t>
            </a:r>
            <a:r>
              <a:rPr lang="el-GR" sz="1200" b="0" kern="1200" dirty="0">
                <a:solidFill>
                  <a:schemeClr val="tx1"/>
                </a:solidFill>
                <a:latin typeface="+mn-lt"/>
                <a:ea typeface="+mn-ea"/>
                <a:cs typeface="+mn-cs"/>
              </a:rPr>
              <a:t>. λέει:</a:t>
            </a:r>
          </a:p>
          <a:p>
            <a:pPr marL="457200" lvl="1" indent="0">
              <a:buFont typeface="Arial" panose="020B0604020202020204" pitchFamily="34" charset="0"/>
              <a:buNone/>
            </a:pPr>
            <a:r>
              <a:rPr lang="el-GR" sz="1200" b="0" kern="1200" dirty="0">
                <a:solidFill>
                  <a:schemeClr val="tx1"/>
                </a:solidFill>
                <a:latin typeface="+mn-lt"/>
                <a:ea typeface="+mn-ea"/>
                <a:cs typeface="+mn-cs"/>
              </a:rPr>
              <a:t>«Το κύριο καθήκον των μελλοντικών ψυχολόγων θα είναι να συσχετίσουν, μέσω εγκεκριμένων τεχνικών, την Ψυχή και την Προσωπικότητα… που οδηγεί στην αποκάλυψη της θειότητας μέσω της Ανθρωπότητας».</a:t>
            </a:r>
            <a:endParaRPr lang="en-US" sz="1200" b="0" kern="1200" dirty="0">
              <a:solidFill>
                <a:schemeClr val="tx1"/>
              </a:solidFill>
              <a:latin typeface="+mn-lt"/>
              <a:ea typeface="+mn-ea"/>
              <a:cs typeface="+mn-cs"/>
            </a:endParaRPr>
          </a:p>
          <a:p>
            <a:endParaRPr lang="en-US" sz="1200" b="0" kern="1200" dirty="0">
              <a:solidFill>
                <a:schemeClr val="tx1"/>
              </a:solidFill>
              <a:latin typeface="+mn-lt"/>
              <a:ea typeface="+mn-ea"/>
              <a:cs typeface="+mn-cs"/>
            </a:endParaRPr>
          </a:p>
          <a:p>
            <a:endParaRPr lang="el-GR" sz="1200" dirty="0">
              <a:effectLst/>
              <a:latin typeface="Arial" panose="020B0604020202020204" pitchFamily="34" charset="0"/>
              <a:ea typeface="Calibri" panose="020F0502020204030204" pitchFamily="34" charset="0"/>
            </a:endParaRPr>
          </a:p>
          <a:p>
            <a:r>
              <a:rPr lang="el-GR" sz="1200" dirty="0">
                <a:effectLst/>
                <a:latin typeface="Arial" panose="020B0604020202020204" pitchFamily="34" charset="0"/>
                <a:ea typeface="Calibri" panose="020F0502020204030204" pitchFamily="34" charset="0"/>
              </a:rPr>
              <a:t>Για συνεργασία μεταξύ των Μαγνητικών Θεραπευτών και Ψυχολόγων θα διδαχθούν μέθοδοι, π.χ. τεχνικές </a:t>
            </a:r>
            <a:r>
              <a:rPr lang="el-GR" sz="1200" dirty="0" err="1">
                <a:effectLst/>
                <a:latin typeface="Arial" panose="020B0604020202020204" pitchFamily="34" charset="0"/>
                <a:ea typeface="Calibri" panose="020F0502020204030204" pitchFamily="34" charset="0"/>
              </a:rPr>
              <a:t>οπτικοποίησης</a:t>
            </a:r>
            <a:r>
              <a:rPr lang="el-GR" sz="1200" dirty="0">
                <a:effectLst/>
                <a:latin typeface="Arial" panose="020B0604020202020204" pitchFamily="34" charset="0"/>
                <a:ea typeface="Calibri" panose="020F0502020204030204" pitchFamily="34" charset="0"/>
              </a:rPr>
              <a:t> και ασκήσεις αναπνοής σχετικά με τον τρόπο ευθυγράμμισης της κατώτερης τριπλής φύσης της Προσωπικότητας με την Ψυχή, οι οποίες θα επιφέρουν Ψυχική ολοκλήρωση.</a:t>
            </a:r>
            <a:endParaRPr lang="en-US" sz="1200" dirty="0">
              <a:effectLst/>
              <a:latin typeface="Arial" panose="020B0604020202020204" pitchFamily="34" charset="0"/>
              <a:ea typeface="Calibri" panose="020F0502020204030204" pitchFamily="34" charset="0"/>
            </a:endParaRP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a:t>
            </a:r>
          </a:p>
          <a:p>
            <a:endParaRPr lang="el-GR" sz="1200" b="0" kern="1200" dirty="0">
              <a:solidFill>
                <a:schemeClr val="tx1"/>
              </a:solidFill>
              <a:latin typeface="+mn-lt"/>
              <a:ea typeface="+mn-ea"/>
              <a:cs typeface="+mn-cs"/>
            </a:endParaRPr>
          </a:p>
          <a:p>
            <a:r>
              <a:rPr lang="el-GR" sz="1200" b="0" kern="1200" dirty="0">
                <a:solidFill>
                  <a:schemeClr val="tx1"/>
                </a:solidFill>
                <a:latin typeface="+mn-lt"/>
                <a:ea typeface="+mn-ea"/>
                <a:cs typeface="+mn-cs"/>
              </a:rPr>
              <a:t>Η ομιλία μου τον Δεκέμβριο θα επικεντρωθεί στον Σπερματικό Όμιλο 4 – Εκπαιδευτές στη Νέα Εποχή</a:t>
            </a:r>
            <a:endParaRPr lang="en-US" sz="1200" b="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17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l-GR" dirty="0"/>
          </a:p>
          <a:p>
            <a:r>
              <a:rPr lang="el-GR" dirty="0"/>
              <a:t>Ο Θεραπευτής και ο ασθενής λειτουργούν ιδανικά στα ακόλουθα επίπεδα:</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Θεραπευτής</a:t>
            </a:r>
            <a:r>
              <a:rPr lang="el-GR" dirty="0"/>
              <a:t>:</a:t>
            </a:r>
          </a:p>
          <a:p>
            <a:endParaRPr lang="en-US" b="1" dirty="0"/>
          </a:p>
          <a:p>
            <a:pPr marL="628650" lvl="1" indent="-171450">
              <a:buFont typeface="Arial" panose="020B0604020202020204" pitchFamily="34" charset="0"/>
              <a:buChar char="•"/>
            </a:pPr>
            <a:r>
              <a:rPr lang="el-GR" dirty="0"/>
              <a:t>Συνδέεται με τα υψηλότερα επίπεδα του Νοητικού Πεδίου όπου κατοικεί η Ψυχή ή με το Βουδικό Πεδίο</a:t>
            </a:r>
          </a:p>
          <a:p>
            <a:pPr marL="628650" lvl="1" indent="-171450">
              <a:buFont typeface="Arial" panose="020B0604020202020204" pitchFamily="34" charset="0"/>
              <a:buChar char="•"/>
            </a:pPr>
            <a:r>
              <a:rPr lang="el-GR" dirty="0"/>
              <a:t>Δουλεύοντας με το «Ομαδική Θεραπεία», ο θεραπευτής θα επικαλεστεί υψηλότερες Ιεραρχικές ενέργειες από Βουδικό Πεδίο ή Ανώτερο από αυτό</a:t>
            </a:r>
          </a:p>
          <a:p>
            <a:pPr marL="628650" lvl="1" indent="-171450">
              <a:buFont typeface="Arial" panose="020B0604020202020204" pitchFamily="34" charset="0"/>
              <a:buChar char="•"/>
            </a:pPr>
            <a:endParaRPr lang="en-US" dirty="0"/>
          </a:p>
          <a:p>
            <a:pPr marL="0" lvl="0" indent="0">
              <a:buFont typeface="Arial" panose="020B0604020202020204" pitchFamily="34" charset="0"/>
              <a:buNone/>
            </a:pPr>
            <a:r>
              <a:rPr lang="el-GR" b="1" dirty="0"/>
              <a:t>Ασθενής</a:t>
            </a:r>
            <a:endParaRPr lang="en-US" b="1" dirty="0"/>
          </a:p>
          <a:p>
            <a:pPr marL="628650" lvl="1" indent="-171450">
              <a:buFont typeface="Arial" panose="020B0604020202020204" pitchFamily="34" charset="0"/>
              <a:buChar char="•"/>
            </a:pPr>
            <a:r>
              <a:rPr lang="el-GR" dirty="0"/>
              <a:t>Εάν ο ασθενής έχει κολλήσει στα χαμηλότερα 18 υποπεδία, ο μαγνητικός θεραπευτής θα βοηθήσει στη μετακίνηση της συνείδησης στο πεδίο της Ψυχής στο Νοητικό Πεδίο και θα θεραπεύσει την Προσωπικότητα οποιοδήποτε βάσανο αυτός η αυτή έχει.</a:t>
            </a:r>
          </a:p>
          <a:p>
            <a:pPr marL="628650" lvl="1" indent="-171450">
              <a:buFont typeface="Arial" panose="020B0604020202020204" pitchFamily="34" charset="0"/>
              <a:buChar char="•"/>
            </a:pPr>
            <a:r>
              <a:rPr lang="el-GR" dirty="0"/>
              <a:t>Ο θεραπευτής μπορεί επίσης να βοηθήσει τον ασθενή να αφαιρέσει τα μπλοκαρίσματα και να συνδεθεί με το Πεδίο της Ενόρασης.</a:t>
            </a:r>
          </a:p>
        </p:txBody>
      </p:sp>
      <p:sp>
        <p:nvSpPr>
          <p:cNvPr id="4" name="Slide Number Placeholder 3"/>
          <p:cNvSpPr>
            <a:spLocks noGrp="1"/>
          </p:cNvSpPr>
          <p:nvPr>
            <p:ph type="sldNum" sz="quarter" idx="10"/>
          </p:nvPr>
        </p:nvSpPr>
        <p:spPr/>
        <p:txBody>
          <a:bodyPr/>
          <a:lstStyle/>
          <a:p>
            <a:fld id="{7FFA9564-7ACA-4779-B4DE-DB48D22ECA08}"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b="1" dirty="0"/>
              <a:t>Σπερματική όμιλος  3 – Μαγνητικοί Θεραπευτές</a:t>
            </a:r>
          </a:p>
          <a:p>
            <a:endParaRPr lang="en-US" sz="1200" kern="1200" dirty="0">
              <a:solidFill>
                <a:schemeClr val="tx1"/>
              </a:solidFill>
              <a:latin typeface="+mn-lt"/>
              <a:ea typeface="+mn-ea"/>
              <a:cs typeface="+mn-cs"/>
            </a:endParaRPr>
          </a:p>
          <a:p>
            <a:pPr marL="457200" marR="0" lvl="1" algn="just">
              <a:lnSpc>
                <a:spcPct val="115000"/>
              </a:lnSpc>
              <a:spcBef>
                <a:spcPts val="600"/>
              </a:spcBef>
              <a:spcAft>
                <a:spcPts val="600"/>
              </a:spcAft>
            </a:pPr>
            <a:r>
              <a:rPr lang="el-GR" sz="2800" i="1" dirty="0"/>
              <a:t>Η </a:t>
            </a:r>
            <a:r>
              <a:rPr lang="el-GR" sz="2800" i="1" dirty="0" err="1"/>
              <a:t>Άλίκη</a:t>
            </a:r>
            <a:r>
              <a:rPr lang="el-GR" sz="2800" i="1" dirty="0"/>
              <a:t> Α. Μπέιλι στο βιβλίο  «Εσωτερική Θεραπευτική» είπε: Μόνο σε αυτήν την εποχή και την γενιά είναι επιτέλους δυνατό να μεταδοθούν οι νόμοι της μαγνητικής θεραπείας και να υποδειχθούν οι αιτίες αυτών των ασθενειών—που προέρχονται από τα τρία εσωτερικά σώματα.</a:t>
            </a:r>
          </a:p>
          <a:p>
            <a:pPr marL="0" marR="0" algn="just">
              <a:lnSpc>
                <a:spcPct val="115000"/>
              </a:lnSpc>
              <a:spcBef>
                <a:spcPts val="600"/>
              </a:spcBef>
              <a:spcAft>
                <a:spcPts val="600"/>
              </a:spcAft>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600"/>
              </a:spcBef>
              <a:spcAft>
                <a:spcPts val="600"/>
              </a:spcAft>
            </a:pPr>
            <a:r>
              <a:rPr lang="el-GR" sz="1800" dirty="0">
                <a:effectLst/>
                <a:latin typeface="Arial" panose="020B0604020202020204" pitchFamily="34" charset="0"/>
                <a:ea typeface="Times New Roman" panose="02020603050405020304" pitchFamily="18" charset="0"/>
                <a:cs typeface="Arial" panose="020B0604020202020204" pitchFamily="34" charset="0"/>
              </a:rPr>
              <a:t>Ο </a:t>
            </a:r>
            <a:r>
              <a:rPr lang="el-GR" sz="1800" dirty="0" err="1">
                <a:effectLst/>
                <a:latin typeface="Arial" panose="020B0604020202020204" pitchFamily="34" charset="0"/>
                <a:ea typeface="Times New Roman" panose="02020603050405020304" pitchFamily="18" charset="0"/>
                <a:cs typeface="Arial" panose="020B0604020202020204" pitchFamily="34" charset="0"/>
              </a:rPr>
              <a:t>Θιβετιανός</a:t>
            </a:r>
            <a:r>
              <a:rPr lang="el-GR" sz="1800" dirty="0">
                <a:effectLst/>
                <a:latin typeface="Arial" panose="020B0604020202020204" pitchFamily="34" charset="0"/>
                <a:ea typeface="Times New Roman" panose="02020603050405020304" pitchFamily="18" charset="0"/>
                <a:cs typeface="Arial" panose="020B0604020202020204" pitchFamily="34" charset="0"/>
              </a:rPr>
              <a:t> μας λέει ότι οι Μαγνητικοί θεραπευτές στην Νέα Εποχή θα έχουν ελάχιστη ή καμία ομοιότητα ή σχέση με το έργο των μαγνητικών θεραπευτών στον κόσμο σήμερα.</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600"/>
              </a:spcBef>
              <a:spcAft>
                <a:spcPts val="600"/>
              </a:spcAft>
              <a:buClrTx/>
              <a:buSzTx/>
              <a:buFontTx/>
              <a:buNone/>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15000"/>
              </a:lnSpc>
              <a:spcBef>
                <a:spcPts val="600"/>
              </a:spcBef>
              <a:spcAft>
                <a:spcPts val="600"/>
              </a:spcAft>
              <a:buClrTx/>
              <a:buSzTx/>
              <a:buFontTx/>
              <a:buNone/>
              <a:tabLst/>
              <a:defRPr/>
            </a:pPr>
            <a:r>
              <a:rPr lang="el-GR" sz="2800" dirty="0"/>
              <a:t>Ο όρος «μαγνητικοί θεραπευτές» στον σημερινό κόσμο περιλαμβάνει όλους τους εργαζόμενους στον τομέα της υγειονομικής περίθαλψης, τους επαγγελματίες υγείας και όσους εργάζονται στην έρευνα για την ανάπτυξη νέων ουσιών ή φαρμάκων. Ιδανικά, εργάζονται με συμπόνια και με επιστήμονες για τη διαχείριση κρίσεων, π.χ. Επί του παρόντος χορηγούν εμβόλια για τον COVID-19. Αλλά ένα μεγάλο μέρος του επαγγέλματος της θεραπείας του σήμερα λειτουργεί γύρω από τις γραφειοκρατίες των ασφαλιστικών εταιριών, των φαρμακευτικών εταιρειών και των κοντόφθαλμων ιατρικών σχολών. Η θεραπεία και η υπηρεσία παρέχονται, αλλά είναι βαθιά διαταραγμένες, καθώς έχουν κυρίως επιχειρηματικό προσανατολισμό, αντί να παρέχονται οι βέλτιστες δυνατότητές στις υπηρεσίες υγείας.</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gn="just" defTabSz="914400" rtl="0" eaLnBrk="1" fontAlgn="auto" latinLnBrk="0" hangingPunct="1">
              <a:lnSpc>
                <a:spcPct val="115000"/>
              </a:lnSpc>
              <a:spcBef>
                <a:spcPts val="600"/>
              </a:spcBef>
              <a:spcAft>
                <a:spcPts val="600"/>
              </a:spcAft>
              <a:buClrTx/>
              <a:buSzTx/>
              <a:buFont typeface="Arial" panose="020B0604020202020204" pitchFamily="34" charset="0"/>
              <a:buNone/>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914400" lvl="1" indent="-457200" algn="l">
              <a:buFont typeface="Arial" panose="020B0604020202020204" pitchFamily="34" charset="0"/>
              <a:buChar char="•"/>
            </a:pPr>
            <a:r>
              <a:rPr lang="el-GR" sz="2800" b="0" i="0" dirty="0">
                <a:solidFill>
                  <a:srgbClr val="202124"/>
                </a:solidFill>
                <a:effectLst/>
                <a:latin typeface="arial" panose="020B0604020202020204" pitchFamily="34" charset="0"/>
              </a:rPr>
              <a:t>Σε αυτές, κάποιοι εργάζονται ως μαγνητικοί και ακτινοβόλοι θεραπευτές χρησιμοποιώντας τις ενέργειες της καρδιάς και του νου τους για να εκπέμπουν θεραπευτικές ενέργειες από το επίπεδο της Ψυχής. Το αληθινό τους έργο δεν έχει γίνει πλήρως αντιληπτό από την θεραπευτική κοινότητα, </a:t>
            </a:r>
            <a:r>
              <a:rPr lang="el-GR" sz="2800" b="0" i="0" u="sng" dirty="0">
                <a:solidFill>
                  <a:srgbClr val="202124"/>
                </a:solidFill>
                <a:effectLst/>
                <a:latin typeface="arial" panose="020B0604020202020204" pitchFamily="34" charset="0"/>
              </a:rPr>
              <a:t>μήπως επειδή </a:t>
            </a:r>
            <a:r>
              <a:rPr lang="el-GR" sz="2800" b="0" i="0" dirty="0">
                <a:solidFill>
                  <a:srgbClr val="202124"/>
                </a:solidFill>
                <a:effectLst/>
                <a:latin typeface="arial" panose="020B0604020202020204" pitchFamily="34" charset="0"/>
              </a:rPr>
              <a:t>εργάζονται για μια κοινότητα που ακόμα δεν έχει αναγνωρίσει την Ψυχή ως τον κύριο θεραπευτή;</a:t>
            </a:r>
          </a:p>
          <a:p>
            <a:br>
              <a:rPr lang="el-GR" sz="2800" b="0" i="0" dirty="0">
                <a:solidFill>
                  <a:srgbClr val="202124"/>
                </a:solidFill>
                <a:effectLst/>
                <a:latin typeface="arial" panose="020B0604020202020204" pitchFamily="34" charset="0"/>
              </a:rPr>
            </a:b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just" defTabSz="914400" rtl="0" eaLnBrk="1" fontAlgn="auto" latinLnBrk="0" hangingPunct="1">
              <a:lnSpc>
                <a:spcPct val="115000"/>
              </a:lnSpc>
              <a:spcBef>
                <a:spcPts val="600"/>
              </a:spcBef>
              <a:spcAft>
                <a:spcPts val="600"/>
              </a:spcAft>
              <a:buClrTx/>
              <a:buSzTx/>
              <a:buFont typeface="Courier New" panose="02070309020205020404" pitchFamily="49" charset="0"/>
              <a:buChar char="o"/>
              <a:tabLst/>
              <a:defRPr/>
            </a:pPr>
            <a:r>
              <a:rPr lang="el-GR" sz="2800" dirty="0"/>
              <a:t>FYI…..Η θεραπεία με ακτινοβολία περιλαμβάνει την θεραπεία μπλοκαρισμάτων στη σύνδεση με την  Ψυχή, ενώ η μαγνητική θεραπεία περιλαμβάνει εργασία απευθείας με </a:t>
            </a:r>
            <a:r>
              <a:rPr lang="el-GR" sz="2800" dirty="0" err="1"/>
              <a:t>αιθερικές</a:t>
            </a:r>
            <a:r>
              <a:rPr lang="el-GR" sz="2800" dirty="0"/>
              <a:t> ενέργειες του λεπτοφυούς σώματος, δηλαδή </a:t>
            </a:r>
            <a:r>
              <a:rPr lang="el-GR" sz="2800" dirty="0" err="1"/>
              <a:t>τσάκρας</a:t>
            </a:r>
            <a:r>
              <a:rPr lang="el-GR" sz="2800" dirty="0"/>
              <a:t> και ροές ζωτικής ενέργειας.</a:t>
            </a: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1200150" marR="0" lvl="2" indent="-285750" algn="just" defTabSz="914400" rtl="0" eaLnBrk="1" fontAlgn="auto" latinLnBrk="0" hangingPunct="1">
              <a:lnSpc>
                <a:spcPct val="115000"/>
              </a:lnSpc>
              <a:spcBef>
                <a:spcPts val="600"/>
              </a:spcBef>
              <a:spcAft>
                <a:spcPts val="600"/>
              </a:spcAft>
              <a:buClrTx/>
              <a:buSzTx/>
              <a:buFont typeface="Courier New" panose="02070309020205020404" pitchFamily="49" charset="0"/>
              <a:buChar char="o"/>
              <a:tabLst/>
              <a:defRPr/>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457200" marR="0" lvl="1" indent="0" algn="just" defTabSz="914400" rtl="0" eaLnBrk="1" fontAlgn="auto" latinLnBrk="0" hangingPunct="1">
              <a:lnSpc>
                <a:spcPct val="115000"/>
              </a:lnSpc>
              <a:spcBef>
                <a:spcPts val="600"/>
              </a:spcBef>
              <a:spcAft>
                <a:spcPts val="600"/>
              </a:spcAft>
              <a:buClrTx/>
              <a:buSzTx/>
              <a:buFont typeface="Arial" panose="020B0604020202020204" pitchFamily="34" charset="0"/>
              <a:buNone/>
              <a:tabLst/>
              <a:defRPr/>
            </a:pPr>
            <a:endParaRPr lang="el-GR" sz="1800" dirty="0">
              <a:effectLst/>
              <a:latin typeface="Arial" panose="020B0604020202020204" pitchFamily="34" charset="0"/>
              <a:ea typeface="Times New Roman" panose="02020603050405020304" pitchFamily="18" charset="0"/>
              <a:cs typeface="Arial" panose="020B0604020202020204" pitchFamily="34" charset="0"/>
            </a:endParaRPr>
          </a:p>
          <a:p>
            <a:pPr marL="742950" marR="0" lvl="1" indent="-285750" algn="just" defTabSz="914400" rtl="0" eaLnBrk="1" fontAlgn="auto" latinLnBrk="0" hangingPunct="1">
              <a:lnSpc>
                <a:spcPct val="115000"/>
              </a:lnSpc>
              <a:spcBef>
                <a:spcPts val="600"/>
              </a:spcBef>
              <a:spcAft>
                <a:spcPts val="600"/>
              </a:spcAft>
              <a:buClrTx/>
              <a:buSzTx/>
              <a:buFont typeface="Arial" panose="020B0604020202020204" pitchFamily="34" charset="0"/>
              <a:buChar char="•"/>
              <a:tabLst/>
              <a:defRPr/>
            </a:pPr>
            <a:r>
              <a:rPr lang="el-GR" sz="2800" dirty="0"/>
              <a:t>Για να λειτουργήσει στο μέγιστο δυνατό ο Μαγνητικός Θεραπευτής, θα πρέπει να έχει κατανόηση της οργάνωσης και της κυκλοφορίας της πνευματικής δύναμης και να έχει εξαλείψει τυχόν εμπόδια εντός του που θα μπορούσαν να εμποδίσουν τη ροή των μαγνητικών και ακτινοβόλων ζωτικών δυνάμεων.</a:t>
            </a: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600"/>
              </a:spcBef>
              <a:spcAft>
                <a:spcPts val="600"/>
              </a:spcAft>
            </a:pPr>
            <a:endParaRPr lang="en-AU" sz="1800" dirty="0">
              <a:effectLst/>
              <a:latin typeface="Arial" panose="020B0604020202020204" pitchFamily="34" charset="0"/>
              <a:ea typeface="Times New Roman" panose="02020603050405020304" pitchFamily="18" charset="0"/>
              <a:cs typeface="Arial" panose="020B0604020202020204" pitchFamily="34" charset="0"/>
            </a:endParaRPr>
          </a:p>
          <a:p>
            <a:pPr marL="0" marR="0" lvl="0" indent="0">
              <a:lnSpc>
                <a:spcPct val="115000"/>
              </a:lnSpc>
              <a:spcBef>
                <a:spcPts val="0"/>
              </a:spcBef>
              <a:spcAft>
                <a:spcPts val="1000"/>
              </a:spcAft>
              <a:buSzPts val="1200"/>
              <a:buFont typeface="Symbol" panose="05050102010706020507" pitchFamily="18" charset="2"/>
              <a:buNone/>
            </a:pPr>
            <a:endParaRPr lang="el-GR" sz="1800" dirty="0">
              <a:effectLst/>
              <a:latin typeface="Arial" panose="020B0604020202020204" pitchFamily="34" charset="0"/>
              <a:ea typeface="Calibri" panose="020F0502020204030204" pitchFamily="34" charset="0"/>
              <a:cs typeface="Symbol" panose="05050102010706020507" pitchFamily="18" charset="2"/>
            </a:endParaRPr>
          </a:p>
          <a:p>
            <a:pPr marL="0" marR="0" lvl="0" indent="0">
              <a:lnSpc>
                <a:spcPct val="115000"/>
              </a:lnSpc>
              <a:spcBef>
                <a:spcPts val="0"/>
              </a:spcBef>
              <a:spcAft>
                <a:spcPts val="1000"/>
              </a:spcAft>
              <a:buSzPts val="1200"/>
              <a:buFont typeface="Symbol" panose="05050102010706020507" pitchFamily="18" charset="2"/>
              <a:buNone/>
            </a:pPr>
            <a:r>
              <a:rPr lang="el-GR" sz="2800" dirty="0"/>
              <a:t>Έτσι, βοηθώντας να επιτευχθεί ισορροπία στην ψυχική, συναισθηματική και φυσική ζωή και υγεία του ατόμου… ο μαγνητικός θεραπευτής διευκολύνει τη θεραπεία της προσωπικότητας των ατόμων σε όλες τις όψεις της φύσης τους, δηλαδή ψυχική, συναισθηματική και φυσική, μέσω της σωστής οργάνωσης και κυκλοφορίας της δύναμης.</a:t>
            </a:r>
            <a:endParaRPr lang="en-US" sz="1800" dirty="0">
              <a:effectLst/>
              <a:latin typeface="Calibri" panose="020F0502020204030204" pitchFamily="34" charset="0"/>
              <a:ea typeface="Calibri" panose="020F0502020204030204" pitchFamily="34" charset="0"/>
              <a:cs typeface="Symbol" panose="05050102010706020507" pitchFamily="18" charset="2"/>
            </a:endParaRPr>
          </a:p>
          <a:p>
            <a:endParaRPr lang="en-US" sz="1200" kern="1200" dirty="0">
              <a:solidFill>
                <a:schemeClr val="tx1"/>
              </a:solidFill>
              <a:latin typeface="+mn-lt"/>
              <a:ea typeface="+mn-ea"/>
              <a:cs typeface="+mn-cs"/>
            </a:endParaRPr>
          </a:p>
          <a:p>
            <a:pPr algn="l"/>
            <a:endParaRPr lang="el-GR" b="0" i="0" dirty="0">
              <a:solidFill>
                <a:srgbClr val="202124"/>
              </a:solidFill>
              <a:effectLst/>
              <a:latin typeface="arial" panose="020B0604020202020204" pitchFamily="34" charset="0"/>
            </a:endParaRPr>
          </a:p>
          <a:p>
            <a:pPr algn="l"/>
            <a:r>
              <a:rPr lang="el-GR" b="0" i="0" dirty="0">
                <a:solidFill>
                  <a:srgbClr val="202124"/>
                </a:solidFill>
                <a:effectLst/>
                <a:latin typeface="arial" panose="020B0604020202020204" pitchFamily="34" charset="0"/>
              </a:rPr>
              <a:t>Ο </a:t>
            </a:r>
            <a:r>
              <a:rPr lang="el-GR" b="0" i="0" dirty="0" err="1">
                <a:solidFill>
                  <a:srgbClr val="202124"/>
                </a:solidFill>
                <a:effectLst/>
                <a:latin typeface="arial" panose="020B0604020202020204" pitchFamily="34" charset="0"/>
              </a:rPr>
              <a:t>Θιβετιανός</a:t>
            </a:r>
            <a:r>
              <a:rPr lang="el-GR" b="0" i="0" dirty="0">
                <a:solidFill>
                  <a:srgbClr val="202124"/>
                </a:solidFill>
                <a:effectLst/>
                <a:latin typeface="arial" panose="020B0604020202020204" pitchFamily="34" charset="0"/>
              </a:rPr>
              <a:t> μας λέει ότι ο Μαγνητικός Θεραπευτής του μέλλοντος θα λειτουργεί σε 3 διαφορετικά επίπεδα:</a:t>
            </a:r>
          </a:p>
          <a:p>
            <a:br>
              <a:rPr lang="el-GR" b="0" i="0" dirty="0">
                <a:solidFill>
                  <a:srgbClr val="202124"/>
                </a:solidFill>
                <a:effectLst/>
                <a:latin typeface="arial" panose="020B0604020202020204" pitchFamily="34" charset="0"/>
              </a:rPr>
            </a:br>
            <a:endParaRPr lang="el-GR" sz="1200" kern="1200" dirty="0">
              <a:solidFill>
                <a:schemeClr val="tx1"/>
              </a:solidFill>
              <a:latin typeface="+mn-lt"/>
              <a:ea typeface="+mn-ea"/>
              <a:cs typeface="+mn-cs"/>
            </a:endParaRPr>
          </a:p>
          <a:p>
            <a:pPr marL="228600" indent="-228600">
              <a:buFont typeface="+mj-lt"/>
              <a:buAutoNum type="arabicPeriod"/>
            </a:pPr>
            <a:r>
              <a:rPr lang="el-GR" dirty="0"/>
              <a:t>Όταν  εργάζεται  με μια ασθένεια μαζί με το άτομο, είτε στο σώμα είτε στο νου, ο θεραπευτής θα μεταδίδει την θεραπευτική ενέργεια από την «ζώσα δύναμη» της Ψυχής απευθείας στον ασθενή. </a:t>
            </a:r>
          </a:p>
          <a:p>
            <a:pPr marL="0" indent="0">
              <a:buFont typeface="+mj-lt"/>
              <a:buNone/>
            </a:pPr>
            <a:endParaRPr lang="en-US" sz="1200" kern="1200" dirty="0">
              <a:solidFill>
                <a:schemeClr val="tx1"/>
              </a:solidFill>
              <a:latin typeface="+mn-lt"/>
              <a:ea typeface="+mn-ea"/>
              <a:cs typeface="+mn-cs"/>
            </a:endParaRPr>
          </a:p>
          <a:p>
            <a:pPr marL="628650" lvl="1" indent="-171450">
              <a:buFont typeface="Arial" panose="020B0604020202020204" pitchFamily="34" charset="0"/>
              <a:buChar char="•"/>
            </a:pPr>
            <a:r>
              <a:rPr lang="el-GR" dirty="0"/>
              <a:t>Ο Μαγνητικός Θεραπευτής μπορεί επίσης να εργαστεί σε Νοητικά επίπεδα μεταφέροντας τηλεπαθητικά φώτιση (</a:t>
            </a:r>
            <a:r>
              <a:rPr lang="el-GR" dirty="0" err="1"/>
              <a:t>Buddhi</a:t>
            </a:r>
            <a:r>
              <a:rPr lang="el-GR" dirty="0"/>
              <a:t>) στον ασθενή για να διαλύσει την ψευδαίσθηση. Αυτά και τα δύο έχουν ως αποτέλεσμα την εργασία με τα αίτια μιας ασθένειας και όχι τα εξωτερικά αποτελέσματα.</a:t>
            </a:r>
          </a:p>
          <a:p>
            <a:pPr marL="628650" lvl="1" indent="-171450">
              <a:buFont typeface="Arial" panose="020B0604020202020204" pitchFamily="34" charset="0"/>
              <a:buChar char="•"/>
            </a:pPr>
            <a:r>
              <a:rPr lang="el-GR" dirty="0"/>
              <a:t> Μπορεί να δουλέψει με τους </a:t>
            </a:r>
            <a:r>
              <a:rPr lang="el-GR" dirty="0" err="1"/>
              <a:t>Nάντις</a:t>
            </a:r>
            <a:r>
              <a:rPr lang="el-GR" dirty="0"/>
              <a:t>  στο </a:t>
            </a:r>
            <a:r>
              <a:rPr lang="el-GR" dirty="0" err="1"/>
              <a:t>αιθερικό</a:t>
            </a:r>
            <a:r>
              <a:rPr lang="el-GR" dirty="0"/>
              <a:t> σώμα για να αυξήσει τα ζωτικά εστιακά σημεία ενέργειας.</a:t>
            </a:r>
            <a:endParaRPr lang="en-US" sz="1200" kern="1200" dirty="0">
              <a:solidFill>
                <a:schemeClr val="tx1"/>
              </a:solidFill>
              <a:latin typeface="+mn-lt"/>
              <a:ea typeface="+mn-ea"/>
              <a:cs typeface="+mn-cs"/>
            </a:endParaRPr>
          </a:p>
          <a:p>
            <a:pPr marL="0" indent="0">
              <a:buFont typeface="+mj-lt"/>
              <a:buNone/>
            </a:pPr>
            <a:endParaRPr lang="en-US" sz="1200" kern="1200" dirty="0">
              <a:solidFill>
                <a:schemeClr val="tx1"/>
              </a:solidFill>
              <a:latin typeface="+mn-lt"/>
              <a:ea typeface="+mn-ea"/>
              <a:cs typeface="+mn-cs"/>
            </a:endParaRPr>
          </a:p>
          <a:p>
            <a:pPr algn="l"/>
            <a:r>
              <a:rPr lang="el-GR" b="0" i="0" dirty="0">
                <a:solidFill>
                  <a:srgbClr val="202124"/>
                </a:solidFill>
                <a:effectLst/>
                <a:latin typeface="arial" panose="020B0604020202020204" pitchFamily="34" charset="0"/>
              </a:rPr>
              <a:t>2. Ο Μαγνητικός Θεραπευτής θα διευκολύνει τη θεραπεία της </a:t>
            </a:r>
            <a:r>
              <a:rPr lang="el-GR" b="0" i="0" u="sng" dirty="0">
                <a:solidFill>
                  <a:srgbClr val="202124"/>
                </a:solidFill>
                <a:effectLst/>
                <a:latin typeface="arial" panose="020B0604020202020204" pitchFamily="34" charset="0"/>
              </a:rPr>
              <a:t>Προσωπικότητας</a:t>
            </a:r>
            <a:r>
              <a:rPr lang="el-GR" b="0" i="0" dirty="0">
                <a:solidFill>
                  <a:srgbClr val="202124"/>
                </a:solidFill>
                <a:effectLst/>
                <a:latin typeface="arial" panose="020B0604020202020204" pitchFamily="34" charset="0"/>
              </a:rPr>
              <a:t> εργαζόμενος με νοημοσύνη υποκειμενικά, με ζωτικές δυνάμεις, </a:t>
            </a:r>
            <a:r>
              <a:rPr lang="el-GR" b="0" i="0" dirty="0" err="1">
                <a:solidFill>
                  <a:srgbClr val="202124"/>
                </a:solidFill>
                <a:effectLst/>
                <a:latin typeface="arial" panose="020B0604020202020204" pitchFamily="34" charset="0"/>
              </a:rPr>
              <a:t>πρανικές</a:t>
            </a:r>
            <a:r>
              <a:rPr lang="el-GR" b="0" i="0" dirty="0">
                <a:solidFill>
                  <a:srgbClr val="202124"/>
                </a:solidFill>
                <a:effectLst/>
                <a:latin typeface="arial" panose="020B0604020202020204" pitchFamily="34" charset="0"/>
              </a:rPr>
              <a:t> ή ζωτικές ενέργειες  μέσα στο </a:t>
            </a:r>
            <a:r>
              <a:rPr lang="el-GR" b="0" i="0" dirty="0" err="1">
                <a:solidFill>
                  <a:srgbClr val="202124"/>
                </a:solidFill>
                <a:effectLst/>
                <a:latin typeface="arial" panose="020B0604020202020204" pitchFamily="34" charset="0"/>
              </a:rPr>
              <a:t>αιθερικό</a:t>
            </a:r>
            <a:r>
              <a:rPr lang="el-GR" b="0" i="0" dirty="0">
                <a:solidFill>
                  <a:srgbClr val="202124"/>
                </a:solidFill>
                <a:effectLst/>
                <a:latin typeface="arial" panose="020B0604020202020204" pitchFamily="34" charset="0"/>
              </a:rPr>
              <a:t> σώμα για να εξαλείψει την ασθένεια και να θεραπεύσει την ρήξη που υφίσταται μεταξύ του ανθρώπινου βασιλείου και του βασιλείου των </a:t>
            </a:r>
            <a:r>
              <a:rPr lang="el-GR" b="0" i="0" dirty="0" err="1">
                <a:solidFill>
                  <a:srgbClr val="202124"/>
                </a:solidFill>
                <a:effectLst/>
                <a:latin typeface="arial" panose="020B0604020202020204" pitchFamily="34" charset="0"/>
              </a:rPr>
              <a:t>ντέβα</a:t>
            </a:r>
            <a:r>
              <a:rPr lang="el-GR" b="0" i="0" dirty="0">
                <a:solidFill>
                  <a:srgbClr val="202124"/>
                </a:solidFill>
                <a:effectLst/>
                <a:latin typeface="arial" panose="020B0604020202020204" pitchFamily="34" charset="0"/>
              </a:rPr>
              <a:t>.</a:t>
            </a:r>
          </a:p>
          <a:p>
            <a:endParaRPr lang="en-US" sz="1200" kern="1200" dirty="0">
              <a:solidFill>
                <a:schemeClr val="tx1"/>
              </a:solidFill>
              <a:latin typeface="+mn-lt"/>
              <a:ea typeface="+mn-ea"/>
              <a:cs typeface="+mn-cs"/>
            </a:endParaRPr>
          </a:p>
          <a:p>
            <a:pPr marL="457200" lvl="1" indent="0">
              <a:buFont typeface="Arial" panose="020B0604020202020204" pitchFamily="34" charset="0"/>
              <a:buNone/>
            </a:pPr>
            <a:endParaRPr lang="el-GR" sz="1200" dirty="0">
              <a:effectLst/>
              <a:latin typeface="Arial" panose="020B0604020202020204" pitchFamily="34" charset="0"/>
              <a:ea typeface="Times New Roman" panose="02020603050405020304" pitchFamily="18" charset="0"/>
              <a:cs typeface="Arial" panose="020B0604020202020204" pitchFamily="34" charset="0"/>
            </a:endParaRPr>
          </a:p>
          <a:p>
            <a:pPr marL="685800" lvl="1" indent="-228600">
              <a:buFont typeface="Arial" panose="020B0604020202020204" pitchFamily="34" charset="0"/>
              <a:buChar char="•"/>
            </a:pPr>
            <a:r>
              <a:rPr lang="el-GR" dirty="0"/>
              <a:t>Εργαζόμενος από το επίπεδο της Ψυχής, θα ξέρει να κατευθύνει ακτινοβολίες ή  μαγνητικές θεραπευτικές ενέργειες…. ως αποτέλεσμα, θα  προσδιορίζει το είδος της θεραπείας, θα καθορίζει ποια εργαλεία θα χρησιμοποιήσει και θα κατευθύνει τις θεραπευτικές ενέργειες προς συγκεκριμένους στόχους. </a:t>
            </a:r>
          </a:p>
          <a:p>
            <a:pPr marL="685800" lvl="1" indent="-228600">
              <a:buFont typeface="Arial" panose="020B0604020202020204" pitchFamily="34" charset="0"/>
              <a:buChar char="•"/>
            </a:pPr>
            <a:r>
              <a:rPr lang="el-GR" b="0" i="0" dirty="0">
                <a:solidFill>
                  <a:srgbClr val="202124"/>
                </a:solidFill>
                <a:effectLst/>
                <a:latin typeface="arial" panose="020B0604020202020204" pitchFamily="34" charset="0"/>
              </a:rPr>
              <a:t>Έτσι, οι Μαγνητικοί Θεραπευτές θα μελετήσουν τους νόμους της υγείας και των ορθών σχέσεων, που είναι οι νόμοι της ζωής. </a:t>
            </a:r>
          </a:p>
          <a:p>
            <a:endParaRPr lang="en-US" sz="1200" kern="1200" dirty="0">
              <a:solidFill>
                <a:schemeClr val="tx1"/>
              </a:solidFill>
              <a:latin typeface="+mn-lt"/>
              <a:ea typeface="+mn-ea"/>
              <a:cs typeface="+mn-cs"/>
            </a:endParaRPr>
          </a:p>
          <a:p>
            <a:pPr marL="0" indent="0">
              <a:buFont typeface="+mj-lt"/>
              <a:buNone/>
            </a:pPr>
            <a:r>
              <a:rPr lang="el-GR" dirty="0"/>
              <a:t>3. Θεραπεία σε </a:t>
            </a:r>
            <a:r>
              <a:rPr lang="el-GR" u="sng" dirty="0"/>
              <a:t>Ομαδικό επίπεδο</a:t>
            </a:r>
            <a:r>
              <a:rPr lang="el-GR" dirty="0"/>
              <a:t>, ο Μαγνητικός Θεραπευτής πρέπει να ταυτίσει τη συνείδηση του ​​με την Ιεραρχία των Διδασκάλων  σε ομαδικό σχηματισμό και όχι ως ξεχωριστό άτομο. Αυτό θα     </a:t>
            </a:r>
          </a:p>
          <a:p>
            <a:pPr marL="0" indent="0">
              <a:buFont typeface="+mj-lt"/>
              <a:buNone/>
            </a:pPr>
            <a:r>
              <a:rPr lang="el-GR" dirty="0"/>
              <a:t>     επιτρέψει τον συντονισμό και τη θεραπεία της εκάστοτε ομάδας-ασθενούς , επιτρέποντας έτσι στην ομάδα να γίνει ένα όργανο διανομής ενέργειας. </a:t>
            </a:r>
          </a:p>
          <a:p>
            <a:pPr marL="0" indent="0">
              <a:buFont typeface="+mj-lt"/>
              <a:buNone/>
            </a:pPr>
            <a:endParaRPr lang="en-US" sz="1200" kern="1200" baseline="0" dirty="0">
              <a:solidFill>
                <a:schemeClr val="tx1"/>
              </a:solidFill>
              <a:latin typeface="+mn-lt"/>
              <a:ea typeface="+mn-ea"/>
              <a:cs typeface="+mn-cs"/>
            </a:endParaRPr>
          </a:p>
          <a:p>
            <a:pPr marL="628650" lvl="1" indent="-171450">
              <a:buFont typeface="Arial" panose="020B0604020202020204" pitchFamily="34" charset="0"/>
              <a:buChar char="•"/>
            </a:pPr>
            <a:r>
              <a:rPr lang="el-GR" dirty="0"/>
              <a:t>Η ομάδα μπορεί να είναι οτιδήποτε, μια ΜΚΟ, μια εταιρεία , έως  και ένα έθνος.</a:t>
            </a:r>
            <a:endParaRPr lang="en-US" sz="1200" kern="1200" baseline="0" dirty="0">
              <a:solidFill>
                <a:schemeClr val="tx1"/>
              </a:solidFill>
              <a:latin typeface="+mn-lt"/>
              <a:ea typeface="+mn-ea"/>
              <a:cs typeface="+mn-cs"/>
            </a:endParaRPr>
          </a:p>
          <a:p>
            <a:pPr marL="0" lvl="0" indent="0">
              <a:buFontTx/>
              <a:buNone/>
            </a:pPr>
            <a:endParaRPr lang="en-US" sz="1200"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lgn="l"/>
            <a:r>
              <a:rPr lang="el-GR" sz="1600" b="1" i="0" dirty="0">
                <a:solidFill>
                  <a:srgbClr val="202124"/>
                </a:solidFill>
                <a:effectLst/>
                <a:latin typeface="arial" panose="020B0604020202020204" pitchFamily="34" charset="0"/>
              </a:rPr>
              <a:t>Ατομική Θεραπεία</a:t>
            </a:r>
          </a:p>
          <a:p>
            <a:br>
              <a:rPr lang="el-GR" sz="1600" b="0" i="0" dirty="0">
                <a:solidFill>
                  <a:srgbClr val="202124"/>
                </a:solidFill>
                <a:effectLst/>
                <a:latin typeface="arial" panose="020B0604020202020204" pitchFamily="34" charset="0"/>
              </a:rPr>
            </a:br>
            <a:r>
              <a:rPr lang="el-GR" sz="1600" b="0" i="0" dirty="0">
                <a:solidFill>
                  <a:srgbClr val="202124"/>
                </a:solidFill>
                <a:effectLst/>
                <a:latin typeface="arial" panose="020B0604020202020204" pitchFamily="34" charset="0"/>
              </a:rPr>
              <a:t>Ο Μαγνητικός Θεραπευτής θα εργαστεί από το επίπεδο της Ψυχής και θα μάθει να μεταδίδει την θεραπευτική ενέργεια από την «ζώσα δύναμη» της Ψυχής </a:t>
            </a:r>
            <a:r>
              <a:rPr lang="el-GR" sz="1600" b="0" i="0" u="sng" dirty="0">
                <a:solidFill>
                  <a:srgbClr val="202124"/>
                </a:solidFill>
                <a:effectLst/>
                <a:latin typeface="arial" panose="020B0604020202020204" pitchFamily="34" charset="0"/>
              </a:rPr>
              <a:t>απευθείας στον ασθενή</a:t>
            </a:r>
            <a:r>
              <a:rPr lang="el-GR" sz="1600" b="0" i="0" dirty="0">
                <a:solidFill>
                  <a:srgbClr val="202124"/>
                </a:solidFill>
                <a:effectLst/>
                <a:latin typeface="arial" panose="020B0604020202020204" pitchFamily="34" charset="0"/>
              </a:rPr>
              <a:t>. Αυτό θα βοηθήσει στον εξαγνισμό της κατώτερης ψυχικής και </a:t>
            </a:r>
            <a:r>
              <a:rPr lang="el-GR" sz="1600" b="0" i="0" dirty="0" err="1">
                <a:solidFill>
                  <a:srgbClr val="202124"/>
                </a:solidFill>
                <a:effectLst/>
                <a:latin typeface="arial" panose="020B0604020202020204" pitchFamily="34" charset="0"/>
              </a:rPr>
              <a:t>αιθερικής</a:t>
            </a:r>
            <a:r>
              <a:rPr lang="el-GR" sz="1600" b="0" i="0" dirty="0">
                <a:solidFill>
                  <a:srgbClr val="202124"/>
                </a:solidFill>
                <a:effectLst/>
                <a:latin typeface="arial" panose="020B0604020202020204" pitchFamily="34" charset="0"/>
              </a:rPr>
              <a:t> φύσης του από την ψευδαίσθηση, η οποία είναι η πηγή της ασθένειας στα </a:t>
            </a:r>
            <a:r>
              <a:rPr lang="el-GR" sz="1600" b="0" i="0" dirty="0" err="1">
                <a:solidFill>
                  <a:srgbClr val="202124"/>
                </a:solidFill>
                <a:effectLst/>
                <a:latin typeface="arial" panose="020B0604020202020204" pitchFamily="34" charset="0"/>
              </a:rPr>
              <a:t>αιθερικά</a:t>
            </a:r>
            <a:r>
              <a:rPr lang="el-GR" sz="1600" b="0" i="0" dirty="0">
                <a:solidFill>
                  <a:srgbClr val="202124"/>
                </a:solidFill>
                <a:effectLst/>
                <a:latin typeface="arial" panose="020B0604020202020204" pitchFamily="34" charset="0"/>
              </a:rPr>
              <a:t> και ζωτικά σώματα. Αυτό σημαίνει ότι ο θεραπευτής έχει επιτύχει σε μεγάλο ποσοστό να είναι Ψυχικά εμποτισμένος.</a:t>
            </a:r>
          </a:p>
          <a:p>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a:lnSpc>
                <a:spcPct val="115000"/>
              </a:lnSpc>
              <a:spcBef>
                <a:spcPts val="600"/>
              </a:spcBef>
              <a:spcAft>
                <a:spcPts val="600"/>
              </a:spcAft>
              <a:buFont typeface="Symbol" panose="05050102010706020507" pitchFamily="18" charset="2"/>
              <a:buChar char=""/>
            </a:pPr>
            <a:r>
              <a:rPr lang="el-GR" sz="1600" dirty="0"/>
              <a:t>Για αυτόν τον τύπο θεραπευτικής εργασίας, ο </a:t>
            </a:r>
            <a:r>
              <a:rPr lang="el-GR" sz="1600" b="0" i="0" dirty="0">
                <a:solidFill>
                  <a:srgbClr val="202124"/>
                </a:solidFill>
                <a:effectLst/>
                <a:latin typeface="arial" panose="020B0604020202020204" pitchFamily="34" charset="0"/>
              </a:rPr>
              <a:t>Μαγνητικός Θεραπευτής </a:t>
            </a:r>
            <a:r>
              <a:rPr lang="el-GR" sz="1600" dirty="0"/>
              <a:t>θα συνεργαστεί με τον ασθενή σε διαφορετικά επίπεδα. Θα έχει ήδη κατασκευάσει την </a:t>
            </a:r>
            <a:r>
              <a:rPr lang="el-GR" sz="1600" dirty="0" err="1"/>
              <a:t>Ανταχκάρανα</a:t>
            </a:r>
            <a:r>
              <a:rPr lang="el-GR" sz="1600" dirty="0"/>
              <a:t> για άμεση πρόσβαση σε ενέργειες που προέρχονται από την Πνευματική Τριάδα μέσω της Ψυχής. </a:t>
            </a:r>
          </a:p>
          <a:p>
            <a:pPr marL="342900" marR="0" lvl="0" indent="-342900" algn="l">
              <a:lnSpc>
                <a:spcPct val="115000"/>
              </a:lnSpc>
              <a:spcBef>
                <a:spcPts val="600"/>
              </a:spcBef>
              <a:spcAft>
                <a:spcPts val="600"/>
              </a:spcAft>
              <a:buFont typeface="Symbol" panose="05050102010706020507" pitchFamily="18" charset="2"/>
              <a:buChar char=""/>
            </a:pPr>
            <a:r>
              <a:rPr lang="el-GR" sz="2400" dirty="0"/>
              <a:t>Για να διευκολύνει τη θεραπεία και να βοηθήσει τον ασθενή να εξελίξει προσωπικά, την ενέργεια του </a:t>
            </a:r>
            <a:r>
              <a:rPr lang="el-GR" sz="2400" dirty="0" err="1"/>
              <a:t>Βούδι</a:t>
            </a:r>
            <a:r>
              <a:rPr lang="el-GR" sz="2400" dirty="0"/>
              <a:t>,  θα αντικαταστήσει τυχόν </a:t>
            </a:r>
            <a:r>
              <a:rPr lang="el-GR" sz="2400" dirty="0" err="1"/>
              <a:t>παρεκλίνουσες</a:t>
            </a:r>
            <a:r>
              <a:rPr lang="el-GR" sz="2400" dirty="0"/>
              <a:t> αστρικές ενέργειες που προκαλούν δυσφορία ψυχολογικά. </a:t>
            </a:r>
            <a:br>
              <a:rPr lang="el-GR" sz="2400" dirty="0"/>
            </a:b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600"/>
              </a:spcBef>
              <a:spcAft>
                <a:spcPts val="600"/>
              </a:spcAft>
            </a:pPr>
            <a:r>
              <a:rPr lang="el-GR" sz="1600" b="1" dirty="0"/>
              <a:t>Ατομική Φυσική θεραπεία και θεραπεία  του Λεπτοφυούς σώματος</a:t>
            </a:r>
          </a:p>
          <a:p>
            <a:pPr marL="0" marR="0" algn="just">
              <a:lnSpc>
                <a:spcPct val="115000"/>
              </a:lnSpc>
              <a:spcBef>
                <a:spcPts val="600"/>
              </a:spcBef>
              <a:spcAft>
                <a:spcPts val="600"/>
              </a:spcAft>
            </a:pPr>
            <a:endParaRPr lang="en-US" sz="1100" b="1" dirty="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nSpc>
                <a:spcPct val="115000"/>
              </a:lnSpc>
              <a:spcBef>
                <a:spcPts val="0"/>
              </a:spcBef>
              <a:spcAft>
                <a:spcPts val="1000"/>
              </a:spcAft>
              <a:buSzPts val="1200"/>
              <a:buFont typeface="Symbol" panose="05050102010706020507" pitchFamily="18" charset="2"/>
              <a:buChar char=""/>
            </a:pPr>
            <a:r>
              <a:rPr lang="el-GR" sz="1600" b="0" i="0" dirty="0">
                <a:solidFill>
                  <a:srgbClr val="202124"/>
                </a:solidFill>
                <a:effectLst/>
                <a:latin typeface="arial" panose="020B0604020202020204" pitchFamily="34" charset="0"/>
              </a:rPr>
              <a:t>Ο Μαγνητικός Θεραπευτής θα εργαστεί νοήμονα με τις ζωτικές δυνάμεις του αιθερικού σώματος του ασθενούς και θα έχει την ικανότητα να εντοπίσει την προέλευση και την πηγή της ασθένειας για να διευκολύνει την επούλωση, συσχετίζοντας έτσι την αιτία και το αποτέλεσμα.</a:t>
            </a:r>
          </a:p>
          <a:p>
            <a:endParaRPr lang="en-US" sz="1100" kern="1200" dirty="0">
              <a:effectLst/>
              <a:latin typeface="Arial" panose="020B0604020202020204" pitchFamily="34" charset="0"/>
              <a:ea typeface="+mn-ea"/>
              <a:cs typeface="Symbol" panose="05050102010706020507" pitchFamily="18" charset="2"/>
            </a:endParaRPr>
          </a:p>
          <a:p>
            <a:pPr marL="342900" marR="0" lvl="0" indent="-342900">
              <a:lnSpc>
                <a:spcPct val="115000"/>
              </a:lnSpc>
              <a:spcBef>
                <a:spcPts val="0"/>
              </a:spcBef>
              <a:spcAft>
                <a:spcPts val="1000"/>
              </a:spcAft>
              <a:buSzPts val="1200"/>
              <a:buFont typeface="Symbol" panose="05050102010706020507" pitchFamily="18" charset="2"/>
              <a:buChar char=""/>
            </a:pPr>
            <a:r>
              <a:rPr lang="el-GR" sz="1600" b="0" i="0" dirty="0">
                <a:solidFill>
                  <a:srgbClr val="202124"/>
                </a:solidFill>
                <a:effectLst/>
                <a:latin typeface="arial" panose="020B0604020202020204" pitchFamily="34" charset="0"/>
              </a:rPr>
              <a:t>Η θεραπεία της προσωπικότητας μπορεί να επιτευχθεί με την υποκειμενική εργασία με ζωτικές δυνάμεις, </a:t>
            </a:r>
            <a:r>
              <a:rPr lang="el-GR" sz="1600" b="0" i="0" dirty="0" err="1">
                <a:solidFill>
                  <a:srgbClr val="202124"/>
                </a:solidFill>
                <a:effectLst/>
                <a:latin typeface="arial" panose="020B0604020202020204" pitchFamily="34" charset="0"/>
              </a:rPr>
              <a:t>πρανικές</a:t>
            </a:r>
            <a:r>
              <a:rPr lang="el-GR" sz="1600" b="0" i="0" dirty="0">
                <a:solidFill>
                  <a:srgbClr val="202124"/>
                </a:solidFill>
                <a:effectLst/>
                <a:latin typeface="arial" panose="020B0604020202020204" pitchFamily="34" charset="0"/>
              </a:rPr>
              <a:t> ή ζωτικές ενέργειες στα </a:t>
            </a:r>
            <a:r>
              <a:rPr lang="el-GR" sz="1600" b="0" i="0" dirty="0" err="1">
                <a:solidFill>
                  <a:srgbClr val="202124"/>
                </a:solidFill>
                <a:effectLst/>
                <a:latin typeface="arial" panose="020B0604020202020204" pitchFamily="34" charset="0"/>
              </a:rPr>
              <a:t>αιθερικά</a:t>
            </a:r>
            <a:r>
              <a:rPr lang="el-GR" sz="1600" b="0" i="0" dirty="0">
                <a:solidFill>
                  <a:srgbClr val="202124"/>
                </a:solidFill>
                <a:effectLst/>
                <a:latin typeface="arial" panose="020B0604020202020204" pitchFamily="34" charset="0"/>
              </a:rPr>
              <a:t> ή ζωτικά σώματα για την εξάλειψη της ασθένειας.</a:t>
            </a:r>
          </a:p>
          <a:p>
            <a:endParaRPr lang="en-US" sz="1100" dirty="0">
              <a:effectLst/>
              <a:latin typeface="Calibri" panose="020F0502020204030204" pitchFamily="34" charset="0"/>
              <a:ea typeface="Calibri" panose="020F0502020204030204" pitchFamily="34" charset="0"/>
              <a:cs typeface="Symbol" panose="05050102010706020507" pitchFamily="18" charset="2"/>
            </a:endParaRPr>
          </a:p>
          <a:p>
            <a:pPr marL="342900" marR="0" lvl="0" indent="-342900" algn="just">
              <a:lnSpc>
                <a:spcPct val="115000"/>
              </a:lnSpc>
              <a:spcBef>
                <a:spcPts val="600"/>
              </a:spcBef>
              <a:spcAft>
                <a:spcPts val="600"/>
              </a:spcAft>
              <a:buFont typeface="Symbol" panose="05050102010706020507" pitchFamily="18" charset="2"/>
              <a:buChar char=""/>
            </a:pPr>
            <a:r>
              <a:rPr lang="el-GR" sz="1600" b="0" i="0" dirty="0">
                <a:solidFill>
                  <a:srgbClr val="202124"/>
                </a:solidFill>
                <a:effectLst/>
                <a:latin typeface="arial" panose="020B0604020202020204" pitchFamily="34" charset="0"/>
              </a:rPr>
              <a:t>Τα κέντρα στο </a:t>
            </a:r>
            <a:r>
              <a:rPr lang="el-GR" sz="1600" b="0" i="0" dirty="0" err="1">
                <a:solidFill>
                  <a:srgbClr val="202124"/>
                </a:solidFill>
                <a:effectLst/>
                <a:latin typeface="arial" panose="020B0604020202020204" pitchFamily="34" charset="0"/>
              </a:rPr>
              <a:t>Αιθερικό</a:t>
            </a:r>
            <a:r>
              <a:rPr lang="el-GR" sz="1600" b="0" i="0" dirty="0">
                <a:solidFill>
                  <a:srgbClr val="202124"/>
                </a:solidFill>
                <a:effectLst/>
                <a:latin typeface="arial" panose="020B0604020202020204" pitchFamily="34" charset="0"/>
              </a:rPr>
              <a:t> Σώμα πρέπει να έρθουν σε ισορροπία με κάθε έναν από τους ενδοκρινείς αδένες. Ο Μαγνητικός Θεραπευτής θα βοηθήσει:</a:t>
            </a:r>
          </a:p>
          <a:p>
            <a:pPr marL="457200" marR="0" lvl="1" indent="0" algn="just">
              <a:lnSpc>
                <a:spcPct val="115000"/>
              </a:lnSpc>
              <a:spcBef>
                <a:spcPts val="600"/>
              </a:spcBef>
              <a:spcAft>
                <a:spcPts val="600"/>
              </a:spcAft>
              <a:buFont typeface="Courier New" panose="02070309020205020404" pitchFamily="49" charset="0"/>
              <a:buNone/>
            </a:pPr>
            <a:endParaRPr lang="el-GR" sz="1100" dirty="0">
              <a:effectLst/>
              <a:latin typeface="Arial" panose="020B0604020202020204" pitchFamily="34" charset="0"/>
              <a:ea typeface="Calibri" panose="020F0502020204030204" pitchFamily="34" charset="0"/>
              <a:cs typeface="Arial" panose="020B0604020202020204" pitchFamily="34" charset="0"/>
            </a:endParaRPr>
          </a:p>
          <a:p>
            <a:pPr marL="742950" marR="0" lvl="1" indent="-285750" algn="just">
              <a:lnSpc>
                <a:spcPct val="115000"/>
              </a:lnSpc>
              <a:spcBef>
                <a:spcPts val="600"/>
              </a:spcBef>
              <a:spcAft>
                <a:spcPts val="600"/>
              </a:spcAft>
              <a:buFont typeface="Courier New" panose="02070309020205020404" pitchFamily="49" charset="0"/>
              <a:buChar char="o"/>
            </a:pPr>
            <a:r>
              <a:rPr lang="el-GR" sz="1600" dirty="0"/>
              <a:t>Στο να θεραπευτεί  το </a:t>
            </a:r>
            <a:r>
              <a:rPr lang="el-GR" sz="1600" dirty="0" err="1"/>
              <a:t>αιθερικό</a:t>
            </a:r>
            <a:r>
              <a:rPr lang="el-GR" sz="1600" dirty="0"/>
              <a:t> σώμα για να  αποβεί το όχημα για την σωστή λήψη δύναμης και ενεργειών, ειδικά το κέντρο του ηλιακού πλέγματος. </a:t>
            </a:r>
          </a:p>
          <a:p>
            <a:pPr marL="742950" marR="0" lvl="1" indent="-285750" algn="just">
              <a:lnSpc>
                <a:spcPct val="115000"/>
              </a:lnSpc>
              <a:spcBef>
                <a:spcPts val="600"/>
              </a:spcBef>
              <a:spcAft>
                <a:spcPts val="600"/>
              </a:spcAft>
              <a:buFont typeface="Courier New" panose="02070309020205020404" pitchFamily="49" charset="0"/>
              <a:buChar char="o"/>
            </a:pPr>
            <a:r>
              <a:rPr lang="el-GR" sz="1600" dirty="0"/>
              <a:t>Αυτό θα φέρει ισορροπία στο νευρικό σύστημα μέσω των </a:t>
            </a:r>
            <a:r>
              <a:rPr lang="el-GR" sz="1600" dirty="0" err="1"/>
              <a:t>Ναντις</a:t>
            </a:r>
            <a:r>
              <a:rPr lang="el-GR" sz="1600" dirty="0"/>
              <a:t>. </a:t>
            </a:r>
          </a:p>
          <a:p>
            <a:pPr marL="742950" marR="0" lvl="1" indent="-285750" algn="just">
              <a:lnSpc>
                <a:spcPct val="115000"/>
              </a:lnSpc>
              <a:spcBef>
                <a:spcPts val="600"/>
              </a:spcBef>
              <a:spcAft>
                <a:spcPts val="600"/>
              </a:spcAft>
              <a:buFont typeface="Courier New" panose="02070309020205020404" pitchFamily="49" charset="0"/>
              <a:buChar char="o"/>
            </a:pPr>
            <a:r>
              <a:rPr lang="el-GR" sz="1600" dirty="0"/>
              <a:t>Να φέρει ισορροπία στην ενέργεια της καρδιάς που είναι το κέντρο της ζωής.</a:t>
            </a:r>
            <a:endParaRPr lang="en-US" sz="1100" dirty="0">
              <a:effectLst/>
              <a:latin typeface="Arial" panose="020B0604020202020204" pitchFamily="34" charset="0"/>
              <a:ea typeface="Calibri" panose="020F0502020204030204" pitchFamily="34" charset="0"/>
              <a:cs typeface="Calibri" panose="020F0502020204030204" pitchFamily="34" charset="0"/>
            </a:endParaRPr>
          </a:p>
          <a:p>
            <a:endParaRPr lang="en-US" sz="1100" dirty="0">
              <a:effectLst/>
              <a:latin typeface="Calibri" panose="020F0502020204030204" pitchFamily="34" charset="0"/>
              <a:ea typeface="Calibri" panose="020F0502020204030204" pitchFamily="34" charset="0"/>
              <a:cs typeface="Arial" panose="020B0604020202020204" pitchFamily="34" charset="0"/>
            </a:endParaRPr>
          </a:p>
          <a:p>
            <a:pPr algn="l"/>
            <a:r>
              <a:rPr lang="el-GR" sz="2800" b="0" i="0" dirty="0">
                <a:solidFill>
                  <a:srgbClr val="202124"/>
                </a:solidFill>
                <a:effectLst/>
                <a:latin typeface="arial" panose="020B0604020202020204" pitchFamily="34" charset="0"/>
              </a:rPr>
              <a:t>Το άτομο μπορεί να διδαχθεί να χρησιμοποιεί τεχνικές αναπνοής, όπως η </a:t>
            </a:r>
            <a:r>
              <a:rPr lang="el-GR" sz="2800" b="0" i="0" dirty="0" err="1">
                <a:solidFill>
                  <a:srgbClr val="202124"/>
                </a:solidFill>
                <a:effectLst/>
                <a:latin typeface="arial" panose="020B0604020202020204" pitchFamily="34" charset="0"/>
              </a:rPr>
              <a:t>πραναγιάμα</a:t>
            </a:r>
            <a:r>
              <a:rPr lang="el-GR" sz="2800" b="0" i="0" dirty="0">
                <a:solidFill>
                  <a:srgbClr val="202124"/>
                </a:solidFill>
                <a:effectLst/>
                <a:latin typeface="arial" panose="020B0604020202020204" pitchFamily="34" charset="0"/>
              </a:rPr>
              <a:t> για τον έλεγχο των ζωτικών δυνάμεων του αιθερικού σώματος. Η σωστή χρήση αυτής της τεχνικής θα φέρει το φυσικό σώμα σε δόνηση ή ευθυγράμμιση με το </a:t>
            </a:r>
            <a:r>
              <a:rPr lang="el-GR" sz="2800" b="0" i="0" dirty="0" err="1">
                <a:solidFill>
                  <a:srgbClr val="202124"/>
                </a:solidFill>
                <a:effectLst/>
                <a:latin typeface="arial" panose="020B0604020202020204" pitchFamily="34" charset="0"/>
              </a:rPr>
              <a:t>αιθερικό</a:t>
            </a:r>
            <a:r>
              <a:rPr lang="el-GR" sz="2800" b="0" i="0" dirty="0">
                <a:solidFill>
                  <a:srgbClr val="202124"/>
                </a:solidFill>
                <a:effectLst/>
                <a:latin typeface="arial" panose="020B0604020202020204" pitchFamily="34" charset="0"/>
              </a:rPr>
              <a:t> σώμα.</a:t>
            </a:r>
          </a:p>
          <a:p>
            <a:endParaRPr lang="en-US" sz="1800" b="1" dirty="0">
              <a:effectLst/>
              <a:latin typeface="Arial" panose="020B0604020202020204" pitchFamily="34" charset="0"/>
              <a:ea typeface="Times New Roman" panose="02020603050405020304" pitchFamily="18" charset="0"/>
            </a:endParaRPr>
          </a:p>
          <a:p>
            <a:pPr algn="l"/>
            <a:r>
              <a:rPr lang="el-GR" sz="2800" b="1" i="0" dirty="0">
                <a:solidFill>
                  <a:srgbClr val="202124"/>
                </a:solidFill>
                <a:effectLst/>
                <a:latin typeface="arial" panose="020B0604020202020204" pitchFamily="34" charset="0"/>
              </a:rPr>
              <a:t>Θεραπεία σε επίπεδο Προσωπικότητας</a:t>
            </a:r>
          </a:p>
          <a:p>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algn="l"/>
            <a:r>
              <a:rPr lang="el-GR" sz="1600" b="0" i="0" dirty="0">
                <a:solidFill>
                  <a:srgbClr val="202124"/>
                </a:solidFill>
                <a:effectLst/>
                <a:latin typeface="arial" panose="020B0604020202020204" pitchFamily="34" charset="0"/>
              </a:rPr>
              <a:t>Ο Θεραπευτής θα μεσολαβήσει συνειδητά και θα μεταδώσει την ζώσα δύναμη και ενέργεια της Ψυχής  στο πυκνό φυσικό σώμα και στο λεπτοφυές (</a:t>
            </a:r>
            <a:r>
              <a:rPr lang="el-GR" sz="1600" b="0" i="0" dirty="0" err="1">
                <a:solidFill>
                  <a:srgbClr val="202124"/>
                </a:solidFill>
                <a:effectLst/>
                <a:latin typeface="arial" panose="020B0604020202020204" pitchFamily="34" charset="0"/>
              </a:rPr>
              <a:t>Αιθερικό</a:t>
            </a:r>
            <a:r>
              <a:rPr lang="el-GR" sz="1600" b="0" i="0" dirty="0">
                <a:solidFill>
                  <a:srgbClr val="202124"/>
                </a:solidFill>
                <a:effectLst/>
                <a:latin typeface="arial" panose="020B0604020202020204" pitchFamily="34" charset="0"/>
              </a:rPr>
              <a:t> σώμα) για να διευκολύνει τη θεραπεία νοητικών / συναισθηματικών προβλημάτων και έτσι να </a:t>
            </a:r>
            <a:r>
              <a:rPr lang="el-GR" sz="1600" b="0" i="0" u="sng" dirty="0">
                <a:solidFill>
                  <a:srgbClr val="202124"/>
                </a:solidFill>
                <a:effectLst/>
                <a:latin typeface="arial" panose="020B0604020202020204" pitchFamily="34" charset="0"/>
              </a:rPr>
              <a:t>διευκολύνει τη σωστή οργάνωση και κυκλοφορία της δύναμης</a:t>
            </a:r>
            <a:r>
              <a:rPr lang="el-GR" sz="1600" b="0" i="0" dirty="0">
                <a:solidFill>
                  <a:srgbClr val="202124"/>
                </a:solidFill>
                <a:effectLst/>
                <a:latin typeface="arial" panose="020B0604020202020204" pitchFamily="34" charset="0"/>
              </a:rPr>
              <a:t>. Αυτό θα προκαλέσει μια ισορροπία και θα επιφέρει ρυθμό σε ολόκληρο το </a:t>
            </a:r>
            <a:r>
              <a:rPr lang="el-GR" sz="1600" b="0" i="0" dirty="0" err="1">
                <a:solidFill>
                  <a:srgbClr val="202124"/>
                </a:solidFill>
                <a:effectLst/>
                <a:latin typeface="arial" panose="020B0604020202020204" pitchFamily="34" charset="0"/>
              </a:rPr>
              <a:t>αιθερικό</a:t>
            </a:r>
            <a:r>
              <a:rPr lang="el-GR" sz="1600" b="0" i="0" dirty="0">
                <a:solidFill>
                  <a:srgbClr val="202124"/>
                </a:solidFill>
                <a:effectLst/>
                <a:latin typeface="arial" panose="020B0604020202020204" pitchFamily="34" charset="0"/>
              </a:rPr>
              <a:t> σώμα.</a:t>
            </a:r>
          </a:p>
          <a:p>
            <a:endParaRPr lang="el-GR" sz="1100" dirty="0">
              <a:effectLst/>
              <a:latin typeface="Arial" panose="020B0604020202020204" pitchFamily="34" charset="0"/>
            </a:endParaRPr>
          </a:p>
          <a:p>
            <a:pPr marL="742950" marR="0" lvl="1" indent="-285750">
              <a:lnSpc>
                <a:spcPct val="115000"/>
              </a:lnSpc>
              <a:spcBef>
                <a:spcPts val="0"/>
              </a:spcBef>
              <a:spcAft>
                <a:spcPts val="1000"/>
              </a:spcAft>
              <a:buFont typeface="Courier New" panose="02070309020205020404" pitchFamily="49" charset="0"/>
              <a:buChar char="o"/>
            </a:pPr>
            <a:r>
              <a:rPr lang="el-GR" dirty="0"/>
              <a:t>Ο Μαγνητικός Θεραπευτής μπορεί επίσης να εργαστεί σε Νοητικά επίπεδα μεταφέροντας τηλεπαθητικά την φώτιση (</a:t>
            </a:r>
            <a:r>
              <a:rPr lang="el-GR" dirty="0" err="1"/>
              <a:t>Βούδι</a:t>
            </a:r>
            <a:r>
              <a:rPr lang="el-GR" dirty="0"/>
              <a:t>) στον ασθενή για να διαλύσει την ψευδαίσθηση. Αυτά και τα δύο έχουν ως αποτέλεσμα την εργασία με τα αίτια μιας ασθένειας και όχι με τα εξωτερικά αποτελέσματα. </a:t>
            </a:r>
          </a:p>
          <a:p>
            <a:pPr marL="742950" marR="0" lvl="1" indent="-285750">
              <a:lnSpc>
                <a:spcPct val="115000"/>
              </a:lnSpc>
              <a:spcBef>
                <a:spcPts val="0"/>
              </a:spcBef>
              <a:spcAft>
                <a:spcPts val="1000"/>
              </a:spcAft>
              <a:buFont typeface="Courier New" panose="02070309020205020404" pitchFamily="49" charset="0"/>
              <a:buChar char="o"/>
            </a:pPr>
            <a:r>
              <a:rPr lang="el-GR" b="0" i="0" dirty="0">
                <a:solidFill>
                  <a:srgbClr val="202124"/>
                </a:solidFill>
                <a:effectLst/>
                <a:latin typeface="arial" panose="020B0604020202020204" pitchFamily="34" charset="0"/>
              </a:rPr>
              <a:t>Από αυτό το θεραπευτικό έργο η έννοια των ορθών ανθρώπινων σχέσεων, της συνεργασίας και της εξάλειψης της ανταγωνιστικότητας  ή του «μόνο εγώ» ανταπόκρισης, θα έλθουν στην επιφάνεια .</a:t>
            </a:r>
          </a:p>
          <a:p>
            <a:br>
              <a:rPr lang="el-GR" b="0" i="0" dirty="0">
                <a:solidFill>
                  <a:srgbClr val="202124"/>
                </a:solidFill>
                <a:effectLst/>
                <a:latin typeface="arial" panose="020B0604020202020204" pitchFamily="34" charset="0"/>
              </a:rPr>
            </a:br>
            <a:br>
              <a:rPr lang="el-GR" dirty="0"/>
            </a:br>
            <a:endParaRPr lang="en-US" dirty="0"/>
          </a:p>
          <a:p>
            <a:endParaRPr lang="en-US" i="0"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l-GR" sz="1100" b="1" dirty="0">
                <a:effectLst/>
                <a:latin typeface="Arial" panose="020B0604020202020204" pitchFamily="34" charset="0"/>
                <a:ea typeface="Calibri" panose="020F0502020204030204" pitchFamily="34" charset="0"/>
                <a:cs typeface="Times New Roman" panose="02020603050405020304" pitchFamily="18" charset="0"/>
              </a:rPr>
              <a:t>Τι Μας Βοηθά να Θεραπευτούμε;</a:t>
            </a:r>
          </a:p>
          <a:p>
            <a:pPr marL="0" marR="0">
              <a:lnSpc>
                <a:spcPct val="115000"/>
              </a:lnSpc>
              <a:spcBef>
                <a:spcPts val="0"/>
              </a:spcBef>
              <a:spcAft>
                <a:spcPts val="100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Αν πούμε: «η πράνα και η αναπνοή βοηθούν στην ένωση του νου, του σώματος και των συναισθημάτων, πολλές από τις παραδοσιακές αρχές της ιατρικής διατυπώνουν αμφιβολίες </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Δύο τρόποι θεραπείας στον κόσμο:</a:t>
            </a:r>
          </a:p>
          <a:p>
            <a:pPr marL="742950" marR="0" lvl="1" indent="-285750">
              <a:lnSpc>
                <a:spcPct val="115000"/>
              </a:lnSpc>
              <a:spcBef>
                <a:spcPts val="0"/>
              </a:spcBef>
              <a:spcAft>
                <a:spcPts val="1000"/>
              </a:spcAft>
              <a:buFont typeface="+mj-lt"/>
              <a:buAutoNum type="alphaLcPeriod"/>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1000"/>
              </a:spcAft>
              <a:buFont typeface="+mj-lt"/>
              <a:buNone/>
            </a:pPr>
            <a:r>
              <a:rPr lang="el-GR" sz="1100" b="1" dirty="0">
                <a:effectLst/>
                <a:latin typeface="Calibri" panose="020F0502020204030204" pitchFamily="34" charset="0"/>
                <a:ea typeface="Calibri" panose="020F0502020204030204" pitchFamily="34" charset="0"/>
                <a:cs typeface="Times New Roman" panose="02020603050405020304" pitchFamily="18" charset="0"/>
              </a:rPr>
              <a:t>Δυτικό Μοντέλο Ιατρικής:</a:t>
            </a:r>
          </a:p>
          <a:p>
            <a:pPr marL="457200" marR="0" lvl="1" indent="0">
              <a:lnSpc>
                <a:spcPct val="115000"/>
              </a:lnSpc>
              <a:spcBef>
                <a:spcPts val="0"/>
              </a:spcBef>
              <a:spcAft>
                <a:spcPts val="1000"/>
              </a:spcAft>
              <a:buFont typeface="+mj-lt"/>
              <a:buNone/>
            </a:pPr>
            <a:r>
              <a:rPr lang="el-GR" sz="1100" b="0" dirty="0">
                <a:effectLst/>
                <a:latin typeface="Calibri" panose="020F0502020204030204" pitchFamily="34" charset="0"/>
                <a:ea typeface="Calibri" panose="020F0502020204030204" pitchFamily="34" charset="0"/>
                <a:cs typeface="Times New Roman" panose="02020603050405020304" pitchFamily="18" charset="0"/>
              </a:rPr>
              <a:t>Οι σκέψεις και τα συναισθήματά μας έχουν τις ρίζες τους στον εγκέφαλο και η θεραπεία μπορεί να προέρχεται από το  φυσικό σώμα και  μπορεί να αλλάξει με φάρμακα και χειρουργική επέμβαση.</a:t>
            </a:r>
          </a:p>
          <a:p>
            <a:pPr marL="914400" marR="0" lvl="2" indent="0">
              <a:lnSpc>
                <a:spcPct val="115000"/>
              </a:lnSpc>
              <a:spcBef>
                <a:spcPts val="0"/>
              </a:spcBef>
              <a:spcAft>
                <a:spcPts val="1000"/>
              </a:spcAft>
              <a:buFont typeface="+mj-lt"/>
              <a:buNone/>
            </a:pPr>
            <a:r>
              <a:rPr lang="el-GR" sz="1100" b="0" dirty="0">
                <a:effectLst/>
                <a:latin typeface="Calibri" panose="020F0502020204030204" pitchFamily="34" charset="0"/>
                <a:ea typeface="Calibri" panose="020F0502020204030204" pitchFamily="34" charset="0"/>
                <a:cs typeface="Times New Roman" panose="02020603050405020304" pitchFamily="18" charset="0"/>
              </a:rPr>
              <a:t>α. Η θεραπεία είναι η απουσία ασθένειας</a:t>
            </a:r>
          </a:p>
          <a:p>
            <a:pPr marL="914400" marR="0" lvl="2" indent="0">
              <a:lnSpc>
                <a:spcPct val="115000"/>
              </a:lnSpc>
              <a:spcBef>
                <a:spcPts val="0"/>
              </a:spcBef>
              <a:spcAft>
                <a:spcPts val="1000"/>
              </a:spcAft>
              <a:buFont typeface="+mj-lt"/>
              <a:buNone/>
            </a:pPr>
            <a:r>
              <a:rPr lang="el-GR" sz="1100" b="0" dirty="0">
                <a:effectLst/>
                <a:latin typeface="Calibri" panose="020F0502020204030204" pitchFamily="34" charset="0"/>
                <a:ea typeface="Calibri" panose="020F0502020204030204" pitchFamily="34" charset="0"/>
                <a:cs typeface="Times New Roman" panose="02020603050405020304" pitchFamily="18" charset="0"/>
              </a:rPr>
              <a:t>β. Είμαστε υγιείς μέχρι να εισβάλει βακτήριο, ιός ή πληγή</a:t>
            </a:r>
          </a:p>
          <a:p>
            <a:pPr marL="914400" marR="0" lvl="2" indent="0">
              <a:lnSpc>
                <a:spcPct val="115000"/>
              </a:lnSpc>
              <a:spcBef>
                <a:spcPts val="0"/>
              </a:spcBef>
              <a:spcAft>
                <a:spcPts val="1000"/>
              </a:spcAft>
              <a:buFont typeface="+mj-lt"/>
              <a:buNone/>
            </a:pPr>
            <a:endParaRPr lang="en-US" sz="11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100" b="1" u="none" dirty="0">
                <a:effectLst/>
                <a:latin typeface="Arial" panose="020B0604020202020204" pitchFamily="34" charset="0"/>
                <a:ea typeface="Calibri" panose="020F0502020204030204" pitchFamily="34" charset="0"/>
                <a:cs typeface="Times New Roman" panose="02020603050405020304" pitchFamily="18" charset="0"/>
              </a:rPr>
              <a:t>2.       </a:t>
            </a:r>
            <a:r>
              <a:rPr lang="el-GR" sz="1100" b="1" u="sng" dirty="0">
                <a:effectLst/>
                <a:latin typeface="Arial" panose="020B0604020202020204" pitchFamily="34" charset="0"/>
                <a:ea typeface="Calibri" panose="020F0502020204030204" pitchFamily="34" charset="0"/>
                <a:cs typeface="Times New Roman" panose="02020603050405020304" pitchFamily="18" charset="0"/>
              </a:rPr>
              <a:t>Συμπληρωματική ή εναλλακτική ιατρική:</a:t>
            </a:r>
          </a:p>
          <a:p>
            <a:pPr marL="914400" marR="0" lvl="2">
              <a:lnSpc>
                <a:spcPct val="115000"/>
              </a:lnSpc>
              <a:spcBef>
                <a:spcPts val="0"/>
              </a:spcBef>
              <a:spcAft>
                <a:spcPts val="100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α. Οι ιατρικές πρακτικές και τεχνικές υπάρχουν εδώ και 1000 χρόνια</a:t>
            </a:r>
          </a:p>
          <a:p>
            <a:pPr marL="914400" marR="0" lvl="2">
              <a:lnSpc>
                <a:spcPct val="115000"/>
              </a:lnSpc>
              <a:spcBef>
                <a:spcPts val="0"/>
              </a:spcBef>
              <a:spcAft>
                <a:spcPts val="100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β.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Θιβετιανές</a:t>
            </a:r>
            <a:r>
              <a:rPr lang="el-GR" sz="1100" dirty="0">
                <a:effectLst/>
                <a:latin typeface="Arial" panose="020B0604020202020204" pitchFamily="34" charset="0"/>
                <a:ea typeface="Calibri" panose="020F0502020204030204" pitchFamily="34" charset="0"/>
                <a:cs typeface="Times New Roman" panose="02020603050405020304" pitchFamily="18" charset="0"/>
              </a:rPr>
              <a:t>,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Αγιουρβέδα</a:t>
            </a:r>
            <a:r>
              <a:rPr lang="el-GR" sz="1100" dirty="0">
                <a:effectLst/>
                <a:latin typeface="Arial" panose="020B0604020202020204" pitchFamily="34" charset="0"/>
                <a:ea typeface="Calibri" panose="020F0502020204030204" pitchFamily="34" charset="0"/>
                <a:cs typeface="Times New Roman" panose="02020603050405020304" pitchFamily="18" charset="0"/>
              </a:rPr>
              <a:t>, Κινεζικές θεραπευτικές τεχνικές</a:t>
            </a:r>
          </a:p>
          <a:p>
            <a:pPr marL="914400" marR="0" lvl="2">
              <a:lnSpc>
                <a:spcPct val="115000"/>
              </a:lnSpc>
              <a:spcBef>
                <a:spcPts val="0"/>
              </a:spcBef>
              <a:spcAft>
                <a:spcPts val="100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γ. Η δημιουργία μιας σύνδεσης μυαλού-σώματος είναι ζωτικής σημασίας για την καθοδήγηση της υγείας μας. Αυτός ο τύπος θεραπείας αφορά το σώμα, το μυαλό τα συναισθήματα και το περιβάλλον μας. Ο στόχος του Ιατρού είναι να αξιολογήσει και να προσδιορίσει την ισορροπία έναντι της ανισορροπίας. Στη συνέχεια, η άσκηση, τα βότανα, η διατροφή, ο βελονισμός γιόγκα συνιστώνται για να βοηθήσουν το μυαλό και το σώμα να </a:t>
            </a:r>
            <a:r>
              <a:rPr lang="el-GR" sz="1100" dirty="0" err="1">
                <a:effectLst/>
                <a:latin typeface="Arial" panose="020B0604020202020204" pitchFamily="34" charset="0"/>
                <a:ea typeface="Calibri" panose="020F0502020204030204" pitchFamily="34" charset="0"/>
                <a:cs typeface="Times New Roman" panose="02020603050405020304" pitchFamily="18" charset="0"/>
              </a:rPr>
              <a:t>αυτοθεραπευθεί</a:t>
            </a:r>
            <a:r>
              <a:rPr lang="el-GR" sz="1100" dirty="0">
                <a:effectLst/>
                <a:latin typeface="Arial" panose="020B0604020202020204" pitchFamily="34" charset="0"/>
                <a:ea typeface="Calibri" panose="020F0502020204030204" pitchFamily="34" charset="0"/>
                <a:cs typeface="Times New Roman" panose="02020603050405020304" pitchFamily="18" charset="0"/>
              </a:rPr>
              <a:t>.</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100" dirty="0">
                <a:effectLst/>
                <a:latin typeface="Arial" panose="020B0604020202020204" pitchFamily="34" charset="0"/>
                <a:ea typeface="Calibri" panose="020F0502020204030204" pitchFamily="34" charset="0"/>
                <a:cs typeface="Times New Roman" panose="02020603050405020304" pitchFamily="18" charset="0"/>
              </a:rPr>
              <a:t>Διαφορετικά μοντέλα σκέψης και χρήσης διαφορετικών όρων δημιουργούν διαφορετικά πλαίσια για τον προσδιορισμό και την κατανόηση του τι είναι πραγματικά η Θεραπεία. Η δυτική ιατρική αμφισβητεί αυτές τις πρακτικές.</a:t>
            </a: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1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100" dirty="0">
                <a:effectLst/>
                <a:latin typeface="Calibri" panose="020F0502020204030204" pitchFamily="34" charset="0"/>
                <a:ea typeface="Calibri" panose="020F0502020204030204" pitchFamily="34" charset="0"/>
                <a:cs typeface="Times New Roman" panose="02020603050405020304" pitchFamily="18" charset="0"/>
              </a:rPr>
              <a:t>Επίσης, σκεφτείτε τη σχέση που έχει ο ασθενής με τον γιατρό. Μια συγκεκριμένη σχέση συμβαίνει. Συχνά, ο ασθενής εμπιστεύεται τον γιατρό τις γνώσεις και την εξουσία του. Αυτό λοιπόν συμβάλλει στη διαδικασία επούλωσης του ασθενούς. Υπάρχουν πολυάριθμες μελέτες που δείχνουν ότι αυτή η σχέση μπορεί να είναι μια πρωταρχική δύναμη για τη θεραπεία του ασθενούς. Η ικανότητά μας να δημιουργήσουμε και να επηρεάσουμε τη δική μας θεραπεία είναι τεράστια.</a:t>
            </a:r>
          </a:p>
          <a:p>
            <a:pPr marL="0" marR="0">
              <a:lnSpc>
                <a:spcPct val="115000"/>
              </a:lnSpc>
              <a:spcBef>
                <a:spcPts val="0"/>
              </a:spcBef>
              <a:spcAft>
                <a:spcPts val="10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Symbol" panose="05050102010706020507" pitchFamily="18" charset="2"/>
              <a:buChar char=""/>
            </a:pPr>
            <a:r>
              <a:rPr lang="el-GR" sz="1100" dirty="0">
                <a:effectLst/>
                <a:latin typeface="Arial" panose="020B0604020202020204" pitchFamily="34" charset="0"/>
                <a:ea typeface="Calibri" panose="020F0502020204030204" pitchFamily="34" charset="0"/>
                <a:cs typeface="Times New Roman" panose="02020603050405020304" pitchFamily="18" charset="0"/>
              </a:rPr>
              <a:t>Έννοια εικονικού φαρμάκου έναντι χειρουργικής επέμβασης ή/και θεραπείας με φάρμακα.</a:t>
            </a:r>
          </a:p>
          <a:p>
            <a:pPr marL="342900" marR="0" lvl="0" indent="-342900">
              <a:lnSpc>
                <a:spcPct val="115000"/>
              </a:lnSpc>
              <a:spcBef>
                <a:spcPts val="0"/>
              </a:spcBef>
              <a:spcAft>
                <a:spcPts val="1000"/>
              </a:spcAft>
              <a:buFont typeface="Symbol" panose="05050102010706020507" pitchFamily="18" charset="2"/>
              <a:buChar char=""/>
            </a:pPr>
            <a:r>
              <a:rPr lang="el-GR" sz="1100" dirty="0">
                <a:effectLst/>
                <a:latin typeface="Arial" panose="020B0604020202020204" pitchFamily="34" charset="0"/>
                <a:ea typeface="Calibri" panose="020F0502020204030204" pitchFamily="34" charset="0"/>
                <a:cs typeface="Times New Roman" panose="02020603050405020304" pitchFamily="18" charset="0"/>
              </a:rPr>
              <a:t>Αναγκαιότητα δημιουργίας γέφυρας μεταξύ της σύγχρονης Δυτικής ιατρικής και της Συμπληρωματικής ιατρικής.</a:t>
            </a:r>
          </a:p>
          <a:p>
            <a:pPr marL="342900" marR="0" lvl="0" indent="-342900">
              <a:lnSpc>
                <a:spcPct val="115000"/>
              </a:lnSpc>
              <a:spcBef>
                <a:spcPts val="0"/>
              </a:spcBef>
              <a:spcAft>
                <a:spcPts val="1000"/>
              </a:spcAft>
              <a:buFont typeface="Symbol" panose="05050102010706020507" pitchFamily="18" charset="2"/>
              <a:buChar char=""/>
            </a:pPr>
            <a:endParaRPr lang="en-US" sz="1100" dirty="0">
              <a:effectLst/>
              <a:latin typeface="Arial" panose="020B0604020202020204" pitchFamily="34" charset="0"/>
              <a:ea typeface="Calibri" panose="020F0502020204030204" pitchFamily="34" charset="0"/>
              <a:cs typeface="Times New Roman" panose="02020603050405020304" pitchFamily="18" charset="0"/>
            </a:endParaRPr>
          </a:p>
          <a:p>
            <a:pPr marL="800100" marR="0" lvl="1" indent="-342900">
              <a:lnSpc>
                <a:spcPct val="115000"/>
              </a:lnSpc>
              <a:spcBef>
                <a:spcPts val="0"/>
              </a:spcBef>
              <a:spcAft>
                <a:spcPts val="1000"/>
              </a:spcAft>
              <a:buFont typeface="Courier New" panose="02070309020205020404" pitchFamily="49" charset="0"/>
              <a:buChar char="o"/>
            </a:pPr>
            <a:r>
              <a:rPr lang="el-GR" sz="1100" dirty="0">
                <a:effectLst/>
                <a:latin typeface="Calibri" panose="020F0502020204030204" pitchFamily="34" charset="0"/>
                <a:ea typeface="Calibri" panose="020F0502020204030204" pitchFamily="34" charset="0"/>
                <a:cs typeface="Times New Roman" panose="02020603050405020304" pitchFamily="18" charset="0"/>
              </a:rPr>
              <a:t>Το ιατρικό κέντρο MD </a:t>
            </a:r>
            <a:r>
              <a:rPr lang="el-GR" sz="1100" dirty="0" err="1">
                <a:effectLst/>
                <a:latin typeface="Calibri" panose="020F0502020204030204" pitchFamily="34" charset="0"/>
                <a:ea typeface="Calibri" panose="020F0502020204030204" pitchFamily="34" charset="0"/>
                <a:cs typeface="Times New Roman" panose="02020603050405020304" pitchFamily="18" charset="0"/>
              </a:rPr>
              <a:t>Anderson</a:t>
            </a:r>
            <a:r>
              <a:rPr lang="el-GR" sz="1100" dirty="0">
                <a:effectLst/>
                <a:latin typeface="Calibri" panose="020F0502020204030204" pitchFamily="34" charset="0"/>
                <a:ea typeface="Calibri" panose="020F0502020204030204" pitchFamily="34" charset="0"/>
                <a:cs typeface="Times New Roman" panose="02020603050405020304" pitchFamily="18" charset="0"/>
              </a:rPr>
              <a:t>  εδώ στην Αριζόνα  χρησιμοποιεί παραδοσιακή χειρουργική και φάρμακα σε συνδυασμό με Διατροφική θεραπεία, βελονισμό και γιόγκα για τη θεραπεία ασθενών</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Κύριο σημείο…..</a:t>
            </a:r>
          </a:p>
          <a:p>
            <a:pPr marL="0" marR="0">
              <a:lnSpc>
                <a:spcPct val="115000"/>
              </a:lnSpc>
              <a:spcBef>
                <a:spcPts val="0"/>
              </a:spcBef>
              <a:spcAft>
                <a:spcPts val="1000"/>
              </a:spcAft>
            </a:pPr>
            <a:r>
              <a:rPr lang="el-GR" sz="1100" b="1" dirty="0">
                <a:effectLst/>
                <a:latin typeface="Calibri" panose="020F0502020204030204" pitchFamily="34" charset="0"/>
                <a:ea typeface="Calibri" panose="020F0502020204030204" pitchFamily="34" charset="0"/>
                <a:cs typeface="Times New Roman" panose="02020603050405020304" pitchFamily="18" charset="0"/>
              </a:rPr>
              <a:t>Εν ολίγοις, έχουμε το θάρρος να αναθεωρήσουμε δεδομένα και επιστημονικές μελέτες που αμφισβητούν το κυρίαρχο επιστημονικό παράδειγμα; ….αυτό είναι ένα σχόλιο για την αντιμετώπιση των παραδοσιακών πρακτικών έναντι της εναλλακτικής ή «εισερχόμενης» κατανόησης</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100" b="1" dirty="0">
                <a:effectLst/>
                <a:latin typeface="Arial" panose="020B0604020202020204" pitchFamily="34" charset="0"/>
                <a:ea typeface="Calibri" panose="020F0502020204030204" pitchFamily="34" charset="0"/>
                <a:cs typeface="Times New Roman" panose="02020603050405020304" pitchFamily="18" charset="0"/>
              </a:rPr>
              <a:t> </a:t>
            </a: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FFA9564-7ACA-4779-B4DE-DB48D22ECA08}" type="slidenum">
              <a:rPr lang="en-US" smtClean="0"/>
              <a:pPr/>
              <a:t>5</a:t>
            </a:fld>
            <a:endParaRPr lang="en-US"/>
          </a:p>
        </p:txBody>
      </p:sp>
    </p:spTree>
    <p:extLst>
      <p:ext uri="{BB962C8B-B14F-4D97-AF65-F5344CB8AC3E}">
        <p14:creationId xmlns:p14="http://schemas.microsoft.com/office/powerpoint/2010/main" val="3087815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just">
              <a:lnSpc>
                <a:spcPct val="115000"/>
              </a:lnSpc>
              <a:spcBef>
                <a:spcPts val="600"/>
              </a:spcBef>
              <a:spcAft>
                <a:spcPts val="600"/>
              </a:spcAft>
            </a:pPr>
            <a:r>
              <a:rPr lang="el-GR" sz="1100" b="1" dirty="0">
                <a:effectLst/>
                <a:latin typeface="Arial" panose="020B0604020202020204" pitchFamily="34" charset="0"/>
                <a:ea typeface="Times New Roman" panose="02020603050405020304" pitchFamily="18" charset="0"/>
                <a:cs typeface="Arial" panose="020B0604020202020204" pitchFamily="34" charset="0"/>
              </a:rPr>
              <a:t>Η Έννοια της «Ζωντάνιας και της Ακτινοβολίας της Ψυχής»</a:t>
            </a:r>
            <a:endParaRPr lang="en-US" sz="11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20000"/>
              </a:lnSpc>
              <a:spcBef>
                <a:spcPts val="720"/>
              </a:spcBef>
              <a:spcAft>
                <a:spcPts val="720"/>
              </a:spcAft>
            </a:pPr>
            <a:endParaRPr lang="el-GR" sz="1800" dirty="0">
              <a:effectLst/>
              <a:latin typeface="Arial" panose="020B0604020202020204" pitchFamily="34" charset="0"/>
              <a:ea typeface="Arial" panose="020B0604020202020204" pitchFamily="34" charset="0"/>
              <a:cs typeface="Arial" panose="020B0604020202020204" pitchFamily="34" charset="0"/>
            </a:endParaRPr>
          </a:p>
          <a:p>
            <a:pPr marL="0" marR="0" algn="l">
              <a:lnSpc>
                <a:spcPct val="120000"/>
              </a:lnSpc>
              <a:spcBef>
                <a:spcPts val="720"/>
              </a:spcBef>
              <a:spcAft>
                <a:spcPts val="720"/>
              </a:spcAft>
            </a:pPr>
            <a:r>
              <a:rPr lang="el-GR" sz="2800" dirty="0"/>
              <a:t>Όταν ο πνευματικός αναζητητής ασχολείται με μια δραστηριότητα που σχετίζεται με την υπηρεσία και  με δραστηριότητές «θεραπείας », εκφράζει τη συνείδηση ​​της Ψυχής. Αυτή η σύνδεση έχει μια ακτινοβόλο ποιότητα ή «ζωντάνια». </a:t>
            </a:r>
          </a:p>
          <a:p>
            <a:pPr algn="l"/>
            <a:r>
              <a:rPr lang="el-GR" sz="4000" b="0" i="0" dirty="0">
                <a:solidFill>
                  <a:srgbClr val="202124"/>
                </a:solidFill>
                <a:effectLst/>
                <a:latin typeface="arial" panose="020B0604020202020204" pitchFamily="34" charset="0"/>
              </a:rPr>
              <a:t>Προερχόμενη από την Ψυχή, η «ζωντάνια» αποτελείται από το φως και  αγάπη που κινείται ελεύθερα μέσα από τη συνείδηση ​​του Θεραπευτή απευθείας στον ασθενή.</a:t>
            </a:r>
          </a:p>
          <a:p>
            <a:endParaRPr lang="el-GR" sz="1800" dirty="0">
              <a:effectLst/>
              <a:latin typeface="Arial" panose="020B0604020202020204" pitchFamily="34" charset="0"/>
              <a:ea typeface="Arial" panose="020B0604020202020204" pitchFamily="34" charset="0"/>
              <a:cs typeface="Arial" panose="020B0604020202020204" pitchFamily="34" charset="0"/>
            </a:endParaRPr>
          </a:p>
          <a:p>
            <a:r>
              <a:rPr lang="el-GR" sz="1800" dirty="0">
                <a:effectLst/>
                <a:latin typeface="Arial" panose="020B0604020202020204" pitchFamily="34" charset="0"/>
                <a:ea typeface="Arial" panose="020B0604020202020204" pitchFamily="34" charset="0"/>
                <a:cs typeface="Arial" panose="020B0604020202020204" pitchFamily="34" charset="0"/>
              </a:rPr>
              <a:t>Οι ποιότητες της είναι:</a:t>
            </a:r>
            <a:endParaRPr lang="en-US" sz="1800" dirty="0">
              <a:effectLst/>
              <a:latin typeface="Arial" panose="020B0604020202020204" pitchFamily="34" charset="0"/>
              <a:ea typeface="Arial" panose="020B0604020202020204" pitchFamily="34" charset="0"/>
              <a:cs typeface="Arial" panose="020B0604020202020204" pitchFamily="34" charset="0"/>
            </a:endParaRPr>
          </a:p>
          <a:p>
            <a:pPr marL="457200" marR="0" lvl="1" indent="0" algn="just">
              <a:lnSpc>
                <a:spcPct val="120000"/>
              </a:lnSpc>
              <a:spcBef>
                <a:spcPts val="720"/>
              </a:spcBef>
              <a:spcAft>
                <a:spcPts val="720"/>
              </a:spcAft>
              <a:buFont typeface="Symbol" panose="05050102010706020507" pitchFamily="18" charset="2"/>
              <a:buNone/>
            </a:pPr>
            <a:endParaRPr lang="el-GR" sz="1800" kern="1200" dirty="0">
              <a:solidFill>
                <a:srgbClr val="000000"/>
              </a:solidFill>
              <a:effectLst/>
              <a:latin typeface="Arial" panose="020B0604020202020204" pitchFamily="34" charset="0"/>
              <a:ea typeface="Arial" panose="020B0604020202020204" pitchFamily="34" charset="0"/>
            </a:endParaRPr>
          </a:p>
          <a:p>
            <a:pPr marL="800100" marR="0" lvl="1" indent="-342900" algn="just">
              <a:lnSpc>
                <a:spcPct val="120000"/>
              </a:lnSpc>
              <a:spcBef>
                <a:spcPts val="720"/>
              </a:spcBef>
              <a:spcAft>
                <a:spcPts val="720"/>
              </a:spcAft>
              <a:buFont typeface="Symbol" panose="05050102010706020507" pitchFamily="18" charset="2"/>
              <a:buChar char=""/>
            </a:pPr>
            <a:r>
              <a:rPr lang="el-GR" sz="2800" dirty="0"/>
              <a:t>Η Ζωντάνια είναι η επίγνωση της </a:t>
            </a:r>
            <a:r>
              <a:rPr lang="el-GR" sz="2800" u="sng" dirty="0"/>
              <a:t>ζωτικής</a:t>
            </a:r>
            <a:r>
              <a:rPr lang="el-GR" sz="2800" dirty="0"/>
              <a:t> ενέργειας και μια παρουσία που βρίσκεται πάντα στο παρασκήνιο. </a:t>
            </a:r>
          </a:p>
          <a:p>
            <a:pPr marL="800100" marR="0" lvl="1" indent="-342900" algn="just">
              <a:lnSpc>
                <a:spcPct val="120000"/>
              </a:lnSpc>
              <a:spcBef>
                <a:spcPts val="720"/>
              </a:spcBef>
              <a:spcAft>
                <a:spcPts val="720"/>
              </a:spcAft>
              <a:buFont typeface="Symbol" panose="05050102010706020507" pitchFamily="18" charset="2"/>
              <a:buChar char=""/>
            </a:pPr>
            <a:r>
              <a:rPr lang="el-GR" sz="2800" dirty="0"/>
              <a:t>Είναι μια </a:t>
            </a:r>
            <a:r>
              <a:rPr lang="el-GR" sz="2800" dirty="0" err="1"/>
              <a:t>παρωθητική</a:t>
            </a:r>
            <a:r>
              <a:rPr lang="el-GR" sz="2800" dirty="0"/>
              <a:t> ενέργεια για να ασκήσουμε την αβλάβεια, την ακεραιότητα και την συμπόνια σε άτομα και ομάδες. </a:t>
            </a:r>
          </a:p>
          <a:p>
            <a:pPr marL="800100" marR="0" lvl="1" indent="-342900" algn="just">
              <a:lnSpc>
                <a:spcPct val="120000"/>
              </a:lnSpc>
              <a:spcBef>
                <a:spcPts val="720"/>
              </a:spcBef>
              <a:spcAft>
                <a:spcPts val="720"/>
              </a:spcAft>
              <a:buFont typeface="Symbol" panose="05050102010706020507" pitchFamily="18" charset="2"/>
              <a:buChar char=""/>
            </a:pPr>
            <a:r>
              <a:rPr lang="el-GR" sz="2800" dirty="0"/>
              <a:t>Όσο πιο πολύ ο αναζητητής κάνει την προσπάθεια και ταυτίζεται με την ενέργεια της Ψυχής, μπορεί να γίνει η ίδια η ζωντανή ακτινοβολία και  το κάνει εσκεμμένα από αυτό τον τόπο.</a:t>
            </a:r>
          </a:p>
          <a:p>
            <a:pPr marL="800100" marR="0" lvl="1" indent="-342900" algn="just">
              <a:lnSpc>
                <a:spcPct val="120000"/>
              </a:lnSpc>
              <a:spcBef>
                <a:spcPts val="720"/>
              </a:spcBef>
              <a:spcAft>
                <a:spcPts val="720"/>
              </a:spcAft>
              <a:buFont typeface="Symbol" panose="05050102010706020507" pitchFamily="18" charset="2"/>
              <a:buChar char=""/>
            </a:pPr>
            <a:r>
              <a:rPr lang="el-GR" sz="2800" dirty="0"/>
              <a:t> Έτσι, η ζωή της Ψυχής, όταν είναι παρούσα, του δίνει σκοπό, πρόθεση και κατεύθυνση,.</a:t>
            </a:r>
            <a:endParaRPr lang="en-US" sz="1800" dirty="0">
              <a:effectLst/>
              <a:latin typeface="Arial" panose="020B0604020202020204" pitchFamily="34" charset="0"/>
              <a:ea typeface="Arial" panose="020B060402020202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6</a:t>
            </a:fld>
            <a:endParaRPr lang="en-US"/>
          </a:p>
        </p:txBody>
      </p:sp>
    </p:spTree>
    <p:extLst>
      <p:ext uri="{BB962C8B-B14F-4D97-AF65-F5344CB8AC3E}">
        <p14:creationId xmlns:p14="http://schemas.microsoft.com/office/powerpoint/2010/main" val="11572894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l-GR" sz="1800" b="1" dirty="0">
                <a:effectLst/>
                <a:latin typeface="Arial" panose="020B0604020202020204" pitchFamily="34" charset="0"/>
                <a:ea typeface="Calibri" panose="020F0502020204030204" pitchFamily="34" charset="0"/>
                <a:cs typeface="Times New Roman" panose="02020603050405020304" pitchFamily="18" charset="0"/>
              </a:rPr>
              <a:t>Ομαδική Θεραπεία</a:t>
            </a:r>
          </a:p>
          <a:p>
            <a:pPr marL="0" marR="0">
              <a:lnSpc>
                <a:spcPct val="115000"/>
              </a:lnSpc>
              <a:spcBef>
                <a:spcPts val="0"/>
              </a:spcBef>
              <a:spcAft>
                <a:spcPts val="1000"/>
              </a:spcAft>
            </a:pPr>
            <a:endParaRPr lang="el-GR" sz="1800" kern="1200" dirty="0">
              <a:solidFill>
                <a:srgbClr val="000000"/>
              </a:solidFill>
              <a:effectLst/>
              <a:latin typeface="Arial" panose="020B0604020202020204" pitchFamily="34" charset="0"/>
              <a:ea typeface="+mn-ea"/>
              <a:cs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Θιβετανός</a:t>
            </a:r>
            <a:r>
              <a:rPr lang="el-GR" sz="1800" dirty="0">
                <a:effectLst/>
                <a:latin typeface="Calibri" panose="020F0502020204030204" pitchFamily="34" charset="0"/>
                <a:ea typeface="Calibri" panose="020F0502020204030204" pitchFamily="34" charset="0"/>
                <a:cs typeface="Times New Roman" panose="02020603050405020304" pitchFamily="18" charset="0"/>
              </a:rPr>
              <a:t> λέει ότι οι θεραπευτές θα εργαστούν μαζί σε  ομαδικό σχηματισμό ως φυλάκια της Ιεραρχικής πρόθεσης. Αυτό θα επιτρέψει τον συντονισμό και την επούλωση της Ομάδας-ασθενή, για να επιτρέψει στην  ομάδα να γίνει όργανο διανομής ενέργειας.</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Οι θεραπευτές θα λειτουργήσουν ως ενδιάμεσοι μεταξύ του πεδίου της Ψυχής, της ενόρασης και της ενέργειας της Θέλησης, για να ξεκινήσουν τη θεραπεία του μεμονωμένου ασθενούς ή της «Ομάδας ασθενών». Η ιδέα του «Όμιλου» πρέπει να γίνει κατανοητή, καθώς ο θεραπευτής δεν θα εργαστεί  ως άτομο, αλλά ως μέρος μιας ενότητας ή ενός ομίλου, με συλλογική έννοια. Αυτός είναι ένας σημαντικός τρόπος με τον οποίο μεμονωμένα μέρη ενός ομίλου  μπορούν να βοηθηθούν και να απελευθερωθούν από αυτό που τα εμποδίζει από τη μεγαλύτερη εξέλιξη. Αυτό θα διαφοροποιήσει τις μεθόδους της Νέας Εποχής από τις τρέχουσες, καθώς η εργασία θα είναι προσανατολισμένη και επικεντρωμένη στην ομάδα.</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Arial" panose="020B0604020202020204" pitchFamily="34" charset="0"/>
                <a:ea typeface="Calibri" panose="020F0502020204030204" pitchFamily="34" charset="0"/>
                <a:cs typeface="Times New Roman" panose="02020603050405020304" pitchFamily="18" charset="0"/>
              </a:rPr>
              <a:t> </a:t>
            </a:r>
            <a:endParaRPr lang="el-GR" sz="1800" dirty="0">
              <a:effectLst/>
              <a:latin typeface="Arial" panose="020B0604020202020204" pitchFamily="34" charset="0"/>
              <a:ea typeface="Calibri" panose="020F0502020204030204" pitchFamily="34" charset="0"/>
            </a:endParaRPr>
          </a:p>
          <a:p>
            <a:r>
              <a:rPr lang="el-GR" sz="1800" dirty="0">
                <a:effectLst/>
                <a:latin typeface="Arial" panose="020B0604020202020204" pitchFamily="34" charset="0"/>
                <a:ea typeface="Calibri" panose="020F0502020204030204" pitchFamily="34" charset="0"/>
              </a:rPr>
              <a:t>Αυτό, μακροπρόθεσμα, θα βοηθήσει επίσης στον συντονισμό της προσωπικότητας του ασθενούς συγχωνεύοντάς την με την Ψυχή του, για τη διευκόλυνση της ροής της πνευματικής ενέργειας. Στην επερχόμενη Εποχή του Υδροχόου, οι θεραπευτές θα εργαστούν σε μια κουλτούρα ευαίσθητη στις </a:t>
            </a:r>
            <a:r>
              <a:rPr lang="el-GR" sz="1800" dirty="0" err="1">
                <a:effectLst/>
                <a:latin typeface="Arial" panose="020B0604020202020204" pitchFamily="34" charset="0"/>
                <a:ea typeface="Calibri" panose="020F0502020204030204" pitchFamily="34" charset="0"/>
              </a:rPr>
              <a:t>λεπτοφυέστερες</a:t>
            </a:r>
            <a:r>
              <a:rPr lang="el-GR" sz="1800" dirty="0">
                <a:effectLst/>
                <a:latin typeface="Arial" panose="020B0604020202020204" pitchFamily="34" charset="0"/>
                <a:ea typeface="Calibri" panose="020F0502020204030204" pitchFamily="34" charset="0"/>
              </a:rPr>
              <a:t> ενέργειες της Ψυχής, στην Πνευματική Τριάδα και σε ανώτερες αξίες. Αυτό θα βοηθήσει πολύ στην θεραπεία του πολιτισμού από την σκλαβιά και τις επιπτώσεις της </a:t>
            </a:r>
            <a:r>
              <a:rPr lang="el-GR" sz="1800" dirty="0" err="1">
                <a:effectLst/>
                <a:latin typeface="Arial" panose="020B0604020202020204" pitchFamily="34" charset="0"/>
                <a:ea typeface="Calibri" panose="020F0502020204030204" pitchFamily="34" charset="0"/>
              </a:rPr>
              <a:t>θυμαπάτης</a:t>
            </a:r>
            <a:r>
              <a:rPr lang="el-GR" sz="1800" dirty="0">
                <a:effectLst/>
                <a:latin typeface="Arial" panose="020B0604020202020204" pitchFamily="34" charset="0"/>
                <a:ea typeface="Calibri" panose="020F0502020204030204" pitchFamily="34" charset="0"/>
              </a:rPr>
              <a:t> και της πλάνης. Τέλος, ο Μαγνητικός Θεραπευτής θα βοηθήσει την προσωπικότητα να αναπτύξει μια συνέχεια συνείδησης και να ξεπεράσει τον φόβο του θανάτου.</a:t>
            </a:r>
            <a:endParaRPr lang="en-US" sz="1800" dirty="0">
              <a:effectLst/>
              <a:latin typeface="Arial" panose="020B0604020202020204" pitchFamily="34" charset="0"/>
              <a:ea typeface="Calibri" panose="020F0502020204030204" pitchFamily="34" charset="0"/>
            </a:endParaRPr>
          </a:p>
          <a:p>
            <a:endParaRPr lang="en-US" sz="1800" dirty="0">
              <a:effectLst/>
              <a:latin typeface="Arial" panose="020B0604020202020204" pitchFamily="34" charset="0"/>
            </a:endParaRPr>
          </a:p>
          <a:p>
            <a:pPr marL="0" marR="0">
              <a:lnSpc>
                <a:spcPct val="115000"/>
              </a:lnSpc>
              <a:spcBef>
                <a:spcPts val="1200"/>
              </a:spcBef>
              <a:spcAft>
                <a:spcPts val="300"/>
              </a:spcAft>
            </a:pPr>
            <a:r>
              <a:rPr lang="el-GR" sz="1000" b="1" kern="1600" dirty="0">
                <a:effectLst/>
                <a:latin typeface="Arial" panose="020B0604020202020204" pitchFamily="34" charset="0"/>
                <a:ea typeface="Times New Roman" panose="02020603050405020304" pitchFamily="18" charset="0"/>
              </a:rPr>
              <a:t>Η Τηλεπάθεια Διευκολύνει την Ομαδική Εργασία και την Ευθυγράμμιση</a:t>
            </a:r>
            <a:endParaRPr lang="en-US" sz="1000" b="1" kern="1600" dirty="0">
              <a:effectLst/>
              <a:latin typeface="Arial" panose="020B0604020202020204" pitchFamily="34" charset="0"/>
              <a:ea typeface="Times New Roman" panose="02020603050405020304" pitchFamily="18" charset="0"/>
            </a:endParaRPr>
          </a:p>
          <a:p>
            <a:pPr marL="0" marR="0" lvl="0" indent="0">
              <a:lnSpc>
                <a:spcPct val="115000"/>
              </a:lnSpc>
              <a:spcBef>
                <a:spcPts val="600"/>
              </a:spcBef>
              <a:spcAft>
                <a:spcPts val="600"/>
              </a:spcAft>
              <a:buFont typeface="Symbol" panose="05050102010706020507" pitchFamily="18" charset="2"/>
              <a:buNone/>
            </a:pP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anose="05050102010706020507" pitchFamily="18" charset="2"/>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Συνεχίζοντας το θέμα της επίδρασης των υποκειμενικών ενεργειών στην ανθρωπότητα, ο πρωταρχικός στόχος του θεραπευτή είναι να δημιουργήσει  ομαδική ολοκλήρωση και την εσωτερική επικοινωνία μεταξύ των μελών της ομάδας. Αυτό συμβαίνει μέσω της τηλεπαθητικής επικοινωνίας.</a:t>
            </a:r>
          </a:p>
          <a:p>
            <a:pPr marL="0" marR="0" lvl="0" indent="0">
              <a:lnSpc>
                <a:spcPct val="115000"/>
              </a:lnSpc>
              <a:spcBef>
                <a:spcPts val="600"/>
              </a:spcBef>
              <a:spcAft>
                <a:spcPts val="600"/>
              </a:spcAft>
              <a:buFont typeface="Symbol" panose="05050102010706020507" pitchFamily="18" charset="2"/>
              <a:buNone/>
            </a:pP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600"/>
              </a:spcBef>
              <a:spcAft>
                <a:spcPts val="600"/>
              </a:spcAft>
              <a:buFont typeface="Symbol" panose="05050102010706020507" pitchFamily="18" charset="2"/>
              <a:buChar char=""/>
            </a:pPr>
            <a:r>
              <a:rPr lang="el-GR" sz="1100" dirty="0">
                <a:effectLst/>
                <a:latin typeface="Calibri" panose="020F0502020204030204" pitchFamily="34" charset="0"/>
                <a:ea typeface="Calibri" panose="020F0502020204030204" pitchFamily="34" charset="0"/>
                <a:cs typeface="Times New Roman" panose="02020603050405020304" pitchFamily="18" charset="0"/>
              </a:rPr>
              <a:t>Για να γίνει αυτό το έργο, ο νους του πνευματικού αναζητητή πρέπει να γίνει τηλεπαθητικά ευαίσθητος κατά βούληση σε 2 κατευθύνσεις:</a:t>
            </a:r>
          </a:p>
          <a:p>
            <a:pPr marL="342900" marR="0" lvl="0" indent="-342900">
              <a:lnSpc>
                <a:spcPct val="115000"/>
              </a:lnSpc>
              <a:spcBef>
                <a:spcPts val="600"/>
              </a:spcBef>
              <a:spcAft>
                <a:spcPts val="600"/>
              </a:spcAft>
              <a:buFont typeface="Symbol" panose="05050102010706020507" pitchFamily="18" charset="2"/>
              <a:buChar char=""/>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600"/>
              </a:spcBef>
              <a:spcAft>
                <a:spcPts val="600"/>
              </a:spcAft>
              <a:buFont typeface="+mj-lt"/>
              <a:buNone/>
            </a:pPr>
            <a:r>
              <a:rPr lang="el-GR" sz="1000" b="0" i="0" u="none" dirty="0">
                <a:solidFill>
                  <a:schemeClr val="tx1"/>
                </a:solidFill>
                <a:effectLst/>
                <a:latin typeface="Arial" panose="020B0604020202020204" pitchFamily="34" charset="0"/>
                <a:cs typeface="Times New Roman" panose="02020603050405020304" pitchFamily="18" charset="0"/>
              </a:rPr>
              <a:t>1.    </a:t>
            </a:r>
            <a:r>
              <a:rPr lang="el-GR" sz="1600" b="0" i="0" u="sng" dirty="0">
                <a:solidFill>
                  <a:srgbClr val="202124"/>
                </a:solidFill>
                <a:effectLst/>
                <a:latin typeface="arial" panose="020B0604020202020204" pitchFamily="34" charset="0"/>
              </a:rPr>
              <a:t>Προς τον Κόσμο της Ψυχής: </a:t>
            </a:r>
            <a:r>
              <a:rPr lang="el-GR" sz="1600" b="0" i="0" dirty="0">
                <a:solidFill>
                  <a:srgbClr val="202124"/>
                </a:solidFill>
                <a:effectLst/>
                <a:latin typeface="arial" panose="020B0604020202020204" pitchFamily="34" charset="0"/>
              </a:rPr>
              <a:t>Το τηλεπαθητικό άτομο ανταποκρίνεται σε ιδέες ή έννοιες που του έρχονται από τον κόσμο της Ψυχής και τον κόσμο της ενόρασης.</a:t>
            </a:r>
          </a:p>
          <a:p>
            <a:br>
              <a:rPr lang="el-GR" sz="1600" b="0" i="0" dirty="0">
                <a:solidFill>
                  <a:srgbClr val="202124"/>
                </a:solidFill>
                <a:effectLst/>
                <a:latin typeface="arial" panose="020B0604020202020204" pitchFamily="34" charset="0"/>
              </a:rPr>
            </a:br>
            <a:endParaRPr lang="el-GR" sz="1000" dirty="0">
              <a:effectLst/>
              <a:latin typeface="Arial" panose="020B060402020202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600"/>
              </a:spcBef>
              <a:spcAft>
                <a:spcPts val="600"/>
              </a:spcAft>
              <a:buFont typeface="+mj-lt"/>
              <a:buNone/>
            </a:pPr>
            <a:r>
              <a:rPr lang="en-US" sz="1600" dirty="0"/>
              <a:t>2. </a:t>
            </a:r>
            <a:r>
              <a:rPr lang="el-GR" sz="1600" u="sng" dirty="0"/>
              <a:t>Ο Εργάτης του Φωτός είναι επίσης ευαίσθητος προς τον Νου της μέσης ανθρωπότητας</a:t>
            </a:r>
            <a:r>
              <a:rPr lang="el-GR" sz="1600" dirty="0"/>
              <a:t>: </a:t>
            </a:r>
            <a:endParaRPr lang="en-US" sz="1600" dirty="0"/>
          </a:p>
          <a:p>
            <a:pPr marL="457200" marR="0" lvl="1" indent="0">
              <a:lnSpc>
                <a:spcPct val="115000"/>
              </a:lnSpc>
              <a:spcBef>
                <a:spcPts val="600"/>
              </a:spcBef>
              <a:spcAft>
                <a:spcPts val="600"/>
              </a:spcAft>
              <a:buFont typeface="+mj-lt"/>
              <a:buNone/>
            </a:pPr>
            <a:endParaRPr lang="el-GR" sz="1600" dirty="0"/>
          </a:p>
          <a:p>
            <a:pPr marL="457200" marR="0" lvl="1" indent="0">
              <a:lnSpc>
                <a:spcPct val="115000"/>
              </a:lnSpc>
              <a:spcBef>
                <a:spcPts val="600"/>
              </a:spcBef>
              <a:spcAft>
                <a:spcPts val="600"/>
              </a:spcAft>
              <a:buFont typeface="+mj-lt"/>
              <a:buNone/>
            </a:pPr>
            <a:endParaRPr lang="en-US" sz="1000" dirty="0">
              <a:effectLst/>
              <a:latin typeface="Arial" panose="020B0604020202020204" pitchFamily="34" charset="0"/>
              <a:ea typeface="Calibri" panose="020F0502020204030204" pitchFamily="34" charset="0"/>
            </a:endParaRPr>
          </a:p>
          <a:p>
            <a:pPr marL="457200" marR="0" lvl="1" indent="0">
              <a:lnSpc>
                <a:spcPct val="115000"/>
              </a:lnSpc>
              <a:spcBef>
                <a:spcPts val="600"/>
              </a:spcBef>
              <a:spcAft>
                <a:spcPts val="600"/>
              </a:spcAft>
              <a:buFont typeface="+mj-lt"/>
              <a:buNone/>
            </a:pPr>
            <a:r>
              <a:rPr lang="el-GR" sz="1000" dirty="0">
                <a:effectLst/>
                <a:latin typeface="Arial" panose="020B0604020202020204" pitchFamily="34" charset="0"/>
              </a:rPr>
              <a:t>	 Θα σ</a:t>
            </a:r>
            <a:r>
              <a:rPr lang="el-GR" dirty="0"/>
              <a:t>τέλνουν και θα εκπέμπουν  κάποια συγκεκριμένη σκεπτομορφή και θα μπορούν να επηρεάζουν τον νου και τις δραστηριότητες των στοχαστών του κόσμου σε διάφορους τομείς, 	όπως στην πολιτική, τις θρησκευτικές οργανώσεις, την εκπαίδευση κ.α.</a:t>
            </a:r>
          </a:p>
          <a:p>
            <a:pPr marL="457200" marR="0" lvl="1" indent="0">
              <a:lnSpc>
                <a:spcPct val="115000"/>
              </a:lnSpc>
              <a:spcBef>
                <a:spcPts val="600"/>
              </a:spcBef>
              <a:spcAft>
                <a:spcPts val="600"/>
              </a:spcAft>
              <a:buFont typeface="+mj-lt"/>
              <a:buNone/>
            </a:pPr>
            <a:endParaRPr lang="el-GR" dirty="0"/>
          </a:p>
          <a:p>
            <a:pPr marL="457200" marR="0" lvl="1" indent="0">
              <a:lnSpc>
                <a:spcPct val="115000"/>
              </a:lnSpc>
              <a:spcBef>
                <a:spcPts val="600"/>
              </a:spcBef>
              <a:spcAft>
                <a:spcPts val="600"/>
              </a:spcAft>
              <a:buFont typeface="+mj-lt"/>
              <a:buNone/>
            </a:pPr>
            <a:r>
              <a:rPr lang="el-GR" dirty="0"/>
              <a:t>	Αυτό το έργο πρέπει να προχωρήσει ανιδιοτελώς με συνείδηση ​​Ψυχής και με πλήρη ελευθερία από προσωπικές προκαταλήψεις ή προσωπικές επιλογές.</a:t>
            </a:r>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nSpc>
                <a:spcPct val="115000"/>
              </a:lnSpc>
              <a:spcBef>
                <a:spcPts val="0"/>
              </a:spcBef>
              <a:spcAft>
                <a:spcPts val="1000"/>
              </a:spcAft>
            </a:pPr>
            <a:r>
              <a:rPr lang="el-GR" sz="1100" b="1" dirty="0">
                <a:effectLst/>
                <a:latin typeface="Arial" panose="020B0604020202020204" pitchFamily="34" charset="0"/>
                <a:ea typeface="Calibri" panose="020F0502020204030204" pitchFamily="34" charset="0"/>
                <a:cs typeface="Times New Roman" panose="02020603050405020304" pitchFamily="18" charset="0"/>
              </a:rPr>
              <a:t>3.Τα Καθήκοντα των Θεραπευτών της Νέας Εποχής</a:t>
            </a: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100" b="1" dirty="0">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1000"/>
              </a:spcAft>
              <a:buClrTx/>
              <a:buSzTx/>
              <a:buFontTx/>
              <a:buNone/>
              <a:tabLst/>
              <a:defRPr/>
            </a:pPr>
            <a:r>
              <a:rPr lang="el-GR" sz="1100" b="0" i="0" dirty="0">
                <a:solidFill>
                  <a:srgbClr val="000000"/>
                </a:solidFill>
                <a:effectLst/>
                <a:latin typeface="Arial" panose="020B0604020202020204" pitchFamily="34" charset="0"/>
                <a:ea typeface="Times New Roman" panose="02020603050405020304" pitchFamily="18" charset="0"/>
              </a:rPr>
              <a:t>Στην Εξωτερίκευση της Ιεραρχίας (Ε.Ι.) , ο </a:t>
            </a:r>
            <a:r>
              <a:rPr lang="el-GR" sz="1100" b="0" i="0" dirty="0" err="1">
                <a:solidFill>
                  <a:srgbClr val="000000"/>
                </a:solidFill>
                <a:effectLst/>
                <a:latin typeface="Arial" panose="020B0604020202020204" pitchFamily="34" charset="0"/>
                <a:ea typeface="Times New Roman" panose="02020603050405020304" pitchFamily="18" charset="0"/>
              </a:rPr>
              <a:t>Θιβετιανός</a:t>
            </a:r>
            <a:r>
              <a:rPr lang="el-GR" sz="1100" b="0" i="0" dirty="0">
                <a:solidFill>
                  <a:srgbClr val="000000"/>
                </a:solidFill>
                <a:effectLst/>
                <a:latin typeface="Arial" panose="020B0604020202020204" pitchFamily="34" charset="0"/>
                <a:ea typeface="Times New Roman" panose="02020603050405020304" pitchFamily="18" charset="0"/>
              </a:rPr>
              <a:t> λέει ότι η εργασία των Θεραπευτών στην Νέα Εποχή θα βοηθήσει στην εκδήλωση μιας </a:t>
            </a:r>
            <a:r>
              <a:rPr lang="el-GR" sz="1100" b="0" i="0" u="sng" dirty="0">
                <a:solidFill>
                  <a:srgbClr val="000000"/>
                </a:solidFill>
                <a:effectLst/>
                <a:latin typeface="Arial" panose="020B0604020202020204" pitchFamily="34" charset="0"/>
                <a:ea typeface="Times New Roman" panose="02020603050405020304" pitchFamily="18" charset="0"/>
              </a:rPr>
              <a:t>συνθετικής προσπάθειας</a:t>
            </a:r>
            <a:r>
              <a:rPr lang="el-GR" sz="1100" b="0" i="0" dirty="0">
                <a:solidFill>
                  <a:srgbClr val="000000"/>
                </a:solidFill>
                <a:effectLst/>
                <a:latin typeface="Arial" panose="020B0604020202020204" pitchFamily="34" charset="0"/>
                <a:ea typeface="Times New Roman" panose="02020603050405020304" pitchFamily="18" charset="0"/>
              </a:rPr>
              <a:t> </a:t>
            </a:r>
            <a:r>
              <a:rPr lang="el-GR" sz="1100" b="0" i="0" u="sng" dirty="0">
                <a:solidFill>
                  <a:srgbClr val="000000"/>
                </a:solidFill>
                <a:effectLst/>
                <a:latin typeface="Arial" panose="020B0604020202020204" pitchFamily="34" charset="0"/>
                <a:ea typeface="Times New Roman" panose="02020603050405020304" pitchFamily="18" charset="0"/>
              </a:rPr>
              <a:t>στους τρεις κόσμους</a:t>
            </a:r>
            <a:r>
              <a:rPr lang="el-GR" sz="1100" b="0" i="0" dirty="0">
                <a:solidFill>
                  <a:srgbClr val="000000"/>
                </a:solidFill>
                <a:effectLst/>
                <a:latin typeface="Arial" panose="020B0604020202020204" pitchFamily="34" charset="0"/>
                <a:ea typeface="Times New Roman" panose="02020603050405020304" pitchFamily="18" charset="0"/>
              </a:rPr>
              <a:t>, η οποία θα οδηγεί από το πεδίο της Ψυχής στο εξωτερικό πεδίο έκφρασης.</a:t>
            </a:r>
            <a:endParaRPr lang="en-US" sz="1100" b="0" i="0" dirty="0">
              <a:solidFill>
                <a:srgbClr val="000000"/>
              </a:solidFill>
              <a:effectLst/>
              <a:latin typeface="Arial" panose="020B0604020202020204" pitchFamily="34" charset="0"/>
              <a:ea typeface="Times New Roman" panose="02020603050405020304" pitchFamily="18" charset="0"/>
            </a:endParaRPr>
          </a:p>
          <a:p>
            <a:pPr marL="0" marR="0"/>
            <a:endParaRPr lang="el-GR" sz="1800" b="0" i="0" dirty="0">
              <a:solidFill>
                <a:srgbClr val="000000"/>
              </a:solidFill>
              <a:effectLst/>
              <a:latin typeface="Arial" panose="020B0604020202020204" pitchFamily="34" charset="0"/>
              <a:ea typeface="Times New Roman" panose="02020603050405020304" pitchFamily="18" charset="0"/>
            </a:endParaRPr>
          </a:p>
          <a:p>
            <a:pPr marL="0" marR="0"/>
            <a:r>
              <a:rPr lang="el-GR" sz="1800" b="0" i="0" dirty="0">
                <a:solidFill>
                  <a:srgbClr val="000000"/>
                </a:solidFill>
                <a:effectLst/>
                <a:latin typeface="Arial" panose="020B0604020202020204" pitchFamily="34" charset="0"/>
                <a:ea typeface="Times New Roman" panose="02020603050405020304" pitchFamily="18" charset="0"/>
              </a:rPr>
              <a:t>Για να το κάνει αυτό, έχει 3 κύριες εργασίες να εκτελέσει… και θα εργαστεί σε 3 επίπεδα θεραπείας.</a:t>
            </a:r>
            <a:endParaRPr lang="en-US" sz="1800" b="0" i="0" dirty="0">
              <a:solidFill>
                <a:srgbClr val="000000"/>
              </a:solidFill>
              <a:effectLst/>
              <a:latin typeface="Arial" panose="020B0604020202020204" pitchFamily="34" charset="0"/>
              <a:ea typeface="Times New Roman" panose="02020603050405020304" pitchFamily="18" charset="0"/>
            </a:endParaRPr>
          </a:p>
          <a:p>
            <a:pPr marL="0" marR="0"/>
            <a:endParaRPr lang="en-US" sz="1800" dirty="0">
              <a:effectLst/>
              <a:latin typeface="Times New Roman" panose="02020603050405020304" pitchFamily="18" charset="0"/>
              <a:ea typeface="Times New Roman" panose="02020603050405020304" pitchFamily="18" charset="0"/>
            </a:endParaRPr>
          </a:p>
          <a:p>
            <a:pPr marL="0" marR="0" lvl="0" indent="0">
              <a:buFont typeface="+mj-lt"/>
              <a:buNone/>
            </a:pPr>
            <a:r>
              <a:rPr lang="el-GR" sz="1800" b="1" i="1" dirty="0">
                <a:solidFill>
                  <a:srgbClr val="000000"/>
                </a:solidFill>
                <a:effectLst/>
                <a:latin typeface="Arial" panose="020B0604020202020204" pitchFamily="34" charset="0"/>
                <a:ea typeface="Times New Roman" panose="02020603050405020304" pitchFamily="18" charset="0"/>
              </a:rPr>
              <a:t>Εργασίες 1 και 2: </a:t>
            </a:r>
            <a:r>
              <a:rPr lang="el-GR" sz="1800" b="0" i="1" dirty="0">
                <a:solidFill>
                  <a:srgbClr val="000000"/>
                </a:solidFill>
                <a:effectLst/>
                <a:latin typeface="Arial" panose="020B0604020202020204" pitchFamily="34" charset="0"/>
                <a:ea typeface="Times New Roman" panose="02020603050405020304" pitchFamily="18" charset="0"/>
              </a:rPr>
              <a:t>Ψυχολογική και Ψυχική θεραπεία….. Υπάρχει λεπτοφυής διαφορά αλλά σχετίζονται</a:t>
            </a:r>
          </a:p>
          <a:p>
            <a:pPr marL="0" marR="0" lvl="0" indent="0">
              <a:buFont typeface="+mj-lt"/>
              <a:buNone/>
            </a:pPr>
            <a:endParaRPr lang="en-US" sz="1800" b="0" dirty="0">
              <a:effectLst/>
              <a:latin typeface="Times New Roman" panose="02020603050405020304" pitchFamily="18" charset="0"/>
              <a:ea typeface="Times New Roman" panose="02020603050405020304" pitchFamily="18" charset="0"/>
            </a:endParaRPr>
          </a:p>
          <a:p>
            <a:pPr marL="0" marR="0">
              <a:lnSpc>
                <a:spcPct val="115000"/>
              </a:lnSpc>
              <a:spcBef>
                <a:spcPts val="0"/>
              </a:spcBef>
              <a:spcAft>
                <a:spcPts val="1000"/>
              </a:spcAft>
            </a:pPr>
            <a:r>
              <a:rPr lang="el-GR" sz="1800" dirty="0">
                <a:effectLst/>
                <a:latin typeface="Calibri" panose="020F0502020204030204" pitchFamily="34" charset="0"/>
                <a:ea typeface="Calibri" panose="020F0502020204030204" pitchFamily="34" charset="0"/>
                <a:cs typeface="Times New Roman" panose="02020603050405020304" pitchFamily="18" charset="0"/>
              </a:rPr>
              <a:t>Στην Ε.Ι. σ.42 λέει ότι αυτό το έργο είναι ένα από τα πιο δύσκολα να πραγματοποιηθεί, επειδή το μεγαλύτερο μέρος της συνείδησης της ανθρωπότητας  ανταποκρίνεται κυρίως στο πεδίο της </a:t>
            </a:r>
            <a:r>
              <a:rPr lang="el-GR" sz="1800" dirty="0" err="1">
                <a:effectLst/>
                <a:latin typeface="Calibri" panose="020F0502020204030204" pitchFamily="34" charset="0"/>
                <a:ea typeface="Calibri" panose="020F0502020204030204" pitchFamily="34" charset="0"/>
                <a:cs typeface="Times New Roman" panose="02020603050405020304" pitchFamily="18" charset="0"/>
              </a:rPr>
              <a:t>θυμαπάτης</a:t>
            </a:r>
            <a:r>
              <a:rPr lang="el-GR"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Από (Ε.Ι. σ. 46), </a:t>
            </a:r>
            <a:r>
              <a:rPr lang="el-GR" sz="1800" dirty="0" err="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Ντ.Κ</a:t>
            </a: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λέει: </a:t>
            </a:r>
            <a:r>
              <a:rPr lang="el-GR" sz="1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κάθε Μυημένος είναι ένας μαγνητικός θεραπευτής</a:t>
            </a: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Αυτό είναι ένα πραγματικό γεγονός και υποδηλώνει μια σκόπιμη χρήση της Θείας ενέργειας ως θεραπευτικής δύναμης.</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742950" marR="0" lvl="1" indent="-285750">
              <a:lnSpc>
                <a:spcPct val="115000"/>
              </a:lnSpc>
              <a:spcBef>
                <a:spcPts val="0"/>
              </a:spcBef>
              <a:spcAft>
                <a:spcPts val="1000"/>
              </a:spcAft>
              <a:buFont typeface="Arial" panose="020B0604020202020204" pitchFamily="34" charset="0"/>
              <a:buChar char="•"/>
            </a:pP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Η ικανότητα του Μυημένου να ενεργεί ως μαγνητικός θεραπευτής λειτουργεί </a:t>
            </a:r>
            <a:r>
              <a:rPr lang="el-GR" sz="18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κυρίως στη σφαίρα των εσωτερικών ψυχολογικών αναπροσαρμογών </a:t>
            </a: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και των ψυχικών εξαγνισμών.</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Αυτό έχει ως αποτέλεσμα </a:t>
            </a:r>
            <a:r>
              <a:rPr lang="el-GR" sz="1800"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την απελευθέρωση της κατώτερης ψυχικής </a:t>
            </a:r>
            <a:r>
              <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φύσης από την ψευδαίσθηση, έτσι ώστε  η Ψυχή να μπορεί να έχει πλήρη επιρροή.</a:t>
            </a:r>
            <a:endParaRPr lang="en-US"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endParaRPr lang="en-US" sz="1800" b="1" i="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lvl="0" indent="0">
              <a:lnSpc>
                <a:spcPct val="115000"/>
              </a:lnSpc>
              <a:spcBef>
                <a:spcPts val="0"/>
              </a:spcBef>
              <a:spcAft>
                <a:spcPts val="1000"/>
              </a:spcAft>
              <a:buFont typeface="+mj-lt"/>
              <a:buNone/>
            </a:pPr>
            <a:r>
              <a:rPr lang="el-GR"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Εργασία 3</a:t>
            </a:r>
            <a:r>
              <a:rPr lang="el-GR" sz="1800"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el-GR"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Φυσική….θεραπεία του αιθερικού σώματος, των </a:t>
            </a:r>
            <a:r>
              <a:rPr lang="el-GR" sz="1800" b="1" i="0" dirty="0" err="1">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τσάκρα</a:t>
            </a:r>
            <a:r>
              <a:rPr lang="el-GR"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και συνεπώς η  εξωτερική φυσική μορφή αποβαίνει βιώσιμο όργανο υπηρεσίας</a:t>
            </a:r>
            <a:endParaRPr lang="en-US" sz="1800" b="1" i="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l-GR"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b="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Εισάγει τις ενέργειες της ζωής, που προέρχονται από το πεδίο της Ψυχής, στο φυσικό πεδίο, μέσω του νου, αποκλείοντας όμως το συναισθηματικό-αστρικό σώμα.</a:t>
            </a:r>
            <a:endParaRPr lang="en-US" sz="1800" b="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b="1" u="sng"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l-GR" sz="1800" b="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Εάν είναι επιτυχές, το έργο των θεραπευτών περιλαμβάνει  τα κάτωθι:</a:t>
            </a:r>
            <a:endParaRPr lang="en-US" sz="1800" b="0" u="none"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1" indent="0">
              <a:lnSpc>
                <a:spcPct val="115000"/>
              </a:lnSpc>
              <a:spcBef>
                <a:spcPts val="0"/>
              </a:spcBef>
              <a:spcAft>
                <a:spcPts val="1000"/>
              </a:spcAft>
              <a:buFont typeface="+mj-lt"/>
              <a:buNone/>
            </a:pPr>
            <a:r>
              <a:rPr lang="el-GR" sz="1800" dirty="0">
                <a:solidFill>
                  <a:srgbClr val="000000"/>
                </a:solidFill>
                <a:effectLst/>
                <a:latin typeface="Arial" panose="020B0604020202020204" pitchFamily="34" charset="0"/>
                <a:ea typeface="Calibri" panose="020F0502020204030204" pitchFamily="34" charset="0"/>
              </a:rPr>
              <a:t>α.  Να γίνουν ένας αγωγός για θεραπεία και Θεϊκή ενέργεια.</a:t>
            </a:r>
          </a:p>
          <a:p>
            <a:pPr marL="457200" marR="0" lvl="1" indent="0">
              <a:lnSpc>
                <a:spcPct val="115000"/>
              </a:lnSpc>
              <a:spcBef>
                <a:spcPts val="0"/>
              </a:spcBef>
              <a:spcAft>
                <a:spcPts val="1000"/>
              </a:spcAft>
              <a:buFont typeface="+mj-lt"/>
              <a:buNone/>
            </a:pPr>
            <a:r>
              <a:rPr lang="el-GR" sz="1800" dirty="0">
                <a:solidFill>
                  <a:srgbClr val="000000"/>
                </a:solidFill>
                <a:effectLst/>
                <a:latin typeface="Arial" panose="020B0604020202020204" pitchFamily="34" charset="0"/>
                <a:ea typeface="Calibri" panose="020F0502020204030204" pitchFamily="34" charset="0"/>
              </a:rPr>
              <a:t>β.  Να χρησιμοποιούν μεθόδους ή τεχνικές για την καταστολή των αστρικών τάσεων στη συνείδηση και επομένως της </a:t>
            </a:r>
            <a:r>
              <a:rPr lang="el-GR" sz="1800" dirty="0" err="1">
                <a:solidFill>
                  <a:srgbClr val="000000"/>
                </a:solidFill>
                <a:effectLst/>
                <a:latin typeface="Arial" panose="020B0604020202020204" pitchFamily="34" charset="0"/>
                <a:ea typeface="Calibri" panose="020F0502020204030204" pitchFamily="34" charset="0"/>
              </a:rPr>
              <a:t>θυμαπάτης</a:t>
            </a:r>
            <a:r>
              <a:rPr lang="el-GR" sz="1800" dirty="0">
                <a:solidFill>
                  <a:srgbClr val="000000"/>
                </a:solidFill>
                <a:effectLst/>
                <a:latin typeface="Arial" panose="020B0604020202020204" pitchFamily="34" charset="0"/>
                <a:ea typeface="Calibri" panose="020F0502020204030204" pitchFamily="34" charset="0"/>
              </a:rPr>
              <a:t>.</a:t>
            </a:r>
          </a:p>
          <a:p>
            <a:pPr marL="457200" marR="0" lvl="1" indent="0">
              <a:lnSpc>
                <a:spcPct val="115000"/>
              </a:lnSpc>
              <a:spcBef>
                <a:spcPts val="0"/>
              </a:spcBef>
              <a:spcAft>
                <a:spcPts val="1000"/>
              </a:spcAft>
              <a:buFont typeface="+mj-lt"/>
              <a:buNone/>
            </a:pPr>
            <a:r>
              <a:rPr lang="el-GR" sz="1800" dirty="0">
                <a:solidFill>
                  <a:srgbClr val="000000"/>
                </a:solidFill>
                <a:effectLst/>
                <a:latin typeface="Arial" panose="020B0604020202020204" pitchFamily="34" charset="0"/>
                <a:ea typeface="Calibri" panose="020F0502020204030204" pitchFamily="34" charset="0"/>
              </a:rPr>
              <a:t>Γ.  Να χρησιμοποιούν την θεραπευτική ενέργεια σε πλήρη εγρήγορση στο φυσικό πεδίο…..απλά οραματιζόμενοι «Την ενέργεια να κινείται σε όλο το </a:t>
            </a:r>
            <a:r>
              <a:rPr lang="el-GR" sz="1800" dirty="0" err="1">
                <a:solidFill>
                  <a:srgbClr val="000000"/>
                </a:solidFill>
                <a:effectLst/>
                <a:latin typeface="Arial" panose="020B0604020202020204" pitchFamily="34" charset="0"/>
                <a:ea typeface="Calibri" panose="020F0502020204030204" pitchFamily="34" charset="0"/>
              </a:rPr>
              <a:t>αιθερικό</a:t>
            </a:r>
            <a:r>
              <a:rPr lang="el-GR" sz="1800" dirty="0">
                <a:solidFill>
                  <a:srgbClr val="000000"/>
                </a:solidFill>
                <a:effectLst/>
                <a:latin typeface="Arial" panose="020B0604020202020204" pitchFamily="34" charset="0"/>
                <a:ea typeface="Calibri" panose="020F0502020204030204" pitchFamily="34" charset="0"/>
              </a:rPr>
              <a:t> σώμα»</a:t>
            </a:r>
            <a:endParaRPr lang="en-US" sz="1800" dirty="0">
              <a:solidFill>
                <a:srgbClr val="000000"/>
              </a:solidFill>
              <a:effectLst/>
              <a:latin typeface="Arial" panose="020B0604020202020204" pitchFamily="34" charset="0"/>
              <a:ea typeface="Calibri" panose="020F0502020204030204" pitchFamily="34" charset="0"/>
            </a:endParaRPr>
          </a:p>
        </p:txBody>
      </p:sp>
      <p:sp>
        <p:nvSpPr>
          <p:cNvPr id="4" name="Slide Number Placeholder 3"/>
          <p:cNvSpPr>
            <a:spLocks noGrp="1"/>
          </p:cNvSpPr>
          <p:nvPr>
            <p:ph type="sldNum" sz="quarter" idx="10"/>
          </p:nvPr>
        </p:nvSpPr>
        <p:spPr/>
        <p:txBody>
          <a:bodyPr/>
          <a:lstStyle/>
          <a:p>
            <a:fld id="{7FFA9564-7ACA-4779-B4DE-DB48D22ECA08}" type="slidenum">
              <a:rPr lang="en-US" smtClean="0"/>
              <a:pPr/>
              <a:t>8</a:t>
            </a:fld>
            <a:endParaRPr lang="en-US"/>
          </a:p>
        </p:txBody>
      </p:sp>
    </p:spTree>
    <p:extLst>
      <p:ext uri="{BB962C8B-B14F-4D97-AF65-F5344CB8AC3E}">
        <p14:creationId xmlns:p14="http://schemas.microsoft.com/office/powerpoint/2010/main" val="746103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algn="just">
              <a:lnSpc>
                <a:spcPct val="115000"/>
              </a:lnSpc>
              <a:spcBef>
                <a:spcPts val="0"/>
              </a:spcBef>
              <a:spcAft>
                <a:spcPts val="600"/>
              </a:spcAft>
            </a:pPr>
            <a:r>
              <a:rPr lang="el-GR" sz="1100" b="1" dirty="0">
                <a:effectLst/>
                <a:latin typeface="Arial" panose="020B0604020202020204" pitchFamily="34" charset="0"/>
                <a:ea typeface="Times New Roman" panose="02020603050405020304" pitchFamily="18" charset="0"/>
                <a:cs typeface="Arial" panose="020B0604020202020204" pitchFamily="34" charset="0"/>
              </a:rPr>
              <a:t>Τι έχει ήδη επιτευχθεί από τους Θεραπευτές;</a:t>
            </a:r>
            <a:endParaRPr lang="en-AU" sz="1100" b="1" dirty="0">
              <a:effectLst/>
              <a:latin typeface="Arial" panose="020B0604020202020204" pitchFamily="34"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600"/>
              </a:spcAft>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0" marR="0" algn="just">
              <a:lnSpc>
                <a:spcPct val="115000"/>
              </a:lnSpc>
              <a:spcBef>
                <a:spcPts val="600"/>
              </a:spcBef>
              <a:spcAft>
                <a:spcPts val="600"/>
              </a:spcAft>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Αφού ο </a:t>
            </a:r>
            <a:r>
              <a:rPr lang="el-GR" sz="1100" dirty="0" err="1">
                <a:effectLst/>
                <a:latin typeface="Arial" panose="020B0604020202020204" pitchFamily="34" charset="0"/>
                <a:ea typeface="Times New Roman" panose="02020603050405020304" pitchFamily="18" charset="0"/>
                <a:cs typeface="Times New Roman" panose="02020603050405020304" pitchFamily="18" charset="0"/>
              </a:rPr>
              <a:t>Θιβετιανός</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όρισε πώς θα λειτουργεί ο Θεραπευτής στη Νέα Εποχή, μπορούμε να απαριθμήσουμε έναν αριθμό από θεραπευτικές δραστηριότητες εμπνευσμένες από την ψυχή που </a:t>
            </a:r>
            <a:r>
              <a:rPr lang="el-GR" sz="1100" u="sng" dirty="0">
                <a:effectLst/>
                <a:latin typeface="Arial" panose="020B0604020202020204" pitchFamily="34" charset="0"/>
                <a:ea typeface="Times New Roman" panose="02020603050405020304" pitchFamily="18" charset="0"/>
                <a:cs typeface="Times New Roman" panose="02020603050405020304" pitchFamily="18" charset="0"/>
              </a:rPr>
              <a:t>ήδη συμβαίνουν </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στον κόσμο σήμερα:</a:t>
            </a: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just">
              <a:lnSpc>
                <a:spcPct val="115000"/>
              </a:lnSpc>
              <a:spcBef>
                <a:spcPts val="300"/>
              </a:spcBef>
              <a:spcAft>
                <a:spcPts val="300"/>
              </a:spcAft>
              <a:buFont typeface="Symbol" panose="05050102010706020507" pitchFamily="18" charset="2"/>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Ομοιοπαθητική</a:t>
            </a:r>
          </a:p>
          <a:p>
            <a:pPr marL="800100" marR="0" lvl="1" indent="-342900" algn="just">
              <a:lnSpc>
                <a:spcPct val="115000"/>
              </a:lnSpc>
              <a:spcBef>
                <a:spcPts val="300"/>
              </a:spcBef>
              <a:spcAft>
                <a:spcPts val="300"/>
              </a:spcAft>
              <a:buFont typeface="Symbol" panose="05050102010706020507" pitchFamily="18" charset="2"/>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Φυσικές θεραπείες </a:t>
            </a:r>
          </a:p>
          <a:p>
            <a:pPr marL="800100" marR="0" lvl="1" indent="-342900" algn="just">
              <a:lnSpc>
                <a:spcPct val="115000"/>
              </a:lnSpc>
              <a:spcBef>
                <a:spcPts val="300"/>
              </a:spcBef>
              <a:spcAft>
                <a:spcPts val="300"/>
              </a:spcAft>
              <a:buFont typeface="Symbol" panose="05050102010706020507" pitchFamily="18" charset="2"/>
              <a:buChar cha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Κινεζική Ιατρική και Βελονισμός;</a:t>
            </a:r>
          </a:p>
          <a:p>
            <a:pPr marL="800100" marR="0" lvl="1" indent="-342900" algn="just">
              <a:lnSpc>
                <a:spcPct val="115000"/>
              </a:lnSpc>
              <a:spcBef>
                <a:spcPts val="300"/>
              </a:spcBef>
              <a:spcAft>
                <a:spcPts val="300"/>
              </a:spcAft>
              <a:buFont typeface="Symbol" panose="05050102010706020507" pitchFamily="18" charset="2"/>
              <a:buChar char=""/>
            </a:pPr>
            <a:r>
              <a:rPr lang="el-GR" sz="1100" dirty="0" err="1">
                <a:effectLst/>
                <a:latin typeface="Arial" panose="020B0604020202020204" pitchFamily="34" charset="0"/>
                <a:ea typeface="Times New Roman" panose="02020603050405020304" pitchFamily="18" charset="0"/>
                <a:cs typeface="Times New Roman" panose="02020603050405020304" pitchFamily="18" charset="0"/>
              </a:rPr>
              <a:t>Βοτανοθεραπεία</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και Αιθέρια Έλαια.</a:t>
            </a:r>
          </a:p>
          <a:p>
            <a:pPr marL="800100" marR="0" lvl="1" indent="-342900" algn="just">
              <a:lnSpc>
                <a:spcPct val="115000"/>
              </a:lnSpc>
              <a:spcBef>
                <a:spcPts val="300"/>
              </a:spcBef>
              <a:spcAft>
                <a:spcPts val="300"/>
              </a:spcAft>
              <a:buFont typeface="Symbol" panose="05050102010706020507" pitchFamily="18" charset="2"/>
              <a:buChar cha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1200150" marR="0" lvl="2" indent="-285750" algn="just">
              <a:lnSpc>
                <a:spcPct val="115000"/>
              </a:lnSpc>
              <a:spcBef>
                <a:spcPts val="300"/>
              </a:spcBef>
              <a:spcAft>
                <a:spcPts val="300"/>
              </a:spcAft>
              <a:buFont typeface="Courier New" panose="02070309020205020404" pitchFamily="49" charset="0"/>
              <a:buChar char="o"/>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Κατανοήστε ότι ο άνθρωπος στην κατώτερη φύση του και στα 3 οχήματα του αποτελεί ένα σύνολο μικρότερων ζωών, ζωές στοιχειώδους και </a:t>
            </a:r>
            <a:r>
              <a:rPr lang="el-GR" sz="1100" dirty="0" err="1">
                <a:effectLst/>
                <a:latin typeface="Arial" panose="020B0604020202020204" pitchFamily="34" charset="0"/>
                <a:ea typeface="Times New Roman" panose="02020603050405020304" pitchFamily="18" charset="0"/>
                <a:cs typeface="Times New Roman" panose="02020603050405020304" pitchFamily="18" charset="0"/>
              </a:rPr>
              <a:t>ντεβαικής</a:t>
            </a:r>
            <a:r>
              <a:rPr lang="el-GR" sz="1100" dirty="0">
                <a:effectLst/>
                <a:latin typeface="Arial" panose="020B0604020202020204" pitchFamily="34" charset="0"/>
                <a:ea typeface="Times New Roman" panose="02020603050405020304" pitchFamily="18" charset="0"/>
                <a:cs typeface="Times New Roman" panose="02020603050405020304" pitchFamily="18" charset="0"/>
              </a:rPr>
              <a:t> φύσης, όπως το φυτικό και ορυκτό βασίλεια, που εξαρτώνται από αυτόν για την ομαδική τους φύση, τον τύπο δραστηριότητάς τους και τη συλλογική τους ανταπόκριση, π.χ. παροχή θεραπείας από βότανα ή φάρμακα.</a:t>
            </a:r>
          </a:p>
          <a:p>
            <a:pPr marL="1200150" marR="0" lvl="2" indent="-285750" algn="just">
              <a:lnSpc>
                <a:spcPct val="115000"/>
              </a:lnSpc>
              <a:spcBef>
                <a:spcPts val="300"/>
              </a:spcBef>
              <a:spcAft>
                <a:spcPts val="300"/>
              </a:spcAft>
              <a:buFont typeface="Courier New" panose="02070309020205020404" pitchFamily="49" charset="0"/>
              <a:buChar char="o"/>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100" dirty="0">
                <a:effectLst/>
                <a:latin typeface="Arial" panose="020B0604020202020204" pitchFamily="34" charset="0"/>
                <a:ea typeface="Times New Roman" panose="02020603050405020304" pitchFamily="18" charset="0"/>
                <a:cs typeface="Arial" panose="020B0604020202020204" pitchFamily="34" charset="0"/>
              </a:rPr>
              <a:t>Η </a:t>
            </a:r>
            <a:r>
              <a:rPr lang="el-GR" sz="1100" dirty="0" err="1">
                <a:effectLst/>
                <a:latin typeface="Arial" panose="020B0604020202020204" pitchFamily="34" charset="0"/>
                <a:ea typeface="Times New Roman" panose="02020603050405020304" pitchFamily="18" charset="0"/>
                <a:cs typeface="Arial" panose="020B0604020202020204" pitchFamily="34" charset="0"/>
              </a:rPr>
              <a:t>Αγιουρβέδα</a:t>
            </a:r>
            <a:r>
              <a:rPr lang="el-GR" sz="1100" dirty="0">
                <a:effectLst/>
                <a:latin typeface="Arial" panose="020B0604020202020204" pitchFamily="34" charset="0"/>
                <a:ea typeface="Times New Roman" panose="02020603050405020304" pitchFamily="18" charset="0"/>
                <a:cs typeface="Arial" panose="020B0604020202020204" pitchFamily="34" charset="0"/>
              </a:rPr>
              <a:t>….. είναι ένα σύστημα στην ιατρική που βασίζεται στην ιδέα της ισορροπίας των συστημάτων του σώματος  και χρησιμοποιεί διατροφή, θεραπεία με βότανα και </a:t>
            </a:r>
            <a:r>
              <a:rPr lang="el-GR" sz="1100" dirty="0" err="1">
                <a:effectLst/>
                <a:latin typeface="Arial" panose="020B0604020202020204" pitchFamily="34" charset="0"/>
                <a:ea typeface="Times New Roman" panose="02020603050405020304" pitchFamily="18" charset="0"/>
                <a:cs typeface="Arial" panose="020B0604020202020204" pitchFamily="34" charset="0"/>
              </a:rPr>
              <a:t>γιογκική</a:t>
            </a:r>
            <a:r>
              <a:rPr lang="el-GR" sz="1100" dirty="0">
                <a:effectLst/>
                <a:latin typeface="Arial" panose="020B0604020202020204" pitchFamily="34" charset="0"/>
                <a:ea typeface="Times New Roman" panose="02020603050405020304" pitchFamily="18" charset="0"/>
                <a:cs typeface="Arial" panose="020B0604020202020204" pitchFamily="34" charset="0"/>
              </a:rPr>
              <a:t> αναπνοή.</a:t>
            </a:r>
          </a:p>
          <a:p>
            <a:pPr marL="800100" marR="0" lvl="1"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100" dirty="0">
                <a:effectLst/>
                <a:latin typeface="Arial" panose="020B0604020202020204" pitchFamily="34" charset="0"/>
                <a:ea typeface="Times New Roman" panose="02020603050405020304" pitchFamily="18" charset="0"/>
                <a:cs typeface="Arial" panose="020B0604020202020204" pitchFamily="34" charset="0"/>
              </a:rPr>
              <a:t>Διατροφική ευαισθητοποίηση;….βιταμίνες, συμπληρώματα; διατίθενται συνήθως μέσω Νοσοκομείων και με παραπομπή γιατρού.</a:t>
            </a:r>
          </a:p>
          <a:p>
            <a:pPr marL="800100" marR="0" lvl="1"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100" dirty="0">
                <a:effectLst/>
                <a:latin typeface="Arial" panose="020B0604020202020204" pitchFamily="34" charset="0"/>
                <a:ea typeface="Times New Roman" panose="02020603050405020304" pitchFamily="18" charset="0"/>
                <a:cs typeface="Arial" panose="020B0604020202020204" pitchFamily="34" charset="0"/>
              </a:rPr>
              <a:t>Ευαισθητοποίηση για την υγεία των γυναικών και των παιδιών. Προηγμένες γνώσεις μαιευτικής και παιδικής υγείας.</a:t>
            </a:r>
          </a:p>
          <a:p>
            <a:pPr marL="800100" marR="0" lvl="1"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100" dirty="0">
                <a:effectLst/>
                <a:latin typeface="Arial" panose="020B0604020202020204" pitchFamily="34" charset="0"/>
                <a:ea typeface="Times New Roman" panose="02020603050405020304" pitchFamily="18" charset="0"/>
                <a:cs typeface="Arial" panose="020B0604020202020204" pitchFamily="34" charset="0"/>
              </a:rPr>
              <a:t>Οι εξελίξεις στην </a:t>
            </a:r>
            <a:r>
              <a:rPr lang="el-GR" sz="1100" dirty="0" err="1">
                <a:effectLst/>
                <a:latin typeface="Arial" panose="020B0604020202020204" pitchFamily="34" charset="0"/>
                <a:ea typeface="Times New Roman" panose="02020603050405020304" pitchFamily="18" charset="0"/>
                <a:cs typeface="Arial" panose="020B0604020202020204" pitchFamily="34" charset="0"/>
              </a:rPr>
              <a:t>Αλλοπάθεια</a:t>
            </a:r>
            <a:r>
              <a:rPr lang="el-GR" sz="1100" dirty="0">
                <a:effectLst/>
                <a:latin typeface="Arial" panose="020B0604020202020204" pitchFamily="34" charset="0"/>
                <a:ea typeface="Times New Roman" panose="02020603050405020304" pitchFamily="18" charset="0"/>
                <a:cs typeface="Arial" panose="020B0604020202020204" pitchFamily="34" charset="0"/>
              </a:rPr>
              <a:t>, όπως η διάγνωση, η προηγμένη τεχνολογία, π.χ. αξονική τομογραφία, μαγνητική τομογραφία, υπερηχογράφημα και πρόληψη ασθενειών.</a:t>
            </a:r>
          </a:p>
          <a:p>
            <a:pPr marL="800100" marR="0" lvl="1"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endParaRPr lang="en-AU" sz="1100" dirty="0">
              <a:effectLst/>
              <a:latin typeface="Arial" panose="020B0604020202020204" pitchFamily="34" charset="0"/>
              <a:ea typeface="Times New Roman" panose="02020603050405020304" pitchFamily="18" charset="0"/>
              <a:cs typeface="Arial" panose="020B0604020202020204" pitchFamily="34" charset="0"/>
            </a:endParaRPr>
          </a:p>
          <a:p>
            <a:pPr marL="1257300" marR="0" lvl="2"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r>
              <a:rPr lang="el-GR" sz="1100" dirty="0">
                <a:effectLst/>
                <a:latin typeface="Arial" panose="020B0604020202020204" pitchFamily="34" charset="0"/>
                <a:ea typeface="Times New Roman" panose="02020603050405020304" pitchFamily="18" charset="0"/>
                <a:cs typeface="Times New Roman" panose="02020603050405020304" pitchFamily="18" charset="0"/>
              </a:rPr>
              <a:t>Αυτά μπορεί να υποδεικνύουν την συνειδητοποίηση της ανάγκης διατήρησης ενός υγιούς σώματος με τακτική άσκηση και φυσική κατάσταση, Μαθήματα Γιόγκα, Πεζοπορία, Ποδηλασία, Πολεμικές Τέχνες, πολλές αθλητικές δραστηριότητες.</a:t>
            </a:r>
          </a:p>
          <a:p>
            <a:pPr marL="1257300" marR="0" lvl="2" indent="-342900" algn="just" defTabSz="914400" rtl="0" eaLnBrk="1" fontAlgn="auto" latinLnBrk="0" hangingPunct="1">
              <a:lnSpc>
                <a:spcPct val="115000"/>
              </a:lnSpc>
              <a:spcBef>
                <a:spcPts val="300"/>
              </a:spcBef>
              <a:spcAft>
                <a:spcPts val="300"/>
              </a:spcAft>
              <a:buClrTx/>
              <a:buSzTx/>
              <a:buFont typeface="Symbol" panose="05050102010706020507" pitchFamily="18" charset="2"/>
              <a:buChar char=""/>
              <a:tabLst/>
              <a:defRPr/>
            </a:pPr>
            <a:endParaRPr lang="en-US" sz="1100" dirty="0">
              <a:effectLst/>
              <a:latin typeface="Arial" panose="020B0604020202020204" pitchFamily="34" charset="0"/>
              <a:ea typeface="Times New Roman" panose="02020603050405020304" pitchFamily="18" charset="0"/>
              <a:cs typeface="Times New Roman" panose="02020603050405020304" pitchFamily="18" charset="0"/>
            </a:endParaRPr>
          </a:p>
          <a:p>
            <a:pPr marL="800100" marR="0" lvl="1" indent="-342900" algn="just">
              <a:lnSpc>
                <a:spcPct val="115000"/>
              </a:lnSpc>
              <a:spcBef>
                <a:spcPts val="300"/>
              </a:spcBef>
              <a:spcAft>
                <a:spcPts val="300"/>
              </a:spcAft>
              <a:buFont typeface="Symbol" panose="05050102010706020507" pitchFamily="18" charset="2"/>
              <a:buChar char=""/>
            </a:pPr>
            <a:r>
              <a:rPr lang="el-GR" dirty="0"/>
              <a:t>Διατίθενται Πολυάριθμες Διαδικασίες για εξωτερικούς ασθενείς, ενώ πριν από 25 ή περισσότερα χρόνια, απαιτούνταν ο ασθενής να κάνει εξετάσεις μόνο στο νοσοκομείο.</a:t>
            </a:r>
          </a:p>
          <a:p>
            <a:pPr marL="800100" marR="0" lvl="1" indent="-342900" algn="just">
              <a:lnSpc>
                <a:spcPct val="115000"/>
              </a:lnSpc>
              <a:spcBef>
                <a:spcPts val="300"/>
              </a:spcBef>
              <a:spcAft>
                <a:spcPts val="300"/>
              </a:spcAft>
              <a:buFont typeface="Symbol" panose="05050102010706020507" pitchFamily="18" charset="2"/>
              <a:buChar char=""/>
            </a:pPr>
            <a:r>
              <a:rPr lang="el-GR" dirty="0"/>
              <a:t>Οδοντιατρική; προληπτική συντήρηση.</a:t>
            </a:r>
          </a:p>
          <a:p>
            <a:pPr marL="800100" marR="0" lvl="1" indent="-342900" algn="just">
              <a:lnSpc>
                <a:spcPct val="115000"/>
              </a:lnSpc>
              <a:spcBef>
                <a:spcPts val="300"/>
              </a:spcBef>
              <a:spcAft>
                <a:spcPts val="300"/>
              </a:spcAft>
              <a:buFont typeface="Symbol" panose="05050102010706020507" pitchFamily="18" charset="2"/>
              <a:buChar char=""/>
            </a:pPr>
            <a:r>
              <a:rPr lang="el-GR" dirty="0"/>
              <a:t>Θεραπεία Χρώματος, Ήχου, Αρώματος και Μασάζ.</a:t>
            </a:r>
          </a:p>
          <a:p>
            <a:pPr marL="800100" marR="0" lvl="1" indent="-342900" algn="just">
              <a:lnSpc>
                <a:spcPct val="115000"/>
              </a:lnSpc>
              <a:spcBef>
                <a:spcPts val="300"/>
              </a:spcBef>
              <a:spcAft>
                <a:spcPts val="300"/>
              </a:spcAft>
              <a:buFont typeface="Symbol" panose="05050102010706020507" pitchFamily="18" charset="2"/>
              <a:buChar char=""/>
            </a:pPr>
            <a:r>
              <a:rPr lang="el-GR" dirty="0"/>
              <a:t>Προώθηση της ευαισθητοποίησης σχετικά με την κατανάλωση βιολογικών και μη ΓΤΟ (γενετικά τροποποιημένων οργανισμών) τροφίμων.</a:t>
            </a:r>
          </a:p>
          <a:p>
            <a:pPr marL="800100" marR="0" lvl="1" indent="-342900" algn="just">
              <a:lnSpc>
                <a:spcPct val="115000"/>
              </a:lnSpc>
              <a:spcBef>
                <a:spcPts val="300"/>
              </a:spcBef>
              <a:spcAft>
                <a:spcPts val="300"/>
              </a:spcAft>
              <a:buFont typeface="Symbol" panose="05050102010706020507" pitchFamily="18" charset="2"/>
              <a:buChar char=""/>
            </a:pPr>
            <a:r>
              <a:rPr lang="el-GR" dirty="0"/>
              <a:t>Έμφαση στον εμβολιασμό ως πρόληψη και προώθηση της συνειδητής συνειδητοποίησης για την προστασία των άλλων.</a:t>
            </a:r>
          </a:p>
          <a:p>
            <a:pPr marL="800100" marR="0" lvl="1" indent="-342900" algn="just">
              <a:lnSpc>
                <a:spcPct val="115000"/>
              </a:lnSpc>
              <a:spcBef>
                <a:spcPts val="300"/>
              </a:spcBef>
              <a:spcAft>
                <a:spcPts val="300"/>
              </a:spcAft>
              <a:buFont typeface="Symbol" panose="05050102010706020507" pitchFamily="18" charset="2"/>
              <a:buChar char=""/>
            </a:pPr>
            <a:endParaRPr lang="el-GR" dirty="0"/>
          </a:p>
          <a:p>
            <a:pPr marL="800100" marR="0" lvl="1" indent="-342900" algn="just">
              <a:lnSpc>
                <a:spcPct val="115000"/>
              </a:lnSpc>
              <a:spcBef>
                <a:spcPts val="300"/>
              </a:spcBef>
              <a:spcAft>
                <a:spcPts val="300"/>
              </a:spcAft>
              <a:buFont typeface="Symbol" panose="05050102010706020507" pitchFamily="18" charset="2"/>
              <a:buChar char=""/>
            </a:pPr>
            <a:r>
              <a:rPr lang="el-GR" dirty="0"/>
              <a:t>Τεχνικές που διδάσκονται όπως:</a:t>
            </a:r>
          </a:p>
          <a:p>
            <a:pPr marL="1257300" marR="0" lvl="2" indent="-342900" algn="just">
              <a:lnSpc>
                <a:spcPct val="115000"/>
              </a:lnSpc>
              <a:spcBef>
                <a:spcPts val="300"/>
              </a:spcBef>
              <a:spcAft>
                <a:spcPts val="300"/>
              </a:spcAft>
              <a:buFont typeface="Symbol" panose="05050102010706020507" pitchFamily="18" charset="2"/>
              <a:buChar char=""/>
            </a:pPr>
            <a:r>
              <a:rPr lang="el-GR" dirty="0" err="1"/>
              <a:t>Οπτικοποίηση</a:t>
            </a:r>
            <a:r>
              <a:rPr lang="el-GR" dirty="0"/>
              <a:t>…. αυτό γίνεται για περισσότερα από 50 χρόνια από αθλητές που προπονούνται για τους Ολυμπιακούς Αγώνες</a:t>
            </a:r>
          </a:p>
          <a:p>
            <a:pPr marL="1257300" marR="0" lvl="2" indent="-342900" algn="just">
              <a:lnSpc>
                <a:spcPct val="115000"/>
              </a:lnSpc>
              <a:spcBef>
                <a:spcPts val="300"/>
              </a:spcBef>
              <a:spcAft>
                <a:spcPts val="300"/>
              </a:spcAft>
              <a:buFont typeface="Symbol" panose="05050102010706020507" pitchFamily="18" charset="2"/>
              <a:buChar char=""/>
            </a:pPr>
            <a:r>
              <a:rPr lang="el-GR" dirty="0" err="1"/>
              <a:t>Αυτογονική</a:t>
            </a:r>
            <a:r>
              <a:rPr lang="el-GR" dirty="0"/>
              <a:t>: αυτή είναι μια τεχνική που διδάσκει το σώμα να ανταποκρίνεται στις δικές του λεκτικές εντολές, όπως μέσω της </a:t>
            </a:r>
            <a:r>
              <a:rPr lang="el-GR" dirty="0" err="1"/>
              <a:t>αυτεπιβολής</a:t>
            </a:r>
            <a:r>
              <a:rPr lang="el-GR" dirty="0"/>
              <a:t>.</a:t>
            </a:r>
            <a:endParaRPr lang="en-US" dirty="0"/>
          </a:p>
        </p:txBody>
      </p:sp>
      <p:sp>
        <p:nvSpPr>
          <p:cNvPr id="4" name="Slide Number Placeholder 3"/>
          <p:cNvSpPr>
            <a:spLocks noGrp="1"/>
          </p:cNvSpPr>
          <p:nvPr>
            <p:ph type="sldNum" sz="quarter" idx="10"/>
          </p:nvPr>
        </p:nvSpPr>
        <p:spPr/>
        <p:txBody>
          <a:bodyPr/>
          <a:lstStyle/>
          <a:p>
            <a:fld id="{7FFA9564-7ACA-4779-B4DE-DB48D22ECA08}"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F67552-AEEF-4B16-B002-2E2556EA044B}"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73CE59-6D6B-45CF-925B-D7C29A31D44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F67552-AEEF-4B16-B002-2E2556EA044B}" type="datetimeFigureOut">
              <a:rPr lang="en-US" smtClean="0"/>
              <a:pPr/>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73CE59-6D6B-45CF-925B-D7C29A31D44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unrise-Mtn.jpg"/>
          <p:cNvPicPr>
            <a:picLocks noGrp="1" noChangeAspect="1"/>
          </p:cNvPicPr>
          <p:nvPr isPhoto="1"/>
        </p:nvPicPr>
        <p:blipFill>
          <a:blip r:embed="rId3" cstate="print">
            <a:lum/>
          </a:blip>
          <a:stretch>
            <a:fillRect/>
          </a:stretch>
        </p:blipFill>
        <p:spPr>
          <a:xfrm>
            <a:off x="0" y="0"/>
            <a:ext cx="9144000" cy="6858000"/>
          </a:xfrm>
          <a:prstGeom prst="rect">
            <a:avLst/>
          </a:prstGeom>
          <a:noFill/>
          <a:ln>
            <a:noFill/>
          </a:ln>
        </p:spPr>
      </p:pic>
      <p:sp>
        <p:nvSpPr>
          <p:cNvPr id="3" name="TextBox 2"/>
          <p:cNvSpPr txBox="1"/>
          <p:nvPr/>
        </p:nvSpPr>
        <p:spPr>
          <a:xfrm>
            <a:off x="0" y="4734342"/>
            <a:ext cx="9144000" cy="2000548"/>
          </a:xfrm>
          <a:prstGeom prst="rect">
            <a:avLst/>
          </a:prstGeom>
          <a:noFill/>
        </p:spPr>
        <p:txBody>
          <a:bodyPr wrap="square" rtlCol="0">
            <a:spAutoFit/>
          </a:bodyPr>
          <a:lstStyle/>
          <a:p>
            <a:pPr algn="ctr"/>
            <a:r>
              <a:rPr lang="el-GR" sz="4400" b="1" dirty="0">
                <a:solidFill>
                  <a:schemeClr val="bg1"/>
                </a:solidFill>
                <a:latin typeface="Arial" panose="020B0604020202020204" pitchFamily="34" charset="0"/>
                <a:cs typeface="Arial" panose="020B0604020202020204" pitchFamily="34" charset="0"/>
              </a:rPr>
              <a:t>Υποκειμενικές επιρροές </a:t>
            </a:r>
          </a:p>
          <a:p>
            <a:pPr algn="ctr"/>
            <a:r>
              <a:rPr lang="el-GR" sz="4400" b="1" dirty="0">
                <a:solidFill>
                  <a:schemeClr val="bg1"/>
                </a:solidFill>
                <a:latin typeface="Arial" panose="020B0604020202020204" pitchFamily="34" charset="0"/>
                <a:cs typeface="Arial" panose="020B0604020202020204" pitchFamily="34" charset="0"/>
              </a:rPr>
              <a:t>Των 10 Σπερματικών Ομίλων</a:t>
            </a:r>
          </a:p>
          <a:p>
            <a:pPr algn="ctr"/>
            <a:r>
              <a:rPr lang="el-GR" sz="3200" b="1" dirty="0">
                <a:solidFill>
                  <a:schemeClr val="bg1"/>
                </a:solidFill>
                <a:latin typeface="Arial" panose="020B0604020202020204" pitchFamily="34" charset="0"/>
                <a:cs typeface="Arial" panose="020B0604020202020204" pitchFamily="34" charset="0"/>
              </a:rPr>
              <a:t>Του </a:t>
            </a:r>
            <a:r>
              <a:rPr lang="el-GR" sz="3200" b="1" dirty="0" err="1">
                <a:solidFill>
                  <a:schemeClr val="bg1"/>
                </a:solidFill>
                <a:latin typeface="Arial" panose="020B0604020202020204" pitchFamily="34" charset="0"/>
                <a:cs typeface="Arial" panose="020B0604020202020204" pitchFamily="34" charset="0"/>
              </a:rPr>
              <a:t>David</a:t>
            </a:r>
            <a:r>
              <a:rPr lang="el-GR" sz="3200" b="1" dirty="0">
                <a:solidFill>
                  <a:schemeClr val="bg1"/>
                </a:solidFill>
                <a:latin typeface="Arial" panose="020B0604020202020204" pitchFamily="34" charset="0"/>
                <a:cs typeface="Arial" panose="020B0604020202020204" pitchFamily="34" charset="0"/>
              </a:rPr>
              <a:t> E. </a:t>
            </a:r>
            <a:r>
              <a:rPr lang="el-GR" sz="3200" b="1" dirty="0" err="1">
                <a:solidFill>
                  <a:schemeClr val="bg1"/>
                </a:solidFill>
                <a:latin typeface="Arial" panose="020B0604020202020204" pitchFamily="34" charset="0"/>
                <a:cs typeface="Arial" panose="020B0604020202020204" pitchFamily="34" charset="0"/>
              </a:rPr>
              <a:t>Hopper</a:t>
            </a:r>
            <a:endParaRPr lang="en-US" sz="3200"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sp>
        <p:nvSpPr>
          <p:cNvPr id="4" name="Text Box 4"/>
          <p:cNvSpPr txBox="1">
            <a:spLocks noChangeArrowheads="1"/>
          </p:cNvSpPr>
          <p:nvPr/>
        </p:nvSpPr>
        <p:spPr bwMode="auto">
          <a:xfrm>
            <a:off x="587829" y="4953000"/>
            <a:ext cx="8556171" cy="1754326"/>
          </a:xfrm>
          <a:prstGeom prst="rect">
            <a:avLst/>
          </a:prstGeom>
          <a:noFill/>
          <a:ln w="9525">
            <a:noFill/>
            <a:miter lim="800000"/>
            <a:headEnd/>
            <a:tailEnd/>
          </a:ln>
        </p:spPr>
        <p:txBody>
          <a:bodyPr wrap="square">
            <a:spAutoFit/>
          </a:bodyPr>
          <a:lstStyle/>
          <a:p>
            <a:pPr algn="ctr">
              <a:buSzPct val="85000"/>
            </a:pPr>
            <a:r>
              <a:rPr lang="el-GR" sz="3600" b="1" dirty="0">
                <a:solidFill>
                  <a:schemeClr val="bg2"/>
                </a:solidFill>
                <a:latin typeface="Arial" panose="020B0604020202020204" pitchFamily="34" charset="0"/>
                <a:cs typeface="Arial" panose="020B0604020202020204" pitchFamily="34" charset="0"/>
              </a:rPr>
              <a:t>Τρείς τρόποι διατήρησης της ισορροπίας της τριπλής φύσης του ανθρώπου</a:t>
            </a:r>
            <a:endParaRPr lang="en-US" sz="3600" b="1" dirty="0">
              <a:solidFill>
                <a:schemeClr val="bg2"/>
              </a:solidFill>
              <a:latin typeface="Arial" panose="020B0604020202020204" pitchFamily="34" charset="0"/>
              <a:cs typeface="Arial" panose="020B0604020202020204" pitchFamily="34" charset="0"/>
            </a:endParaRPr>
          </a:p>
        </p:txBody>
      </p:sp>
      <p:sp>
        <p:nvSpPr>
          <p:cNvPr id="7" name="Text Box 4">
            <a:extLst>
              <a:ext uri="{FF2B5EF4-FFF2-40B4-BE49-F238E27FC236}">
                <a16:creationId xmlns:a16="http://schemas.microsoft.com/office/drawing/2014/main" id="{D247E826-6F3C-49C3-A204-04F648EAF612}"/>
              </a:ext>
            </a:extLst>
          </p:cNvPr>
          <p:cNvSpPr txBox="1">
            <a:spLocks noChangeArrowheads="1"/>
          </p:cNvSpPr>
          <p:nvPr/>
        </p:nvSpPr>
        <p:spPr bwMode="auto">
          <a:xfrm>
            <a:off x="185057" y="297359"/>
            <a:ext cx="8763000" cy="769441"/>
          </a:xfrm>
          <a:prstGeom prst="rect">
            <a:avLst/>
          </a:prstGeom>
          <a:noFill/>
          <a:ln w="9525">
            <a:noFill/>
            <a:miter lim="800000"/>
            <a:headEnd/>
            <a:tailEnd/>
          </a:ln>
        </p:spPr>
        <p:txBody>
          <a:bodyPr wrap="square">
            <a:spAutoFit/>
          </a:bodyPr>
          <a:lstStyle/>
          <a:p>
            <a:pPr marL="285750" indent="-285750">
              <a:buSzPct val="60000"/>
            </a:pPr>
            <a:r>
              <a:rPr lang="el-GR" altLang="en-US" sz="4400" b="1" dirty="0">
                <a:solidFill>
                  <a:schemeClr val="bg1"/>
                </a:solidFill>
                <a:latin typeface="Arial" panose="020B0604020202020204" pitchFamily="34" charset="0"/>
                <a:cs typeface="Times New Roman" panose="02020603050405020304" pitchFamily="18" charset="0"/>
              </a:rPr>
              <a:t>Τεχνικές Θεραπείας στο Μέλλον</a:t>
            </a:r>
            <a:endParaRPr lang="en-US" altLang="en-US" sz="4400" dirty="0">
              <a:solidFill>
                <a:schemeClr val="bg1"/>
              </a:solidFill>
              <a:latin typeface="Arial" pitchFamily="34" charset="0"/>
              <a:cs typeface="Arial" pitchFamily="34" charset="0"/>
            </a:endParaRPr>
          </a:p>
        </p:txBody>
      </p:sp>
      <p:pic>
        <p:nvPicPr>
          <p:cNvPr id="11" name="Εικόνα 10">
            <a:extLst>
              <a:ext uri="{FF2B5EF4-FFF2-40B4-BE49-F238E27FC236}">
                <a16:creationId xmlns:a16="http://schemas.microsoft.com/office/drawing/2014/main" id="{AEC85348-F752-45D2-82FD-B4DD0AC3BD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2800" y="1342980"/>
            <a:ext cx="7620000" cy="3581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B050">
            <a:alpha val="83000"/>
          </a:srgbClr>
        </a:solidFill>
        <a:effectLst/>
      </p:bgPr>
    </p:bg>
    <p:spTree>
      <p:nvGrpSpPr>
        <p:cNvPr id="1" name=""/>
        <p:cNvGrpSpPr/>
        <p:nvPr/>
      </p:nvGrpSpPr>
      <p:grpSpPr>
        <a:xfrm>
          <a:off x="0" y="0"/>
          <a:ext cx="0" cy="0"/>
          <a:chOff x="0" y="0"/>
          <a:chExt cx="0" cy="0"/>
        </a:xfrm>
      </p:grpSpPr>
      <p:sp>
        <p:nvSpPr>
          <p:cNvPr id="5" name="Rectangle 4"/>
          <p:cNvSpPr/>
          <p:nvPr/>
        </p:nvSpPr>
        <p:spPr>
          <a:xfrm>
            <a:off x="685800" y="0"/>
            <a:ext cx="7620000" cy="2123658"/>
          </a:xfrm>
          <a:prstGeom prst="rect">
            <a:avLst/>
          </a:prstGeom>
        </p:spPr>
        <p:txBody>
          <a:bodyPr wrap="square">
            <a:spAutoFit/>
          </a:bodyPr>
          <a:lstStyle/>
          <a:p>
            <a:pPr algn="ctr"/>
            <a:r>
              <a:rPr lang="el-GR" altLang="en-US" sz="4400" b="1" dirty="0">
                <a:solidFill>
                  <a:schemeClr val="tx2">
                    <a:lumMod val="75000"/>
                  </a:schemeClr>
                </a:solidFill>
                <a:latin typeface="Bookman Old Style" pitchFamily="18" charset="0"/>
                <a:cs typeface="Arial" pitchFamily="34" charset="0"/>
              </a:rPr>
              <a:t>Σπερματικός Όμιλος</a:t>
            </a:r>
            <a:r>
              <a:rPr lang="en-US" altLang="en-US" sz="4400" b="1" dirty="0">
                <a:solidFill>
                  <a:schemeClr val="tx2">
                    <a:lumMod val="75000"/>
                  </a:schemeClr>
                </a:solidFill>
                <a:latin typeface="Bookman Old Style" pitchFamily="18" charset="0"/>
                <a:cs typeface="Arial" pitchFamily="34" charset="0"/>
              </a:rPr>
              <a:t>8 </a:t>
            </a:r>
            <a:endParaRPr lang="el-GR" altLang="en-US" sz="4400" b="1" dirty="0">
              <a:solidFill>
                <a:schemeClr val="tx2">
                  <a:lumMod val="75000"/>
                </a:schemeClr>
              </a:solidFill>
              <a:latin typeface="Bookman Old Style" pitchFamily="18" charset="0"/>
              <a:cs typeface="Arial" pitchFamily="34" charset="0"/>
            </a:endParaRPr>
          </a:p>
          <a:p>
            <a:pPr algn="ctr"/>
            <a:r>
              <a:rPr lang="el-GR" altLang="en-US" sz="4400" b="1" dirty="0">
                <a:solidFill>
                  <a:schemeClr val="tx2">
                    <a:lumMod val="75000"/>
                  </a:schemeClr>
                </a:solidFill>
                <a:latin typeface="Bookman Old Style" pitchFamily="18" charset="0"/>
                <a:cs typeface="Arial" pitchFamily="34" charset="0"/>
              </a:rPr>
              <a:t>Ψυχολόγοι στην Νέα Εποχή</a:t>
            </a:r>
            <a:endParaRPr lang="en-US" altLang="en-US" sz="4400" b="1" dirty="0">
              <a:solidFill>
                <a:schemeClr val="tx2">
                  <a:lumMod val="75000"/>
                </a:schemeClr>
              </a:solidFill>
              <a:latin typeface="Bookman Old Style" pitchFamily="18" charset="0"/>
              <a:cs typeface="Arial" pitchFamily="34" charset="0"/>
            </a:endParaRPr>
          </a:p>
        </p:txBody>
      </p:sp>
      <p:pic>
        <p:nvPicPr>
          <p:cNvPr id="3" name="Picture 2">
            <a:extLst>
              <a:ext uri="{FF2B5EF4-FFF2-40B4-BE49-F238E27FC236}">
                <a16:creationId xmlns:a16="http://schemas.microsoft.com/office/drawing/2014/main" id="{0C5B2020-AD56-4F03-B6EC-E9FD5F4D8A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2037" y="2061633"/>
            <a:ext cx="7019925" cy="4762500"/>
          </a:xfrm>
          <a:prstGeom prst="rect">
            <a:avLst/>
          </a:prstGeom>
        </p:spPr>
      </p:pic>
    </p:spTree>
    <p:extLst>
      <p:ext uri="{BB962C8B-B14F-4D97-AF65-F5344CB8AC3E}">
        <p14:creationId xmlns:p14="http://schemas.microsoft.com/office/powerpoint/2010/main" val="1434663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alpha val="84000"/>
          </a:schemeClr>
        </a:solidFill>
        <a:effectLst/>
      </p:bgPr>
    </p:bg>
    <p:spTree>
      <p:nvGrpSpPr>
        <p:cNvPr id="1" name=""/>
        <p:cNvGrpSpPr/>
        <p:nvPr/>
      </p:nvGrpSpPr>
      <p:grpSpPr>
        <a:xfrm>
          <a:off x="0" y="0"/>
          <a:ext cx="0" cy="0"/>
          <a:chOff x="0" y="0"/>
          <a:chExt cx="0" cy="0"/>
        </a:xfrm>
      </p:grpSpPr>
      <p:sp>
        <p:nvSpPr>
          <p:cNvPr id="6" name="Rectangle 5"/>
          <p:cNvSpPr/>
          <p:nvPr/>
        </p:nvSpPr>
        <p:spPr>
          <a:xfrm>
            <a:off x="3352800" y="685800"/>
            <a:ext cx="6629400" cy="1938992"/>
          </a:xfrm>
          <a:prstGeom prst="rect">
            <a:avLst/>
          </a:prstGeom>
        </p:spPr>
        <p:txBody>
          <a:bodyPr wrap="square">
            <a:spAutoFit/>
          </a:bodyPr>
          <a:lstStyle/>
          <a:p>
            <a:r>
              <a:rPr lang="el-GR" altLang="en-US" sz="4000" b="1" dirty="0">
                <a:solidFill>
                  <a:schemeClr val="bg1"/>
                </a:solidFill>
                <a:latin typeface="Arial" panose="020B0604020202020204" pitchFamily="34" charset="0"/>
                <a:cs typeface="Arial" panose="020B0604020202020204" pitchFamily="34" charset="0"/>
              </a:rPr>
              <a:t>Σπερματικός Όμιλος 8</a:t>
            </a:r>
          </a:p>
          <a:p>
            <a:r>
              <a:rPr lang="el-GR" sz="4000" b="1" dirty="0">
                <a:solidFill>
                  <a:schemeClr val="bg1"/>
                </a:solidFill>
                <a:latin typeface="Arial" panose="020B0604020202020204" pitchFamily="34" charset="0"/>
                <a:cs typeface="Arial" panose="020B0604020202020204" pitchFamily="34" charset="0"/>
              </a:rPr>
              <a:t>Ψυχολόγοι στην Νέα Εποχή</a:t>
            </a:r>
            <a:endParaRPr lang="en-US" sz="4000" dirty="0">
              <a:solidFill>
                <a:schemeClr val="bg1"/>
              </a:solidFill>
              <a:latin typeface="Arial" panose="020B0604020202020204" pitchFamily="34" charset="0"/>
              <a:cs typeface="Arial" panose="020B0604020202020204" pitchFamily="34" charset="0"/>
            </a:endParaRPr>
          </a:p>
        </p:txBody>
      </p:sp>
      <p:sp>
        <p:nvSpPr>
          <p:cNvPr id="7" name="Rectangle 6"/>
          <p:cNvSpPr/>
          <p:nvPr/>
        </p:nvSpPr>
        <p:spPr>
          <a:xfrm>
            <a:off x="228600" y="3457069"/>
            <a:ext cx="8686800" cy="3400931"/>
          </a:xfrm>
          <a:prstGeom prst="rect">
            <a:avLst/>
          </a:prstGeom>
        </p:spPr>
        <p:txBody>
          <a:bodyPr wrap="square">
            <a:spAutoFit/>
          </a:bodyPr>
          <a:lstStyle/>
          <a:p>
            <a:pPr marL="341313" indent="-341313">
              <a:spcBef>
                <a:spcPts val="864"/>
              </a:spcBef>
              <a:buFont typeface="Arial" panose="020B0604020202020204" pitchFamily="34" charset="0"/>
              <a:buChar char="•"/>
            </a:pPr>
            <a:r>
              <a:rPr lang="el-GR" sz="4000" b="1" dirty="0">
                <a:solidFill>
                  <a:schemeClr val="bg1"/>
                </a:solidFill>
                <a:cs typeface="Arial" charset="0"/>
              </a:rPr>
              <a:t>Αποκάλυψη της Ψυχής και της Θειότητας στην Ανθρωπότητα</a:t>
            </a:r>
          </a:p>
          <a:p>
            <a:pPr marL="341313" indent="-341313">
              <a:spcBef>
                <a:spcPts val="864"/>
              </a:spcBef>
              <a:buFont typeface="Arial" panose="020B0604020202020204" pitchFamily="34" charset="0"/>
              <a:buChar char="•"/>
            </a:pPr>
            <a:r>
              <a:rPr lang="el-GR" sz="4000" b="1" dirty="0">
                <a:solidFill>
                  <a:schemeClr val="bg1"/>
                </a:solidFill>
                <a:cs typeface="Arial" charset="0"/>
              </a:rPr>
              <a:t>Δείχνουν πώς εκτελείται το Θείο Σχέδιο</a:t>
            </a:r>
          </a:p>
          <a:p>
            <a:pPr marL="341313" indent="-341313">
              <a:spcBef>
                <a:spcPts val="864"/>
              </a:spcBef>
              <a:buFont typeface="Arial" panose="020B0604020202020204" pitchFamily="34" charset="0"/>
              <a:buChar char="•"/>
            </a:pPr>
            <a:r>
              <a:rPr lang="el-GR" sz="4000" b="1" dirty="0">
                <a:solidFill>
                  <a:schemeClr val="bg1"/>
                </a:solidFill>
                <a:cs typeface="Arial" charset="0"/>
              </a:rPr>
              <a:t>Εκπαίδευση στην Επίγνωση της Ψυχής</a:t>
            </a:r>
            <a:endParaRPr lang="en-US" altLang="en-US" sz="4000" b="1" dirty="0">
              <a:solidFill>
                <a:schemeClr val="bg1"/>
              </a:solidFill>
              <a:cs typeface="Arial" charset="0"/>
            </a:endParaRPr>
          </a:p>
        </p:txBody>
      </p:sp>
      <p:pic>
        <p:nvPicPr>
          <p:cNvPr id="9" name="Picture 8" descr="Psychologist - working together.jpg"/>
          <p:cNvPicPr>
            <a:picLocks noChangeAspect="1"/>
          </p:cNvPicPr>
          <p:nvPr/>
        </p:nvPicPr>
        <p:blipFill>
          <a:blip r:embed="rId3" cstate="print"/>
          <a:stretch>
            <a:fillRect/>
          </a:stretch>
        </p:blipFill>
        <p:spPr>
          <a:xfrm>
            <a:off x="380999" y="457200"/>
            <a:ext cx="2686549" cy="2819400"/>
          </a:xfrm>
          <a:prstGeom prst="rect">
            <a:avLst/>
          </a:prstGeom>
          <a:noFill/>
          <a:ln>
            <a:noFill/>
          </a:ln>
        </p:spPr>
      </p:pic>
    </p:spTree>
    <p:extLst>
      <p:ext uri="{BB962C8B-B14F-4D97-AF65-F5344CB8AC3E}">
        <p14:creationId xmlns:p14="http://schemas.microsoft.com/office/powerpoint/2010/main" val="1434663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5"/>
          <p:cNvSpPr/>
          <p:nvPr/>
        </p:nvSpPr>
        <p:spPr>
          <a:xfrm>
            <a:off x="1026318" y="228600"/>
            <a:ext cx="7091362" cy="740011"/>
          </a:xfrm>
          <a:prstGeom prst="rect">
            <a:avLst/>
          </a:prstGeom>
        </p:spPr>
        <p:txBody>
          <a:bodyPr wrap="square">
            <a:spAutoFit/>
          </a:bodyPr>
          <a:lstStyle/>
          <a:p>
            <a:pPr marL="0" marR="0" lvl="0" indent="0">
              <a:lnSpc>
                <a:spcPct val="115000"/>
              </a:lnSpc>
              <a:spcBef>
                <a:spcPts val="0"/>
              </a:spcBef>
              <a:spcAft>
                <a:spcPts val="600"/>
              </a:spcAft>
              <a:buFont typeface="Symbol" panose="05050102010706020507" pitchFamily="18" charset="2"/>
              <a:buNone/>
            </a:pPr>
            <a:r>
              <a:rPr lang="el-GR"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Η Επιστήμη της Ψυχολογίας </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4DE7BA94-8D1B-44B9-9D70-0BD522359E3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4962" y="1157287"/>
            <a:ext cx="5934075" cy="4543425"/>
          </a:xfrm>
          <a:prstGeom prst="rect">
            <a:avLst/>
          </a:prstGeom>
        </p:spPr>
      </p:pic>
      <p:sp>
        <p:nvSpPr>
          <p:cNvPr id="7" name="Rectangle 6">
            <a:extLst>
              <a:ext uri="{FF2B5EF4-FFF2-40B4-BE49-F238E27FC236}">
                <a16:creationId xmlns:a16="http://schemas.microsoft.com/office/drawing/2014/main" id="{9D0CFE71-E4D8-4820-AB12-7601378352BB}"/>
              </a:ext>
            </a:extLst>
          </p:cNvPr>
          <p:cNvSpPr/>
          <p:nvPr/>
        </p:nvSpPr>
        <p:spPr>
          <a:xfrm>
            <a:off x="531018" y="5846063"/>
            <a:ext cx="8081962" cy="740011"/>
          </a:xfrm>
          <a:prstGeom prst="rect">
            <a:avLst/>
          </a:prstGeom>
        </p:spPr>
        <p:txBody>
          <a:bodyPr wrap="square">
            <a:spAutoFit/>
          </a:bodyPr>
          <a:lstStyle/>
          <a:p>
            <a:pPr marL="0" marR="0" lvl="0" indent="0">
              <a:lnSpc>
                <a:spcPct val="115000"/>
              </a:lnSpc>
              <a:spcBef>
                <a:spcPts val="0"/>
              </a:spcBef>
              <a:spcAft>
                <a:spcPts val="600"/>
              </a:spcAft>
              <a:buFont typeface="Symbol" panose="05050102010706020507" pitchFamily="18" charset="2"/>
              <a:buNone/>
            </a:pPr>
            <a:r>
              <a:rPr lang="el-GR"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Αλλαγές στην Ανθρώπινη Σκέψη </a:t>
            </a:r>
            <a:endParaRPr lang="en-US"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2060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0" y="228600"/>
            <a:ext cx="9144000" cy="707886"/>
          </a:xfrm>
          <a:prstGeom prst="rect">
            <a:avLst/>
          </a:prstGeom>
        </p:spPr>
        <p:txBody>
          <a:bodyPr wrap="square">
            <a:spAutoFit/>
          </a:bodyPr>
          <a:lstStyle/>
          <a:p>
            <a:pPr algn="ctr"/>
            <a:r>
              <a:rPr lang="el-GR" altLang="en-US" sz="4000" b="1" dirty="0">
                <a:solidFill>
                  <a:schemeClr val="bg1"/>
                </a:solidFill>
                <a:latin typeface="Bookman Old Style" pitchFamily="18" charset="0"/>
                <a:cs typeface="Arial" pitchFamily="34" charset="0"/>
              </a:rPr>
              <a:t>Οι Επιτεύξεις των Ψυχολόγων</a:t>
            </a:r>
            <a:endParaRPr lang="en-US" sz="4000" dirty="0">
              <a:solidFill>
                <a:schemeClr val="bg1"/>
              </a:solidFill>
              <a:latin typeface="Bookman Old Style" pitchFamily="18" charset="0"/>
              <a:cs typeface="Arial" pitchFamily="34" charset="0"/>
            </a:endParaRPr>
          </a:p>
        </p:txBody>
      </p:sp>
      <p:pic>
        <p:nvPicPr>
          <p:cNvPr id="3" name="Picture 2">
            <a:extLst>
              <a:ext uri="{FF2B5EF4-FFF2-40B4-BE49-F238E27FC236}">
                <a16:creationId xmlns:a16="http://schemas.microsoft.com/office/drawing/2014/main" id="{B6F9E840-F459-4879-9078-19BCEB22A844}"/>
              </a:ext>
            </a:extLst>
          </p:cNvPr>
          <p:cNvPicPr>
            <a:picLocks noChangeAspect="1"/>
          </p:cNvPicPr>
          <p:nvPr/>
        </p:nvPicPr>
        <p:blipFill>
          <a:blip r:embed="rId3"/>
          <a:stretch>
            <a:fillRect/>
          </a:stretch>
        </p:blipFill>
        <p:spPr>
          <a:xfrm>
            <a:off x="1295400" y="1676400"/>
            <a:ext cx="6595702" cy="4953000"/>
          </a:xfrm>
          <a:prstGeom prst="rect">
            <a:avLst/>
          </a:prstGeom>
        </p:spPr>
      </p:pic>
    </p:spTree>
    <p:extLst>
      <p:ext uri="{BB962C8B-B14F-4D97-AF65-F5344CB8AC3E}">
        <p14:creationId xmlns:p14="http://schemas.microsoft.com/office/powerpoint/2010/main" val="143466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C6F7C">
            <a:alpha val="84000"/>
          </a:srgbClr>
        </a:solidFill>
        <a:effectLst/>
      </p:bgPr>
    </p:bg>
    <p:spTree>
      <p:nvGrpSpPr>
        <p:cNvPr id="1" name=""/>
        <p:cNvGrpSpPr/>
        <p:nvPr/>
      </p:nvGrpSpPr>
      <p:grpSpPr>
        <a:xfrm>
          <a:off x="0" y="0"/>
          <a:ext cx="0" cy="0"/>
          <a:chOff x="0" y="0"/>
          <a:chExt cx="0" cy="0"/>
        </a:xfrm>
      </p:grpSpPr>
      <p:sp>
        <p:nvSpPr>
          <p:cNvPr id="6" name="Rectangle 5"/>
          <p:cNvSpPr/>
          <p:nvPr/>
        </p:nvSpPr>
        <p:spPr>
          <a:xfrm>
            <a:off x="228600" y="373559"/>
            <a:ext cx="8915400" cy="769441"/>
          </a:xfrm>
          <a:prstGeom prst="rect">
            <a:avLst/>
          </a:prstGeom>
        </p:spPr>
        <p:txBody>
          <a:bodyPr wrap="square">
            <a:spAutoFit/>
          </a:bodyPr>
          <a:lstStyle/>
          <a:p>
            <a:pPr algn="ctr"/>
            <a:r>
              <a:rPr lang="el-GR" altLang="en-US" sz="4400" b="1" dirty="0">
                <a:solidFill>
                  <a:schemeClr val="bg1"/>
                </a:solidFill>
                <a:latin typeface="Bookman Old Style" pitchFamily="18" charset="0"/>
                <a:cs typeface="Arial" pitchFamily="34" charset="0"/>
              </a:rPr>
              <a:t>Οι Ψυχολόγοι ως Θεραπευτές</a:t>
            </a:r>
            <a:endParaRPr lang="en-US" sz="4400" dirty="0">
              <a:solidFill>
                <a:schemeClr val="bg1"/>
              </a:solidFill>
              <a:latin typeface="Bookman Old Style" pitchFamily="18" charset="0"/>
              <a:cs typeface="Arial" pitchFamily="34" charset="0"/>
            </a:endParaRPr>
          </a:p>
        </p:txBody>
      </p:sp>
      <p:sp>
        <p:nvSpPr>
          <p:cNvPr id="7" name="Rectangle 6"/>
          <p:cNvSpPr/>
          <p:nvPr/>
        </p:nvSpPr>
        <p:spPr>
          <a:xfrm>
            <a:off x="3733800" y="1739573"/>
            <a:ext cx="5410200" cy="3770263"/>
          </a:xfrm>
          <a:prstGeom prst="rect">
            <a:avLst/>
          </a:prstGeom>
        </p:spPr>
        <p:txBody>
          <a:bodyPr wrap="square">
            <a:spAutoFit/>
          </a:bodyPr>
          <a:lstStyle/>
          <a:p>
            <a:pPr>
              <a:spcBef>
                <a:spcPts val="864"/>
              </a:spcBef>
              <a:buSzPct val="65000"/>
            </a:pPr>
            <a:r>
              <a:rPr lang="el-GR" sz="3200" b="1" dirty="0">
                <a:solidFill>
                  <a:schemeClr val="bg1"/>
                </a:solidFill>
                <a:cs typeface="Arial" charset="0"/>
              </a:rPr>
              <a:t>Υπερπήδηση των  εμποδίων  στην Ολοκλήρωση με την  Ψυχή.</a:t>
            </a:r>
          </a:p>
          <a:p>
            <a:pPr>
              <a:spcBef>
                <a:spcPts val="864"/>
              </a:spcBef>
              <a:buSzPct val="65000"/>
            </a:pPr>
            <a:r>
              <a:rPr lang="el-GR" sz="3200" b="1" dirty="0">
                <a:solidFill>
                  <a:schemeClr val="bg1"/>
                </a:solidFill>
                <a:cs typeface="Arial" charset="0"/>
              </a:rPr>
              <a:t>Εργασία με Δυνάμεις / Ενέργειες</a:t>
            </a:r>
          </a:p>
          <a:p>
            <a:pPr>
              <a:spcBef>
                <a:spcPts val="864"/>
              </a:spcBef>
              <a:buSzPct val="65000"/>
            </a:pPr>
            <a:r>
              <a:rPr lang="el-GR" sz="3200" b="1" dirty="0">
                <a:solidFill>
                  <a:schemeClr val="bg1"/>
                </a:solidFill>
                <a:cs typeface="Arial" charset="0"/>
              </a:rPr>
              <a:t>Εργασία με τους Μαγνητικούς Θεραπευτές</a:t>
            </a:r>
            <a:endParaRPr lang="en-US" sz="3200" dirty="0">
              <a:solidFill>
                <a:schemeClr val="bg1"/>
              </a:solidFill>
            </a:endParaRPr>
          </a:p>
        </p:txBody>
      </p:sp>
      <p:pic>
        <p:nvPicPr>
          <p:cNvPr id="9" name="Picture 8" descr="Mind Body Spirit.jpg"/>
          <p:cNvPicPr>
            <a:picLocks noChangeAspect="1"/>
          </p:cNvPicPr>
          <p:nvPr/>
        </p:nvPicPr>
        <p:blipFill>
          <a:blip r:embed="rId3" cstate="print"/>
          <a:stretch>
            <a:fillRect/>
          </a:stretch>
        </p:blipFill>
        <p:spPr>
          <a:xfrm>
            <a:off x="228600" y="1824714"/>
            <a:ext cx="3140958" cy="3208571"/>
          </a:xfrm>
          <a:prstGeom prst="rect">
            <a:avLst/>
          </a:prstGeom>
          <a:ln w="88900" cmpd="sng">
            <a:solidFill>
              <a:schemeClr val="tx1"/>
            </a:solidFill>
          </a:ln>
        </p:spPr>
      </p:pic>
      <p:sp>
        <p:nvSpPr>
          <p:cNvPr id="5" name="Rectangle 5">
            <a:extLst>
              <a:ext uri="{FF2B5EF4-FFF2-40B4-BE49-F238E27FC236}">
                <a16:creationId xmlns:a16="http://schemas.microsoft.com/office/drawing/2014/main" id="{AEA08FF8-4E74-4C0E-9BD8-970AE14CA7A7}"/>
              </a:ext>
            </a:extLst>
          </p:cNvPr>
          <p:cNvSpPr/>
          <p:nvPr/>
        </p:nvSpPr>
        <p:spPr>
          <a:xfrm>
            <a:off x="-10134600" y="373558"/>
            <a:ext cx="8686800" cy="769441"/>
          </a:xfrm>
          <a:prstGeom prst="rect">
            <a:avLst/>
          </a:prstGeom>
        </p:spPr>
        <p:txBody>
          <a:bodyPr wrap="square">
            <a:spAutoFit/>
          </a:bodyPr>
          <a:lstStyle/>
          <a:p>
            <a:pPr algn="ctr"/>
            <a:r>
              <a:rPr lang="en-US" altLang="en-US" sz="4400" b="1" dirty="0">
                <a:solidFill>
                  <a:schemeClr val="bg1"/>
                </a:solidFill>
                <a:latin typeface="Bookman Old Style" pitchFamily="18" charset="0"/>
                <a:cs typeface="Arial" pitchFamily="34" charset="0"/>
              </a:rPr>
              <a:t>Psychologist as Therapist</a:t>
            </a:r>
            <a:endParaRPr lang="en-US" sz="4400" dirty="0">
              <a:solidFill>
                <a:schemeClr val="bg1"/>
              </a:solidFill>
              <a:latin typeface="Bookman Old Style" pitchFamily="18" charset="0"/>
              <a:cs typeface="Arial" pitchFamily="34" charset="0"/>
            </a:endParaRPr>
          </a:p>
        </p:txBody>
      </p:sp>
      <p:sp>
        <p:nvSpPr>
          <p:cNvPr id="8" name="Rectangle 6">
            <a:extLst>
              <a:ext uri="{FF2B5EF4-FFF2-40B4-BE49-F238E27FC236}">
                <a16:creationId xmlns:a16="http://schemas.microsoft.com/office/drawing/2014/main" id="{3A54F821-CE6E-460E-9DE1-0ACA38C3570D}"/>
              </a:ext>
            </a:extLst>
          </p:cNvPr>
          <p:cNvSpPr/>
          <p:nvPr/>
        </p:nvSpPr>
        <p:spPr>
          <a:xfrm>
            <a:off x="-9144000" y="1547716"/>
            <a:ext cx="5029200" cy="3762568"/>
          </a:xfrm>
          <a:prstGeom prst="rect">
            <a:avLst/>
          </a:prstGeom>
        </p:spPr>
        <p:txBody>
          <a:bodyPr wrap="square">
            <a:spAutoFit/>
          </a:bodyPr>
          <a:lstStyle/>
          <a:p>
            <a:pPr>
              <a:spcBef>
                <a:spcPts val="864"/>
              </a:spcBef>
              <a:buSzPct val="65000"/>
            </a:pPr>
            <a:r>
              <a:rPr lang="en-US" sz="3600" b="1" dirty="0">
                <a:solidFill>
                  <a:schemeClr val="bg1"/>
                </a:solidFill>
                <a:cs typeface="Arial" charset="0"/>
              </a:rPr>
              <a:t>Overcome blocks to Soul Integration</a:t>
            </a:r>
          </a:p>
          <a:p>
            <a:pPr>
              <a:spcBef>
                <a:spcPts val="864"/>
              </a:spcBef>
              <a:buSzPct val="65000"/>
            </a:pPr>
            <a:r>
              <a:rPr lang="en-US" sz="3600" b="1" dirty="0">
                <a:solidFill>
                  <a:schemeClr val="bg1"/>
                </a:solidFill>
                <a:cs typeface="Arial" charset="0"/>
              </a:rPr>
              <a:t>Working with Forces / Energies</a:t>
            </a:r>
          </a:p>
          <a:p>
            <a:pPr indent="-457200">
              <a:spcBef>
                <a:spcPts val="864"/>
              </a:spcBef>
            </a:pPr>
            <a:r>
              <a:rPr lang="en-US" sz="3600" b="1" dirty="0">
                <a:solidFill>
                  <a:schemeClr val="bg1"/>
                </a:solidFill>
                <a:cs typeface="Arial" charset="0"/>
              </a:rPr>
              <a:t>Work with Magnetic</a:t>
            </a:r>
          </a:p>
          <a:p>
            <a:pPr indent="-457200">
              <a:spcBef>
                <a:spcPts val="864"/>
              </a:spcBef>
            </a:pPr>
            <a:r>
              <a:rPr lang="en-US" sz="3600" b="1" dirty="0">
                <a:solidFill>
                  <a:schemeClr val="bg1"/>
                </a:solidFill>
                <a:cs typeface="Arial" charset="0"/>
              </a:rPr>
              <a:t> Healers</a:t>
            </a:r>
            <a:endParaRPr lang="en-US" sz="3600" dirty="0">
              <a:solidFill>
                <a:schemeClr val="bg1"/>
              </a:solidFill>
            </a:endParaRPr>
          </a:p>
        </p:txBody>
      </p:sp>
      <p:sp>
        <p:nvSpPr>
          <p:cNvPr id="10" name="Rectangle 6">
            <a:extLst>
              <a:ext uri="{FF2B5EF4-FFF2-40B4-BE49-F238E27FC236}">
                <a16:creationId xmlns:a16="http://schemas.microsoft.com/office/drawing/2014/main" id="{76771C8C-2E77-433C-8303-E3C8E930AFC9}"/>
              </a:ext>
            </a:extLst>
          </p:cNvPr>
          <p:cNvSpPr/>
          <p:nvPr/>
        </p:nvSpPr>
        <p:spPr>
          <a:xfrm>
            <a:off x="1028700" y="1833458"/>
            <a:ext cx="1638300" cy="584775"/>
          </a:xfrm>
          <a:prstGeom prst="rect">
            <a:avLst/>
          </a:prstGeom>
          <a:solidFill>
            <a:srgbClr val="4C6F7C"/>
          </a:solidFill>
        </p:spPr>
        <p:txBody>
          <a:bodyPr wrap="square">
            <a:spAutoFit/>
          </a:bodyPr>
          <a:lstStyle/>
          <a:p>
            <a:pPr>
              <a:spcBef>
                <a:spcPts val="864"/>
              </a:spcBef>
              <a:buSzPct val="65000"/>
            </a:pPr>
            <a:r>
              <a:rPr lang="el-GR" sz="3200" b="1" dirty="0">
                <a:solidFill>
                  <a:schemeClr val="bg1"/>
                </a:solidFill>
              </a:rPr>
              <a:t>Πνεύμα</a:t>
            </a:r>
            <a:endParaRPr lang="en-US" sz="3200" b="1" dirty="0">
              <a:solidFill>
                <a:schemeClr val="bg1"/>
              </a:solidFill>
            </a:endParaRPr>
          </a:p>
        </p:txBody>
      </p:sp>
      <p:sp>
        <p:nvSpPr>
          <p:cNvPr id="11" name="Rectangle 6">
            <a:extLst>
              <a:ext uri="{FF2B5EF4-FFF2-40B4-BE49-F238E27FC236}">
                <a16:creationId xmlns:a16="http://schemas.microsoft.com/office/drawing/2014/main" id="{B4F9FD0C-D3AE-4A5F-986A-3417B3E80CC0}"/>
              </a:ext>
            </a:extLst>
          </p:cNvPr>
          <p:cNvSpPr/>
          <p:nvPr/>
        </p:nvSpPr>
        <p:spPr>
          <a:xfrm>
            <a:off x="979929" y="1842202"/>
            <a:ext cx="1638300" cy="584775"/>
          </a:xfrm>
          <a:prstGeom prst="rect">
            <a:avLst/>
          </a:prstGeom>
          <a:solidFill>
            <a:srgbClr val="4C6F7C"/>
          </a:solidFill>
        </p:spPr>
        <p:txBody>
          <a:bodyPr wrap="square">
            <a:spAutoFit/>
          </a:bodyPr>
          <a:lstStyle/>
          <a:p>
            <a:pPr>
              <a:spcBef>
                <a:spcPts val="864"/>
              </a:spcBef>
              <a:buSzPct val="65000"/>
            </a:pPr>
            <a:r>
              <a:rPr lang="el-GR" sz="3200" b="1" dirty="0">
                <a:solidFill>
                  <a:schemeClr val="bg1"/>
                </a:solidFill>
              </a:rPr>
              <a:t>Πνεύμα</a:t>
            </a:r>
            <a:endParaRPr lang="en-US" sz="3200" b="1" dirty="0">
              <a:solidFill>
                <a:schemeClr val="bg1"/>
              </a:solidFill>
            </a:endParaRPr>
          </a:p>
        </p:txBody>
      </p:sp>
      <p:sp>
        <p:nvSpPr>
          <p:cNvPr id="12" name="Rectangle 6">
            <a:extLst>
              <a:ext uri="{FF2B5EF4-FFF2-40B4-BE49-F238E27FC236}">
                <a16:creationId xmlns:a16="http://schemas.microsoft.com/office/drawing/2014/main" id="{9FF7F2D0-73FD-4EF1-AE4B-ED42A3F1A850}"/>
              </a:ext>
            </a:extLst>
          </p:cNvPr>
          <p:cNvSpPr/>
          <p:nvPr/>
        </p:nvSpPr>
        <p:spPr>
          <a:xfrm>
            <a:off x="361950" y="4439768"/>
            <a:ext cx="1638300" cy="584775"/>
          </a:xfrm>
          <a:prstGeom prst="rect">
            <a:avLst/>
          </a:prstGeom>
          <a:solidFill>
            <a:srgbClr val="4C6F7C"/>
          </a:solidFill>
        </p:spPr>
        <p:txBody>
          <a:bodyPr wrap="square">
            <a:spAutoFit/>
          </a:bodyPr>
          <a:lstStyle/>
          <a:p>
            <a:pPr>
              <a:spcBef>
                <a:spcPts val="864"/>
              </a:spcBef>
              <a:buSzPct val="65000"/>
            </a:pPr>
            <a:r>
              <a:rPr lang="el-GR" sz="3200" b="1" dirty="0">
                <a:solidFill>
                  <a:schemeClr val="bg1"/>
                </a:solidFill>
              </a:rPr>
              <a:t>Σώμα</a:t>
            </a:r>
            <a:endParaRPr lang="en-US" sz="3200" b="1" dirty="0">
              <a:solidFill>
                <a:schemeClr val="bg1"/>
              </a:solidFill>
            </a:endParaRPr>
          </a:p>
        </p:txBody>
      </p:sp>
      <p:sp>
        <p:nvSpPr>
          <p:cNvPr id="13" name="Rectangle 6">
            <a:extLst>
              <a:ext uri="{FF2B5EF4-FFF2-40B4-BE49-F238E27FC236}">
                <a16:creationId xmlns:a16="http://schemas.microsoft.com/office/drawing/2014/main" id="{2335E7F6-9234-447C-816F-C620655819E4}"/>
              </a:ext>
            </a:extLst>
          </p:cNvPr>
          <p:cNvSpPr/>
          <p:nvPr/>
        </p:nvSpPr>
        <p:spPr>
          <a:xfrm>
            <a:off x="2063969" y="4438612"/>
            <a:ext cx="1305589" cy="584775"/>
          </a:xfrm>
          <a:prstGeom prst="rect">
            <a:avLst/>
          </a:prstGeom>
          <a:solidFill>
            <a:srgbClr val="4C6F7C"/>
          </a:solidFill>
        </p:spPr>
        <p:txBody>
          <a:bodyPr wrap="square">
            <a:spAutoFit/>
          </a:bodyPr>
          <a:lstStyle/>
          <a:p>
            <a:pPr>
              <a:spcBef>
                <a:spcPts val="864"/>
              </a:spcBef>
              <a:buSzPct val="65000"/>
            </a:pPr>
            <a:r>
              <a:rPr lang="el-GR" sz="3200" b="1" dirty="0">
                <a:solidFill>
                  <a:schemeClr val="bg1"/>
                </a:solidFill>
              </a:rPr>
              <a:t>Νους</a:t>
            </a:r>
            <a:endParaRPr lang="en-US" sz="3200" b="1" dirty="0">
              <a:solidFill>
                <a:schemeClr val="bg1"/>
              </a:solidFill>
            </a:endParaRPr>
          </a:p>
        </p:txBody>
      </p:sp>
    </p:spTree>
    <p:extLst>
      <p:ext uri="{BB962C8B-B14F-4D97-AF65-F5344CB8AC3E}">
        <p14:creationId xmlns:p14="http://schemas.microsoft.com/office/powerpoint/2010/main" val="1434663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AC11AD0-9CC0-42E3-A458-E249FFBBC4E5}"/>
              </a:ext>
            </a:extLst>
          </p:cNvPr>
          <p:cNvSpPr/>
          <p:nvPr/>
        </p:nvSpPr>
        <p:spPr>
          <a:xfrm>
            <a:off x="381003" y="152400"/>
            <a:ext cx="8229597" cy="1323439"/>
          </a:xfrm>
          <a:prstGeom prst="rect">
            <a:avLst/>
          </a:prstGeom>
        </p:spPr>
        <p:txBody>
          <a:bodyPr wrap="square">
            <a:spAutoFit/>
          </a:bodyPr>
          <a:lstStyle/>
          <a:p>
            <a:pPr algn="ctr"/>
            <a:r>
              <a:rPr lang="el-GR"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Συνεργασία Ψυχολόγων και Μαγνητικών </a:t>
            </a:r>
            <a:r>
              <a:rPr lang="el-GR" sz="4000" b="1" dirty="0">
                <a:solidFill>
                  <a:schemeClr val="bg1"/>
                </a:solidFill>
                <a:latin typeface="Arial" panose="020B0604020202020204" pitchFamily="34" charset="0"/>
                <a:ea typeface="Calibri" panose="020F0502020204030204" pitchFamily="34" charset="0"/>
                <a:cs typeface="Times New Roman" panose="02020603050405020304" pitchFamily="18" charset="0"/>
              </a:rPr>
              <a:t>Θ</a:t>
            </a:r>
            <a:r>
              <a:rPr lang="el-GR" sz="40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εραπευτών</a:t>
            </a:r>
            <a:endParaRPr lang="en-US" sz="4000" dirty="0">
              <a:solidFill>
                <a:schemeClr val="bg1"/>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8B0B5426-1A73-4CAA-8A10-FE5EC162CD8E}"/>
              </a:ext>
            </a:extLst>
          </p:cNvPr>
          <p:cNvPicPr>
            <a:picLocks noChangeAspect="1"/>
          </p:cNvPicPr>
          <p:nvPr/>
        </p:nvPicPr>
        <p:blipFill>
          <a:blip r:embed="rId3"/>
          <a:stretch>
            <a:fillRect/>
          </a:stretch>
        </p:blipFill>
        <p:spPr>
          <a:xfrm>
            <a:off x="804333" y="1828799"/>
            <a:ext cx="7543800" cy="4586287"/>
          </a:xfrm>
          <a:prstGeom prst="rect">
            <a:avLst/>
          </a:prstGeom>
        </p:spPr>
      </p:pic>
    </p:spTree>
    <p:extLst>
      <p:ext uri="{BB962C8B-B14F-4D97-AF65-F5344CB8AC3E}">
        <p14:creationId xmlns:p14="http://schemas.microsoft.com/office/powerpoint/2010/main" val="6043460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alpha val="82000"/>
          </a:srgbClr>
        </a:solidFill>
        <a:effectLst/>
      </p:bgPr>
    </p:bg>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830580" y="431462"/>
            <a:ext cx="7482840" cy="830997"/>
          </a:xfrm>
          <a:prstGeom prst="rect">
            <a:avLst/>
          </a:prstGeom>
          <a:noFill/>
          <a:ln w="9525">
            <a:noFill/>
            <a:miter lim="800000"/>
            <a:headEnd/>
            <a:tailEnd/>
          </a:ln>
        </p:spPr>
        <p:txBody>
          <a:bodyPr wrap="square">
            <a:spAutoFit/>
          </a:bodyPr>
          <a:lstStyle/>
          <a:p>
            <a:pPr algn="ctr"/>
            <a:r>
              <a:rPr lang="el-GR" altLang="en-US" sz="4800" b="1" dirty="0">
                <a:solidFill>
                  <a:schemeClr val="bg1"/>
                </a:solidFill>
                <a:latin typeface="Century Gothic" panose="020B0502020202020204" pitchFamily="34" charset="0"/>
              </a:rPr>
              <a:t>Συμπεράσματα</a:t>
            </a:r>
            <a:endParaRPr lang="en-US" altLang="en-US" sz="4800" b="1" dirty="0">
              <a:solidFill>
                <a:schemeClr val="bg1"/>
              </a:solidFill>
              <a:latin typeface="Century Gothic" panose="020B0502020202020204" pitchFamily="34" charset="0"/>
            </a:endParaRPr>
          </a:p>
        </p:txBody>
      </p:sp>
      <p:sp>
        <p:nvSpPr>
          <p:cNvPr id="7" name="Text Box 4">
            <a:extLst>
              <a:ext uri="{FF2B5EF4-FFF2-40B4-BE49-F238E27FC236}">
                <a16:creationId xmlns:a16="http://schemas.microsoft.com/office/drawing/2014/main" id="{E80A0CAE-4C36-4F2D-9013-AAABA99DDF71}"/>
              </a:ext>
            </a:extLst>
          </p:cNvPr>
          <p:cNvSpPr txBox="1">
            <a:spLocks noChangeArrowheads="1"/>
          </p:cNvSpPr>
          <p:nvPr/>
        </p:nvSpPr>
        <p:spPr bwMode="auto">
          <a:xfrm>
            <a:off x="-10363200" y="317331"/>
            <a:ext cx="3505200" cy="830997"/>
          </a:xfrm>
          <a:prstGeom prst="rect">
            <a:avLst/>
          </a:prstGeom>
          <a:noFill/>
          <a:ln w="9525">
            <a:noFill/>
            <a:miter lim="800000"/>
            <a:headEnd/>
            <a:tailEnd/>
          </a:ln>
        </p:spPr>
        <p:txBody>
          <a:bodyPr wrap="square">
            <a:spAutoFit/>
          </a:bodyPr>
          <a:lstStyle/>
          <a:p>
            <a:pPr algn="ctr"/>
            <a:r>
              <a:rPr lang="en-US" altLang="en-US" sz="4800" b="1" dirty="0">
                <a:latin typeface="Century Gothic" panose="020B0502020202020204" pitchFamily="34" charset="0"/>
              </a:rPr>
              <a:t>Conclusion</a:t>
            </a:r>
          </a:p>
        </p:txBody>
      </p:sp>
      <p:pic>
        <p:nvPicPr>
          <p:cNvPr id="5" name="Picture 5">
            <a:extLst>
              <a:ext uri="{FF2B5EF4-FFF2-40B4-BE49-F238E27FC236}">
                <a16:creationId xmlns:a16="http://schemas.microsoft.com/office/drawing/2014/main" id="{CCA56596-715C-4304-9644-CD0F8D1044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1" y="1472427"/>
            <a:ext cx="4576152" cy="4623573"/>
          </a:xfrm>
          <a:prstGeom prst="rect">
            <a:avLst/>
          </a:prstGeom>
        </p:spPr>
      </p:pic>
      <p:sp>
        <p:nvSpPr>
          <p:cNvPr id="6" name="Text Box 2">
            <a:extLst>
              <a:ext uri="{FF2B5EF4-FFF2-40B4-BE49-F238E27FC236}">
                <a16:creationId xmlns:a16="http://schemas.microsoft.com/office/drawing/2014/main" id="{3328D9A2-DB8F-4A4A-865B-E61F59055EE4}"/>
              </a:ext>
            </a:extLst>
          </p:cNvPr>
          <p:cNvSpPr txBox="1">
            <a:spLocks noChangeArrowheads="1"/>
          </p:cNvSpPr>
          <p:nvPr/>
        </p:nvSpPr>
        <p:spPr bwMode="auto">
          <a:xfrm>
            <a:off x="-9982200" y="2367171"/>
            <a:ext cx="3844346" cy="2123658"/>
          </a:xfrm>
          <a:prstGeom prst="rect">
            <a:avLst/>
          </a:prstGeom>
          <a:noFill/>
          <a:ln w="9525">
            <a:noFill/>
            <a:miter lim="800000"/>
            <a:headEnd/>
            <a:tailEnd/>
          </a:ln>
        </p:spPr>
        <p:txBody>
          <a:bodyPr wrap="square">
            <a:spAutoFit/>
          </a:bodyPr>
          <a:lstStyle/>
          <a:p>
            <a:pPr marL="60325" algn="ctr">
              <a:spcBef>
                <a:spcPts val="600"/>
              </a:spcBef>
              <a:spcAft>
                <a:spcPts val="1200"/>
              </a:spcAft>
              <a:defRPr/>
            </a:pPr>
            <a:r>
              <a:rPr lang="en-US" altLang="en-US" sz="4400" b="1" dirty="0">
                <a:solidFill>
                  <a:schemeClr val="bg1"/>
                </a:solidFill>
                <a:latin typeface="Century Gothic" pitchFamily="34" charset="0"/>
              </a:rPr>
              <a:t>The Healer and the Psychologist</a:t>
            </a:r>
          </a:p>
        </p:txBody>
      </p:sp>
      <p:sp>
        <p:nvSpPr>
          <p:cNvPr id="8" name="Text Box 2">
            <a:extLst>
              <a:ext uri="{FF2B5EF4-FFF2-40B4-BE49-F238E27FC236}">
                <a16:creationId xmlns:a16="http://schemas.microsoft.com/office/drawing/2014/main" id="{0E06DFF7-A6BA-461B-AACD-1461E3ECCB9A}"/>
              </a:ext>
            </a:extLst>
          </p:cNvPr>
          <p:cNvSpPr txBox="1">
            <a:spLocks noChangeArrowheads="1"/>
          </p:cNvSpPr>
          <p:nvPr/>
        </p:nvSpPr>
        <p:spPr bwMode="auto">
          <a:xfrm>
            <a:off x="4994854" y="2367171"/>
            <a:ext cx="4140679" cy="1200329"/>
          </a:xfrm>
          <a:prstGeom prst="rect">
            <a:avLst/>
          </a:prstGeom>
          <a:noFill/>
          <a:ln w="9525">
            <a:noFill/>
            <a:miter lim="800000"/>
            <a:headEnd/>
            <a:tailEnd/>
          </a:ln>
        </p:spPr>
        <p:txBody>
          <a:bodyPr wrap="square">
            <a:spAutoFit/>
          </a:bodyPr>
          <a:lstStyle/>
          <a:p>
            <a:pPr marL="60325" algn="ctr">
              <a:spcBef>
                <a:spcPts val="600"/>
              </a:spcBef>
              <a:spcAft>
                <a:spcPts val="1200"/>
              </a:spcAft>
              <a:defRPr/>
            </a:pPr>
            <a:r>
              <a:rPr lang="el-GR" altLang="en-US" sz="3600" b="1" dirty="0">
                <a:solidFill>
                  <a:schemeClr val="bg1"/>
                </a:solidFill>
                <a:latin typeface="Century Gothic" pitchFamily="34" charset="0"/>
              </a:rPr>
              <a:t>Ο Θεραπευτής και ο Ψυχολόγος</a:t>
            </a:r>
            <a:endParaRPr lang="en-US" altLang="en-US" sz="3600" b="1" dirty="0">
              <a:solidFill>
                <a:schemeClr val="bg1"/>
              </a:solidFill>
              <a:latin typeface="Century Gothic"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pic>
        <p:nvPicPr>
          <p:cNvPr id="5" name="Εικόνα 4">
            <a:extLst>
              <a:ext uri="{FF2B5EF4-FFF2-40B4-BE49-F238E27FC236}">
                <a16:creationId xmlns:a16="http://schemas.microsoft.com/office/drawing/2014/main" id="{F845A635-1755-40AC-8A30-6419A4848C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1187" y="71437"/>
            <a:ext cx="5381625" cy="67151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CCCCFF"/>
            </a:gs>
            <a:gs pos="17999">
              <a:srgbClr val="99CCFF"/>
            </a:gs>
            <a:gs pos="36000">
              <a:srgbClr val="9966FF"/>
            </a:gs>
            <a:gs pos="61000">
              <a:srgbClr val="CC99FF"/>
            </a:gs>
            <a:gs pos="82001">
              <a:srgbClr val="99CCFF"/>
            </a:gs>
            <a:gs pos="100000">
              <a:srgbClr val="CCCCFF"/>
            </a:gs>
          </a:gsLst>
          <a:lin ang="18900000" scaled="1"/>
          <a:tileRect/>
        </a:gradFill>
        <a:effectLst/>
      </p:bgPr>
    </p:bg>
    <p:spTree>
      <p:nvGrpSpPr>
        <p:cNvPr id="1" name=""/>
        <p:cNvGrpSpPr/>
        <p:nvPr/>
      </p:nvGrpSpPr>
      <p:grpSpPr>
        <a:xfrm>
          <a:off x="0" y="0"/>
          <a:ext cx="0" cy="0"/>
          <a:chOff x="0" y="0"/>
          <a:chExt cx="0" cy="0"/>
        </a:xfrm>
      </p:grpSpPr>
      <p:pic>
        <p:nvPicPr>
          <p:cNvPr id="9218" name="Picture 2" descr="\\Indy\m\BOOK\Images\Magnetic Heal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
            <a:ext cx="9144000" cy="41148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5">
            <a:extLst>
              <a:ext uri="{FF2B5EF4-FFF2-40B4-BE49-F238E27FC236}">
                <a16:creationId xmlns:a16="http://schemas.microsoft.com/office/drawing/2014/main" id="{C0A552EA-556B-4D7D-8E5A-78267F60EC36}"/>
              </a:ext>
            </a:extLst>
          </p:cNvPr>
          <p:cNvSpPr/>
          <p:nvPr/>
        </p:nvSpPr>
        <p:spPr>
          <a:xfrm>
            <a:off x="381000" y="1272571"/>
            <a:ext cx="8153400" cy="1569660"/>
          </a:xfrm>
          <a:prstGeom prst="rect">
            <a:avLst/>
          </a:prstGeom>
        </p:spPr>
        <p:txBody>
          <a:bodyPr wrap="square">
            <a:spAutoFit/>
          </a:bodyPr>
          <a:lstStyle/>
          <a:p>
            <a:pPr algn="ctr"/>
            <a:r>
              <a:rPr lang="el-GR" altLang="en-US" sz="4800" b="1" dirty="0">
                <a:ln>
                  <a:solidFill>
                    <a:srgbClr val="FFFF00"/>
                  </a:solidFill>
                </a:ln>
                <a:solidFill>
                  <a:schemeClr val="bg2">
                    <a:lumMod val="10000"/>
                  </a:schemeClr>
                </a:solidFill>
                <a:latin typeface="Arial" pitchFamily="34" charset="0"/>
                <a:cs typeface="Arial" pitchFamily="34" charset="0"/>
              </a:rPr>
              <a:t>Σπερματικός Όμιλος 3</a:t>
            </a:r>
          </a:p>
          <a:p>
            <a:pPr algn="ctr"/>
            <a:r>
              <a:rPr lang="el-GR" altLang="en-US" sz="4800" b="1" dirty="0">
                <a:ln>
                  <a:solidFill>
                    <a:srgbClr val="FFFF00"/>
                  </a:solidFill>
                </a:ln>
                <a:solidFill>
                  <a:schemeClr val="bg2">
                    <a:lumMod val="10000"/>
                  </a:schemeClr>
                </a:solidFill>
                <a:latin typeface="Arial" pitchFamily="34" charset="0"/>
                <a:cs typeface="Arial" pitchFamily="34" charset="0"/>
              </a:rPr>
              <a:t>Μαγνητικοί Θεραπευτές</a:t>
            </a:r>
            <a:endParaRPr lang="en-US" sz="4800" dirty="0">
              <a:ln>
                <a:solidFill>
                  <a:srgbClr val="FFFF00"/>
                </a:solidFill>
              </a:ln>
              <a:solidFill>
                <a:schemeClr val="bg2">
                  <a:lumMod val="10000"/>
                </a:schemeClr>
              </a:solidFill>
              <a:latin typeface="Arial" pitchFamily="34" charset="0"/>
              <a:cs typeface="Arial" pitchFamily="34" charset="0"/>
            </a:endParaRPr>
          </a:p>
        </p:txBody>
      </p:sp>
      <p:sp>
        <p:nvSpPr>
          <p:cNvPr id="11" name="Rectangle 6">
            <a:extLst>
              <a:ext uri="{FF2B5EF4-FFF2-40B4-BE49-F238E27FC236}">
                <a16:creationId xmlns:a16="http://schemas.microsoft.com/office/drawing/2014/main" id="{CD4266A9-8249-4582-9656-5E173E687A2A}"/>
              </a:ext>
            </a:extLst>
          </p:cNvPr>
          <p:cNvSpPr>
            <a:spLocks noChangeArrowheads="1"/>
          </p:cNvSpPr>
          <p:nvPr/>
        </p:nvSpPr>
        <p:spPr bwMode="auto">
          <a:xfrm>
            <a:off x="406400" y="4985598"/>
            <a:ext cx="8509000" cy="1436299"/>
          </a:xfrm>
          <a:prstGeom prst="rect">
            <a:avLst/>
          </a:prstGeom>
          <a:noFill/>
          <a:ln>
            <a:noFill/>
          </a:ln>
          <a:effectLst/>
        </p:spPr>
        <p:txBody>
          <a:bodyPr vert="horz" wrap="square" lIns="0" tIns="-12696" rIns="0" bIns="-12696" numCol="1" anchor="ctr" anchorCtr="0" compatLnSpc="1">
            <a:prstTxWarp prst="textNoShape">
              <a:avLst/>
            </a:prstTxWarp>
            <a:spAutoFit/>
          </a:bodyPr>
          <a:lstStyle/>
          <a:p>
            <a:pPr marL="341313" marR="0" lvl="0" indent="-341313" fontAlgn="base">
              <a:lnSpc>
                <a:spcPct val="100000"/>
              </a:lnSpc>
              <a:spcBef>
                <a:spcPts val="864"/>
              </a:spcBef>
              <a:spcAft>
                <a:spcPct val="0"/>
              </a:spcAft>
              <a:buClrTx/>
              <a:buSzTx/>
              <a:buFont typeface="Arial" panose="020B0604020202020204" pitchFamily="34" charset="0"/>
              <a:buChar char="•"/>
              <a:tabLst/>
            </a:pPr>
            <a:r>
              <a:rPr lang="el-GR" altLang="en-US" sz="2000" dirty="0">
                <a:latin typeface="Arial" panose="020B0604020202020204" pitchFamily="34" charset="0"/>
                <a:cs typeface="Arial" panose="020B0604020202020204" pitchFamily="34" charset="0"/>
              </a:rPr>
              <a:t>Θεραπεία της  προσωπικότητας μέσω της «Ζωντανής Δύναμης» της Ψυχής </a:t>
            </a:r>
          </a:p>
          <a:p>
            <a:pPr marL="341313" marR="0" lvl="0" indent="-341313" fontAlgn="base">
              <a:lnSpc>
                <a:spcPct val="100000"/>
              </a:lnSpc>
              <a:spcBef>
                <a:spcPts val="864"/>
              </a:spcBef>
              <a:spcAft>
                <a:spcPct val="0"/>
              </a:spcAft>
              <a:buClrTx/>
              <a:buSzTx/>
              <a:buFont typeface="Arial" panose="020B0604020202020204" pitchFamily="34" charset="0"/>
              <a:buChar char="•"/>
              <a:tabLst/>
            </a:pPr>
            <a:r>
              <a:rPr lang="el-GR" altLang="en-US" sz="2000" dirty="0">
                <a:latin typeface="Arial" panose="020B0604020202020204" pitchFamily="34" charset="0"/>
                <a:cs typeface="Arial" panose="020B0604020202020204" pitchFamily="34" charset="0"/>
              </a:rPr>
              <a:t>Εργασία με τις Ζωτικές Δυνάμεις του Αιθερικού Σώματος </a:t>
            </a:r>
          </a:p>
          <a:p>
            <a:pPr marL="341313" marR="0" lvl="0" indent="-341313" fontAlgn="base">
              <a:lnSpc>
                <a:spcPct val="100000"/>
              </a:lnSpc>
              <a:spcBef>
                <a:spcPts val="864"/>
              </a:spcBef>
              <a:spcAft>
                <a:spcPct val="0"/>
              </a:spcAft>
              <a:buClrTx/>
              <a:buSzTx/>
              <a:buFont typeface="Arial" panose="020B0604020202020204" pitchFamily="34" charset="0"/>
              <a:buChar char="•"/>
              <a:tabLst/>
            </a:pPr>
            <a:r>
              <a:rPr lang="el-GR" altLang="en-US" sz="2000" dirty="0">
                <a:latin typeface="Arial" panose="020B0604020202020204" pitchFamily="34" charset="0"/>
                <a:cs typeface="Arial" panose="020B0604020202020204" pitchFamily="34" charset="0"/>
              </a:rPr>
              <a:t>Θεραπεία σε Ομαδικό Επίπεδο </a:t>
            </a:r>
          </a:p>
        </p:txBody>
      </p:sp>
    </p:spTree>
    <p:extLst>
      <p:ext uri="{BB962C8B-B14F-4D97-AF65-F5344CB8AC3E}">
        <p14:creationId xmlns:p14="http://schemas.microsoft.com/office/powerpoint/2010/main" val="1434663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1676400" y="372071"/>
            <a:ext cx="6015324" cy="830997"/>
          </a:xfrm>
          <a:prstGeom prst="rect">
            <a:avLst/>
          </a:prstGeom>
          <a:noFill/>
          <a:ln w="9525">
            <a:noFill/>
            <a:miter lim="800000"/>
            <a:headEnd/>
            <a:tailEnd/>
          </a:ln>
        </p:spPr>
        <p:txBody>
          <a:bodyPr wrap="square">
            <a:spAutoFit/>
          </a:bodyPr>
          <a:lstStyle/>
          <a:p>
            <a:pPr marL="285750" indent="-285750">
              <a:buSzPct val="60000"/>
            </a:pPr>
            <a:r>
              <a:rPr lang="el-GR" altLang="en-US" sz="4800" b="1" u="sng" dirty="0">
                <a:ln>
                  <a:solidFill>
                    <a:schemeClr val="tx2">
                      <a:lumMod val="40000"/>
                      <a:lumOff val="60000"/>
                    </a:schemeClr>
                  </a:solidFill>
                </a:ln>
                <a:solidFill>
                  <a:srgbClr val="3C62AE"/>
                </a:solidFill>
                <a:latin typeface="Arial" panose="020B0604020202020204" pitchFamily="34" charset="0"/>
                <a:cs typeface="Arial" panose="020B0604020202020204" pitchFamily="34" charset="0"/>
              </a:rPr>
              <a:t>Ατομική Θεραπεία</a:t>
            </a:r>
            <a:endParaRPr lang="en-US" altLang="en-US" sz="4800" b="1" u="sng" dirty="0">
              <a:ln>
                <a:solidFill>
                  <a:schemeClr val="tx2">
                    <a:lumMod val="40000"/>
                    <a:lumOff val="60000"/>
                  </a:schemeClr>
                </a:solidFill>
              </a:ln>
              <a:solidFill>
                <a:srgbClr val="3C62AE"/>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8DDC5755-E8D4-474A-9B8E-91E9E0CE9E72}"/>
              </a:ext>
            </a:extLst>
          </p:cNvPr>
          <p:cNvPicPr>
            <a:picLocks noChangeAspect="1"/>
          </p:cNvPicPr>
          <p:nvPr/>
        </p:nvPicPr>
        <p:blipFill>
          <a:blip r:embed="rId3"/>
          <a:stretch>
            <a:fillRect/>
          </a:stretch>
        </p:blipFill>
        <p:spPr>
          <a:xfrm>
            <a:off x="1752600" y="1524000"/>
            <a:ext cx="5715000" cy="3790198"/>
          </a:xfrm>
          <a:prstGeom prst="rect">
            <a:avLst/>
          </a:prstGeom>
        </p:spPr>
      </p:pic>
      <p:sp>
        <p:nvSpPr>
          <p:cNvPr id="5" name="Text Box 4">
            <a:extLst>
              <a:ext uri="{FF2B5EF4-FFF2-40B4-BE49-F238E27FC236}">
                <a16:creationId xmlns:a16="http://schemas.microsoft.com/office/drawing/2014/main" id="{1371D5B8-3AF1-416A-9CB1-F8BD1232813B}"/>
              </a:ext>
            </a:extLst>
          </p:cNvPr>
          <p:cNvSpPr txBox="1">
            <a:spLocks noChangeArrowheads="1"/>
          </p:cNvSpPr>
          <p:nvPr/>
        </p:nvSpPr>
        <p:spPr bwMode="auto">
          <a:xfrm>
            <a:off x="304800" y="5698918"/>
            <a:ext cx="9067800" cy="707886"/>
          </a:xfrm>
          <a:prstGeom prst="rect">
            <a:avLst/>
          </a:prstGeom>
          <a:noFill/>
          <a:ln w="9525">
            <a:noFill/>
            <a:miter lim="800000"/>
            <a:headEnd/>
            <a:tailEnd/>
          </a:ln>
        </p:spPr>
        <p:txBody>
          <a:bodyPr wrap="square">
            <a:spAutoFit/>
          </a:bodyPr>
          <a:lstStyle/>
          <a:p>
            <a:pPr>
              <a:spcAft>
                <a:spcPts val="600"/>
              </a:spcAft>
              <a:buSzPct val="80000"/>
            </a:pPr>
            <a:r>
              <a:rPr lang="el-GR" sz="4000" b="1" dirty="0">
                <a:ln>
                  <a:solidFill>
                    <a:schemeClr val="tx2">
                      <a:lumMod val="60000"/>
                      <a:lumOff val="40000"/>
                    </a:schemeClr>
                  </a:solidFill>
                </a:ln>
                <a:solidFill>
                  <a:srgbClr val="3C62AE"/>
                </a:solidFill>
                <a:cs typeface="Arial" pitchFamily="34" charset="0"/>
              </a:rPr>
              <a:t>Λεπτοφυές Σώμα και Φυσική Θεραπεία </a:t>
            </a:r>
            <a:endParaRPr lang="en-US" sz="4000" b="1" dirty="0">
              <a:ln>
                <a:solidFill>
                  <a:schemeClr val="tx2">
                    <a:lumMod val="60000"/>
                    <a:lumOff val="40000"/>
                  </a:schemeClr>
                </a:solidFill>
              </a:ln>
              <a:solidFill>
                <a:srgbClr val="3C62AE"/>
              </a:solidFill>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0C0A73F-79A5-4AC0-9B68-A8EB7254DC06}"/>
              </a:ext>
            </a:extLst>
          </p:cNvPr>
          <p:cNvSpPr/>
          <p:nvPr/>
        </p:nvSpPr>
        <p:spPr>
          <a:xfrm>
            <a:off x="304800" y="152400"/>
            <a:ext cx="8686800" cy="769441"/>
          </a:xfrm>
          <a:prstGeom prst="rect">
            <a:avLst/>
          </a:prstGeom>
        </p:spPr>
        <p:txBody>
          <a:bodyPr wrap="square">
            <a:spAutoFit/>
          </a:bodyPr>
          <a:lstStyle/>
          <a:p>
            <a:pPr algn="ctr"/>
            <a:r>
              <a:rPr lang="el-GR" altLang="en-US" sz="4400" b="1" dirty="0">
                <a:solidFill>
                  <a:schemeClr val="bg1"/>
                </a:solidFill>
                <a:latin typeface="Arial" panose="020B0604020202020204" pitchFamily="34" charset="0"/>
                <a:cs typeface="Arial" panose="020B0604020202020204" pitchFamily="34" charset="0"/>
              </a:rPr>
              <a:t>Τι Προκαλεί την Θεραπεία Μας</a:t>
            </a:r>
            <a:endParaRPr lang="en-US" sz="4400" dirty="0">
              <a:solidFill>
                <a:schemeClr val="bg1"/>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C0F2B9FF-AF87-49B8-B7EF-0B5BC6FBB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8300" y="983396"/>
            <a:ext cx="6019800" cy="4070206"/>
          </a:xfrm>
          <a:prstGeom prst="rect">
            <a:avLst/>
          </a:prstGeom>
        </p:spPr>
      </p:pic>
      <p:sp>
        <p:nvSpPr>
          <p:cNvPr id="7" name="Rectangle 2">
            <a:extLst>
              <a:ext uri="{FF2B5EF4-FFF2-40B4-BE49-F238E27FC236}">
                <a16:creationId xmlns:a16="http://schemas.microsoft.com/office/drawing/2014/main" id="{CA34A393-D84A-404D-9813-7C019683AFDC}"/>
              </a:ext>
            </a:extLst>
          </p:cNvPr>
          <p:cNvSpPr/>
          <p:nvPr/>
        </p:nvSpPr>
        <p:spPr>
          <a:xfrm>
            <a:off x="228600" y="5053602"/>
            <a:ext cx="8686800" cy="1323439"/>
          </a:xfrm>
          <a:prstGeom prst="rect">
            <a:avLst/>
          </a:prstGeom>
        </p:spPr>
        <p:txBody>
          <a:bodyPr wrap="square">
            <a:spAutoFit/>
          </a:bodyPr>
          <a:lstStyle/>
          <a:p>
            <a:pPr algn="ctr">
              <a:spcBef>
                <a:spcPts val="864"/>
              </a:spcBef>
              <a:buSzPct val="65000"/>
            </a:pPr>
            <a:r>
              <a:rPr lang="el-GR" sz="4000" b="1" dirty="0">
                <a:solidFill>
                  <a:schemeClr val="bg1"/>
                </a:solidFill>
                <a:latin typeface="Arial" panose="020B0604020202020204" pitchFamily="34" charset="0"/>
                <a:cs typeface="Arial" panose="020B0604020202020204" pitchFamily="34" charset="0"/>
              </a:rPr>
              <a:t>Το Δυτικό Μοντέλο Ιατρικής έναντι της Εναλλακτικής Ιατρικής </a:t>
            </a:r>
            <a:endParaRPr lang="en-US" sz="4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61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Text Box 4"/>
          <p:cNvSpPr txBox="1">
            <a:spLocks noChangeArrowheads="1"/>
          </p:cNvSpPr>
          <p:nvPr/>
        </p:nvSpPr>
        <p:spPr bwMode="auto">
          <a:xfrm>
            <a:off x="-457200" y="300737"/>
            <a:ext cx="10058400" cy="675249"/>
          </a:xfrm>
          <a:prstGeom prst="rect">
            <a:avLst/>
          </a:prstGeom>
          <a:noFill/>
          <a:ln w="9525">
            <a:noFill/>
            <a:miter lim="800000"/>
            <a:headEnd/>
            <a:tailEnd/>
          </a:ln>
        </p:spPr>
        <p:txBody>
          <a:bodyPr wrap="square">
            <a:spAutoFit/>
          </a:bodyPr>
          <a:lstStyle/>
          <a:p>
            <a:pPr marL="0" marR="0" algn="ctr">
              <a:lnSpc>
                <a:spcPct val="115000"/>
              </a:lnSpc>
              <a:spcBef>
                <a:spcPts val="600"/>
              </a:spcBef>
              <a:spcAft>
                <a:spcPts val="600"/>
              </a:spcAft>
            </a:pPr>
            <a:r>
              <a:rPr lang="en-US"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r>
              <a:rPr lang="el-GR"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Ζωντάνια και  Ακτινοβολία της Ψυχής </a:t>
            </a:r>
            <a:r>
              <a:rPr lang="en-US" sz="36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a:t>
            </a:r>
          </a:p>
        </p:txBody>
      </p:sp>
      <p:pic>
        <p:nvPicPr>
          <p:cNvPr id="3" name="Picture 2">
            <a:extLst>
              <a:ext uri="{FF2B5EF4-FFF2-40B4-BE49-F238E27FC236}">
                <a16:creationId xmlns:a16="http://schemas.microsoft.com/office/drawing/2014/main" id="{233FE6D2-B005-4519-8FF9-4633BC5D92ED}"/>
              </a:ext>
            </a:extLst>
          </p:cNvPr>
          <p:cNvPicPr>
            <a:picLocks noChangeAspect="1"/>
          </p:cNvPicPr>
          <p:nvPr/>
        </p:nvPicPr>
        <p:blipFill>
          <a:blip r:embed="rId3"/>
          <a:stretch>
            <a:fillRect/>
          </a:stretch>
        </p:blipFill>
        <p:spPr>
          <a:xfrm>
            <a:off x="1230674" y="1295400"/>
            <a:ext cx="6617926" cy="4924238"/>
          </a:xfrm>
          <a:prstGeom prst="rect">
            <a:avLst/>
          </a:prstGeom>
        </p:spPr>
      </p:pic>
    </p:spTree>
    <p:extLst>
      <p:ext uri="{BB962C8B-B14F-4D97-AF65-F5344CB8AC3E}">
        <p14:creationId xmlns:p14="http://schemas.microsoft.com/office/powerpoint/2010/main" val="634584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1" name="TextBox 10"/>
          <p:cNvSpPr txBox="1"/>
          <p:nvPr/>
        </p:nvSpPr>
        <p:spPr>
          <a:xfrm>
            <a:off x="114300" y="5305570"/>
            <a:ext cx="11163300" cy="1200329"/>
          </a:xfrm>
          <a:prstGeom prst="rect">
            <a:avLst/>
          </a:prstGeom>
          <a:noFill/>
        </p:spPr>
        <p:txBody>
          <a:bodyPr wrap="square" rtlCol="0">
            <a:spAutoFit/>
          </a:bodyPr>
          <a:lstStyle/>
          <a:p>
            <a:pPr marL="571500" indent="-571500">
              <a:buFont typeface="Arial" panose="020B0604020202020204" pitchFamily="34" charset="0"/>
              <a:buChar char="•"/>
            </a:pPr>
            <a:r>
              <a:rPr lang="el-GR" sz="3600" b="1" dirty="0">
                <a:solidFill>
                  <a:schemeClr val="bg1"/>
                </a:solidFill>
                <a:latin typeface="Arial" panose="020B0604020202020204" pitchFamily="34" charset="0"/>
                <a:cs typeface="Arial" panose="020B0604020202020204" pitchFamily="34" charset="0"/>
              </a:rPr>
              <a:t>Για την Διανομή της Ενέργειας</a:t>
            </a:r>
            <a:endParaRPr lang="en-US" sz="3600" b="1" dirty="0">
              <a:solidFill>
                <a:schemeClr val="bg1"/>
              </a:solidFill>
              <a:latin typeface="Arial" panose="020B0604020202020204" pitchFamily="34" charset="0"/>
              <a:cs typeface="Arial" panose="020B0604020202020204" pitchFamily="34" charset="0"/>
            </a:endParaRPr>
          </a:p>
          <a:p>
            <a:pPr marL="571500" indent="-571500">
              <a:buFont typeface="Arial" panose="020B0604020202020204" pitchFamily="34" charset="0"/>
              <a:buChar char="•"/>
            </a:pPr>
            <a:r>
              <a:rPr lang="el-GR" altLang="en-US" sz="3600" b="1" dirty="0">
                <a:solidFill>
                  <a:schemeClr val="bg1"/>
                </a:solidFill>
                <a:latin typeface="Arial" panose="020B0604020202020204" pitchFamily="34" charset="0"/>
                <a:cs typeface="Arial" panose="020B0604020202020204" pitchFamily="34" charset="0"/>
              </a:rPr>
              <a:t>Διευκολύνεται μέσω της Τηλεπάθειας</a:t>
            </a:r>
            <a:endParaRPr lang="en-US" altLang="en-US" sz="3600" b="1"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6E60774-28F1-400A-BB2D-86068DE81847}"/>
              </a:ext>
            </a:extLst>
          </p:cNvPr>
          <p:cNvPicPr>
            <a:picLocks noChangeAspect="1"/>
          </p:cNvPicPr>
          <p:nvPr/>
        </p:nvPicPr>
        <p:blipFill>
          <a:blip r:embed="rId3"/>
          <a:stretch>
            <a:fillRect/>
          </a:stretch>
        </p:blipFill>
        <p:spPr>
          <a:xfrm>
            <a:off x="1066800" y="1295400"/>
            <a:ext cx="7010400" cy="3657600"/>
          </a:xfrm>
          <a:prstGeom prst="rect">
            <a:avLst/>
          </a:prstGeom>
        </p:spPr>
      </p:pic>
      <p:sp>
        <p:nvSpPr>
          <p:cNvPr id="5" name="TextBox 4">
            <a:extLst>
              <a:ext uri="{FF2B5EF4-FFF2-40B4-BE49-F238E27FC236}">
                <a16:creationId xmlns:a16="http://schemas.microsoft.com/office/drawing/2014/main" id="{4E36732C-B943-4F71-BA9E-B409CAD3824E}"/>
              </a:ext>
            </a:extLst>
          </p:cNvPr>
          <p:cNvSpPr txBox="1"/>
          <p:nvPr/>
        </p:nvSpPr>
        <p:spPr>
          <a:xfrm>
            <a:off x="2362199" y="457200"/>
            <a:ext cx="5715001" cy="830997"/>
          </a:xfrm>
          <a:prstGeom prst="rect">
            <a:avLst/>
          </a:prstGeom>
          <a:noFill/>
        </p:spPr>
        <p:txBody>
          <a:bodyPr wrap="square" rtlCol="0">
            <a:spAutoFit/>
          </a:bodyPr>
          <a:lstStyle/>
          <a:p>
            <a:r>
              <a:rPr lang="el-GR" sz="4800" b="1" dirty="0">
                <a:solidFill>
                  <a:schemeClr val="bg1"/>
                </a:solidFill>
                <a:latin typeface="Arial" panose="020B0604020202020204" pitchFamily="34" charset="0"/>
                <a:cs typeface="Arial" panose="020B0604020202020204" pitchFamily="34" charset="0"/>
              </a:rPr>
              <a:t>Ομαδική </a:t>
            </a:r>
            <a:r>
              <a:rPr lang="el-GR" sz="4800" b="1" dirty="0" err="1">
                <a:solidFill>
                  <a:schemeClr val="bg1"/>
                </a:solidFill>
                <a:latin typeface="Arial" panose="020B0604020202020204" pitchFamily="34" charset="0"/>
                <a:cs typeface="Arial" panose="020B0604020202020204" pitchFamily="34" charset="0"/>
              </a:rPr>
              <a:t>Θεραπέια</a:t>
            </a:r>
            <a:endParaRPr lang="en-US" sz="4800" b="1" dirty="0">
              <a:solidFill>
                <a:schemeClr val="bg1"/>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4A449FB-165D-431F-B6E9-560F8CCFA469}"/>
              </a:ext>
            </a:extLst>
          </p:cNvPr>
          <p:cNvSpPr>
            <a:spLocks noChangeArrowheads="1"/>
          </p:cNvSpPr>
          <p:nvPr/>
        </p:nvSpPr>
        <p:spPr bwMode="auto">
          <a:xfrm>
            <a:off x="0" y="0"/>
            <a:ext cx="9144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l-GR" altLang="en-US" sz="2100" b="0" i="0" u="none" strike="noStrike" cap="none" normalizeH="0" baseline="0">
                <a:ln>
                  <a:noFill/>
                </a:ln>
                <a:solidFill>
                  <a:srgbClr val="202124"/>
                </a:solidFill>
                <a:effectLst/>
                <a:latin typeface="inherit"/>
                <a:cs typeface="Arial" panose="020B0604020202020204" pitchFamily="34" charset="0"/>
              </a:rPr>
              <a:t>Διευκόλυνση μέσω Τηλεπάθειας</a:t>
            </a:r>
            <a:endParaRPr kumimoji="0" lang="el-GR" altLang="en-US"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el-GR" altLang="en-US" b="0" i="0" u="none" strike="noStrike" cap="none" normalizeH="0" baseline="0">
                <a:ln>
                  <a:noFill/>
                </a:ln>
                <a:solidFill>
                  <a:srgbClr val="202124"/>
                </a:solidFill>
                <a:effectLst/>
                <a:latin typeface="Arial" panose="020B0604020202020204" pitchFamily="34" charset="0"/>
                <a:cs typeface="Arial" panose="020B0604020202020204" pitchFamily="34" charset="0"/>
              </a:rPr>
            </a:br>
            <a:endParaRPr kumimoji="0" lang="el-GR" altLang="en-US" sz="1800" b="0" i="0" u="none" strike="noStrike" cap="none" normalizeH="0" baseline="0">
              <a:ln>
                <a:noFill/>
              </a:ln>
              <a:solidFill>
                <a:schemeClr val="tx1"/>
              </a:solidFill>
              <a:effectLst/>
              <a:latin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800100" y="337546"/>
            <a:ext cx="10744200" cy="545727"/>
          </a:xfrm>
          <a:prstGeom prst="rect">
            <a:avLst/>
          </a:prstGeom>
          <a:noFill/>
        </p:spPr>
        <p:txBody>
          <a:bodyPr wrap="square" rtlCol="0">
            <a:spAutoFit/>
          </a:bodyPr>
          <a:lstStyle/>
          <a:p>
            <a:pPr marL="0" marR="0" algn="ctr">
              <a:lnSpc>
                <a:spcPct val="115000"/>
              </a:lnSpc>
              <a:spcBef>
                <a:spcPts val="0"/>
              </a:spcBef>
              <a:spcAft>
                <a:spcPts val="1000"/>
              </a:spcAft>
            </a:pPr>
            <a:r>
              <a:rPr lang="el-GR"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3.Τα Καθήκοντα των Θεραπευτών της Νέας Εποχής</a:t>
            </a:r>
            <a:endParaRPr lang="en-US" sz="2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C9EC3CD-745B-44FB-BA16-27A7022FE1C2}"/>
              </a:ext>
            </a:extLst>
          </p:cNvPr>
          <p:cNvPicPr>
            <a:picLocks noChangeAspect="1"/>
          </p:cNvPicPr>
          <p:nvPr/>
        </p:nvPicPr>
        <p:blipFill>
          <a:blip r:embed="rId3"/>
          <a:stretch>
            <a:fillRect/>
          </a:stretch>
        </p:blipFill>
        <p:spPr>
          <a:xfrm>
            <a:off x="2709061" y="1447800"/>
            <a:ext cx="3691739" cy="3756909"/>
          </a:xfrm>
          <a:prstGeom prst="rect">
            <a:avLst/>
          </a:prstGeom>
        </p:spPr>
      </p:pic>
      <p:sp>
        <p:nvSpPr>
          <p:cNvPr id="6" name="TextBox 5">
            <a:extLst>
              <a:ext uri="{FF2B5EF4-FFF2-40B4-BE49-F238E27FC236}">
                <a16:creationId xmlns:a16="http://schemas.microsoft.com/office/drawing/2014/main" id="{4A4F640A-787D-41F4-9F76-57011D254CCF}"/>
              </a:ext>
            </a:extLst>
          </p:cNvPr>
          <p:cNvSpPr txBox="1"/>
          <p:nvPr/>
        </p:nvSpPr>
        <p:spPr>
          <a:xfrm>
            <a:off x="478971" y="5526779"/>
            <a:ext cx="8686800" cy="887102"/>
          </a:xfrm>
          <a:prstGeom prst="rect">
            <a:avLst/>
          </a:prstGeom>
          <a:noFill/>
        </p:spPr>
        <p:txBody>
          <a:bodyPr wrap="square" rtlCol="0">
            <a:spAutoFit/>
          </a:bodyPr>
          <a:lstStyle/>
          <a:p>
            <a:pPr marR="0">
              <a:lnSpc>
                <a:spcPct val="115000"/>
              </a:lnSpc>
              <a:spcBef>
                <a:spcPts val="0"/>
              </a:spcBef>
              <a:spcAft>
                <a:spcPts val="1000"/>
              </a:spcAft>
            </a:pPr>
            <a:r>
              <a:rPr lang="el-GR" sz="4800" b="1" dirty="0">
                <a:solidFill>
                  <a:schemeClr val="bg1"/>
                </a:solidFill>
                <a:effectLst/>
                <a:latin typeface="Arial" panose="020B0604020202020204" pitchFamily="34" charset="0"/>
                <a:ea typeface="Calibri" panose="020F0502020204030204" pitchFamily="34" charset="0"/>
                <a:cs typeface="Times New Roman" panose="02020603050405020304" pitchFamily="18" charset="0"/>
              </a:rPr>
              <a:t>Θεραπεία της 3-πλης Φύσης </a:t>
            </a:r>
            <a:endParaRPr lang="en-US" sz="4800" kern="1200" dirty="0">
              <a:solidFill>
                <a:schemeClr val="bg1"/>
              </a:solidFill>
              <a:latin typeface="+mn-lt"/>
              <a:ea typeface="+mn-ea"/>
              <a:cs typeface="+mn-cs"/>
            </a:endParaRPr>
          </a:p>
        </p:txBody>
      </p:sp>
      <p:sp>
        <p:nvSpPr>
          <p:cNvPr id="2" name="TextBox 1">
            <a:extLst>
              <a:ext uri="{FF2B5EF4-FFF2-40B4-BE49-F238E27FC236}">
                <a16:creationId xmlns:a16="http://schemas.microsoft.com/office/drawing/2014/main" id="{19622805-72A6-44AA-8F1A-52F9F59EA7CD}"/>
              </a:ext>
            </a:extLst>
          </p:cNvPr>
          <p:cNvSpPr txBox="1"/>
          <p:nvPr/>
        </p:nvSpPr>
        <p:spPr>
          <a:xfrm>
            <a:off x="3179369" y="4281379"/>
            <a:ext cx="2709061" cy="923330"/>
          </a:xfrm>
          <a:prstGeom prst="rect">
            <a:avLst/>
          </a:prstGeom>
          <a:solidFill>
            <a:schemeClr val="bg1"/>
          </a:solidFill>
        </p:spPr>
        <p:txBody>
          <a:bodyPr wrap="square" rtlCol="0">
            <a:spAutoFit/>
          </a:bodyPr>
          <a:lstStyle/>
          <a:p>
            <a:r>
              <a:rPr lang="el-GR" sz="5400" dirty="0"/>
              <a:t>Ευκαιρία</a:t>
            </a:r>
            <a:r>
              <a:rPr lang="el-GR" dirty="0"/>
              <a:t> </a:t>
            </a:r>
            <a:endParaRPr lang="en-US" dirty="0"/>
          </a:p>
        </p:txBody>
      </p:sp>
    </p:spTree>
    <p:extLst>
      <p:ext uri="{BB962C8B-B14F-4D97-AF65-F5344CB8AC3E}">
        <p14:creationId xmlns:p14="http://schemas.microsoft.com/office/powerpoint/2010/main" val="17620969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Box 2"/>
          <p:cNvSpPr txBox="1"/>
          <p:nvPr/>
        </p:nvSpPr>
        <p:spPr>
          <a:xfrm>
            <a:off x="3276600" y="1066800"/>
            <a:ext cx="5181600" cy="369332"/>
          </a:xfrm>
          <a:prstGeom prst="rect">
            <a:avLst/>
          </a:prstGeom>
          <a:noFill/>
        </p:spPr>
        <p:txBody>
          <a:bodyPr wrap="square" rtlCol="0">
            <a:spAutoFit/>
          </a:bodyPr>
          <a:lstStyle/>
          <a:p>
            <a:endParaRPr lang="en-US" dirty="0"/>
          </a:p>
        </p:txBody>
      </p:sp>
      <p:pic>
        <p:nvPicPr>
          <p:cNvPr id="7" name="Picture 6">
            <a:extLst>
              <a:ext uri="{FF2B5EF4-FFF2-40B4-BE49-F238E27FC236}">
                <a16:creationId xmlns:a16="http://schemas.microsoft.com/office/drawing/2014/main" id="{2C4721CB-1AB8-4DF8-B66D-C90D2AEE1E10}"/>
              </a:ext>
            </a:extLst>
          </p:cNvPr>
          <p:cNvPicPr>
            <a:picLocks noChangeAspect="1"/>
          </p:cNvPicPr>
          <p:nvPr/>
        </p:nvPicPr>
        <p:blipFill>
          <a:blip r:embed="rId3"/>
          <a:stretch>
            <a:fillRect/>
          </a:stretch>
        </p:blipFill>
        <p:spPr>
          <a:xfrm>
            <a:off x="114847" y="3353238"/>
            <a:ext cx="8761905" cy="3504762"/>
          </a:xfrm>
          <a:prstGeom prst="rect">
            <a:avLst/>
          </a:prstGeom>
        </p:spPr>
      </p:pic>
      <p:sp>
        <p:nvSpPr>
          <p:cNvPr id="5" name="Text Box 4">
            <a:extLst>
              <a:ext uri="{FF2B5EF4-FFF2-40B4-BE49-F238E27FC236}">
                <a16:creationId xmlns:a16="http://schemas.microsoft.com/office/drawing/2014/main" id="{0C48CD4C-9585-463A-BDE5-0F2481663486}"/>
              </a:ext>
            </a:extLst>
          </p:cNvPr>
          <p:cNvSpPr txBox="1">
            <a:spLocks noChangeArrowheads="1"/>
          </p:cNvSpPr>
          <p:nvPr/>
        </p:nvSpPr>
        <p:spPr bwMode="auto">
          <a:xfrm>
            <a:off x="685800" y="448270"/>
            <a:ext cx="7620000" cy="1569660"/>
          </a:xfrm>
          <a:prstGeom prst="rect">
            <a:avLst/>
          </a:prstGeom>
          <a:noFill/>
          <a:ln w="9525">
            <a:noFill/>
            <a:miter lim="800000"/>
            <a:headEnd/>
            <a:tailEnd/>
          </a:ln>
        </p:spPr>
        <p:txBody>
          <a:bodyPr wrap="square">
            <a:spAutoFit/>
          </a:bodyPr>
          <a:lstStyle/>
          <a:p>
            <a:pPr marL="285750" indent="-285750" algn="ctr">
              <a:buSzPct val="60000"/>
            </a:pPr>
            <a:r>
              <a:rPr lang="el-GR" sz="4800" b="1" dirty="0">
                <a:solidFill>
                  <a:schemeClr val="bg1"/>
                </a:solidFill>
                <a:effectLst/>
                <a:latin typeface="Arial" panose="020B0604020202020204" pitchFamily="34" charset="0"/>
                <a:ea typeface="Calibri" panose="020F0502020204030204" pitchFamily="34" charset="0"/>
                <a:cs typeface="Arial" panose="020B0604020202020204" pitchFamily="34" charset="0"/>
              </a:rPr>
              <a:t>Τι έχει ήδη επιτευχθεί από τους Θεραπευτές;</a:t>
            </a:r>
            <a:endParaRPr lang="en-US" altLang="en-US" sz="4800" dirty="0">
              <a:ln>
                <a:solidFill>
                  <a:schemeClr val="bg2"/>
                </a:solidFill>
              </a:ln>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49864</TotalTime>
  <Words>7215</Words>
  <Application>Microsoft Office PowerPoint</Application>
  <PresentationFormat>Προβολή στην οθόνη (4:3)</PresentationFormat>
  <Paragraphs>433</Paragraphs>
  <Slides>17</Slides>
  <Notes>17</Notes>
  <HiddenSlides>0</HiddenSlides>
  <MMClips>0</MMClips>
  <ScaleCrop>false</ScaleCrop>
  <HeadingPairs>
    <vt:vector size="6" baseType="variant">
      <vt:variant>
        <vt:lpstr>Γραμματοσειρές που χρησιμοποιούνται</vt:lpstr>
      </vt:variant>
      <vt:variant>
        <vt:i4>10</vt:i4>
      </vt:variant>
      <vt:variant>
        <vt:lpstr>Θέμα</vt:lpstr>
      </vt:variant>
      <vt:variant>
        <vt:i4>1</vt:i4>
      </vt:variant>
      <vt:variant>
        <vt:lpstr>Τίτλοι διαφανειών</vt:lpstr>
      </vt:variant>
      <vt:variant>
        <vt:i4>17</vt:i4>
      </vt:variant>
    </vt:vector>
  </HeadingPairs>
  <TitlesOfParts>
    <vt:vector size="28" baseType="lpstr">
      <vt:lpstr>Arial</vt:lpstr>
      <vt:lpstr>Arial</vt:lpstr>
      <vt:lpstr>Bookman Old Style</vt:lpstr>
      <vt:lpstr>Calibri</vt:lpstr>
      <vt:lpstr>Century Gothic</vt:lpstr>
      <vt:lpstr>Courier New</vt:lpstr>
      <vt:lpstr>inherit</vt:lpstr>
      <vt:lpstr>Symbol</vt:lpstr>
      <vt:lpstr>Times New Roman</vt:lpstr>
      <vt:lpstr>Wingdings</vt:lpstr>
      <vt:lpstr>Office Theme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jdhopper7</dc:creator>
  <cp:lastModifiedBy>Ann Veronica Chryssis</cp:lastModifiedBy>
  <cp:revision>1597</cp:revision>
  <dcterms:created xsi:type="dcterms:W3CDTF">2017-01-19T20:54:58Z</dcterms:created>
  <dcterms:modified xsi:type="dcterms:W3CDTF">2021-11-29T18:36:58Z</dcterms:modified>
</cp:coreProperties>
</file>