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48" r:id="rId2"/>
    <p:sldId id="491" r:id="rId3"/>
    <p:sldId id="551" r:id="rId4"/>
    <p:sldId id="524" r:id="rId5"/>
    <p:sldId id="527" r:id="rId6"/>
    <p:sldId id="531" r:id="rId7"/>
    <p:sldId id="558" r:id="rId8"/>
    <p:sldId id="507" r:id="rId9"/>
    <p:sldId id="566" r:id="rId10"/>
    <p:sldId id="560" r:id="rId11"/>
    <p:sldId id="556" r:id="rId12"/>
    <p:sldId id="570" r:id="rId13"/>
    <p:sldId id="563" r:id="rId14"/>
    <p:sldId id="567" r:id="rId15"/>
    <p:sldId id="562"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6FF"/>
    <a:srgbClr val="376092"/>
    <a:srgbClr val="2B67AF"/>
    <a:srgbClr val="294479"/>
    <a:srgbClr val="12741E"/>
    <a:srgbClr val="355E8F"/>
    <a:srgbClr val="E9EDF4"/>
    <a:srgbClr val="45BEE9"/>
    <a:srgbClr val="4C216D"/>
    <a:srgbClr val="4C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27741" autoAdjust="0"/>
  </p:normalViewPr>
  <p:slideViewPr>
    <p:cSldViewPr>
      <p:cViewPr varScale="1">
        <p:scale>
          <a:sx n="30" d="100"/>
          <a:sy n="30" d="100"/>
        </p:scale>
        <p:origin x="41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
    </p:cViewPr>
  </p:sorterViewPr>
  <p:notesViewPr>
    <p:cSldViewPr>
      <p:cViewPr varScale="1">
        <p:scale>
          <a:sx n="90" d="100"/>
          <a:sy n="90" d="100"/>
        </p:scale>
        <p:origin x="36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10/9/2021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10/9/2021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Questions / Comments</a:t>
            </a:r>
            <a:r>
              <a:rPr lang="en-US" sz="1200" kern="1200" dirty="0">
                <a:solidFill>
                  <a:schemeClr val="tx1"/>
                </a:solidFill>
                <a:effectLst/>
                <a:latin typeface="+mn-lt"/>
                <a:ea typeface="+mn-ea"/>
                <a:cs typeface="+mn-cs"/>
              </a:rPr>
              <a:t> from last time in September?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Besides talking about Seed Group 2 – Trained Observers, a general  theme for today’s talk is about “Influences on Humanity”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we’ll be addressing the following topics:</a:t>
            </a:r>
          </a:p>
          <a:p>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Stage of the Forerunner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Concept: Influential “Subjective” Forces</a:t>
            </a:r>
          </a:p>
          <a:p>
            <a:pPr marL="628650" lvl="1"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Conclaves – Purpose and Importance</a:t>
            </a:r>
          </a:p>
          <a:p>
            <a:pPr marL="628650" lvl="1"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Seed Group 2 - The Trained Observers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The New Emerging Vision</a:t>
            </a:r>
          </a:p>
          <a:p>
            <a:pPr marL="457200" lvl="1"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Discerning Truth</a:t>
            </a:r>
          </a:p>
          <a:p>
            <a:endParaRPr lang="en-US" sz="1200" b="1" kern="1200" dirty="0">
              <a:solidFill>
                <a:schemeClr val="tx1"/>
              </a:solidFill>
              <a:effectLst/>
              <a:latin typeface="+mn-lt"/>
              <a:ea typeface="+mn-ea"/>
              <a:cs typeface="+mn-cs"/>
            </a:endParaRPr>
          </a:p>
          <a:p>
            <a:r>
              <a:rPr lang="en-US" sz="1800" dirty="0">
                <a:effectLst/>
                <a:latin typeface="Arial" panose="020B0604020202020204" pitchFamily="34" charset="0"/>
                <a:ea typeface="Times New Roman" panose="02020603050405020304" pitchFamily="18" charset="0"/>
              </a:rPr>
              <a:t>The Masters consider the astral plane as non-existent as they have completely transcended it. However, for the everyday person, the astral plane is as real as the physical world, and thus it becomes an obstacle in preventing energies from the plane of the Soul, or higher planes where the Masters reside, from reaching the mind of man. The astral plane, like a thick fog, is made up of the energies of glamour and illusion or mistruths and deceptions. This fog can be penetrated with a bright light of the Soul resulting in direct knowledge, truth, </a:t>
            </a:r>
            <a:r>
              <a:rPr lang="en-US" sz="1800" dirty="0">
                <a:solidFill>
                  <a:srgbClr val="000000"/>
                </a:solidFill>
                <a:effectLst/>
                <a:latin typeface="Arial" panose="020B0604020202020204" pitchFamily="34" charset="0"/>
                <a:ea typeface="Times New Roman" panose="02020603050405020304" pitchFamily="18" charset="0"/>
              </a:rPr>
              <a:t>understanding, right interpretation pouring forth, and the world of causes is revealed. From this the Trained Observers see the </a:t>
            </a:r>
            <a:r>
              <a:rPr lang="en-US" sz="1800" i="1" dirty="0">
                <a:solidFill>
                  <a:srgbClr val="000000"/>
                </a:solidFill>
                <a:effectLst/>
                <a:latin typeface="Arial" panose="020B0604020202020204" pitchFamily="34" charset="0"/>
                <a:ea typeface="Times New Roman" panose="02020603050405020304" pitchFamily="18" charset="0"/>
              </a:rPr>
              <a:t>quality</a:t>
            </a:r>
            <a:r>
              <a:rPr lang="en-US" sz="1800" dirty="0">
                <a:solidFill>
                  <a:srgbClr val="000000"/>
                </a:solidFill>
                <a:effectLst/>
                <a:latin typeface="Arial" panose="020B0604020202020204" pitchFamily="34" charset="0"/>
                <a:ea typeface="Times New Roman" panose="02020603050405020304" pitchFamily="18" charset="0"/>
              </a:rPr>
              <a:t>, the </a:t>
            </a:r>
            <a:r>
              <a:rPr lang="en-US" sz="1800" i="1" dirty="0">
                <a:solidFill>
                  <a:srgbClr val="000000"/>
                </a:solidFill>
                <a:effectLst/>
                <a:latin typeface="Arial" panose="020B0604020202020204" pitchFamily="34" charset="0"/>
                <a:ea typeface="Times New Roman" panose="02020603050405020304" pitchFamily="18" charset="0"/>
              </a:rPr>
              <a:t>purpose</a:t>
            </a:r>
            <a:r>
              <a:rPr lang="en-US" sz="1800" dirty="0">
                <a:solidFill>
                  <a:srgbClr val="000000"/>
                </a:solidFill>
                <a:effectLst/>
                <a:latin typeface="Arial" panose="020B0604020202020204" pitchFamily="34" charset="0"/>
                <a:ea typeface="Times New Roman" panose="02020603050405020304" pitchFamily="18" charset="0"/>
              </a:rPr>
              <a:t>, </a:t>
            </a:r>
            <a:r>
              <a:rPr lang="en-US" sz="1800" i="1" dirty="0">
                <a:solidFill>
                  <a:srgbClr val="000000"/>
                </a:solidFill>
                <a:effectLst/>
                <a:latin typeface="Arial" panose="020B0604020202020204" pitchFamily="34" charset="0"/>
                <a:ea typeface="Times New Roman" panose="02020603050405020304" pitchFamily="18" charset="0"/>
              </a:rPr>
              <a:t>significance</a:t>
            </a:r>
            <a:r>
              <a:rPr lang="en-US" sz="1800" dirty="0">
                <a:solidFill>
                  <a:srgbClr val="000000"/>
                </a:solidFill>
                <a:effectLst/>
                <a:latin typeface="Arial" panose="020B0604020202020204" pitchFamily="34" charset="0"/>
                <a:ea typeface="Times New Roman" panose="02020603050405020304" pitchFamily="18" charset="0"/>
              </a:rPr>
              <a:t> and </a:t>
            </a:r>
            <a:r>
              <a:rPr lang="en-US" sz="1800" i="1" dirty="0">
                <a:solidFill>
                  <a:srgbClr val="000000"/>
                </a:solidFill>
                <a:effectLst/>
                <a:latin typeface="Arial" panose="020B0604020202020204" pitchFamily="34" charset="0"/>
                <a:ea typeface="Times New Roman" panose="02020603050405020304" pitchFamily="18" charset="0"/>
              </a:rPr>
              <a:t>meaning</a:t>
            </a:r>
            <a:r>
              <a:rPr lang="en-US" sz="1800" dirty="0">
                <a:solidFill>
                  <a:srgbClr val="000000"/>
                </a:solidFill>
                <a:effectLst/>
                <a:latin typeface="Arial" panose="020B0604020202020204" pitchFamily="34" charset="0"/>
                <a:ea typeface="Times New Roman" panose="02020603050405020304" pitchFamily="18" charset="0"/>
              </a:rPr>
              <a:t>.</a:t>
            </a:r>
            <a:endParaRPr lang="en-US" sz="1200" b="1"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essence of what the Trained Observer does is </a:t>
            </a:r>
            <a:r>
              <a:rPr lang="en-US" sz="1200" u="sng" kern="1200" dirty="0">
                <a:solidFill>
                  <a:schemeClr val="tx1"/>
                </a:solidFill>
                <a:effectLst/>
                <a:latin typeface="+mn-lt"/>
                <a:ea typeface="+mn-ea"/>
                <a:cs typeface="+mn-cs"/>
              </a:rPr>
              <a:t>communicate</a:t>
            </a:r>
            <a:r>
              <a:rPr lang="en-US" sz="1200" kern="1200" dirty="0">
                <a:solidFill>
                  <a:schemeClr val="tx1"/>
                </a:solidFill>
                <a:effectLst/>
                <a:latin typeface="+mn-lt"/>
                <a:ea typeface="+mn-ea"/>
                <a:cs typeface="+mn-cs"/>
              </a:rPr>
              <a:t> truth. </a:t>
            </a:r>
            <a:r>
              <a:rPr lang="en-US" sz="1200" i="1" kern="1200" dirty="0">
                <a:solidFill>
                  <a:schemeClr val="tx1"/>
                </a:solidFill>
                <a:effectLst/>
                <a:latin typeface="+mn-lt"/>
                <a:ea typeface="+mn-ea"/>
                <a:cs typeface="+mn-cs"/>
              </a:rPr>
              <a:t>What is Truth?  </a:t>
            </a:r>
            <a:r>
              <a:rPr lang="en-US" sz="1200" i="0" kern="1200" dirty="0">
                <a:solidFill>
                  <a:schemeClr val="tx1"/>
                </a:solidFill>
                <a:effectLst/>
                <a:latin typeface="+mn-lt"/>
                <a:ea typeface="+mn-ea"/>
                <a:cs typeface="+mn-cs"/>
              </a:rPr>
              <a:t>Here’s one definition from Google:</a:t>
            </a:r>
          </a:p>
          <a:p>
            <a:endParaRPr lang="en-US" sz="1200" i="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Truth</a:t>
            </a:r>
            <a:r>
              <a:rPr lang="en-US" sz="1200" i="1" kern="1200" dirty="0">
                <a:solidFill>
                  <a:schemeClr val="tx1"/>
                </a:solidFill>
                <a:effectLst/>
                <a:latin typeface="+mn-lt"/>
                <a:ea typeface="+mn-ea"/>
                <a:cs typeface="+mn-cs"/>
              </a:rPr>
              <a:t> is right understanding and interpretation of information / events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that which is true or in accordance with fact or reality, such as a scientific truths”.  </a:t>
            </a:r>
            <a:r>
              <a:rPr lang="en-US" sz="1200" i="0" kern="1200" dirty="0">
                <a:solidFill>
                  <a:schemeClr val="tx1"/>
                </a:solidFill>
                <a:effectLst/>
                <a:latin typeface="+mn-lt"/>
                <a:ea typeface="+mn-ea"/>
                <a:cs typeface="+mn-cs"/>
              </a:rPr>
              <a:t>In essence, it is the </a:t>
            </a:r>
            <a:r>
              <a:rPr lang="en-US" sz="1200" i="0" u="sng" kern="1200" dirty="0">
                <a:solidFill>
                  <a:schemeClr val="tx1"/>
                </a:solidFill>
                <a:effectLst/>
                <a:latin typeface="+mn-lt"/>
                <a:ea typeface="+mn-ea"/>
                <a:cs typeface="+mn-cs"/>
              </a:rPr>
              <a:t>opposite</a:t>
            </a:r>
            <a:r>
              <a:rPr lang="en-US" sz="1200" i="0" kern="1200" dirty="0">
                <a:solidFill>
                  <a:schemeClr val="tx1"/>
                </a:solidFill>
                <a:effectLst/>
                <a:latin typeface="+mn-lt"/>
                <a:ea typeface="+mn-ea"/>
                <a:cs typeface="+mn-cs"/>
              </a:rPr>
              <a:t> to a falsehood.</a:t>
            </a:r>
          </a:p>
          <a:p>
            <a:endParaRPr lang="en-US" sz="1200" i="0" kern="1200" dirty="0">
              <a:solidFill>
                <a:schemeClr val="tx1"/>
              </a:solidFill>
              <a:effectLst/>
              <a:latin typeface="+mn-lt"/>
              <a:ea typeface="+mn-ea"/>
              <a:cs typeface="+mn-cs"/>
            </a:endParaRPr>
          </a:p>
          <a:p>
            <a:r>
              <a:rPr lang="en-US" sz="1800">
                <a:effectLst/>
                <a:latin typeface="Arial" panose="020B0604020202020204" pitchFamily="34" charset="0"/>
                <a:ea typeface="Arial" panose="020B0604020202020204" pitchFamily="34" charset="0"/>
              </a:rPr>
              <a:t>Services Workers </a:t>
            </a:r>
            <a:r>
              <a:rPr lang="en-US" sz="1800" dirty="0">
                <a:effectLst/>
                <a:latin typeface="Arial" panose="020B0604020202020204" pitchFamily="34" charset="0"/>
                <a:ea typeface="Arial" panose="020B0604020202020204" pitchFamily="34" charset="0"/>
              </a:rPr>
              <a:t>work involves protecting the spirit of truth and for </a:t>
            </a:r>
            <a:r>
              <a:rPr lang="en-US" sz="1800" u="sng" dirty="0">
                <a:effectLst/>
                <a:latin typeface="Arial" panose="020B0604020202020204" pitchFamily="34" charset="0"/>
                <a:ea typeface="Arial" panose="020B0604020202020204" pitchFamily="34" charset="0"/>
              </a:rPr>
              <a:t>creating the mental conditions</a:t>
            </a:r>
            <a:r>
              <a:rPr lang="en-US" sz="1800" dirty="0">
                <a:effectLst/>
                <a:latin typeface="Arial" panose="020B0604020202020204" pitchFamily="34" charset="0"/>
                <a:ea typeface="Arial" panose="020B0604020202020204" pitchFamily="34" charset="0"/>
              </a:rPr>
              <a:t> where the mind of man could become receptive to the increasing greater light. They act as a living link, or “transmitters of energy” between Hierarchy and Humanity to raise the mental life to a high functioning capacity to allow energies, such as Buddhi from the Soul and the Spiritual Triad to flow unimpeded. </a:t>
            </a:r>
            <a:endParaRPr lang="en-US" sz="1400" i="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Forces of Deception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 month, I mentioned that Service Workers are aligned with the </a:t>
            </a:r>
            <a:r>
              <a:rPr lang="en-US" sz="1200" i="1" u="sng" kern="1200" dirty="0">
                <a:solidFill>
                  <a:schemeClr val="tx1"/>
                </a:solidFill>
                <a:effectLst/>
                <a:latin typeface="+mn-lt"/>
                <a:ea typeface="+mn-ea"/>
                <a:cs typeface="+mn-cs"/>
              </a:rPr>
              <a:t>evolution of consciousness</a:t>
            </a:r>
            <a:r>
              <a:rPr lang="en-US" sz="1200" kern="1200" dirty="0">
                <a:solidFill>
                  <a:schemeClr val="tx1"/>
                </a:solidFill>
                <a:effectLst/>
                <a:latin typeface="+mn-lt"/>
                <a:ea typeface="+mn-ea"/>
                <a:cs typeface="+mn-cs"/>
              </a:rPr>
              <a:t>, but those who aligned with lies and deception are facilitating the work of the Forces of Darkness or the </a:t>
            </a:r>
            <a:r>
              <a:rPr lang="en-US" sz="1200" i="1" u="sng" kern="1200" dirty="0">
                <a:solidFill>
                  <a:schemeClr val="tx1"/>
                </a:solidFill>
                <a:effectLst/>
                <a:latin typeface="+mn-lt"/>
                <a:ea typeface="+mn-ea"/>
                <a:cs typeface="+mn-cs"/>
              </a:rPr>
              <a:t>forces of Involution</a:t>
            </a:r>
            <a:r>
              <a:rPr lang="en-US" sz="1200" kern="1200" dirty="0">
                <a:solidFill>
                  <a:schemeClr val="tx1"/>
                </a:solidFill>
                <a:effectLst/>
                <a:latin typeface="+mn-lt"/>
                <a:ea typeface="+mn-ea"/>
                <a:cs typeface="+mn-cs"/>
              </a:rPr>
              <a:t>. This focus will keep humanity stuck on the lower 18 planes, particularly through all phenomena of the form nature.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ExH</a:t>
            </a:r>
            <a:r>
              <a:rPr lang="en-US" sz="1200" kern="1200" dirty="0">
                <a:solidFill>
                  <a:schemeClr val="tx1"/>
                </a:solidFill>
                <a:effectLst/>
                <a:latin typeface="+mn-lt"/>
                <a:ea typeface="+mn-ea"/>
                <a:cs typeface="+mn-cs"/>
              </a:rPr>
              <a:t>, The Tibetan says:</a:t>
            </a:r>
            <a:endParaRPr lang="en-US" sz="14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Forces of Dar</a:t>
            </a:r>
            <a:r>
              <a:rPr lang="en-US" sz="1200" kern="1200" dirty="0">
                <a:solidFill>
                  <a:schemeClr val="tx1"/>
                </a:solidFill>
                <a:effectLst/>
                <a:latin typeface="+mn-lt"/>
                <a:ea typeface="+mn-ea"/>
                <a:cs typeface="+mn-cs"/>
              </a:rPr>
              <a:t>k</a:t>
            </a:r>
            <a:r>
              <a:rPr lang="en-US" sz="1200" i="1" kern="1200" dirty="0">
                <a:solidFill>
                  <a:schemeClr val="tx1"/>
                </a:solidFill>
                <a:effectLst/>
                <a:latin typeface="+mn-lt"/>
                <a:ea typeface="+mn-ea"/>
                <a:cs typeface="+mn-cs"/>
              </a:rPr>
              <a:t>ness [or Black Lodge] are </a:t>
            </a:r>
            <a:r>
              <a:rPr lang="en-US" sz="1200" kern="1200" dirty="0">
                <a:solidFill>
                  <a:schemeClr val="tx1"/>
                </a:solidFill>
                <a:effectLst/>
                <a:latin typeface="+mn-lt"/>
                <a:ea typeface="+mn-ea"/>
                <a:cs typeface="+mn-cs"/>
              </a:rPr>
              <a:t>p</a:t>
            </a:r>
            <a:r>
              <a:rPr lang="en-US" sz="1200" i="1" kern="1200" dirty="0">
                <a:solidFill>
                  <a:schemeClr val="tx1"/>
                </a:solidFill>
                <a:effectLst/>
                <a:latin typeface="+mn-lt"/>
                <a:ea typeface="+mn-ea"/>
                <a:cs typeface="+mn-cs"/>
              </a:rPr>
              <a:t>owerful energies…bringing blindness to the peoples and to feed steadily the existing fires of hate, of separateness, and criticism. Hence, they are the forces of crystallization and they hold back the forces of evolution and of progress for their own ends.”</a:t>
            </a: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some Tactics of the Black Lodge?</a:t>
            </a:r>
          </a:p>
          <a:p>
            <a:r>
              <a:rPr lang="en-US" sz="1200" kern="1200" dirty="0">
                <a:solidFill>
                  <a:schemeClr val="tx1"/>
                </a:solidFill>
                <a:effectLst/>
                <a:latin typeface="+mn-lt"/>
                <a:ea typeface="+mn-ea"/>
                <a:cs typeface="+mn-cs"/>
              </a:rPr>
              <a:t>When new </a:t>
            </a:r>
            <a:r>
              <a:rPr lang="en-US" sz="1200" u="sng" kern="1200" dirty="0">
                <a:solidFill>
                  <a:schemeClr val="tx1"/>
                </a:solidFill>
                <a:effectLst/>
                <a:latin typeface="+mn-lt"/>
                <a:ea typeface="+mn-ea"/>
                <a:cs typeface="+mn-cs"/>
              </a:rPr>
              <a:t>positive initiatives</a:t>
            </a:r>
            <a:r>
              <a:rPr lang="en-US" sz="1200" kern="1200" dirty="0">
                <a:solidFill>
                  <a:schemeClr val="tx1"/>
                </a:solidFill>
                <a:effectLst/>
                <a:latin typeface="+mn-lt"/>
                <a:ea typeface="+mn-ea"/>
                <a:cs typeface="+mn-cs"/>
              </a:rPr>
              <a:t>, e.g. providing equal rights and healthcare to minorities or women or enacting environmental regulations to counteract pollution or environmental abuse…the Black</a:t>
            </a:r>
            <a:r>
              <a:rPr lang="en-US" sz="1200" kern="1200" baseline="0" dirty="0">
                <a:solidFill>
                  <a:schemeClr val="tx1"/>
                </a:solidFill>
                <a:effectLst/>
                <a:latin typeface="+mn-lt"/>
                <a:ea typeface="+mn-ea"/>
                <a:cs typeface="+mn-cs"/>
              </a:rPr>
              <a:t> Lodge</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counters with doubt</a:t>
            </a:r>
            <a:r>
              <a:rPr lang="en-US" sz="1200" kern="1200" dirty="0">
                <a:solidFill>
                  <a:schemeClr val="tx1"/>
                </a:solidFill>
                <a:effectLst/>
                <a:latin typeface="+mn-lt"/>
                <a:ea typeface="+mn-ea"/>
                <a:cs typeface="+mn-cs"/>
              </a:rPr>
              <a:t>  to maintain status quo and keep power as an effort to thwart change. This is in reality an</a:t>
            </a:r>
            <a:r>
              <a:rPr lang="en-US" sz="1200" kern="1200" baseline="0" dirty="0">
                <a:solidFill>
                  <a:schemeClr val="tx1"/>
                </a:solidFill>
                <a:effectLst/>
                <a:latin typeface="+mn-lt"/>
                <a:ea typeface="+mn-ea"/>
                <a:cs typeface="+mn-cs"/>
              </a:rPr>
              <a:t> attack against people putting forth more evolved ideas and thoughtforms. By their actions, this results in </a:t>
            </a:r>
            <a:r>
              <a:rPr lang="en-US" sz="1200" b="1" u="sng" kern="1200" dirty="0">
                <a:solidFill>
                  <a:schemeClr val="tx1"/>
                </a:solidFill>
                <a:effectLst/>
                <a:latin typeface="+mn-lt"/>
                <a:ea typeface="+mn-ea"/>
                <a:cs typeface="+mn-cs"/>
              </a:rPr>
              <a:t>ALL</a:t>
            </a:r>
            <a:r>
              <a:rPr lang="en-US" sz="1200" u="none" kern="1200" dirty="0">
                <a:solidFill>
                  <a:schemeClr val="tx1"/>
                </a:solidFill>
                <a:effectLst/>
                <a:latin typeface="+mn-lt"/>
                <a:ea typeface="+mn-ea"/>
                <a:cs typeface="+mn-cs"/>
              </a:rPr>
              <a:t> that is nurturing, protecting, and live-giving is </a:t>
            </a:r>
            <a:r>
              <a:rPr lang="en-US" sz="1200" u="sng" kern="1200" dirty="0">
                <a:solidFill>
                  <a:schemeClr val="tx1"/>
                </a:solidFill>
                <a:effectLst/>
                <a:latin typeface="+mn-lt"/>
                <a:ea typeface="+mn-ea"/>
                <a:cs typeface="+mn-cs"/>
              </a:rPr>
              <a:t>blocked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one example:</a:t>
            </a:r>
          </a:p>
          <a:p>
            <a:pPr marL="228600" lvl="0" indent="-228600">
              <a:buFont typeface="+mj-lt"/>
              <a:buAutoNum type="arabicPeriod"/>
            </a:pPr>
            <a:r>
              <a:rPr lang="en-US" sz="1200" u="sng" kern="1200" dirty="0">
                <a:solidFill>
                  <a:schemeClr val="tx1"/>
                </a:solidFill>
                <a:effectLst/>
                <a:latin typeface="+mn-lt"/>
                <a:ea typeface="+mn-ea"/>
                <a:cs typeface="+mn-cs"/>
              </a:rPr>
              <a:t>Climate Change</a:t>
            </a:r>
            <a:r>
              <a:rPr lang="en-US" sz="1200" kern="1200" dirty="0">
                <a:solidFill>
                  <a:schemeClr val="tx1"/>
                </a:solidFill>
                <a:effectLst/>
                <a:latin typeface="+mn-lt"/>
                <a:ea typeface="+mn-ea"/>
                <a:cs typeface="+mn-cs"/>
              </a:rPr>
              <a:t>: The UN and most countries around the world, have conducted scientific studies and conclude the world is already experiencing the effects of severe climate change.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in the US, many Conservatives say climate change is a hoax; or that the science is either not there or is ambiguous; Upon entering office in 2017, Pres. Trump relaxed regulations that regulate the coal and oil industries allowing them to essentially pollute at will. This was also the policy under President George W. Bush Jr in 2001. To this day, virtually all legislation to curb pollution or impose restrictions on industry are blocked.</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Interesting to note, that separate reports from the Pentagon, CIA, NASA, NOAA  and the </a:t>
            </a:r>
            <a:r>
              <a:rPr lang="en-US" sz="1200" i="1" kern="1200" dirty="0">
                <a:solidFill>
                  <a:schemeClr val="tx1"/>
                </a:solidFill>
                <a:effectLst/>
                <a:latin typeface="+mn-lt"/>
                <a:ea typeface="+mn-ea"/>
                <a:cs typeface="+mn-cs"/>
              </a:rPr>
              <a:t>Advisory Committee for the sustained National Climate</a:t>
            </a:r>
            <a:r>
              <a:rPr lang="en-US" sz="1200" i="1" kern="1200" baseline="0" dirty="0">
                <a:solidFill>
                  <a:schemeClr val="tx1"/>
                </a:solidFill>
                <a:effectLst/>
                <a:latin typeface="+mn-lt"/>
                <a:ea typeface="+mn-ea"/>
                <a:cs typeface="+mn-cs"/>
              </a:rPr>
              <a:t> Assessment</a:t>
            </a:r>
            <a:r>
              <a:rPr lang="en-US" sz="1200" kern="1200" baseline="0" dirty="0">
                <a:solidFill>
                  <a:schemeClr val="tx1"/>
                </a:solidFill>
                <a:effectLst/>
                <a:latin typeface="+mn-lt"/>
                <a:ea typeface="+mn-ea"/>
                <a:cs typeface="+mn-cs"/>
              </a:rPr>
              <a:t> created under President Obama in 2015 </a:t>
            </a:r>
            <a:r>
              <a:rPr lang="en-US" sz="1200" kern="1200" dirty="0">
                <a:solidFill>
                  <a:schemeClr val="tx1"/>
                </a:solidFill>
                <a:effectLst/>
                <a:latin typeface="+mn-lt"/>
                <a:ea typeface="+mn-ea"/>
                <a:cs typeface="+mn-cs"/>
              </a:rPr>
              <a:t>run counter to politics of the Conservatives and acknowledge world’s climate is changing...all of the reports indicate climate</a:t>
            </a:r>
            <a:r>
              <a:rPr lang="en-US" sz="1200" kern="1200" baseline="0" dirty="0">
                <a:solidFill>
                  <a:schemeClr val="tx1"/>
                </a:solidFill>
                <a:effectLst/>
                <a:latin typeface="+mn-lt"/>
                <a:ea typeface="+mn-ea"/>
                <a:cs typeface="+mn-cs"/>
              </a:rPr>
              <a:t> change </a:t>
            </a:r>
            <a:r>
              <a:rPr lang="en-US" sz="1200" kern="1200" dirty="0">
                <a:solidFill>
                  <a:schemeClr val="tx1"/>
                </a:solidFill>
                <a:effectLst/>
                <a:latin typeface="+mn-lt"/>
                <a:ea typeface="+mn-ea"/>
                <a:cs typeface="+mn-cs"/>
              </a:rPr>
              <a:t>will effect Nat’l security, the US economy and kill 1000s of Americans unless measures taken.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stories in the news of a continual changing world, a person who is aligned with his Soul will </a:t>
            </a:r>
            <a:r>
              <a:rPr lang="en-US" sz="1200" b="1" u="sng" kern="1200" dirty="0">
                <a:solidFill>
                  <a:schemeClr val="tx1"/>
                </a:solidFill>
                <a:effectLst/>
                <a:latin typeface="+mn-lt"/>
                <a:ea typeface="+mn-ea"/>
                <a:cs typeface="+mn-cs"/>
              </a:rPr>
              <a:t>know what is truthful</a:t>
            </a:r>
            <a:r>
              <a:rPr lang="en-US" sz="1200" b="0" u="none" kern="1200" dirty="0">
                <a:solidFill>
                  <a:schemeClr val="tx1"/>
                </a:solidFill>
                <a:effectLst/>
                <a:latin typeface="+mn-lt"/>
                <a:ea typeface="+mn-ea"/>
                <a:cs typeface="+mn-cs"/>
              </a:rPr>
              <a:t> thru his or her own ability for discernment and intuitive response.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 Workers realize that deception is a form of “forced glamour and illusion” cast onto the public.  In essence, it is the work of forces who </a:t>
            </a:r>
            <a:r>
              <a:rPr lang="en-US" sz="1200" b="1" u="sng" kern="1200" dirty="0">
                <a:solidFill>
                  <a:schemeClr val="tx1"/>
                </a:solidFill>
                <a:effectLst/>
                <a:latin typeface="+mn-lt"/>
                <a:ea typeface="+mn-ea"/>
                <a:cs typeface="+mn-cs"/>
              </a:rPr>
              <a:t>do not want</a:t>
            </a:r>
            <a:r>
              <a:rPr lang="en-US" sz="1200" kern="1200" dirty="0">
                <a:solidFill>
                  <a:schemeClr val="tx1"/>
                </a:solidFill>
                <a:effectLst/>
                <a:latin typeface="+mn-lt"/>
                <a:ea typeface="+mn-ea"/>
                <a:cs typeface="+mn-cs"/>
              </a:rPr>
              <a:t> humanity to progress and want to stall or put off the implementation of the Plan.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a:p>
        </p:txBody>
      </p:sp>
    </p:spTree>
    <p:extLst>
      <p:ext uri="{BB962C8B-B14F-4D97-AF65-F5344CB8AC3E}">
        <p14:creationId xmlns:p14="http://schemas.microsoft.com/office/powerpoint/2010/main" val="32850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Deception in the “Post Truth” Era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Media outlets of today’s world have </a:t>
            </a:r>
            <a:r>
              <a:rPr lang="en-US" sz="1200" b="1" kern="1200" dirty="0">
                <a:solidFill>
                  <a:schemeClr val="tx1"/>
                </a:solidFill>
                <a:effectLst/>
                <a:latin typeface="+mn-lt"/>
                <a:ea typeface="+mn-ea"/>
                <a:cs typeface="+mn-cs"/>
              </a:rPr>
              <a:t>Pundits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talking heads</a:t>
            </a:r>
            <a:r>
              <a:rPr lang="en-US" sz="1200" kern="1200" dirty="0">
                <a:solidFill>
                  <a:schemeClr val="tx1"/>
                </a:solidFill>
                <a:effectLst/>
                <a:latin typeface="+mn-lt"/>
                <a:ea typeface="+mn-ea"/>
                <a:cs typeface="+mn-cs"/>
              </a:rPr>
              <a:t>….Their purpose, ideally, is to be representative of a national conversation by </a:t>
            </a:r>
            <a:r>
              <a:rPr lang="en-US" sz="1200" b="0" i="0" kern="1200" dirty="0">
                <a:solidFill>
                  <a:schemeClr val="tx1"/>
                </a:solidFill>
                <a:effectLst/>
                <a:latin typeface="+mn-lt"/>
                <a:ea typeface="+mn-ea"/>
                <a:cs typeface="+mn-cs"/>
              </a:rPr>
              <a:t>objectively analyzing and </a:t>
            </a:r>
            <a:r>
              <a:rPr lang="en-US" sz="1200" kern="1200" dirty="0">
                <a:solidFill>
                  <a:schemeClr val="tx1"/>
                </a:solidFill>
                <a:effectLst/>
                <a:latin typeface="+mn-lt"/>
                <a:ea typeface="+mn-ea"/>
                <a:cs typeface="+mn-cs"/>
              </a:rPr>
              <a:t>talking about current issues from different angles.</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Although many of the pundits strive to provide objective reporting, “</a:t>
            </a:r>
            <a:r>
              <a:rPr lang="en-US" sz="1200" u="sng" kern="1200" dirty="0">
                <a:solidFill>
                  <a:schemeClr val="tx1"/>
                </a:solidFill>
                <a:effectLst/>
                <a:latin typeface="+mn-lt"/>
                <a:ea typeface="+mn-ea"/>
                <a:cs typeface="+mn-cs"/>
              </a:rPr>
              <a:t>certain</a:t>
            </a:r>
            <a:r>
              <a:rPr lang="en-US" sz="1200" kern="1200" dirty="0">
                <a:solidFill>
                  <a:schemeClr val="tx1"/>
                </a:solidFill>
                <a:effectLst/>
                <a:latin typeface="+mn-lt"/>
                <a:ea typeface="+mn-ea"/>
                <a:cs typeface="+mn-cs"/>
              </a:rPr>
              <a:t>” news organizations often </a:t>
            </a:r>
            <a:r>
              <a:rPr lang="en-US" sz="1200" u="sng" kern="1200" dirty="0">
                <a:solidFill>
                  <a:schemeClr val="tx1"/>
                </a:solidFill>
                <a:effectLst/>
                <a:latin typeface="+mn-lt"/>
                <a:ea typeface="+mn-ea"/>
                <a:cs typeface="+mn-cs"/>
              </a:rPr>
              <a:t>editorialize or place undue divisive and distorting overtones</a:t>
            </a:r>
            <a:r>
              <a:rPr lang="en-US" sz="1200" kern="1200" dirty="0">
                <a:solidFill>
                  <a:schemeClr val="tx1"/>
                </a:solidFill>
                <a:effectLst/>
                <a:latin typeface="+mn-lt"/>
                <a:ea typeface="+mn-ea"/>
                <a:cs typeface="+mn-cs"/>
              </a:rPr>
              <a:t> on the news instead reporting it dispassionately and objectively. This type of news broadcast is not interested in facts but wanting to </a:t>
            </a:r>
            <a:r>
              <a:rPr lang="en-US" sz="1200" i="1" u="sng" kern="1200" dirty="0">
                <a:solidFill>
                  <a:schemeClr val="tx1"/>
                </a:solidFill>
                <a:effectLst/>
                <a:latin typeface="+mn-lt"/>
                <a:ea typeface="+mn-ea"/>
                <a:cs typeface="+mn-cs"/>
              </a:rPr>
              <a:t>promote an emotional response</a:t>
            </a:r>
            <a:r>
              <a:rPr lang="en-US" sz="1200" kern="1200" dirty="0">
                <a:solidFill>
                  <a:schemeClr val="tx1"/>
                </a:solidFill>
                <a:effectLst/>
                <a:latin typeface="+mn-lt"/>
                <a:ea typeface="+mn-ea"/>
                <a:cs typeface="+mn-cs"/>
              </a:rPr>
              <a:t> in the viewer. This type of news is called “Post Truth”.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Edward Bernays</a:t>
            </a:r>
          </a:p>
          <a:p>
            <a:r>
              <a:rPr lang="en-US" sz="1200" kern="1200" dirty="0">
                <a:solidFill>
                  <a:schemeClr val="tx1"/>
                </a:solidFill>
                <a:effectLst/>
                <a:latin typeface="+mn-lt"/>
                <a:ea typeface="+mn-ea"/>
                <a:cs typeface="+mn-cs"/>
              </a:rPr>
              <a:t>This type of reporting can be traced to the 1920s where Edward Bernays, the father of Public Relations and nephew of Sigmund Freud, who wrote books on how to influence society and public opinion using advertising images, words, slogans, and news headlines. He used techniques to influence individuals’ free will, thoughts, fears and desires for economic or political gain. In the decades that followed the American Tobacco Company, the Nazi Party, the CIA, advertisers and politicians took notice and profited at the expense of the public by manipulating people’s emotions, desires and weaknesses.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message here, is that the Trained Observer needs to insulate himself from the glamours and illusions by being well-read, practice discernment and discrimination with information from whatever source it is received.  Again, we are talking about the higher “spiritual” possibility and potential for this SG.</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William Randolph Hearst</a:t>
            </a:r>
          </a:p>
          <a:p>
            <a:pPr marL="628650" lvl="1"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Mark </a:t>
            </a:r>
            <a:r>
              <a:rPr lang="en-US" sz="1200" b="1" kern="1200" dirty="0" err="1">
                <a:solidFill>
                  <a:schemeClr val="tx1"/>
                </a:solidFill>
                <a:effectLst/>
                <a:latin typeface="+mn-lt"/>
                <a:ea typeface="+mn-ea"/>
                <a:cs typeface="+mn-cs"/>
              </a:rPr>
              <a:t>Zukerberg</a:t>
            </a:r>
            <a:r>
              <a:rPr lang="en-US" sz="1200" b="1" kern="1200" dirty="0">
                <a:solidFill>
                  <a:schemeClr val="tx1"/>
                </a:solidFill>
                <a:effectLst/>
                <a:latin typeface="+mn-lt"/>
                <a:ea typeface="+mn-ea"/>
                <a:cs typeface="+mn-cs"/>
              </a:rPr>
              <a:t> – Facebook……</a:t>
            </a:r>
            <a:r>
              <a:rPr lang="en-US" dirty="0">
                <a:effectLst/>
              </a:rPr>
              <a:t>“Haugen – Whistleblower from Facebook really conveyed how Facebook’s business model relies on constantly tweaking algorithms to keep people engaged — even if that means showing them harmful content,”</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dirty="0">
                <a:latin typeface="Arial" panose="020B0604020202020204" pitchFamily="34" charset="0"/>
                <a:cs typeface="Arial" panose="020B0604020202020204" pitchFamily="34" charset="0"/>
              </a:rPr>
              <a:t>Activities by Trained Observers</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Here in the 21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Century, </a:t>
            </a:r>
            <a:r>
              <a:rPr lang="en-AU" sz="1200" dirty="0">
                <a:effectLst/>
                <a:latin typeface="Arial" panose="020B0604020202020204" pitchFamily="34" charset="0"/>
                <a:ea typeface="Times New Roman" panose="02020603050405020304" pitchFamily="18" charset="0"/>
                <a:cs typeface="Arial" panose="020B0604020202020204" pitchFamily="34" charset="0"/>
              </a:rPr>
              <a:t>journalists, think-tanks, and individual thinkers have addressed the problem of corruption in government. It is largely expressed through the media posing questions, fact checking and challenging anybody who is not practicing integrity, accountability and transparency. For commentators who are citizens or NGOs, they represent themselves through blogging and Websites expounding on progressive or conservative ideas.</a:t>
            </a:r>
          </a:p>
          <a:p>
            <a:pPr marL="0" marR="0" algn="just">
              <a:lnSpc>
                <a:spcPct val="120000"/>
              </a:lnSpc>
              <a:spcBef>
                <a:spcPts val="600"/>
              </a:spcBef>
              <a:spcAft>
                <a:spcPts val="60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Additional work of the journalists is to conduct investigations into a person, or group within a corporation or government with the purpose of exposing corruption and lies. A famous example such as this was by two investigative journalists who investigated and broke story of the Watergate Scandal. Through their efforts, they exposed corruption and help bring down President Richard Nixon in 1974.</a:t>
            </a:r>
          </a:p>
          <a:p>
            <a:endParaRPr lang="en-US" sz="1200" kern="1200" baseline="0" dirty="0">
              <a:solidFill>
                <a:schemeClr val="tx1"/>
              </a:solidFill>
              <a:effectLst/>
              <a:latin typeface="Arial" panose="020B0604020202020204" pitchFamily="34" charset="0"/>
              <a:ea typeface="+mn-ea"/>
              <a:cs typeface="+mn-cs"/>
            </a:endParaRPr>
          </a:p>
          <a:p>
            <a:r>
              <a:rPr lang="en-US" sz="1200" b="1" u="sng" kern="1200" baseline="0" dirty="0">
                <a:solidFill>
                  <a:schemeClr val="tx1"/>
                </a:solidFill>
                <a:effectLst/>
                <a:latin typeface="Arial" panose="020B0604020202020204" pitchFamily="34" charset="0"/>
                <a:ea typeface="+mn-ea"/>
                <a:cs typeface="+mn-cs"/>
              </a:rPr>
              <a:t>A subtle point</a:t>
            </a:r>
            <a:r>
              <a:rPr lang="en-US" sz="1200" kern="1200" baseline="0" dirty="0">
                <a:solidFill>
                  <a:schemeClr val="tx1"/>
                </a:solidFill>
                <a:effectLst/>
                <a:latin typeface="Arial" panose="020B0604020202020204" pitchFamily="34" charset="0"/>
                <a:ea typeface="+mn-ea"/>
                <a:cs typeface="+mn-cs"/>
              </a:rPr>
              <a:t> to consider </a:t>
            </a:r>
            <a:r>
              <a:rPr lang="en-US" sz="1800" dirty="0">
                <a:effectLst/>
                <a:latin typeface="Calibri" panose="020F0502020204030204" pitchFamily="34" charset="0"/>
                <a:ea typeface="Calibri" panose="020F0502020204030204" pitchFamily="34" charset="0"/>
                <a:cs typeface="Times New Roman" panose="02020603050405020304" pitchFamily="18" charset="0"/>
              </a:rPr>
              <a:t>Journalists or pundits, politicians…..use media to discuss social issues, e.g. guns, COVID, and how “X” person in society was impacted…there’s discussion and tension created about issue….but was the issue resolved? Does it fester and become another issue that stays with us and it doesn’t surface again?......Tension remains and what of the residual energy of issue….was it integrated where people feel “complete?”…. not likely</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1" i="0" kern="1200" baseline="0" dirty="0">
              <a:ln>
                <a:solidFill>
                  <a:srgbClr val="FFFF00"/>
                </a:solidFill>
              </a:ln>
              <a:solidFill>
                <a:schemeClr val="tx1"/>
              </a:solidFill>
              <a:effectLst/>
              <a:latin typeface="+mn-lt"/>
              <a:ea typeface="+mn-ea"/>
              <a:cs typeface="+mn-cs"/>
            </a:endParaRPr>
          </a:p>
          <a:p>
            <a:pPr marL="0" indent="0">
              <a:buFont typeface="Arial" panose="020B0604020202020204" pitchFamily="34" charset="0"/>
              <a:buNone/>
            </a:pPr>
            <a:endParaRPr lang="en-US" sz="1200" b="1" i="0" kern="1200" baseline="0" dirty="0">
              <a:ln>
                <a:solidFill>
                  <a:srgbClr val="FFFF00"/>
                </a:solidFill>
              </a:ln>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a:ln>
                  <a:solidFill>
                    <a:srgbClr val="FFFF00"/>
                  </a:solidFill>
                </a:ln>
                <a:solidFill>
                  <a:schemeClr val="tx1"/>
                </a:solidFill>
                <a:effectLst/>
                <a:latin typeface="+mn-lt"/>
                <a:ea typeface="+mn-ea"/>
                <a:cs typeface="+mn-cs"/>
              </a:rPr>
              <a:t>This leads to a larger question on “Discerning Truth?”</a:t>
            </a:r>
            <a:endParaRPr lang="en-US" sz="1200" b="1" i="0" kern="1200" baseline="0" dirty="0">
              <a:ln>
                <a:solidFill>
                  <a:srgbClr val="FFFF00"/>
                </a:solidFill>
              </a:ln>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u="none" kern="1200" dirty="0">
                <a:solidFill>
                  <a:schemeClr val="tx1"/>
                </a:solidFill>
                <a:effectLst/>
                <a:latin typeface="+mn-lt"/>
                <a:ea typeface="+mn-ea"/>
                <a:cs typeface="+mn-cs"/>
              </a:rPr>
              <a:t>Tasks for the Trained Observers</a:t>
            </a:r>
          </a:p>
          <a:p>
            <a:endParaRPr lang="en-US" sz="1200" b="1" u="none" kern="1200" dirty="0">
              <a:solidFill>
                <a:schemeClr val="tx1"/>
              </a:solidFill>
              <a:effectLst/>
              <a:latin typeface="+mn-lt"/>
              <a:ea typeface="+mn-ea"/>
              <a:cs typeface="+mn-cs"/>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We’ve established the activity of the Trained Observers is closely connected with Hierarchy’s task of dissipating the world illusion. We know that illusion by its nature blocks the truth, but attracts the opposite energy – the Light of the Soul. When so aligned, the Soul "pours forth light and Illumination," into the consciousness.  Today upon the physical plane the emergence of light and Illumination are in so many places….it takes the form of countering the dark forces of deception everywhere, particularly in the Media.</a:t>
            </a: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For a deeper and more esoteric discussion, D.K. outlined 3 major long-term tasks for the Trained Observers in </a:t>
            </a:r>
            <a:r>
              <a:rPr lang="en-US" sz="1800" b="0" u="none" kern="1200" dirty="0" err="1">
                <a:solidFill>
                  <a:schemeClr val="tx1"/>
                </a:solidFill>
                <a:effectLst/>
                <a:latin typeface="+mn-lt"/>
                <a:ea typeface="+mn-ea"/>
                <a:cs typeface="+mn-cs"/>
              </a:rPr>
              <a:t>ExH</a:t>
            </a:r>
            <a:r>
              <a:rPr lang="en-US" sz="1800" b="0" u="none" kern="1200" dirty="0">
                <a:solidFill>
                  <a:schemeClr val="tx1"/>
                </a:solidFill>
                <a:effectLst/>
                <a:latin typeface="+mn-lt"/>
                <a:ea typeface="+mn-ea"/>
                <a:cs typeface="+mn-cs"/>
              </a:rPr>
              <a:t> to accomplish:</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Disciples must learn the significance of illumination, received in meditation and the necessity to work with light as a group for the dissipation of glamour. Later when the new civilization is appearing, this will facilitate the task of dissipating the world glamour or illusion more rapidly by Groups and key persons as points of energy through which the forces of the Christ will be focused.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second task of this group of disciples is to act as a bridge for forces which are seeking etheric expression and which emanate from Soul levels, via the mind….Paradoxically, the astral plane is a definite state of awareness, even if it has no true being.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embodies the great creative work of humanity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down the ages, via the sacral and the solar plexus centers.  </a:t>
            </a:r>
          </a:p>
          <a:p>
            <a:pPr marL="800100" marR="0" lvl="1" indent="-342900">
              <a:lnSpc>
                <a:spcPct val="115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D.K. said: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energies, finding expression through these two centers have been transmuted and carried to the throat and heart by advancing humanity, then the foremost people of the race will know that the astral plane has no true existence”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None/>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nSpc>
                <a:spcPct val="115000"/>
              </a:lnSpc>
              <a:spcBef>
                <a:spcPts val="0"/>
              </a:spcBef>
              <a:spcAft>
                <a:spcPts val="0"/>
              </a:spcAft>
              <a:buNone/>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From this, we understand that the astral plane in its present state blocks the “forces seeking etheric expression”. This would seem to be revelatory for the meditator when illusion is removed and clear seeing and direct knowing is 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third function of the Trained Observers lies in a more distant future where the great controversy between those who embodied the consciousness or soul aspect of deity (i.e. the Forces of Evolution) and those who were similarly representative of the matter aspect of deity (i.e. the Forces of Involution) will be resolved.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kern="1200" dirty="0">
                <a:solidFill>
                  <a:srgbClr val="000000"/>
                </a:solidFill>
                <a:effectLst/>
                <a:latin typeface="Arial" panose="020B0604020202020204" pitchFamily="34" charset="0"/>
                <a:ea typeface="Times New Roman" panose="02020603050405020304" pitchFamily="18" charset="0"/>
              </a:rPr>
              <a:t>Symbolically speaking, these represented the right and left-hand paths during the Atlantean civilization. Then as now, white and black magic were brought into conflict with each other and the pairs of opposites became active factors in the consciousness for advanced humanity. Hence the task of the Hierarchy to free the souls of men from the surrounding glamour and to enable them to achieve liberation</a:t>
            </a:r>
            <a:endParaRPr lang="en-US"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extLst>
      <p:ext uri="{BB962C8B-B14F-4D97-AF65-F5344CB8AC3E}">
        <p14:creationId xmlns:p14="http://schemas.microsoft.com/office/powerpoint/2010/main" val="403620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Trained Observers function is to make sense and communicate the New “Emerging” Vision happening globally</a:t>
            </a:r>
          </a:p>
          <a:p>
            <a:pPr marL="0" marR="0">
              <a:lnSpc>
                <a:spcPct val="115000"/>
              </a:lnSpc>
              <a:spcBef>
                <a:spcPts val="0"/>
              </a:spcBef>
              <a:spcAft>
                <a:spcPts val="600"/>
              </a:spcAft>
            </a:pP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a world of dwindling resources thru overpopulation and overconsumption, the world’s ecosystem is not sustainable. Currently, the world is run by those political and economic entities who use resources to achieve and maintain supremacy by using technology as tools to facilitate division and competition and rivalry. Needless, to say their selfish interests are NOT in the interest of overall Humanity nor for enabling the Plan. </a:t>
            </a:r>
          </a:p>
          <a:p>
            <a:pPr marL="742950" marR="0" lvl="1"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Examples of this: Technology is used to make guns and bombs and make a mass media that perpetuate abuse of information deception and misleading information…..or even devasting places in the environment to extract resources for fulfilling a limited economic agenda.</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800" kern="1200" dirty="0">
                <a:solidFill>
                  <a:srgbClr val="000000"/>
                </a:solidFill>
                <a:effectLst/>
                <a:latin typeface="Arial" panose="020B0604020202020204" pitchFamily="34" charset="0"/>
                <a:ea typeface="Calibri" panose="020F0502020204030204" pitchFamily="34" charset="0"/>
              </a:rPr>
              <a:t>Interesting to note, that as technology and information expand, they </a:t>
            </a:r>
            <a:r>
              <a:rPr lang="en-US" sz="1800" b="1" kern="1200" dirty="0">
                <a:solidFill>
                  <a:srgbClr val="000000"/>
                </a:solidFill>
                <a:effectLst/>
                <a:latin typeface="Arial" panose="020B0604020202020204" pitchFamily="34" charset="0"/>
                <a:ea typeface="Calibri" panose="020F0502020204030204" pitchFamily="34" charset="0"/>
              </a:rPr>
              <a:t>are a means</a:t>
            </a:r>
            <a:r>
              <a:rPr lang="en-US" sz="1800" kern="1200" dirty="0">
                <a:solidFill>
                  <a:srgbClr val="000000"/>
                </a:solidFill>
                <a:effectLst/>
                <a:latin typeface="Arial" panose="020B0604020202020204" pitchFamily="34" charset="0"/>
                <a:ea typeface="Calibri" panose="020F0502020204030204" pitchFamily="34" charset="0"/>
              </a:rPr>
              <a:t> for magnifying the crises and are causing a speeding up of the process of competition / rivalry and towards our inevitable destruction.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Hierarchy has told us that the Seed Groups are an experiment which has for its objective the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manifestation of certain types of energy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the physical plane, which will, when effectively functioning,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produce cohesion, at-onement and synthesis of humanity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esotericists we have to realize that the SGs as manifest in the world are functioning with only a kernel of spiritual realization. With multiple crises occurring across all the Seed Groups (subjectively and objectively), most of today’s leaders in industry and Government </a:t>
            </a:r>
            <a:r>
              <a:rPr lang="en-US" sz="1800" b="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not capable</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seeing the global situation a whole and can only offer “Band-Aid” solutions or temporary fix to endemic problems.  </a:t>
            </a: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considering an emerging vision, we might 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i="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humans yet able to identify what’s Emerging in world?</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is the role of the Media – whether print or broadcast?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Presenting Humanity with an “emerging vision”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right spokespersons</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would represent a fundamental shift in evolution, such as moving from a single-celled orientation (separative mindset) to a multi-celled environment “we-community of nations” working cooperatively together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Ask “what does education, politics, a new economy, science, psychology, the Arts, the Media look like when functioning ethically?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 revisit the theme of emerging vision in future talks as it relates to other SGs.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Vision statement</a:t>
            </a:r>
            <a:r>
              <a:rPr lang="en-US" sz="1800" dirty="0">
                <a:effectLst/>
                <a:latin typeface="Arial" panose="020B0604020202020204" pitchFamily="34" charset="0"/>
                <a:ea typeface="Calibri" panose="020F0502020204030204" pitchFamily="34" charset="0"/>
                <a:cs typeface="Times New Roman" panose="02020603050405020304" pitchFamily="18" charset="0"/>
              </a:rPr>
              <a:t> is a practical, not pie-in-the-sky, statement.  When it’s carefully conceived by the vision writer(s) and thoughtfully expressed, a vision statement defines the overall goal of the civilization and guides the evolution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 Vision statement describes what the civilization wants the people and cultures to become.  A civilization’s vision statement captures the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highest aspirations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intentions, as well as the philosophy that underlies them of the civilization for its various peoples, for current and succeeding generations.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From esoteric point of view, we have a basic desire for Soul values, e.g. cooperation, goodwill and the expression of right human relations to function widely – in all SGs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Business world, many companies have a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Mission Statement</a:t>
            </a:r>
            <a:r>
              <a:rPr lang="en-US" sz="1800" dirty="0">
                <a:effectLst/>
                <a:latin typeface="Arial" panose="020B0604020202020204" pitchFamily="34" charset="0"/>
                <a:ea typeface="Calibri" panose="020F0502020204030204" pitchFamily="34" charset="0"/>
                <a:cs typeface="Times New Roman" panose="02020603050405020304" pitchFamily="18" charset="0"/>
              </a:rPr>
              <a:t>. Its purpose describes what the business does and how it goes about doing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 have a strategic plan as a business goal, then it describes the sequence of actions that the business will take, i.e. the HOW of it reaches it goals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From esoteric point of view, we have spokespersons, representing multiple disciplines and nationalities who present the vision and 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With regards to a values assessment, a Vision statement will reflect the values that guides the civilization’s behavior -- its choices, decisions and daily practices, not just for personal behavior but also in the individual business entity…..but be able to extend those values to other companies and into the future…..describing what the company should be at a time, keeping in mind certain tensions and crises that inevitably pop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 steps to consider might be around what growth, diversification and transition directions that people should take, and what directions it may be forced to take, over the next 20 or so years. </a:t>
            </a:r>
          </a:p>
          <a:p>
            <a:pPr marL="742950" marR="0" lvl="1" indent="-285750">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Understand that </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none of this is forced</a:t>
            </a:r>
            <a:r>
              <a:rPr lang="en-US" sz="1800" dirty="0">
                <a:effectLst/>
                <a:latin typeface="Arial" panose="020B0604020202020204" pitchFamily="34" charset="0"/>
                <a:ea typeface="Calibri" panose="020F0502020204030204" pitchFamily="34" charset="0"/>
                <a:cs typeface="Times New Roman" panose="02020603050405020304" pitchFamily="18" charset="0"/>
              </a:rPr>
              <a:t> but “shown and demonstrated” by the ethical leaders and through their Livingness of Soul expression, i.e. high functioning disciples, Initiates or Masters from all SGs, esp. those in the public eye.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 be revisiting this theme of an emerging vision and ethical leadership in future talks, esp. as it relates to other SGs.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b="1" dirty="0">
                <a:effectLst/>
                <a:latin typeface="Arial" panose="020B0604020202020204" pitchFamily="34" charset="0"/>
                <a:ea typeface="Times New Roman" panose="02020603050405020304" pitchFamily="18" charset="0"/>
              </a:rPr>
              <a:t>Develop the Esoteric Sense</a:t>
            </a:r>
            <a:r>
              <a:rPr lang="en-US" sz="1800" dirty="0">
                <a:effectLst/>
                <a:latin typeface="Arial" panose="020B0604020202020204" pitchFamily="34" charset="0"/>
                <a:ea typeface="Times New Roman" panose="02020603050405020304" pitchFamily="18" charset="0"/>
              </a:rPr>
              <a:t>….what is it?</a:t>
            </a:r>
          </a:p>
          <a:p>
            <a:endParaRPr lang="en-US" sz="1800" kern="1200" dirty="0">
              <a:solidFill>
                <a:schemeClr val="tx1"/>
              </a:solidFill>
              <a:effectLst/>
              <a:latin typeface="Arial" panose="020B0604020202020204" pitchFamily="34" charset="0"/>
              <a:ea typeface="+mn-ea"/>
              <a:cs typeface="+mn-cs"/>
            </a:endParaRPr>
          </a:p>
          <a:p>
            <a:pPr marL="0" marR="0" algn="just">
              <a:lnSpc>
                <a:spcPct val="120000"/>
              </a:lnSpc>
              <a:spcBef>
                <a:spcPts val="720"/>
              </a:spcBef>
              <a:spcAft>
                <a:spcPts val="720"/>
              </a:spcAft>
            </a:pPr>
            <a:r>
              <a:rPr lang="en-US" sz="1800" dirty="0">
                <a:effectLst/>
                <a:latin typeface="Arial" panose="020B0604020202020204" pitchFamily="34" charset="0"/>
                <a:ea typeface="Arial" panose="020B0604020202020204" pitchFamily="34" charset="0"/>
                <a:cs typeface="Arial" panose="020B0604020202020204" pitchFamily="34" charset="0"/>
              </a:rPr>
              <a:t>The term “esoteric sense” denotes a gradually developing spiritual power in the disciple, who is strongly at-one and aligned with the Soul. The </a:t>
            </a:r>
            <a:r>
              <a:rPr lang="en-US" sz="1800" kern="1200" dirty="0">
                <a:solidFill>
                  <a:srgbClr val="000000"/>
                </a:solidFill>
                <a:effectLst/>
                <a:latin typeface="Arial" panose="020B0604020202020204" pitchFamily="34" charset="0"/>
                <a:ea typeface="Times New Roman" panose="02020603050405020304" pitchFamily="18" charset="0"/>
              </a:rPr>
              <a:t>Esoteric sense is about having the ability to </a:t>
            </a:r>
            <a:r>
              <a:rPr lang="en-US" sz="1800" u="sng" kern="1200" dirty="0">
                <a:solidFill>
                  <a:srgbClr val="000000"/>
                </a:solidFill>
                <a:effectLst/>
                <a:latin typeface="Arial" panose="020B0604020202020204" pitchFamily="34" charset="0"/>
                <a:ea typeface="Times New Roman" panose="02020603050405020304" pitchFamily="18" charset="0"/>
              </a:rPr>
              <a:t>continuously live as the Soul</a:t>
            </a:r>
            <a:r>
              <a:rPr lang="en-US" sz="1800" kern="1200" dirty="0">
                <a:solidFill>
                  <a:srgbClr val="000000"/>
                </a:solidFill>
                <a:effectLst/>
                <a:latin typeface="Arial" panose="020B0604020202020204" pitchFamily="34" charset="0"/>
                <a:ea typeface="Times New Roman" panose="02020603050405020304" pitchFamily="18" charset="0"/>
              </a:rPr>
              <a:t> in the subjective world, while also functioning in the objective world.  T</a:t>
            </a:r>
            <a:r>
              <a:rPr lang="en-US" sz="1800" dirty="0">
                <a:effectLst/>
                <a:latin typeface="Arial" panose="020B0604020202020204" pitchFamily="34" charset="0"/>
                <a:ea typeface="Times New Roman" panose="02020603050405020304" pitchFamily="18" charset="0"/>
              </a:rPr>
              <a:t>his in a lay man’s understanding of how to </a:t>
            </a:r>
            <a:r>
              <a:rPr lang="en-US" sz="1800" i="1" dirty="0">
                <a:effectLst/>
                <a:latin typeface="Arial" panose="020B0604020202020204" pitchFamily="34" charset="0"/>
                <a:ea typeface="Times New Roman" panose="02020603050405020304" pitchFamily="18" charset="0"/>
              </a:rPr>
              <a:t>‘live in this world but not be of this world’</a:t>
            </a:r>
            <a:r>
              <a:rPr lang="en-US" sz="1800" dirty="0">
                <a:effectLst/>
                <a:latin typeface="Arial" panose="020B0604020202020204" pitchFamily="34" charset="0"/>
                <a:ea typeface="Times New Roman" panose="02020603050405020304" pitchFamily="18" charset="0"/>
              </a:rPr>
              <a:t>. To consciously live the life of the Soul in the ordinary daily existence and to keep up the energy and ‘sustain the tension’. This requires more of the energy of Will.</a:t>
            </a:r>
          </a:p>
          <a:p>
            <a:pPr marL="0" marR="0" algn="just">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20000"/>
              </a:lnSpc>
              <a:spcBef>
                <a:spcPts val="720"/>
              </a:spcBef>
              <a:spcAft>
                <a:spcPts val="720"/>
              </a:spcAft>
            </a:pPr>
            <a:r>
              <a:rPr lang="en-US" sz="1800" dirty="0">
                <a:effectLst/>
                <a:latin typeface="Arial" panose="020B0604020202020204" pitchFamily="34" charset="0"/>
                <a:ea typeface="Arial" panose="020B0604020202020204" pitchFamily="34" charset="0"/>
                <a:cs typeface="Arial" panose="020B0604020202020204" pitchFamily="34" charset="0"/>
              </a:rPr>
              <a:t>The esoteric sense allows you to: </a:t>
            </a:r>
          </a:p>
          <a:p>
            <a:pPr marL="0" marR="0" algn="just">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Live and function subjectively on mental levels and the lower 18 subplanes. The disciple holds an attitude, which can orient in both the inner and outer planes. This also means deriving deeper meaning form abstract ideas, maybe from meditation? Here the disciple could also be tuning into the News or listening to a TED talk. Allows the listener to </a:t>
            </a:r>
            <a:r>
              <a:rPr lang="en-US" sz="1800" u="sng" dirty="0">
                <a:effectLst/>
                <a:latin typeface="Arial" panose="020B0604020202020204" pitchFamily="34" charset="0"/>
                <a:ea typeface="Arial" panose="020B0604020202020204" pitchFamily="34" charset="0"/>
                <a:cs typeface="Arial" panose="020B0604020202020204" pitchFamily="34" charset="0"/>
              </a:rPr>
              <a:t>discern the deeper meaning</a:t>
            </a:r>
            <a:r>
              <a:rPr lang="en-US" sz="1800" dirty="0">
                <a:effectLst/>
                <a:latin typeface="Arial" panose="020B0604020202020204" pitchFamily="34" charset="0"/>
                <a:ea typeface="Arial" panose="020B0604020202020204" pitchFamily="34" charset="0"/>
                <a:cs typeface="Arial" panose="020B0604020202020204" pitchFamily="34" charset="0"/>
              </a:rPr>
              <a:t> to a given topic.</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Possess a constant inner contact with the Soul. This marks a transcendence of personality issues and allows him to have complete control over his emotional life. As a result, you become a clearer instrument for enabling the Plan and for Hierarchal concepts and impressions to be registered.</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Actively demonstrates love and wisdom in all you do through goodwill and loving understanding.</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Mentally tune into the realms of thought and ideas. You can choose those mental concepts and ideals, which will be recognized in the world of everyday thinking, and living.</a:t>
            </a:r>
            <a:r>
              <a:rPr lang="en-US" sz="1800" dirty="0">
                <a:effectLst/>
                <a:latin typeface="Arial" panose="020B0604020202020204" pitchFamily="34" charset="0"/>
                <a:ea typeface="Arial" panose="020B0604020202020204" pitchFamily="34" charset="0"/>
                <a:cs typeface="Times New Roman" panose="02020603050405020304" pitchFamily="18" charset="0"/>
              </a:rPr>
              <a:t> You</a:t>
            </a:r>
            <a:r>
              <a:rPr lang="en-US" sz="1800" dirty="0">
                <a:effectLst/>
                <a:latin typeface="Arial" panose="020B0604020202020204" pitchFamily="34" charset="0"/>
                <a:ea typeface="Arial" panose="020B0604020202020204" pitchFamily="34" charset="0"/>
                <a:cs typeface="Arial" panose="020B0604020202020204" pitchFamily="34" charset="0"/>
              </a:rPr>
              <a:t> will develop an attitude of mind where you will be able to orient yourself in that high place of inspiration and light.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20000"/>
              </a:lnSpc>
              <a:spcBef>
                <a:spcPts val="720"/>
              </a:spcBef>
              <a:spcAft>
                <a:spcPts val="720"/>
              </a:spcAft>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r">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20000"/>
              </a:lnSpc>
              <a:spcBef>
                <a:spcPts val="720"/>
              </a:spcBef>
              <a:spcAft>
                <a:spcPts val="600"/>
              </a:spcAft>
            </a:pPr>
            <a:r>
              <a:rPr lang="en-US" sz="1800" dirty="0">
                <a:effectLst/>
                <a:latin typeface="Arial" panose="020B0604020202020204" pitchFamily="34" charset="0"/>
                <a:ea typeface="Arial" panose="020B0604020202020204" pitchFamily="34" charset="0"/>
                <a:cs typeface="Arial" panose="020B0604020202020204" pitchFamily="34" charset="0"/>
              </a:rPr>
              <a:t>Using the Esoteric Sense, you can communicate with and discover your fellow-workers as they will work together in implementing divine intentions.</a:t>
            </a:r>
          </a:p>
          <a:p>
            <a:pPr marL="0" marR="0" algn="just">
              <a:lnSpc>
                <a:spcPct val="120000"/>
              </a:lnSpc>
              <a:spcBef>
                <a:spcPts val="720"/>
              </a:spcBef>
              <a:spcAft>
                <a:spcPts val="60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20000"/>
              </a:lnSpc>
              <a:spcBef>
                <a:spcPts val="600"/>
              </a:spcBef>
              <a:spcAft>
                <a:spcPts val="720"/>
              </a:spcAft>
            </a:pPr>
            <a:r>
              <a:rPr lang="en-US" sz="1800" dirty="0">
                <a:effectLst/>
                <a:latin typeface="Arial" panose="020B0604020202020204" pitchFamily="34" charset="0"/>
                <a:ea typeface="Arial" panose="020B0604020202020204" pitchFamily="34" charset="0"/>
                <a:cs typeface="Arial" panose="020B0604020202020204" pitchFamily="34" charset="0"/>
              </a:rPr>
              <a:t>To cultivate the esoteric sense, meditation is required. As time passes, you will come to realize that your meditations have caused you to grow spiritually and enabled a strong spiritual orientation. This has resulted in you developing an attitude of the detached Observer.</a:t>
            </a:r>
          </a:p>
          <a:p>
            <a:pPr marL="0" marR="0" algn="just">
              <a:lnSpc>
                <a:spcPct val="120000"/>
              </a:lnSpc>
              <a:spcBef>
                <a:spcPts val="600"/>
              </a:spcBef>
              <a:spcAft>
                <a:spcPts val="72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20000"/>
              </a:lnSpc>
              <a:spcBef>
                <a:spcPts val="600"/>
              </a:spcBef>
              <a:spcAft>
                <a:spcPts val="720"/>
              </a:spcAft>
            </a:pPr>
            <a:r>
              <a:rPr lang="en-US" sz="1800" kern="1200" dirty="0">
                <a:solidFill>
                  <a:srgbClr val="000000"/>
                </a:solidFill>
                <a:effectLst/>
                <a:latin typeface="Arial" panose="020B0604020202020204" pitchFamily="34" charset="0"/>
                <a:ea typeface="Times New Roman" panose="02020603050405020304" pitchFamily="18" charset="0"/>
              </a:rPr>
              <a:t>Other methods for dissipating glamour can be by using the "Technique of Light". This involves the Personality working in close cooperation with the Soul by shining a bright light on the deception or illusion to dissipate it.  </a:t>
            </a:r>
          </a:p>
          <a:p>
            <a:pPr marL="742950" marR="0" lvl="1" indent="-285750" algn="just">
              <a:lnSpc>
                <a:spcPct val="120000"/>
              </a:lnSpc>
              <a:spcBef>
                <a:spcPts val="600"/>
              </a:spcBef>
              <a:spcAft>
                <a:spcPts val="72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rPr>
              <a:t>See the [Handout] “Techniques for Working in Consciousness” for a list of techniques.</a:t>
            </a:r>
            <a:endParaRPr lang="en-US"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extLst>
      <p:ext uri="{BB962C8B-B14F-4D97-AF65-F5344CB8AC3E}">
        <p14:creationId xmlns:p14="http://schemas.microsoft.com/office/powerpoint/2010/main" val="403620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 Thyself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Lastly, from the description I’ve provided, the Trained Observer must spiritually "know himself". This means, as he works in the "charged" field of energy such as the Astral Plane, he must be able to develop an ability to extract himself from the events and occurrences around him; Learn to see clearly as the Soul sees, free from the limitation of the lower planes.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another note, I know that many of you are teachers and ARE essentially leaders providing your own influence in your esoteric specialty as you touch others with your knowledge. In your own realm, you are helping to manifest the Plan thru your own service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we tune into world events, of which we are all a part, our hearts and minds are sincerely impacted by so much glamour and illusion in the world…….It should be said, if we want to manifest this “Brave New World” we must, ourselves, become agents for change. This requires you the esotericist to be clear of who you are when engaging people and situations.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 guidepost, we can look at the Rules and Commandments of the Yoga Sutras by Pantajali for practicing right human relations: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Practicing Harmlessness…….by speaking truth through the right use of speech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Putting aside lower mind biases to contact the Soul for discovering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truth</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inspiration….in our context of today’s discussion on the Trained Observer t</a:t>
            </a:r>
            <a:r>
              <a:rPr lang="en-US" sz="1800" dirty="0">
                <a:effectLst/>
                <a:latin typeface="Arial" panose="020B0604020202020204" pitchFamily="34" charset="0"/>
                <a:ea typeface="Times New Roman" panose="02020603050405020304" pitchFamily="18" charset="0"/>
              </a:rPr>
              <a:t>his directly relates to the use of speech and imparting truth in all that he expresses through the medium of the voice and the organs of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Abstention from Theft:  </a:t>
            </a:r>
            <a:r>
              <a:rPr lang="en-US" sz="1800" dirty="0">
                <a:effectLst/>
                <a:latin typeface="Arial" panose="020B0604020202020204" pitchFamily="34" charset="0"/>
                <a:ea typeface="Times New Roman" panose="02020603050405020304" pitchFamily="18" charset="0"/>
              </a:rPr>
              <a:t>The Service Worker is precise in all his activities (and consciousness), and directly relates to him not taking or appropriating anything that does not belong to him.</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Within the mind…..it must be developed to become telepathically sensitive in two directions, i.e. towards the world of Souls and towards the world of men. This relates to using the esoteric sense where we live both subjectively and overtly in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When the Service Worker embraces these values, rules, and commandments he becomes the caretaker of his own evolution. This includes being a "good steward" towards the planet. This is our only home and we must protect the land, the water, and the air so everyone can flourish in a clean environment, now and into the future. As good stewards, humans stand midway between the Hierarchy and the lower kingdoms, the animal, plant, and mineral kingdoms. </a:t>
            </a:r>
            <a:endParaRPr lang="en-US" sz="1800" kern="1200" dirty="0">
              <a:solidFill>
                <a:srgbClr val="000000"/>
              </a:solidFill>
              <a:effectLst/>
              <a:latin typeface="Arial" panose="020B0604020202020204" pitchFamily="34" charset="0"/>
              <a:ea typeface="Times New Roman" panose="02020603050405020304" pitchFamily="18" charset="0"/>
            </a:endParaRPr>
          </a:p>
          <a:p>
            <a:endParaRPr lang="en-US" sz="1800" kern="1200" dirty="0">
              <a:solidFill>
                <a:srgbClr val="000000"/>
              </a:solidFill>
              <a:effectLst/>
              <a:latin typeface="Arial" panose="020B0604020202020204" pitchFamily="34" charset="0"/>
              <a:ea typeface="Times New Roman" panose="02020603050405020304" pitchFamily="18" charset="0"/>
            </a:endParaRPr>
          </a:p>
          <a:p>
            <a:r>
              <a:rPr lang="en-US" sz="1800" kern="1200" dirty="0">
                <a:solidFill>
                  <a:srgbClr val="000000"/>
                </a:solidFill>
                <a:effectLst/>
                <a:latin typeface="Arial" panose="020B0604020202020204" pitchFamily="34" charset="0"/>
                <a:ea typeface="Times New Roman" panose="02020603050405020304" pitchFamily="18" charset="0"/>
              </a:rPr>
              <a:t>Lastly, what I would boldly suggest for those people </a:t>
            </a:r>
            <a:r>
              <a:rPr lang="en-US" sz="1800" u="sng" kern="1200" dirty="0">
                <a:solidFill>
                  <a:srgbClr val="000000"/>
                </a:solidFill>
                <a:effectLst/>
                <a:latin typeface="Arial" panose="020B0604020202020204" pitchFamily="34" charset="0"/>
                <a:ea typeface="Times New Roman" panose="02020603050405020304" pitchFamily="18" charset="0"/>
              </a:rPr>
              <a:t>who are so motivated</a:t>
            </a:r>
            <a:r>
              <a:rPr lang="en-US" sz="1800" kern="1200" dirty="0">
                <a:solidFill>
                  <a:srgbClr val="000000"/>
                </a:solidFill>
                <a:effectLst/>
                <a:latin typeface="Arial" panose="020B0604020202020204" pitchFamily="34" charset="0"/>
                <a:ea typeface="Times New Roman" panose="02020603050405020304" pitchFamily="18" charset="0"/>
              </a:rPr>
              <a:t>, bring the essence of the higher vision and spiritual values to leaders of the existing 10 Seed Groups and their subordinates. This can be done by identifying those who represent higher vision and values; contact and support and </a:t>
            </a:r>
            <a:r>
              <a:rPr lang="en-US" sz="1800" u="sng" kern="1200" dirty="0">
                <a:solidFill>
                  <a:srgbClr val="000000"/>
                </a:solidFill>
                <a:effectLst/>
                <a:latin typeface="Arial" panose="020B0604020202020204" pitchFamily="34" charset="0"/>
                <a:ea typeface="Times New Roman" panose="02020603050405020304" pitchFamily="18" charset="0"/>
              </a:rPr>
              <a:t>uplift them and their work</a:t>
            </a:r>
            <a:r>
              <a:rPr lang="en-US" sz="1800" kern="1200" dirty="0">
                <a:solidFill>
                  <a:srgbClr val="000000"/>
                </a:solidFill>
                <a:effectLst/>
                <a:latin typeface="Arial" panose="020B0604020202020204" pitchFamily="34" charset="0"/>
                <a:ea typeface="Times New Roman" panose="02020603050405020304" pitchFamily="18"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1000"/>
              </a:spcAf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Stage of the Forerunner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Conclave of 1925, the Masters noted there were numerous service groups and individuals who were not connected or working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a unified purpose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After the1925 Conclave these disparate groups were defined and charged with the purpose of bringing coherence and connectedness between all service groups. Hierarchy also acknowledged there existed the kernel of spiritual understanding and expression for the outer 10 Service Groups.</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since the 1925 Conclave, D.K. used the term “Stage of the Forerunner” to refer to the increased activity on the inner planes between the Hierarchy and the Service Workers in their work towards implementing the Plan. This has been a time of “spiritual activity” that will last until the next Hierarchal Conclave in 2025…..in just under 4 years!</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Service Workers in cooperation with the Hierarchy have accomplished much but Hierarchy still has objectives they are still wanting to work out and are ongoing. For example:</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Before the coming potencies of the Aquarian Age can be effectively employed, Humanity must break down ALL barriers of separateness, isolation and prejudice that are keeping men apart from each other. This is in reference to neutralizing those ideologies that have forced or imposed their will on humanity by assertive governments and corporations……..and this has caused humanity to largely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focus on all aspects of form nature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through misinformation.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Service Workers act as </a:t>
            </a:r>
            <a:r>
              <a:rPr lang="en-US" sz="1100" i="1"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transmitters of living links of truth</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between Hierarchy and Humanity and are raising the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mental life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human consciousness of the everyday man and woman to a high functioning capacity and away from the current astral polarization.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Service Workers are helping to bring awareness that each nation must realize its responsibility and interrelationship by evoking ideas and higher spiritual values, such as cooperation, goodwill and right human relations throughout the 10 Service-Seed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ideas are about the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sharing of resources</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both politically and economically and for creating a basis for inaugurating an era of peace and abundance for all. This is essentially a 4th Ray action of bringing order out of chaos.</a:t>
            </a:r>
            <a:endParaRPr lang="en-US"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this awareness, it develops a sense of internationalism.……..This allows people in the political, economic and intercultural communications, the ability to grasp world affairs and the effects on them,……..Awareness about the effects of climate change, and even here in the present, information about the spread of Coronavirus.</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Eventually, the higher impressions of goodwill, working together in cooperation and a tendency towards unity will result in a paradigm shift in consciousness where humanity will be reoriented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emotional reactivity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 more “mental” understanding towards life. As a result, this would help move humanity towards practicing right human relations in all its activities. There is much evidence people and groups of many nations want to unify, create alliances and work in cooperation towards a common goal.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While it is Interesting to note that the actions and activities of the Service Workers originated in the subjective realm, we might ask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the practical benefit of this information, and DO we really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have</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influence on events in our lives, or in the world?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Font typeface="Courier New" panose="02070309020205020404" pitchFamily="49" charset="0"/>
              <a:buChar char="o"/>
              <a:tabLst>
                <a:tab pos="457200" algn="l"/>
              </a:tabLst>
            </a:pP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simple message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am conveying is:</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Our thoughts / actions </a:t>
            </a:r>
            <a:r>
              <a:rPr lang="en-US" sz="1100" i="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influence the world, whether is it is thru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individuals or Groups, such as through political intercourse between nations, activities between corporations and economies and intercultural relations by scientists, educators and the 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100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Subjective Influences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3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Servers participating in world transformation during the Stage of the Forerunner, whether conscious of it or not, are invoking thoughtforms, ideas, and impressions from the subjective realm or inner planes are turning them into creative solutions on the outer planes.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300"/>
              </a:spcAft>
            </a:pP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300"/>
              </a:spcBef>
              <a:spcAft>
                <a:spcPts val="300"/>
              </a:spcAft>
              <a:buFont typeface="Arial" panose="020B0604020202020204" pitchFamily="34" charset="0"/>
              <a:buChar char="•"/>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Subjective Ideas implemented by the Service workers are helping to guide humanity in seeing the limitations and destructive nature of selfishness, greed, bigotry, and materialism, and all its manifestation.</a:t>
            </a:r>
          </a:p>
          <a:p>
            <a:pPr marL="1200150" marR="0" lvl="2" indent="-285750">
              <a:lnSpc>
                <a:spcPct val="115000"/>
              </a:lnSpc>
              <a:spcBef>
                <a:spcPts val="300"/>
              </a:spcBef>
              <a:spcAft>
                <a:spcPts val="30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are active in all the SGs.</a:t>
            </a:r>
          </a:p>
          <a:p>
            <a:pPr marL="742950" marR="0" lvl="1" indent="-285750">
              <a:lnSpc>
                <a:spcPct val="115000"/>
              </a:lnSpc>
              <a:spcBef>
                <a:spcPts val="300"/>
              </a:spcBef>
              <a:spcAft>
                <a:spcPts val="300"/>
              </a:spcAft>
              <a:buFont typeface="Arial" panose="020B0604020202020204" pitchFamily="34" charset="0"/>
              <a:buChar char="•"/>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Although these ideas ultimately aid in redemption/upliftment of humanity, the thoughtforms of Service Workers ironically come into conflict with those who hold onto materialism and the form nature.</a:t>
            </a:r>
          </a:p>
          <a:p>
            <a:pPr marL="1200150" marR="0" lvl="2" indent="-285750">
              <a:lnSpc>
                <a:spcPct val="115000"/>
              </a:lnSpc>
              <a:spcBef>
                <a:spcPts val="300"/>
              </a:spcBef>
              <a:spcAft>
                <a:spcPts val="30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a result, this causes friction, tension and crisis in the political, social, cultural, and economic sectors of societies around the world by those who are wanting to implement the spiritual energies of goodwill, cooperation, understanding, and tolerance into the public’s mind.</a:t>
            </a:r>
          </a:p>
          <a:p>
            <a:pPr marL="742950" marR="0" lvl="1" indent="-285750">
              <a:lnSpc>
                <a:spcPct val="115000"/>
              </a:lnSpc>
              <a:spcBef>
                <a:spcPts val="300"/>
              </a:spcBef>
              <a:spcAft>
                <a:spcPts val="300"/>
              </a:spcAft>
              <a:buFont typeface="Courier New" panose="02070309020205020404" pitchFamily="49" charset="0"/>
              <a:buChar char="o"/>
            </a:pP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300"/>
              </a:spcBef>
              <a:spcAft>
                <a:spcPts val="300"/>
              </a:spcAft>
              <a:buFont typeface="Courier New" panose="02070309020205020404" pitchFamily="49" charset="0"/>
              <a:buNone/>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Thru this mindset, the political, economic and social environment can be influenced by the values we accept and live by. Inevitably, they will create a spiritually oriented civilization based on </a:t>
            </a:r>
            <a:r>
              <a:rPr lang="en-US" sz="11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right human relations and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natural outcome with a </a:t>
            </a:r>
            <a:r>
              <a:rPr lang="en-US" sz="11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will work it out - TOGETHER"</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attitude.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15000"/>
              </a:lnSpc>
              <a:spcBef>
                <a:spcPts val="0"/>
              </a:spcBef>
              <a:spcAft>
                <a:spcPts val="0"/>
              </a:spcAft>
              <a:buFont typeface="Symbol" panose="05050102010706020507" pitchFamily="18" charset="2"/>
              <a:buNone/>
            </a:pPr>
            <a:r>
              <a:rPr lang="en-US" sz="1100" b="1" kern="1800" dirty="0">
                <a:effectLst/>
                <a:latin typeface="Arial" panose="020B0604020202020204" pitchFamily="34" charset="0"/>
                <a:ea typeface="Times New Roman" panose="02020603050405020304" pitchFamily="18" charset="0"/>
              </a:rPr>
              <a:t>3 Types of Force</a:t>
            </a:r>
          </a:p>
          <a:p>
            <a:pPr marL="0" marR="0" lvl="0" indent="0">
              <a:lnSpc>
                <a:spcPct val="115000"/>
              </a:lnSpc>
              <a:spcBef>
                <a:spcPts val="0"/>
              </a:spcBef>
              <a:spcAft>
                <a:spcPts val="0"/>
              </a:spcAft>
              <a:buFont typeface="Symbol" panose="05050102010706020507" pitchFamily="18" charset="2"/>
              <a:buNone/>
            </a:pPr>
            <a:endParaRPr lang="en-US" sz="1100" kern="1800" dirty="0">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100" kern="1800" dirty="0">
                <a:effectLst/>
                <a:latin typeface="Arial" panose="020B0604020202020204" pitchFamily="34" charset="0"/>
                <a:ea typeface="Times New Roman" panose="02020603050405020304" pitchFamily="18" charset="0"/>
              </a:rPr>
              <a:t>As mentioned in last month’s talk, there are 3 types of force clashing in world today: (from TWM p. 330-331)</a:t>
            </a:r>
            <a:endParaRPr lang="en-US" sz="12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100" kern="1200" dirty="0">
                <a:solidFill>
                  <a:srgbClr val="000000"/>
                </a:solidFill>
                <a:effectLst/>
                <a:latin typeface="Arial" panose="020B0604020202020204" pitchFamily="34" charset="0"/>
                <a:ea typeface="+mn-ea"/>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gn="l">
              <a:lnSpc>
                <a:spcPct val="115000"/>
              </a:lnSpc>
              <a:spcBef>
                <a:spcPts val="0"/>
              </a:spcBef>
              <a:spcAft>
                <a:spcPts val="1000"/>
              </a:spcAft>
              <a:buFont typeface="+mj-lt"/>
              <a:buAutoNum type="arabicPeriod"/>
            </a:pPr>
            <a:r>
              <a:rPr lang="en-US" sz="1100" dirty="0">
                <a:effectLst/>
                <a:latin typeface="Arial" panose="020B0604020202020204" pitchFamily="34" charset="0"/>
                <a:ea typeface="Calibri" panose="020F0502020204030204" pitchFamily="34" charset="0"/>
                <a:cs typeface="Arial" panose="020B0604020202020204" pitchFamily="34" charset="0"/>
              </a:rPr>
              <a:t>Force emanating from the holders with the </a:t>
            </a:r>
            <a:r>
              <a:rPr lang="en-US" sz="1100" b="1" u="sng" dirty="0">
                <a:effectLst/>
                <a:latin typeface="Arial" panose="020B0604020202020204" pitchFamily="34" charset="0"/>
                <a:ea typeface="Calibri" panose="020F0502020204030204" pitchFamily="34" charset="0"/>
                <a:cs typeface="Arial" panose="020B0604020202020204" pitchFamily="34" charset="0"/>
              </a:rPr>
              <a:t>old tradition</a:t>
            </a:r>
            <a:r>
              <a:rPr lang="en-US" sz="1100" dirty="0">
                <a:effectLst/>
                <a:latin typeface="Arial" panose="020B0604020202020204" pitchFamily="34" charset="0"/>
                <a:ea typeface="Calibri" panose="020F0502020204030204" pitchFamily="34" charset="0"/>
                <a:cs typeface="Arial" panose="020B0604020202020204" pitchFamily="34" charset="0"/>
              </a:rPr>
              <a:t>, who, emphasizing the forms and the past produce the destruction of those forms. (those who resist or reject all forms of change)</a:t>
            </a:r>
          </a:p>
          <a:p>
            <a:pPr marL="457200" marR="0" lvl="1" indent="0" algn="l">
              <a:lnSpc>
                <a:spcPct val="115000"/>
              </a:lnSpc>
              <a:spcBef>
                <a:spcPts val="0"/>
              </a:spcBef>
              <a:spcAft>
                <a:spcPts val="1000"/>
              </a:spcAft>
              <a:buFont typeface="+mj-lt"/>
              <a:buNone/>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0"/>
              </a:spcBef>
              <a:spcAft>
                <a:spcPts val="0"/>
              </a:spcAft>
              <a:buFont typeface="+mj-lt"/>
              <a:buAutoNum type="arabicPeriod" startAt="2"/>
            </a:pPr>
            <a:r>
              <a:rPr lang="en-US" sz="1100" dirty="0">
                <a:effectLst/>
                <a:latin typeface="Arial" panose="020B0604020202020204" pitchFamily="34" charset="0"/>
                <a:ea typeface="Calibri" panose="020F0502020204030204" pitchFamily="34" charset="0"/>
                <a:cs typeface="Arial" panose="020B0604020202020204" pitchFamily="34" charset="0"/>
              </a:rPr>
              <a:t>Force emanating from the </a:t>
            </a:r>
            <a:r>
              <a:rPr lang="en-US" sz="1100" b="1" u="sng" dirty="0">
                <a:effectLst/>
                <a:latin typeface="Arial" panose="020B0604020202020204" pitchFamily="34" charset="0"/>
                <a:ea typeface="Calibri" panose="020F0502020204030204" pitchFamily="34" charset="0"/>
                <a:cs typeface="Arial" panose="020B0604020202020204" pitchFamily="34" charset="0"/>
              </a:rPr>
              <a:t>inner group of mystics</a:t>
            </a:r>
            <a:r>
              <a:rPr lang="en-US" sz="1100" dirty="0">
                <a:effectLst/>
                <a:latin typeface="Arial" panose="020B0604020202020204" pitchFamily="34" charset="0"/>
                <a:ea typeface="Calibri" panose="020F0502020204030204" pitchFamily="34" charset="0"/>
                <a:cs typeface="Arial" panose="020B0604020202020204" pitchFamily="34" charset="0"/>
              </a:rPr>
              <a:t>, [Page 331] who, under the guidance of the planetary Hierarchy are building the new thoughtforms and structures.</a:t>
            </a: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0"/>
              </a:spcBef>
              <a:spcAft>
                <a:spcPts val="0"/>
              </a:spcAft>
              <a:buFont typeface="+mj-lt"/>
              <a:buAutoNum type="arabicPeriod" startAt="2"/>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0"/>
              </a:spcBef>
              <a:spcAft>
                <a:spcPts val="0"/>
              </a:spcAft>
              <a:buFont typeface="+mj-lt"/>
              <a:buAutoNum type="arabicPeriod" startAt="2"/>
            </a:pPr>
            <a:r>
              <a:rPr lang="en-US" sz="1100" dirty="0">
                <a:effectLst/>
                <a:latin typeface="Calibri" panose="020F0502020204030204" pitchFamily="34" charset="0"/>
                <a:ea typeface="Calibri" panose="020F0502020204030204" pitchFamily="34" charset="0"/>
                <a:cs typeface="Arial" panose="020B0604020202020204" pitchFamily="34" charset="0"/>
              </a:rPr>
              <a:t>Force emanating from the </a:t>
            </a:r>
            <a:r>
              <a:rPr lang="en-US" sz="1100" b="1" u="sng" dirty="0">
                <a:effectLst/>
                <a:latin typeface="Calibri" panose="020F0502020204030204" pitchFamily="34" charset="0"/>
                <a:ea typeface="Calibri" panose="020F0502020204030204" pitchFamily="34" charset="0"/>
                <a:cs typeface="Arial" panose="020B0604020202020204" pitchFamily="34" charset="0"/>
              </a:rPr>
              <a:t>masses</a:t>
            </a:r>
            <a:r>
              <a:rPr lang="en-US" sz="1100" dirty="0">
                <a:effectLst/>
                <a:latin typeface="Calibri" panose="020F0502020204030204" pitchFamily="34" charset="0"/>
                <a:ea typeface="Calibri" panose="020F0502020204030204" pitchFamily="34" charset="0"/>
                <a:cs typeface="Arial" panose="020B0604020202020204" pitchFamily="34" charset="0"/>
              </a:rPr>
              <a:t> of Humanity who belong to neither group and who are wielding force as yet blindly and often unwisely….this can create chaos in society…..until such time when they recognize those constructive channels into which it can wisely be poured……for this to happen, there need to be spokespersons to guide the “un-knowing public” in the “right direction”</a:t>
            </a:r>
            <a:endParaRPr lang="en-US" b="1"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mn-ea"/>
              </a:rPr>
              <a:t>Conclaves – A Method of Decision and Transformation</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I've mentioned Conclaves……What is a Conclave?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Conclave is a gathering of the Masters on the higher planes where they determine Humanity’s progress for taking the next stage in its evolution and whether its ready to receive new impulses.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The Hierarchy takes the long view for changes in the evolution of human consciousness not just in short human years, or a single lifetime, but spans centuries. This broad view constitutes the field of active service for the Service Workers for carrying out goals and objectives of the Plan. The Hierarchy needs the Service Workers of the world as their “hands and feet”, i.e. as agents of change on the lower 18 subplanes of the physical plane.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Each new impulse from Hierarchy comes forth as the will-to-good from Shamballa, and it manifests as cris</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mankind.</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“Crisis” hastens certain impulses and realizations that the Hierarchy has set in motion. Once the precipitation of a crisis is complete, there are those who </a:t>
            </a:r>
            <a: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will act 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impulse and become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change-agents,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 Service Workers/ SGs to bring forth a new impetus outwardly to move the Plan of Evolution forward. </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that time, the Masters and the Ashrams will give their full assistance to all those seeking to aid humanity along “correct 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good news as indicted by AAB is that in the latter part of the 20</a:t>
            </a:r>
            <a:r>
              <a:rPr lang="en-US" sz="180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Century and into the 21st Century, the activity of Humanity itself is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first time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concerned with the entire subject of right human relations and how to bring it about. …This means that humanity is responding to the will of Shamballa.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Earlier Conclaves  and their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Tibetan states that since 1425, the Hierarchy has met in Conclave at the twenty-fifth year of every century. To get a sense of previous impacts, let’s briefly review the Conclaves from 1425 to 1925 and see some of its resultant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effects </a:t>
            </a:r>
            <a: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humanity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early 15th century, i.e. 1425, mankind was fragmented and emerging from the Dark Ages – this is a metaphor for the limited amount of light impacting human consciousness at that time. </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Arial" panose="020B0604020202020204" pitchFamily="34" charset="0"/>
              <a:buChar char="•"/>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Conclave of 1425</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Hierarchy decided it would reappear in 2025; The 3rd Ray began to manifest; Gutenberg invents the printing press, prints the first Bible and THIS provided a stimulation of the lower mental plane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the masses, albeit limited</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other fronts, there was Social and Religious change, and new Trade routes opened up, which resulted in the beginning of the Age of Discovery for Europeans; These all resulted in an expansion of consciousness.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Conclave</a:t>
            </a:r>
            <a: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1525- 1725</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Hierarchy’s Objective was to hasten the </a:t>
            </a:r>
            <a:r>
              <a:rPr lang="en-US" sz="18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Urge to Integration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to produce synthesis and unification in world of thought and allow the higher divine life into being; Great explorations of physical world resulted during the Age of Discovery by Da Vinci, Copernicus and Galileo and Francis Bacon who founded the Scientific Method. They inaugurated an era of intelligent thought through inquiry and discovery. </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 of Enlightenment or Reason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awakened human consciousness to the recognition of its essential freedom by philosophers Descartes, Spinoza, Jefferson, Voltaire and Rosseau; </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7th Ray influence begins as an influence in 1675.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Arial" panose="020B0604020202020204" pitchFamily="34" charset="0"/>
              <a:buChar char="•"/>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Conclave of 1825</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Humanity was impulsed by an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“Outpouring of the Christ consciousness”…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tendency towards goodwill, cooperation, and the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Energies of Will began to impact human consciousness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Worldly Influences from the 19</a:t>
            </a:r>
            <a:r>
              <a:rPr lang="en-US" sz="1800" u="sng"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into the 20</a:t>
            </a:r>
            <a:r>
              <a:rPr lang="en-US" sz="1800" u="sng"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Century were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spread of Idealism, the Creation of Labor / Welfare movements for the common good and human betterment; There was the Rise of industrialization and increased productivity, prosperity and urbanization…and the Darwinian understanding of man’s FORM nature became the prevailing scientific philosophy;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the Esoteric side…..the spread of esoteric knowledge of Masters / Hierarchy, discipleship and Initiation came to the public’s knowledge for the first time; You saw HPB publishing the Secret Doctrine and the birth of 3 Esoteric Schools: Theosophical Society (1875), Agni Yoga Society (1920) and Arcane School (1923);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Although these are “positive” developments for mankind, we should also not forget that in the background are great problems of war, cruelty and abuse. With the emerge of Light and Evolutionary change, great friction arose to counter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31775" indent="-231775">
              <a:spcAft>
                <a:spcPts val="600"/>
              </a:spcAft>
              <a:buSzPct val="80000"/>
              <a:buFontTx/>
              <a:buNone/>
            </a:pP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Conclave of 1925: Activities from 1925 to Present….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Due to the outpouring energies and impacts from Hierarchy and Shamballa, the following developments have taken place since 1925: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saw the formation of NGWS. Hierarchy decided NGWS should become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builders of the New Age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are guided by Hierarchal impulse and Ashramic Purpose.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early 1930s, the 10 Seed or Service Groups and their Ashramic influence on physical plane were identified and founded.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has been a time for the inflow of the Christ Principle or “Love-Wisdom” and inflow of Will energy from Shamballa to influence man’s thinking and activities. This resulted in the creation of movements towards peace, goodwill, philanthropic effort and awakening of masses of men around the issues of brotherhood;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Approximately 1960s to Present: Disciple-leaders are beginning to appear through the Human Potential Movement;  …….. It’s a period of building of Esoteric Networks…and  Philosophic Perspectives are expanding; We’ve seen an expansion of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 of purification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the inner self by personal cleansing of Maya, Glamour, Illusion; Many spiritual paths are thriving.</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b="1"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parallel activities and Developments in Civilization from 1925-Present that also related to the “Stage of the Forerunner”: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232156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Discovery of nuclear power and space exploration began;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232156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Concerns arise around population growth</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new concepts of sustainability and awareness of possibility of planetary extinction come forth caused by man’s abuse of physical plane environment and other kingdoms.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232156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There’s been a Revolution in Mass Communication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has resulted in the birth of inventions and technologies that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affects the mental plane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mankind; During this time, we’ve seen the development of  TV, Radio, Internet, computer, social media, and mobile phone – and their resultant influence on civilization;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232156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There’s been a dramatic expansion of medical knowledge;……..A positive attitude of improvement of self results in awareness of need for physical fitness, yoga, and meditation practices has become mainstream.</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tabLst>
                <a:tab pos="2321560" algn="l"/>
              </a:tabLst>
            </a:pPr>
            <a:r>
              <a:rPr lang="en-US" sz="1800" kern="1200" dirty="0">
                <a:solidFill>
                  <a:srgbClr val="000000"/>
                </a:solidFill>
                <a:effectLst/>
                <a:latin typeface="Arial" panose="020B0604020202020204" pitchFamily="34" charset="0"/>
                <a:ea typeface="Times New Roman" panose="02020603050405020304" pitchFamily="18" charset="0"/>
              </a:rPr>
              <a:t>Great movements founded, e.g. Civil Rights, Voting and Women’s rights, Education for All, and Environmentalism.…..these all equate to externalization of subjective ideas and concepts that help to unify Humanity.</a:t>
            </a:r>
          </a:p>
          <a:p>
            <a:pPr marL="800100" marR="0" lvl="1" indent="-342900">
              <a:lnSpc>
                <a:spcPct val="115000"/>
              </a:lnSpc>
              <a:spcBef>
                <a:spcPts val="0"/>
              </a:spcBef>
              <a:spcAft>
                <a:spcPts val="1000"/>
              </a:spcAft>
              <a:buFont typeface="Symbol" panose="05050102010706020507" pitchFamily="18" charset="2"/>
              <a:buChar char=""/>
              <a:tabLst>
                <a:tab pos="2321560" algn="l"/>
              </a:tabLst>
            </a:pPr>
            <a:endParaRPr lang="en-US" sz="1800" kern="1200" dirty="0">
              <a:solidFill>
                <a:srgbClr val="000000"/>
              </a:solidFill>
              <a:effectLst/>
              <a:latin typeface="Arial" panose="020B0604020202020204" pitchFamily="34" charset="0"/>
              <a:ea typeface="+mn-ea"/>
              <a:cs typeface="+mn-cs"/>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tab pos="232156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15000"/>
              </a:lnSpc>
              <a:spcBef>
                <a:spcPts val="0"/>
              </a:spcBef>
              <a:spcAft>
                <a:spcPts val="1000"/>
              </a:spcAft>
              <a:buFont typeface="Symbol" panose="05050102010706020507" pitchFamily="18" charset="2"/>
              <a:buNone/>
              <a:tabLst>
                <a:tab pos="2321560" algn="l"/>
              </a:tabLst>
            </a:pPr>
            <a:endParaRPr lang="en-US" sz="1800" kern="1200" dirty="0">
              <a:solidFill>
                <a:srgbClr val="000000"/>
              </a:solidFill>
              <a:effectLst/>
              <a:latin typeface="Arial" panose="020B0604020202020204" pitchFamily="34" charset="0"/>
              <a:ea typeface="+mn-ea"/>
              <a:cs typeface="+mn-cs"/>
            </a:endParaRPr>
          </a:p>
          <a:p>
            <a:pPr marL="0" marR="0" lvl="0" indent="0">
              <a:lnSpc>
                <a:spcPct val="115000"/>
              </a:lnSpc>
              <a:spcBef>
                <a:spcPts val="0"/>
              </a:spcBef>
              <a:spcAft>
                <a:spcPts val="1000"/>
              </a:spcAft>
              <a:buFont typeface="Symbol" panose="05050102010706020507" pitchFamily="18" charset="2"/>
              <a:buNone/>
              <a:tabLst>
                <a:tab pos="2321560" algn="l"/>
              </a:tabLst>
            </a:pPr>
            <a:r>
              <a:rPr lang="en-US" sz="1800" kern="1200" dirty="0">
                <a:solidFill>
                  <a:srgbClr val="000000"/>
                </a:solidFill>
                <a:effectLst/>
                <a:latin typeface="Arial" panose="020B0604020202020204" pitchFamily="34" charset="0"/>
                <a:ea typeface="+mn-ea"/>
                <a:cs typeface="+mn-cs"/>
              </a:rPr>
              <a:t>………Let’s now talk about Seed Group 2 – the Trained Observers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Seed Group 2 –</a:t>
            </a:r>
            <a:r>
              <a:rPr lang="en-US" sz="1200" b="1" kern="1200" baseline="0" dirty="0">
                <a:solidFill>
                  <a:schemeClr val="tx1"/>
                </a:solidFill>
                <a:effectLst/>
                <a:latin typeface="+mn-lt"/>
                <a:ea typeface="+mn-ea"/>
                <a:cs typeface="+mn-cs"/>
              </a:rPr>
              <a:t> The Trained Observers</a:t>
            </a:r>
          </a:p>
          <a:p>
            <a:endParaRPr lang="en-US" sz="1200" b="1"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Esotericists know the astral plane, like a thick fog, is made up of the energies of glamour and illusion.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objective of the Trained Observer is penetrate the fog of the astral plane </a:t>
            </a:r>
            <a:r>
              <a:rPr lang="en-US" sz="1200" kern="1200" dirty="0">
                <a:solidFill>
                  <a:schemeClr val="tx1"/>
                </a:solidFill>
                <a:latin typeface="+mn-lt"/>
                <a:ea typeface="+mn-ea"/>
                <a:cs typeface="+mn-cs"/>
              </a:rPr>
              <a:t>with a bright light of the Soul. B</a:t>
            </a:r>
            <a:r>
              <a:rPr lang="en-US" sz="1200" kern="1200" dirty="0">
                <a:solidFill>
                  <a:schemeClr val="tx1"/>
                </a:solidFill>
                <a:effectLst/>
                <a:latin typeface="+mn-lt"/>
                <a:ea typeface="+mn-ea"/>
                <a:cs typeface="+mn-cs"/>
              </a:rPr>
              <a:t>y bringing </a:t>
            </a:r>
            <a:r>
              <a:rPr lang="en-US" sz="1200" i="0" kern="1200" dirty="0">
                <a:solidFill>
                  <a:schemeClr val="tx1"/>
                </a:solidFill>
                <a:effectLst/>
                <a:latin typeface="+mn-lt"/>
                <a:ea typeface="+mn-ea"/>
                <a:cs typeface="+mn-cs"/>
              </a:rPr>
              <a:t>the Soul’s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“light into dark places, </a:t>
            </a:r>
            <a:r>
              <a:rPr lang="en-US" sz="1200" i="0" kern="1200" dirty="0">
                <a:solidFill>
                  <a:schemeClr val="tx1"/>
                </a:solidFill>
                <a:effectLst/>
                <a:latin typeface="+mn-lt"/>
                <a:ea typeface="+mn-ea"/>
                <a:cs typeface="+mn-cs"/>
              </a:rPr>
              <a:t>it provides </a:t>
            </a:r>
            <a:r>
              <a:rPr lang="en-US" sz="1200" kern="1200" dirty="0">
                <a:solidFill>
                  <a:schemeClr val="tx1"/>
                </a:solidFill>
                <a:latin typeface="+mn-lt"/>
                <a:ea typeface="+mn-ea"/>
                <a:cs typeface="+mn-cs"/>
              </a:rPr>
              <a:t>direct knowledge, truth, understanding, and right interpretation. </a:t>
            </a:r>
            <a:r>
              <a:rPr lang="en-US" sz="1200" kern="1200" dirty="0">
                <a:solidFill>
                  <a:schemeClr val="tx1"/>
                </a:solidFill>
                <a:effectLst/>
                <a:latin typeface="+mn-lt"/>
                <a:ea typeface="+mn-ea"/>
                <a:cs typeface="+mn-cs"/>
              </a:rPr>
              <a:t>To do this work, the Trained </a:t>
            </a:r>
            <a:r>
              <a:rPr lang="en-US" sz="1200" kern="1200" baseline="0" dirty="0">
                <a:solidFill>
                  <a:schemeClr val="tx1"/>
                </a:solidFill>
                <a:latin typeface="+mn-lt"/>
                <a:ea typeface="+mn-ea"/>
                <a:cs typeface="+mn-cs"/>
              </a:rPr>
              <a:t>Observer</a:t>
            </a:r>
            <a:r>
              <a:rPr lang="en-US" sz="1200" kern="1200" dirty="0">
                <a:solidFill>
                  <a:schemeClr val="tx1"/>
                </a:solidFill>
                <a:latin typeface="+mn-lt"/>
                <a:ea typeface="+mn-ea"/>
                <a:cs typeface="+mn-cs"/>
              </a:rPr>
              <a:t> employs “right observation” of events and situations</a:t>
            </a:r>
            <a:r>
              <a:rPr lang="en-US" sz="1200" kern="1200" dirty="0">
                <a:solidFill>
                  <a:schemeClr val="tx1"/>
                </a:solidFill>
                <a:effectLst/>
                <a:latin typeface="+mn-lt"/>
                <a:ea typeface="+mn-ea"/>
                <a:cs typeface="+mn-cs"/>
              </a:rPr>
              <a:t> and withdraws from "center of activity" of events of lower 18 subplanes. He </a:t>
            </a:r>
            <a:r>
              <a:rPr lang="en-US" sz="1200" u="sng" kern="1200" dirty="0">
                <a:solidFill>
                  <a:schemeClr val="tx1"/>
                </a:solidFill>
                <a:effectLst/>
                <a:latin typeface="+mn-lt"/>
                <a:ea typeface="+mn-ea"/>
                <a:cs typeface="+mn-cs"/>
              </a:rPr>
              <a:t>becomes the observer</a:t>
            </a:r>
            <a:r>
              <a:rPr lang="en-US" sz="1200" kern="1200" dirty="0">
                <a:solidFill>
                  <a:schemeClr val="tx1"/>
                </a:solidFill>
                <a:effectLst/>
                <a:latin typeface="+mn-lt"/>
                <a:ea typeface="+mn-ea"/>
                <a:cs typeface="+mn-cs"/>
              </a:rPr>
              <a:t> and then radiates “truth” from the Soul level. </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For this work, he must </a:t>
            </a:r>
            <a:r>
              <a:rPr lang="en-US" sz="1200" kern="1200" baseline="0" dirty="0">
                <a:solidFill>
                  <a:schemeClr val="tx1"/>
                </a:solidFill>
                <a:latin typeface="+mn-lt"/>
                <a:ea typeface="+mn-ea"/>
                <a:cs typeface="+mn-cs"/>
              </a:rPr>
              <a:t>have the a</a:t>
            </a:r>
            <a:r>
              <a:rPr lang="en-US" sz="1200" kern="1200" dirty="0">
                <a:solidFill>
                  <a:schemeClr val="tx1"/>
                </a:solidFill>
                <a:latin typeface="+mn-lt"/>
                <a:ea typeface="+mn-ea"/>
                <a:cs typeface="+mn-cs"/>
              </a:rPr>
              <a:t>bility to simultaneously "</a:t>
            </a:r>
            <a:r>
              <a:rPr lang="en-US" sz="1200" i="1" kern="1200" dirty="0">
                <a:solidFill>
                  <a:schemeClr val="tx1"/>
                </a:solidFill>
                <a:latin typeface="+mn-lt"/>
                <a:ea typeface="+mn-ea"/>
                <a:cs typeface="+mn-cs"/>
              </a:rPr>
              <a:t>live</a:t>
            </a:r>
            <a:r>
              <a:rPr lang="en-US" sz="1200" i="1" kern="1200" baseline="0" dirty="0">
                <a:solidFill>
                  <a:schemeClr val="tx1"/>
                </a:solidFill>
                <a:latin typeface="+mn-lt"/>
                <a:ea typeface="+mn-ea"/>
                <a:cs typeface="+mn-cs"/>
              </a:rPr>
              <a:t> as a Soul</a:t>
            </a:r>
            <a:r>
              <a:rPr lang="en-US" sz="1200" i="1" kern="1200" dirty="0">
                <a:solidFill>
                  <a:schemeClr val="tx1"/>
                </a:solidFill>
                <a:latin typeface="+mn-lt"/>
                <a:ea typeface="+mn-ea"/>
                <a:cs typeface="+mn-cs"/>
              </a:rPr>
              <a:t> in the world</a:t>
            </a:r>
            <a:r>
              <a:rPr lang="en-US" sz="1200" kern="1200" dirty="0">
                <a:solidFill>
                  <a:schemeClr val="tx1"/>
                </a:solidFill>
                <a:latin typeface="+mn-lt"/>
                <a:ea typeface="+mn-ea"/>
                <a:cs typeface="+mn-cs"/>
              </a:rPr>
              <a:t>”, while not being identified or attached to the things or events of the physical</a:t>
            </a:r>
            <a:r>
              <a:rPr lang="en-US" sz="1200" kern="1200" baseline="0" dirty="0">
                <a:solidFill>
                  <a:schemeClr val="tx1"/>
                </a:solidFill>
                <a:latin typeface="+mn-lt"/>
                <a:ea typeface="+mn-ea"/>
                <a:cs typeface="+mn-cs"/>
              </a:rPr>
              <a:t> plane.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example of the Trained Observer in today’s world is the activity of the Journalist predominately in the Broadcast and Print media. He or she takes thoughtforms already in the mainstream media and national conversation and openly discusses them </a:t>
            </a:r>
            <a:r>
              <a:rPr lang="en-US" sz="1200" b="1" u="sng" kern="1200" dirty="0">
                <a:solidFill>
                  <a:schemeClr val="tx1"/>
                </a:solidFill>
                <a:effectLst/>
                <a:latin typeface="+mn-lt"/>
                <a:ea typeface="+mn-ea"/>
                <a:cs typeface="+mn-cs"/>
              </a:rPr>
              <a:t>dispassionately </a:t>
            </a:r>
            <a:r>
              <a:rPr lang="en-US" sz="1200" b="0" u="sng" kern="1200" dirty="0">
                <a:solidFill>
                  <a:schemeClr val="tx1"/>
                </a:solidFill>
                <a:effectLst/>
                <a:latin typeface="+mn-lt"/>
                <a:ea typeface="+mn-ea"/>
                <a:cs typeface="+mn-cs"/>
              </a:rPr>
              <a:t>or</a:t>
            </a:r>
            <a:r>
              <a:rPr lang="en-US" sz="1200" b="1" u="sng" kern="1200" dirty="0">
                <a:solidFill>
                  <a:schemeClr val="tx1"/>
                </a:solidFill>
                <a:effectLst/>
                <a:latin typeface="+mn-lt"/>
                <a:ea typeface="+mn-ea"/>
                <a:cs typeface="+mn-cs"/>
              </a:rPr>
              <a:t> objectively</a:t>
            </a:r>
            <a:r>
              <a:rPr lang="en-US" sz="1200" kern="1200" dirty="0">
                <a:solidFill>
                  <a:schemeClr val="tx1"/>
                </a:solidFill>
                <a:effectLst/>
                <a:latin typeface="+mn-lt"/>
                <a:ea typeface="+mn-ea"/>
                <a:cs typeface="+mn-cs"/>
              </a:rPr>
              <a:t> with the intention of presenting facts about a person, situation or event using various technologies in the global media: e.g. TV, Social media and the Internet.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when enough Trained Observers are coming from a place of </a:t>
            </a:r>
            <a:r>
              <a:rPr lang="en-US" sz="1200" b="1" kern="1200" dirty="0">
                <a:solidFill>
                  <a:schemeClr val="tx1"/>
                </a:solidFill>
                <a:effectLst/>
                <a:latin typeface="+mn-lt"/>
                <a:ea typeface="+mn-ea"/>
                <a:cs typeface="+mn-cs"/>
              </a:rPr>
              <a:t>“Truth”</a:t>
            </a:r>
            <a:r>
              <a:rPr lang="en-US" sz="1200" kern="1200" dirty="0">
                <a:solidFill>
                  <a:schemeClr val="tx1"/>
                </a:solidFill>
                <a:effectLst/>
                <a:latin typeface="+mn-lt"/>
                <a:ea typeface="+mn-ea"/>
                <a:cs typeface="+mn-cs"/>
              </a:rPr>
              <a:t>, they will not only help break up existing Maya, glamour and illusion, but also dissipate ancient and pernicious thoughtforms, e.g. war-like tendencies, energies of hate, and separativeness.  They will act as a bridge with forces emanating from the Soul level.  I’ll expand on the essence of Truth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type of focus aids the Hierarchy in working with advanced Service Workers and Initiates to reconcile conflicts existing between the left hand and right hand paths and will involve working with the "pairs of opposites" on the astral and mental planes.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a:lnSpc>
                <a:spcPct val="115000"/>
              </a:lnSpc>
              <a:spcBef>
                <a:spcPts val="600"/>
              </a:spcBef>
              <a:spcAft>
                <a:spcPts val="1000"/>
              </a:spcAft>
            </a:pPr>
            <a:r>
              <a:rPr lang="en-US" sz="1200" b="1" kern="1200" dirty="0">
                <a:solidFill>
                  <a:schemeClr val="tx1"/>
                </a:solidFill>
                <a:effectLst/>
                <a:latin typeface="+mn-lt"/>
                <a:ea typeface="+mn-ea"/>
                <a:cs typeface="+mn-cs"/>
              </a:rPr>
              <a:t>Communicating Truth:</a:t>
            </a:r>
          </a:p>
          <a:p>
            <a:pPr marL="0" marR="0">
              <a:lnSpc>
                <a:spcPct val="115000"/>
              </a:lnSpc>
              <a:spcBef>
                <a:spcPts val="600"/>
              </a:spcBef>
              <a:spcAft>
                <a:spcPts val="1000"/>
              </a:spcAft>
            </a:pPr>
            <a:endParaRPr lang="en-US" sz="1200" b="1" kern="1200" dirty="0">
              <a:solidFill>
                <a:schemeClr val="tx1"/>
              </a:solidFill>
              <a:effectLst/>
              <a:latin typeface="+mn-lt"/>
              <a:ea typeface="+mn-ea"/>
              <a:cs typeface="+mn-cs"/>
            </a:endParaRPr>
          </a:p>
          <a:p>
            <a:pPr marL="0" marR="0">
              <a:lnSpc>
                <a:spcPct val="115000"/>
              </a:lnSpc>
              <a:spcBef>
                <a:spcPts val="600"/>
              </a:spcBef>
              <a:spcAft>
                <a:spcPts val="1000"/>
              </a:spcAft>
            </a:pPr>
            <a:r>
              <a:rPr lang="en-US" sz="1200" b="0" kern="1200" dirty="0">
                <a:solidFill>
                  <a:schemeClr val="tx1"/>
                </a:solidFill>
                <a:effectLst/>
                <a:latin typeface="+mn-lt"/>
                <a:ea typeface="+mn-ea"/>
                <a:cs typeface="+mn-cs"/>
              </a:rPr>
              <a:t>Someone once said:</a:t>
            </a:r>
          </a:p>
          <a:p>
            <a:pPr marL="0" marR="0">
              <a:lnSpc>
                <a:spcPct val="115000"/>
              </a:lnSpc>
              <a:spcBef>
                <a:spcPts val="600"/>
              </a:spcBef>
              <a:spcAft>
                <a:spcPts val="1000"/>
              </a:spcAft>
            </a:pPr>
            <a:endParaRPr lang="en-US" sz="1200" b="0" kern="1200" dirty="0">
              <a:solidFill>
                <a:schemeClr val="tx1"/>
              </a:solidFill>
              <a:effectLst/>
              <a:latin typeface="+mn-lt"/>
              <a:ea typeface="+mn-ea"/>
              <a:cs typeface="+mn-cs"/>
            </a:endParaRPr>
          </a:p>
          <a:p>
            <a:pPr marL="457200" marR="0" lvl="1">
              <a:lnSpc>
                <a:spcPct val="115000"/>
              </a:lnSpc>
              <a:spcBef>
                <a:spcPts val="600"/>
              </a:spcBef>
              <a:spcAft>
                <a:spcPts val="1000"/>
              </a:spcAft>
            </a:pPr>
            <a:r>
              <a:rPr lang="en-US" sz="1800" b="0" i="1" dirty="0">
                <a:effectLst/>
                <a:latin typeface="Arial" panose="020B0604020202020204" pitchFamily="34" charset="0"/>
                <a:ea typeface="Times New Roman" panose="02020603050405020304" pitchFamily="18" charset="0"/>
              </a:rPr>
              <a:t>"Truth ought to be presented in such a way that it convinces without binding, and that it may appeal even without convincing.... and only the language of the heart can accomplish this."</a:t>
            </a:r>
            <a:r>
              <a:rPr lang="en-US" sz="1800" b="0" dirty="0">
                <a:effectLst/>
                <a:latin typeface="Arial" panose="020B0604020202020204" pitchFamily="34" charset="0"/>
                <a:ea typeface="Times New Roman" panose="02020603050405020304" pitchFamily="18" charset="0"/>
              </a:rPr>
              <a:t>				</a:t>
            </a:r>
          </a:p>
          <a:p>
            <a:pPr marL="0" marR="0">
              <a:lnSpc>
                <a:spcPct val="115000"/>
              </a:lnSpc>
              <a:spcBef>
                <a:spcPts val="600"/>
              </a:spcBef>
              <a:spcAft>
                <a:spcPts val="1000"/>
              </a:spcAft>
            </a:pPr>
            <a:endParaRPr lang="en-US" sz="1800" b="0" kern="1200" dirty="0">
              <a:solidFill>
                <a:schemeClr val="tx1"/>
              </a:solidFill>
              <a:effectLst/>
              <a:latin typeface="Arial" panose="020B0604020202020204" pitchFamily="34" charset="0"/>
              <a:ea typeface="+mn-ea"/>
              <a:cs typeface="+mn-cs"/>
            </a:endParaRPr>
          </a:p>
          <a:p>
            <a:pPr marL="0" marR="0" algn="just">
              <a:lnSpc>
                <a:spcPct val="120000"/>
              </a:lnSpc>
              <a:spcBef>
                <a:spcPts val="600"/>
              </a:spcBef>
              <a:spcAft>
                <a:spcPts val="600"/>
              </a:spcAft>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600"/>
              </a:spcAft>
            </a:pPr>
            <a:r>
              <a:rPr lang="en-AU" sz="1200" dirty="0">
                <a:effectLst/>
                <a:latin typeface="Arial" panose="020B0604020202020204" pitchFamily="34" charset="0"/>
                <a:ea typeface="Times New Roman" panose="02020603050405020304" pitchFamily="18" charset="0"/>
                <a:cs typeface="Arial" panose="020B0604020202020204" pitchFamily="34" charset="0"/>
              </a:rPr>
              <a:t>For the journalist or Communicator., the primary tools for communication are TV, Internet, blog-sites, Social Media, Facebook, Instagram, LinkedIn, YouTube, and many more. </a:t>
            </a:r>
          </a:p>
          <a:p>
            <a:pPr marL="628650" marR="0" lvl="1" indent="-171450" algn="just">
              <a:lnSpc>
                <a:spcPct val="1200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Regardless of country, people are using these for instant communication and is a means for spreading thoughtforms and ideas around the world.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20000"/>
              </a:lnSpc>
              <a:spcBef>
                <a:spcPts val="600"/>
              </a:spcBef>
              <a:spcAft>
                <a:spcPts val="600"/>
              </a:spcAft>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600"/>
              </a:spcAft>
            </a:pPr>
            <a:r>
              <a:rPr lang="en-AU" sz="1200" dirty="0">
                <a:effectLst/>
                <a:latin typeface="Arial" panose="020B0604020202020204" pitchFamily="34" charset="0"/>
                <a:ea typeface="Times New Roman" panose="02020603050405020304" pitchFamily="18" charset="0"/>
                <a:cs typeface="Arial" panose="020B0604020202020204" pitchFamily="34" charset="0"/>
              </a:rPr>
              <a:t>Referring to the “responsible” function </a:t>
            </a:r>
            <a:r>
              <a:rPr lang="en-AU" sz="1200" u="sng" dirty="0">
                <a:effectLst/>
                <a:latin typeface="Arial" panose="020B0604020202020204" pitchFamily="34" charset="0"/>
                <a:ea typeface="Times New Roman" panose="02020603050405020304" pitchFamily="18" charset="0"/>
                <a:cs typeface="Arial" panose="020B0604020202020204" pitchFamily="34" charset="0"/>
              </a:rPr>
              <a:t>of the media</a:t>
            </a:r>
            <a:r>
              <a:rPr lang="en-AU" sz="1200" dirty="0">
                <a:effectLst/>
                <a:latin typeface="Arial" panose="020B0604020202020204" pitchFamily="34" charset="0"/>
                <a:ea typeface="Times New Roman" panose="02020603050405020304" pitchFamily="18" charset="0"/>
                <a:cs typeface="Arial" panose="020B0604020202020204" pitchFamily="34" charset="0"/>
              </a:rPr>
              <a:t> within society, in 1971 </a:t>
            </a:r>
            <a:r>
              <a:rPr lang="en-US" sz="1200" dirty="0">
                <a:effectLst/>
                <a:latin typeface="Arial" panose="020B0604020202020204" pitchFamily="34" charset="0"/>
                <a:ea typeface="Times New Roman" panose="02020603050405020304" pitchFamily="18" charset="0"/>
                <a:cs typeface="Arial" panose="020B0604020202020204" pitchFamily="34" charset="0"/>
              </a:rPr>
              <a:t>US Supreme Court Justice Hugo Black commented regarding the release of the Pentagon Papers by the New York Times: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gn="just">
              <a:lnSpc>
                <a:spcPct val="120000"/>
              </a:lnSpc>
              <a:spcBef>
                <a:spcPts val="600"/>
              </a:spcBef>
              <a:spcAft>
                <a:spcPts val="600"/>
              </a:spcAft>
            </a:pPr>
            <a:endParaRPr lang="en-US" sz="1200" i="1"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lnSpc>
                <a:spcPct val="120000"/>
              </a:lnSpc>
              <a:spcBef>
                <a:spcPts val="600"/>
              </a:spcBef>
              <a:spcAft>
                <a:spcPts val="600"/>
              </a:spcAft>
            </a:pPr>
            <a:r>
              <a:rPr lang="en-US" sz="1200" i="1" dirty="0">
                <a:effectLst/>
                <a:latin typeface="Arial" panose="020B0604020202020204" pitchFamily="34" charset="0"/>
                <a:ea typeface="Times New Roman" panose="02020603050405020304" pitchFamily="18" charset="0"/>
                <a:cs typeface="Arial" panose="020B0604020202020204" pitchFamily="34" charset="0"/>
              </a:rPr>
              <a:t>In the First Amendment [United States Constitution] the </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Founding Fathers </a:t>
            </a:r>
            <a:r>
              <a:rPr lang="en-US" sz="1200" i="1" dirty="0">
                <a:effectLst/>
                <a:latin typeface="Arial" panose="020B0604020202020204" pitchFamily="34" charset="0"/>
                <a:ea typeface="Times New Roman" panose="02020603050405020304" pitchFamily="18" charset="0"/>
                <a:cs typeface="Arial" panose="020B0604020202020204" pitchFamily="34" charset="0"/>
              </a:rPr>
              <a:t>gave the free press the protection it must have to fulfill its essential role in our democracy. The press was to serve the governed, not the governors. The Government's power to censor the press was abolished so that the press would remain forever free to censure the Government. The press was protected so that it could bare the secrets of government and inform the people. Only a free and unrestrained press can effectively expose deception in government. And paramount among the responsibilities of a free press is the duty to prevent any part of the government from deceiving the people…"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AU" sz="1200" kern="1200" dirty="0">
                <a:solidFill>
                  <a:srgbClr val="000000"/>
                </a:solidFill>
                <a:effectLst/>
                <a:latin typeface="Arial" panose="020B0604020202020204" pitchFamily="34" charset="0"/>
                <a:ea typeface="+mn-ea"/>
                <a:cs typeface="Arial" panose="020B0604020202020204" pitchFamily="34" charset="0"/>
              </a:rPr>
              <a:t> </a:t>
            </a:r>
            <a:endParaRPr lang="en-US" sz="1200" dirty="0">
              <a:effectLst/>
              <a:latin typeface="Arial" panose="020B0604020202020204" pitchFamily="34" charset="0"/>
              <a:ea typeface="Arial Unicode MS" panose="020B0604020202020204" pitchFamily="34" charset="-128"/>
              <a:cs typeface="Times New Roman" panose="02020603050405020304" pitchFamily="18" charset="0"/>
            </a:endParaRPr>
          </a:p>
          <a:p>
            <a:pPr marL="0" marR="0" algn="just">
              <a:lnSpc>
                <a:spcPct val="120000"/>
              </a:lnSpc>
              <a:spcBef>
                <a:spcPts val="0"/>
              </a:spcBef>
              <a:spcAft>
                <a:spcPts val="0"/>
              </a:spcAft>
            </a:pPr>
            <a:r>
              <a:rPr lang="en-AU" sz="1200" kern="1200" dirty="0">
                <a:solidFill>
                  <a:srgbClr val="000000"/>
                </a:solidFill>
                <a:effectLst/>
                <a:latin typeface="Arial" panose="020B0604020202020204" pitchFamily="34" charset="0"/>
                <a:ea typeface="+mn-ea"/>
                <a:cs typeface="Arial" panose="020B0604020202020204" pitchFamily="34" charset="0"/>
              </a:rPr>
              <a:t>With so many forms of technology in today’s world to choose from, many are using them to spread higher truths and values through podcasts, websites, Zoom webinars and conferences. </a:t>
            </a:r>
          </a:p>
          <a:p>
            <a:pPr marL="0" marR="0" algn="just">
              <a:lnSpc>
                <a:spcPct val="120000"/>
              </a:lnSpc>
              <a:spcBef>
                <a:spcPts val="0"/>
              </a:spcBef>
              <a:spcAft>
                <a:spcPts val="0"/>
              </a:spcAft>
            </a:pPr>
            <a:endParaRPr lang="en-AU" sz="1200" kern="1200" dirty="0">
              <a:solidFill>
                <a:srgbClr val="000000"/>
              </a:solidFill>
              <a:effectLst/>
              <a:latin typeface="Arial" panose="020B0604020202020204" pitchFamily="34" charset="0"/>
              <a:ea typeface="+mn-ea"/>
              <a:cs typeface="Arial" panose="020B0604020202020204" pitchFamily="34" charset="0"/>
            </a:endParaRPr>
          </a:p>
          <a:p>
            <a:pPr marL="0" marR="0" algn="just">
              <a:lnSpc>
                <a:spcPct val="120000"/>
              </a:lnSpc>
              <a:spcBef>
                <a:spcPts val="0"/>
              </a:spcBef>
              <a:spcAft>
                <a:spcPts val="0"/>
              </a:spcAft>
            </a:pPr>
            <a:r>
              <a:rPr lang="en-AU" sz="1200" kern="1200" dirty="0">
                <a:solidFill>
                  <a:srgbClr val="000000"/>
                </a:solidFill>
                <a:effectLst/>
                <a:latin typeface="Arial" panose="020B0604020202020204" pitchFamily="34" charset="0"/>
                <a:ea typeface="+mn-ea"/>
                <a:cs typeface="Arial" panose="020B0604020202020204" pitchFamily="34" charset="0"/>
              </a:rPr>
              <a:t>However, the opposite is also happening with those who have the intent of spreading lies and deception, thus subverting truth. The Trained Observer’s work here is to operate with a detached and dispassionate mind, and communicate the “truth” objectively in the global media and the political arena.</a:t>
            </a:r>
            <a:endParaRPr lang="en-US" sz="1200" dirty="0">
              <a:effectLst/>
              <a:latin typeface="Arial" panose="020B0604020202020204" pitchFamily="34" charset="0"/>
              <a:ea typeface="Arial Unicode MS" panose="020B0604020202020204" pitchFamily="34" charset="-128"/>
              <a:cs typeface="Times New Roman" panose="02020603050405020304" pitchFamily="18" charset="0"/>
            </a:endParaRPr>
          </a:p>
          <a:p>
            <a:pPr marL="0" marR="0">
              <a:lnSpc>
                <a:spcPct val="115000"/>
              </a:lnSpc>
              <a:spcBef>
                <a:spcPts val="600"/>
              </a:spcBef>
              <a:spcAft>
                <a:spcPts val="1000"/>
              </a:spcAft>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a:p>
        </p:txBody>
      </p:sp>
    </p:spTree>
    <p:extLst>
      <p:ext uri="{BB962C8B-B14F-4D97-AF65-F5344CB8AC3E}">
        <p14:creationId xmlns:p14="http://schemas.microsoft.com/office/powerpoint/2010/main" val="246220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10/9/2021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a:extLst>
              <a:ext uri="{FF2B5EF4-FFF2-40B4-BE49-F238E27FC236}">
                <a16:creationId xmlns:a16="http://schemas.microsoft.com/office/drawing/2014/main" id="{5A5080F4-489B-4519-999D-C0BE54871E92}"/>
              </a:ext>
            </a:extLst>
          </p:cNvPr>
          <p:cNvSpPr txBox="1"/>
          <p:nvPr/>
        </p:nvSpPr>
        <p:spPr>
          <a:xfrm>
            <a:off x="11723" y="4800600"/>
            <a:ext cx="9144000" cy="2000548"/>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Subjective Influences through </a:t>
            </a:r>
          </a:p>
          <a:p>
            <a:pPr algn="ctr"/>
            <a:r>
              <a:rPr lang="en-US" sz="4400" b="1" dirty="0">
                <a:solidFill>
                  <a:schemeClr val="bg1"/>
                </a:solidFill>
                <a:latin typeface="Arial" panose="020B0604020202020204" pitchFamily="34" charset="0"/>
                <a:cs typeface="Arial" panose="020B0604020202020204" pitchFamily="34" charset="0"/>
              </a:rPr>
              <a:t>the 10 Seed Groups</a:t>
            </a:r>
          </a:p>
          <a:p>
            <a:pPr algn="ctr"/>
            <a:r>
              <a:rPr lang="en-US" sz="3600" b="1" dirty="0">
                <a:solidFill>
                  <a:schemeClr val="bg1"/>
                </a:solidFill>
                <a:latin typeface="Arial" panose="020B0604020202020204" pitchFamily="34" charset="0"/>
                <a:cs typeface="Arial" panose="020B0604020202020204" pitchFamily="34" charset="0"/>
              </a:rPr>
              <a:t>By David E. Hopper</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914400" y="4351109"/>
            <a:ext cx="7086600" cy="2354491"/>
          </a:xfrm>
          <a:prstGeom prst="rect">
            <a:avLst/>
          </a:prstGeom>
        </p:spPr>
        <p:txBody>
          <a:bodyPr wrap="square">
            <a:spAutoFit/>
          </a:bodyPr>
          <a:lstStyle/>
          <a:p>
            <a:pPr marL="341313" indent="-341313">
              <a:spcBef>
                <a:spcPts val="864"/>
              </a:spcBef>
              <a:buFont typeface="Arial" panose="020B0604020202020204" pitchFamily="34" charset="0"/>
              <a:buChar char="•"/>
            </a:pPr>
            <a:r>
              <a:rPr lang="en-US" sz="4400" b="1" dirty="0">
                <a:latin typeface="Arial" panose="020B0604020202020204" pitchFamily="34" charset="0"/>
                <a:cs typeface="Arial" panose="020B0604020202020204" pitchFamily="34" charset="0"/>
              </a:rPr>
              <a:t>Discerning Truth</a:t>
            </a:r>
          </a:p>
          <a:p>
            <a:pPr marL="341313" indent="-341313">
              <a:spcBef>
                <a:spcPts val="864"/>
              </a:spcBef>
              <a:buFont typeface="Arial" panose="020B0604020202020204" pitchFamily="34" charset="0"/>
              <a:buChar char="•"/>
            </a:pPr>
            <a:r>
              <a:rPr lang="en-US" altLang="en-US" sz="4400" b="1" dirty="0">
                <a:latin typeface="Arial" panose="020B0604020202020204" pitchFamily="34" charset="0"/>
                <a:cs typeface="Arial" panose="020B0604020202020204" pitchFamily="34" charset="0"/>
              </a:rPr>
              <a:t>Forces of Deception</a:t>
            </a:r>
          </a:p>
          <a:p>
            <a:pPr marL="341313" indent="-341313">
              <a:spcBef>
                <a:spcPts val="864"/>
              </a:spcBef>
              <a:buFont typeface="Arial" panose="020B0604020202020204" pitchFamily="34" charset="0"/>
              <a:buChar char="•"/>
            </a:pPr>
            <a:r>
              <a:rPr lang="en-US" altLang="en-US" sz="4400" b="1" dirty="0">
                <a:latin typeface="Arial" panose="020B0604020202020204" pitchFamily="34" charset="0"/>
                <a:cs typeface="Arial" panose="020B0604020202020204" pitchFamily="34" charset="0"/>
              </a:rPr>
              <a:t>Tactics of Black Lodge</a:t>
            </a:r>
          </a:p>
        </p:txBody>
      </p:sp>
      <p:pic>
        <p:nvPicPr>
          <p:cNvPr id="3" name="Picture 2" descr="\\Indy\m\BOOK\Images\Observer.jpg"/>
          <p:cNvPicPr>
            <a:picLocks noChangeAspect="1" noChangeArrowheads="1"/>
          </p:cNvPicPr>
          <p:nvPr/>
        </p:nvPicPr>
        <p:blipFill rotWithShape="1">
          <a:blip r:embed="rId3" cstate="print">
            <a:grayscl/>
            <a:lum bright="-2000"/>
            <a:extLst>
              <a:ext uri="{28A0092B-C50C-407E-A947-70E740481C1C}">
                <a14:useLocalDpi xmlns:a14="http://schemas.microsoft.com/office/drawing/2010/main" val="0"/>
              </a:ext>
            </a:extLst>
          </a:blip>
          <a:srcRect t="3488"/>
          <a:stretch/>
        </p:blipFill>
        <p:spPr bwMode="auto">
          <a:xfrm>
            <a:off x="457198" y="368956"/>
            <a:ext cx="4177919" cy="3593443"/>
          </a:xfrm>
          <a:prstGeom prst="rect">
            <a:avLst/>
          </a:prstGeom>
          <a:solidFill>
            <a:schemeClr val="bg1"/>
          </a:solidFill>
        </p:spPr>
      </p:pic>
      <p:sp>
        <p:nvSpPr>
          <p:cNvPr id="4" name="Rectangle 3"/>
          <p:cNvSpPr/>
          <p:nvPr/>
        </p:nvSpPr>
        <p:spPr>
          <a:xfrm>
            <a:off x="4724400" y="739676"/>
            <a:ext cx="4191000" cy="2308324"/>
          </a:xfrm>
          <a:prstGeom prst="rect">
            <a:avLst/>
          </a:prstGeom>
        </p:spPr>
        <p:txBody>
          <a:bodyPr wrap="square">
            <a:spAutoFit/>
          </a:bodyPr>
          <a:lstStyle/>
          <a:p>
            <a:pPr algn="ctr"/>
            <a:r>
              <a:rPr lang="en-US" altLang="en-US" sz="4800" b="1" dirty="0">
                <a:latin typeface="Century" panose="02040604050505020304" pitchFamily="18" charset="0"/>
                <a:cs typeface="Arial" pitchFamily="34" charset="0"/>
              </a:rPr>
              <a:t>Seed Group 2  </a:t>
            </a:r>
          </a:p>
          <a:p>
            <a:pPr algn="ctr"/>
            <a:r>
              <a:rPr lang="en-US" altLang="en-US" sz="4800" b="1" dirty="0">
                <a:latin typeface="Century" panose="02040604050505020304" pitchFamily="18" charset="0"/>
                <a:cs typeface="Arial" pitchFamily="34" charset="0"/>
              </a:rPr>
              <a:t>Trained Observers</a:t>
            </a:r>
            <a:endParaRPr lang="en-US" sz="4800" dirty="0">
              <a:latin typeface="Century" panose="02040604050505020304" pitchFamily="18" charset="0"/>
              <a:cs typeface="Arial" pitchFamily="34" charset="0"/>
            </a:endParaRPr>
          </a:p>
        </p:txBody>
      </p:sp>
    </p:spTree>
    <p:extLst>
      <p:ext uri="{BB962C8B-B14F-4D97-AF65-F5344CB8AC3E}">
        <p14:creationId xmlns:p14="http://schemas.microsoft.com/office/powerpoint/2010/main" val="316115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4429542"/>
            <a:ext cx="9144000" cy="2123658"/>
          </a:xfrm>
          <a:prstGeom prst="rect">
            <a:avLst/>
          </a:prstGeom>
        </p:spPr>
        <p:txBody>
          <a:bodyPr wrap="square">
            <a:spAutoFit/>
          </a:bodyPr>
          <a:lstStyle/>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Deception in “Post Truth” Era</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Edward Bernays  + W.R. Hearst</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Activities by Trained Observers</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6019800" y="1402140"/>
            <a:ext cx="2920439" cy="1569660"/>
          </a:xfrm>
          <a:prstGeom prst="rect">
            <a:avLst/>
          </a:prstGeom>
        </p:spPr>
        <p:txBody>
          <a:bodyPr wrap="square">
            <a:spAutoFit/>
          </a:bodyPr>
          <a:lstStyle/>
          <a:p>
            <a:pPr algn="ctr"/>
            <a:r>
              <a:rPr lang="en-US" altLang="en-US" sz="4800" b="1" dirty="0">
                <a:latin typeface="Century" panose="02040604050505020304" pitchFamily="18" charset="0"/>
                <a:cs typeface="Arial" pitchFamily="34" charset="0"/>
              </a:rPr>
              <a:t>Media Influence</a:t>
            </a:r>
            <a:endParaRPr lang="en-US" sz="4800" dirty="0">
              <a:latin typeface="Century" panose="02040604050505020304" pitchFamily="18" charset="0"/>
              <a:cs typeface="Arial" pitchFamily="34" charset="0"/>
            </a:endParaRPr>
          </a:p>
        </p:txBody>
      </p:sp>
      <p:pic>
        <p:nvPicPr>
          <p:cNvPr id="3" name="Picture 2">
            <a:extLst>
              <a:ext uri="{FF2B5EF4-FFF2-40B4-BE49-F238E27FC236}">
                <a16:creationId xmlns:a16="http://schemas.microsoft.com/office/drawing/2014/main" id="{33B2F3A0-F25A-4A30-AB51-309BF6384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2544679" cy="3581400"/>
          </a:xfrm>
          <a:prstGeom prst="rect">
            <a:avLst/>
          </a:prstGeom>
        </p:spPr>
      </p:pic>
      <p:graphicFrame>
        <p:nvGraphicFramePr>
          <p:cNvPr id="2" name="Object 1">
            <a:extLst>
              <a:ext uri="{FF2B5EF4-FFF2-40B4-BE49-F238E27FC236}">
                <a16:creationId xmlns:a16="http://schemas.microsoft.com/office/drawing/2014/main" id="{2A97EC51-6387-499F-A436-E180E4F0A118}"/>
              </a:ext>
            </a:extLst>
          </p:cNvPr>
          <p:cNvGraphicFramePr>
            <a:graphicFrameLocks noChangeAspect="1"/>
          </p:cNvGraphicFramePr>
          <p:nvPr>
            <p:extLst>
              <p:ext uri="{D42A27DB-BD31-4B8C-83A1-F6EECF244321}">
                <p14:modId xmlns:p14="http://schemas.microsoft.com/office/powerpoint/2010/main" val="971701540"/>
              </p:ext>
            </p:extLst>
          </p:nvPr>
        </p:nvGraphicFramePr>
        <p:xfrm>
          <a:off x="3048000" y="533400"/>
          <a:ext cx="2655746" cy="3581400"/>
        </p:xfrm>
        <a:graphic>
          <a:graphicData uri="http://schemas.openxmlformats.org/presentationml/2006/ole">
            <mc:AlternateContent xmlns:mc="http://schemas.openxmlformats.org/markup-compatibility/2006">
              <mc:Choice xmlns:v="urn:schemas-microsoft-com:vml" Requires="v">
                <p:oleObj name="Bitmap Image" r:id="rId4" imgW="2295360" imgH="3095640" progId="Paint.Picture">
                  <p:embed/>
                </p:oleObj>
              </mc:Choice>
              <mc:Fallback>
                <p:oleObj name="Bitmap Image" r:id="rId4" imgW="2295360" imgH="3095640" progId="Paint.Picture">
                  <p:embed/>
                  <p:pic>
                    <p:nvPicPr>
                      <p:cNvPr id="0" name=""/>
                      <p:cNvPicPr/>
                      <p:nvPr/>
                    </p:nvPicPr>
                    <p:blipFill>
                      <a:blip r:embed="rId5"/>
                      <a:stretch>
                        <a:fillRect/>
                      </a:stretch>
                    </p:blipFill>
                    <p:spPr>
                      <a:xfrm>
                        <a:off x="3048000" y="533400"/>
                        <a:ext cx="2655746" cy="3581400"/>
                      </a:xfrm>
                      <a:prstGeom prst="rect">
                        <a:avLst/>
                      </a:prstGeom>
                    </p:spPr>
                  </p:pic>
                </p:oleObj>
              </mc:Fallback>
            </mc:AlternateContent>
          </a:graphicData>
        </a:graphic>
      </p:graphicFrame>
    </p:spTree>
    <p:extLst>
      <p:ext uri="{BB962C8B-B14F-4D97-AF65-F5344CB8AC3E}">
        <p14:creationId xmlns:p14="http://schemas.microsoft.com/office/powerpoint/2010/main" val="14346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Rectangle 1"/>
          <p:cNvSpPr/>
          <p:nvPr/>
        </p:nvSpPr>
        <p:spPr>
          <a:xfrm>
            <a:off x="685800" y="228600"/>
            <a:ext cx="7646822" cy="1446550"/>
          </a:xfrm>
          <a:prstGeom prst="rect">
            <a:avLst/>
          </a:prstGeom>
          <a:gradFill>
            <a:gsLst>
              <a:gs pos="0">
                <a:srgbClr val="E2F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4400" b="1" dirty="0">
                <a:latin typeface="Arial" panose="020B0604020202020204" pitchFamily="34" charset="0"/>
                <a:cs typeface="Arial" panose="020B0604020202020204" pitchFamily="34" charset="0"/>
              </a:rPr>
              <a:t>Tasks for the </a:t>
            </a:r>
          </a:p>
          <a:p>
            <a:pPr algn="ctr"/>
            <a:r>
              <a:rPr lang="en-US" sz="4400" b="1" dirty="0">
                <a:latin typeface="Arial" panose="020B0604020202020204" pitchFamily="34" charset="0"/>
                <a:cs typeface="Arial" panose="020B0604020202020204" pitchFamily="34" charset="0"/>
              </a:rPr>
              <a:t>Trained Observers</a:t>
            </a:r>
            <a:endParaRPr lang="en-US" altLang="en-US" sz="4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22837BD-3C04-4BF1-BB8F-BC913F53CC1F}"/>
              </a:ext>
            </a:extLst>
          </p:cNvPr>
          <p:cNvPicPr>
            <a:picLocks noChangeAspect="1"/>
          </p:cNvPicPr>
          <p:nvPr/>
        </p:nvPicPr>
        <p:blipFill>
          <a:blip r:embed="rId3"/>
          <a:stretch>
            <a:fillRect/>
          </a:stretch>
        </p:blipFill>
        <p:spPr>
          <a:xfrm>
            <a:off x="685800" y="1752600"/>
            <a:ext cx="7646822" cy="4876800"/>
          </a:xfrm>
          <a:prstGeom prst="rect">
            <a:avLst/>
          </a:prstGeom>
        </p:spPr>
      </p:pic>
    </p:spTree>
    <p:extLst>
      <p:ext uri="{BB962C8B-B14F-4D97-AF65-F5344CB8AC3E}">
        <p14:creationId xmlns:p14="http://schemas.microsoft.com/office/powerpoint/2010/main" val="328496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676400" y="228600"/>
            <a:ext cx="6096000" cy="769441"/>
          </a:xfrm>
          <a:prstGeom prst="rect">
            <a:avLst/>
          </a:prstGeom>
          <a:noFill/>
          <a:ln w="9525">
            <a:noFill/>
            <a:miter lim="800000"/>
            <a:headEnd/>
            <a:tailEnd/>
          </a:ln>
        </p:spPr>
        <p:txBody>
          <a:bodyPr wrap="square">
            <a:spAutoFit/>
          </a:bodyPr>
          <a:lstStyle/>
          <a:p>
            <a:pPr marL="231775" indent="-231775">
              <a:spcAft>
                <a:spcPts val="600"/>
              </a:spcAft>
              <a:buSzPct val="80000"/>
              <a:buFontTx/>
              <a:buNone/>
            </a:pPr>
            <a:r>
              <a:rPr lang="en-US" sz="4400" b="1" kern="1200" dirty="0">
                <a:solidFill>
                  <a:schemeClr val="bg1"/>
                </a:solidFill>
                <a:latin typeface="+mn-lt"/>
                <a:ea typeface="+mn-ea"/>
                <a:cs typeface="+mn-cs"/>
              </a:rPr>
              <a:t>“New Emerging Vision”</a:t>
            </a:r>
          </a:p>
        </p:txBody>
      </p:sp>
      <p:pic>
        <p:nvPicPr>
          <p:cNvPr id="6" name="Picture 5">
            <a:extLst>
              <a:ext uri="{FF2B5EF4-FFF2-40B4-BE49-F238E27FC236}">
                <a16:creationId xmlns:a16="http://schemas.microsoft.com/office/drawing/2014/main" id="{09CCFC0C-7B2B-4B4A-8667-79EEFB9BD1FB}"/>
              </a:ext>
            </a:extLst>
          </p:cNvPr>
          <p:cNvPicPr>
            <a:picLocks noChangeAspect="1"/>
          </p:cNvPicPr>
          <p:nvPr/>
        </p:nvPicPr>
        <p:blipFill>
          <a:blip r:embed="rId3"/>
          <a:stretch>
            <a:fillRect/>
          </a:stretch>
        </p:blipFill>
        <p:spPr>
          <a:xfrm>
            <a:off x="1447800" y="1219200"/>
            <a:ext cx="6096000" cy="4162322"/>
          </a:xfrm>
          <a:prstGeom prst="rect">
            <a:avLst/>
          </a:prstGeom>
        </p:spPr>
      </p:pic>
      <p:sp>
        <p:nvSpPr>
          <p:cNvPr id="7" name="Text Box 4">
            <a:extLst>
              <a:ext uri="{FF2B5EF4-FFF2-40B4-BE49-F238E27FC236}">
                <a16:creationId xmlns:a16="http://schemas.microsoft.com/office/drawing/2014/main" id="{9C4197E6-ACE9-40FF-A3B4-1EB2FEAEF8A2}"/>
              </a:ext>
            </a:extLst>
          </p:cNvPr>
          <p:cNvSpPr txBox="1">
            <a:spLocks noChangeArrowheads="1"/>
          </p:cNvSpPr>
          <p:nvPr/>
        </p:nvSpPr>
        <p:spPr bwMode="auto">
          <a:xfrm>
            <a:off x="1066800" y="5243661"/>
            <a:ext cx="7086600" cy="1461939"/>
          </a:xfrm>
          <a:prstGeom prst="rect">
            <a:avLst/>
          </a:prstGeom>
          <a:noFill/>
          <a:ln w="9525">
            <a:noFill/>
            <a:miter lim="800000"/>
            <a:headEnd/>
            <a:tailEnd/>
          </a:ln>
        </p:spPr>
        <p:txBody>
          <a:bodyPr wrap="square">
            <a:spAutoFit/>
          </a:bodyPr>
          <a:lstStyle/>
          <a:p>
            <a:pPr marL="285750" indent="-285750" algn="ctr">
              <a:spcAft>
                <a:spcPts val="600"/>
              </a:spcAft>
              <a:buSzPct val="85000"/>
              <a:buFont typeface="Arial" pitchFamily="34" charset="0"/>
              <a:buChar char="•"/>
            </a:pPr>
            <a:r>
              <a:rPr lang="en-US" altLang="en-US" sz="4200" b="1" dirty="0">
                <a:solidFill>
                  <a:schemeClr val="bg1"/>
                </a:solidFill>
              </a:rPr>
              <a:t>Next Shift in  Consciousness</a:t>
            </a:r>
          </a:p>
          <a:p>
            <a:pPr marL="285750" indent="-285750" algn="ctr">
              <a:spcAft>
                <a:spcPts val="600"/>
              </a:spcAft>
              <a:buSzPct val="85000"/>
              <a:buFont typeface="Arial" pitchFamily="34" charset="0"/>
              <a:buChar char="•"/>
            </a:pPr>
            <a:r>
              <a:rPr lang="en-US" sz="4200" b="1" dirty="0">
                <a:solidFill>
                  <a:schemeClr val="bg1"/>
                </a:solidFill>
                <a:cs typeface="Arial" pitchFamily="34" charset="0"/>
              </a:rPr>
              <a:t>Need New Level of Thinking</a:t>
            </a:r>
          </a:p>
        </p:txBody>
      </p:sp>
    </p:spTree>
    <p:extLst>
      <p:ext uri="{BB962C8B-B14F-4D97-AF65-F5344CB8AC3E}">
        <p14:creationId xmlns:p14="http://schemas.microsoft.com/office/powerpoint/2010/main" val="16606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248400" y="2076033"/>
            <a:ext cx="2895600" cy="3046988"/>
          </a:xfrm>
          <a:prstGeom prst="rect">
            <a:avLst/>
          </a:prstGeom>
        </p:spPr>
        <p:txBody>
          <a:bodyPr wrap="square">
            <a:spAutoFit/>
          </a:bodyPr>
          <a:lstStyle/>
          <a:p>
            <a:pPr>
              <a:spcBef>
                <a:spcPts val="1200"/>
              </a:spcBef>
              <a:spcAft>
                <a:spcPts val="1000"/>
              </a:spcAft>
            </a:pPr>
            <a:r>
              <a:rPr lang="en-US" altLang="en-US" sz="4800" b="1" dirty="0">
                <a:solidFill>
                  <a:schemeClr val="bg1"/>
                </a:solidFill>
                <a:latin typeface="Arial" panose="020B0604020202020204" pitchFamily="34" charset="0"/>
                <a:cs typeface="Arial" panose="020B0604020202020204" pitchFamily="34" charset="0"/>
              </a:rPr>
              <a:t>Using the Esoteric Sense</a:t>
            </a:r>
          </a:p>
        </p:txBody>
      </p:sp>
      <p:pic>
        <p:nvPicPr>
          <p:cNvPr id="6" name="Picture 5">
            <a:extLst>
              <a:ext uri="{FF2B5EF4-FFF2-40B4-BE49-F238E27FC236}">
                <a16:creationId xmlns:a16="http://schemas.microsoft.com/office/drawing/2014/main" id="{B98B161E-042A-4474-A3DC-75BDA4EC661F}"/>
              </a:ext>
            </a:extLst>
          </p:cNvPr>
          <p:cNvPicPr>
            <a:picLocks noChangeAspect="1"/>
          </p:cNvPicPr>
          <p:nvPr/>
        </p:nvPicPr>
        <p:blipFill rotWithShape="1">
          <a:blip r:embed="rId3"/>
          <a:srcRect l="6684" r="7540"/>
          <a:stretch/>
        </p:blipFill>
        <p:spPr>
          <a:xfrm>
            <a:off x="228600" y="1102046"/>
            <a:ext cx="5867400" cy="4841554"/>
          </a:xfrm>
          <a:prstGeom prst="rect">
            <a:avLst/>
          </a:prstGeom>
        </p:spPr>
      </p:pic>
    </p:spTree>
    <p:extLst>
      <p:ext uri="{BB962C8B-B14F-4D97-AF65-F5344CB8AC3E}">
        <p14:creationId xmlns:p14="http://schemas.microsoft.com/office/powerpoint/2010/main" val="125146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4191000" y="2133600"/>
            <a:ext cx="5181600" cy="3708708"/>
          </a:xfrm>
          <a:prstGeom prst="rect">
            <a:avLst/>
          </a:prstGeom>
        </p:spPr>
        <p:txBody>
          <a:bodyPr wrap="square">
            <a:spAutoFit/>
          </a:bodyPr>
          <a:lstStyle/>
          <a:p>
            <a:pPr marL="338138" lvl="1" indent="-338138">
              <a:spcBef>
                <a:spcPts val="864"/>
              </a:spcBef>
              <a:buSzPct val="100000"/>
              <a:buFont typeface="Arial" pitchFamily="34" charset="0"/>
              <a:buChar char="•"/>
            </a:pPr>
            <a:r>
              <a:rPr lang="en-US" altLang="en-US" sz="4400" b="1" dirty="0">
                <a:solidFill>
                  <a:schemeClr val="tx2">
                    <a:lumMod val="75000"/>
                  </a:schemeClr>
                </a:solidFill>
                <a:latin typeface="Arial" panose="020B0604020202020204" pitchFamily="34" charset="0"/>
                <a:cs typeface="Arial" panose="020B0604020202020204" pitchFamily="34" charset="0"/>
              </a:rPr>
              <a:t>Know Thyself</a:t>
            </a:r>
          </a:p>
          <a:p>
            <a:pPr marL="338138" lvl="1" indent="-338138">
              <a:spcBef>
                <a:spcPts val="864"/>
              </a:spcBef>
              <a:buSzPct val="100000"/>
              <a:buFont typeface="Arial" pitchFamily="34" charset="0"/>
              <a:buChar char="•"/>
            </a:pPr>
            <a:r>
              <a:rPr lang="en-US" altLang="en-US" sz="4400" b="1" dirty="0">
                <a:solidFill>
                  <a:schemeClr val="tx2">
                    <a:lumMod val="75000"/>
                  </a:schemeClr>
                </a:solidFill>
                <a:latin typeface="Arial" panose="020B0604020202020204" pitchFamily="34" charset="0"/>
                <a:cs typeface="Arial" panose="020B0604020202020204" pitchFamily="34" charset="0"/>
              </a:rPr>
              <a:t>Rules and Commandments </a:t>
            </a:r>
          </a:p>
          <a:p>
            <a:pPr marL="473075" lvl="1" indent="-473075">
              <a:spcBef>
                <a:spcPts val="864"/>
              </a:spcBef>
              <a:buSzPct val="100000"/>
            </a:pPr>
            <a:r>
              <a:rPr lang="en-US" altLang="en-US" sz="4400" b="1" dirty="0">
                <a:solidFill>
                  <a:schemeClr val="tx2">
                    <a:lumMod val="75000"/>
                  </a:schemeClr>
                </a:solidFill>
                <a:latin typeface="Arial" panose="020B0604020202020204" pitchFamily="34" charset="0"/>
                <a:cs typeface="Arial" panose="020B0604020202020204" pitchFamily="34" charset="0"/>
              </a:rPr>
              <a:t>   from Yoga Sutras</a:t>
            </a:r>
          </a:p>
        </p:txBody>
      </p:sp>
      <p:sp>
        <p:nvSpPr>
          <p:cNvPr id="5" name="Rectangle 4"/>
          <p:cNvSpPr/>
          <p:nvPr/>
        </p:nvSpPr>
        <p:spPr>
          <a:xfrm>
            <a:off x="685800" y="228600"/>
            <a:ext cx="7620000" cy="830997"/>
          </a:xfrm>
          <a:prstGeom prst="rect">
            <a:avLst/>
          </a:prstGeom>
        </p:spPr>
        <p:txBody>
          <a:bodyPr wrap="square">
            <a:spAutoFit/>
          </a:bodyPr>
          <a:lstStyle/>
          <a:p>
            <a:pPr algn="ctr"/>
            <a:r>
              <a:rPr lang="en-US" altLang="en-US" sz="4800" b="1" dirty="0">
                <a:solidFill>
                  <a:schemeClr val="tx2">
                    <a:lumMod val="75000"/>
                  </a:schemeClr>
                </a:solidFill>
                <a:latin typeface="Century" panose="02040604050505020304" pitchFamily="18" charset="0"/>
                <a:cs typeface="Arial" pitchFamily="34" charset="0"/>
              </a:rPr>
              <a:t>Know Thyself</a:t>
            </a:r>
            <a:endParaRPr lang="en-US" sz="4800" dirty="0">
              <a:solidFill>
                <a:schemeClr val="tx2">
                  <a:lumMod val="75000"/>
                </a:schemeClr>
              </a:solidFill>
              <a:latin typeface="Century" panose="02040604050505020304" pitchFamily="18"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2" y="1419233"/>
            <a:ext cx="3718798" cy="4981567"/>
          </a:xfrm>
          <a:prstGeom prst="rect">
            <a:avLst/>
          </a:prstGeom>
          <a:noFill/>
          <a:ln w="101600" cmpd="sng">
            <a:solidFill>
              <a:srgbClr val="2B67A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671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0">
              <a:schemeClr val="tx2">
                <a:lumMod val="40000"/>
                <a:lumOff val="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24200" y="2590800"/>
            <a:ext cx="6019800" cy="830997"/>
          </a:xfrm>
          <a:prstGeom prst="rect">
            <a:avLst/>
          </a:prstGeom>
          <a:noFill/>
          <a:ln w="9525">
            <a:noFill/>
            <a:miter lim="800000"/>
            <a:headEnd/>
            <a:tailEnd/>
          </a:ln>
        </p:spPr>
        <p:txBody>
          <a:bodyPr wrap="square">
            <a:spAutoFit/>
          </a:bodyPr>
          <a:lstStyle/>
          <a:p>
            <a:pPr algn="ctr"/>
            <a:endParaRPr lang="en-US" altLang="en-US" sz="4800" b="1" u="sng" dirty="0">
              <a:solidFill>
                <a:schemeClr val="tx1"/>
              </a:solidFill>
            </a:endParaRPr>
          </a:p>
        </p:txBody>
      </p:sp>
      <p:sp>
        <p:nvSpPr>
          <p:cNvPr id="10" name="Text Box 4"/>
          <p:cNvSpPr txBox="1">
            <a:spLocks noChangeArrowheads="1"/>
          </p:cNvSpPr>
          <p:nvPr/>
        </p:nvSpPr>
        <p:spPr bwMode="auto">
          <a:xfrm>
            <a:off x="76200" y="1524000"/>
            <a:ext cx="7924800" cy="3708708"/>
          </a:xfrm>
          <a:prstGeom prst="rect">
            <a:avLst/>
          </a:prstGeom>
          <a:noFill/>
          <a:ln w="9525">
            <a:noFill/>
            <a:miter lim="800000"/>
            <a:headEnd/>
            <a:tailEnd/>
          </a:ln>
        </p:spPr>
        <p:txBody>
          <a:bodyPr wrap="square">
            <a:spAutoFit/>
          </a:bodyPr>
          <a:lstStyle/>
          <a:p>
            <a:pPr marL="231775" indent="-231775">
              <a:spcAft>
                <a:spcPts val="600"/>
              </a:spcAft>
              <a:buSzPct val="80000"/>
              <a:buFont typeface="Arial" pitchFamily="34" charset="0"/>
              <a:buChar char="•"/>
            </a:pPr>
            <a:r>
              <a:rPr lang="en-US" sz="4400" b="1" dirty="0">
                <a:ln>
                  <a:solidFill>
                    <a:schemeClr val="tx2">
                      <a:lumMod val="60000"/>
                      <a:lumOff val="40000"/>
                    </a:schemeClr>
                  </a:solidFill>
                </a:ln>
                <a:solidFill>
                  <a:srgbClr val="3C62AE"/>
                </a:solidFill>
                <a:latin typeface="Arial" panose="020B0604020202020204" pitchFamily="34" charset="0"/>
                <a:cs typeface="Arial" panose="020B0604020202020204" pitchFamily="34" charset="0"/>
              </a:rPr>
              <a:t>Shift in Human Consciousness</a:t>
            </a:r>
          </a:p>
          <a:p>
            <a:pPr marL="231775" indent="-231775">
              <a:spcAft>
                <a:spcPts val="600"/>
              </a:spcAft>
              <a:buSzPct val="80000"/>
              <a:buFont typeface="Arial" pitchFamily="34" charset="0"/>
              <a:buChar char="•"/>
            </a:pPr>
            <a:r>
              <a:rPr lang="en-US" sz="4400" b="1" dirty="0">
                <a:ln>
                  <a:solidFill>
                    <a:schemeClr val="tx2">
                      <a:lumMod val="60000"/>
                      <a:lumOff val="40000"/>
                    </a:schemeClr>
                  </a:solidFill>
                </a:ln>
                <a:solidFill>
                  <a:srgbClr val="3C62AE"/>
                </a:solidFill>
                <a:latin typeface="Arial" panose="020B0604020202020204" pitchFamily="34" charset="0"/>
                <a:cs typeface="Arial" panose="020B0604020202020204" pitchFamily="34" charset="0"/>
              </a:rPr>
              <a:t>Stage of Forerunner to 2025</a:t>
            </a:r>
          </a:p>
          <a:p>
            <a:pPr marL="231775" indent="-231775">
              <a:spcAft>
                <a:spcPts val="600"/>
              </a:spcAft>
              <a:buSzPct val="80000"/>
              <a:buFont typeface="Arial" pitchFamily="34" charset="0"/>
              <a:buChar char="•"/>
            </a:pPr>
            <a:r>
              <a:rPr lang="en-US" sz="4400" b="1" dirty="0">
                <a:ln>
                  <a:solidFill>
                    <a:schemeClr val="tx2">
                      <a:lumMod val="60000"/>
                      <a:lumOff val="40000"/>
                    </a:schemeClr>
                  </a:solidFill>
                </a:ln>
                <a:solidFill>
                  <a:srgbClr val="3C62AE"/>
                </a:solidFill>
                <a:latin typeface="Arial" panose="020B0604020202020204" pitchFamily="34" charset="0"/>
                <a:cs typeface="Arial" panose="020B0604020202020204" pitchFamily="34" charset="0"/>
              </a:rPr>
              <a:t>Paradigm Shift in</a:t>
            </a:r>
          </a:p>
          <a:p>
            <a:pPr>
              <a:spcAft>
                <a:spcPts val="600"/>
              </a:spcAft>
              <a:buSzPct val="80000"/>
            </a:pPr>
            <a:r>
              <a:rPr lang="en-US" sz="4400" b="1" dirty="0">
                <a:ln>
                  <a:solidFill>
                    <a:schemeClr val="tx2">
                      <a:lumMod val="60000"/>
                      <a:lumOff val="40000"/>
                    </a:schemeClr>
                  </a:solidFill>
                </a:ln>
                <a:solidFill>
                  <a:srgbClr val="3C62AE"/>
                </a:solidFill>
                <a:latin typeface="Arial" panose="020B0604020202020204" pitchFamily="34" charset="0"/>
                <a:cs typeface="Arial" panose="020B0604020202020204" pitchFamily="34" charset="0"/>
              </a:rPr>
              <a:t> Consciousness</a:t>
            </a:r>
          </a:p>
        </p:txBody>
      </p:sp>
      <p:sp>
        <p:nvSpPr>
          <p:cNvPr id="6" name="Text Box 4"/>
          <p:cNvSpPr txBox="1">
            <a:spLocks noChangeArrowheads="1"/>
          </p:cNvSpPr>
          <p:nvPr/>
        </p:nvSpPr>
        <p:spPr bwMode="auto">
          <a:xfrm>
            <a:off x="762000" y="372070"/>
            <a:ext cx="7924800" cy="830997"/>
          </a:xfrm>
          <a:prstGeom prst="rect">
            <a:avLst/>
          </a:prstGeom>
          <a:noFill/>
          <a:ln w="9525">
            <a:noFill/>
            <a:miter lim="800000"/>
            <a:headEnd/>
            <a:tailEnd/>
          </a:ln>
        </p:spPr>
        <p:txBody>
          <a:bodyPr wrap="square">
            <a:spAutoFit/>
          </a:bodyPr>
          <a:lstStyle/>
          <a:p>
            <a:pPr marL="285750" indent="-285750" algn="ctr">
              <a:buSzPct val="60000"/>
            </a:pPr>
            <a:r>
              <a:rPr lang="en-US" sz="4800" b="1" dirty="0">
                <a:ln>
                  <a:solidFill>
                    <a:schemeClr val="tx2">
                      <a:lumMod val="40000"/>
                      <a:lumOff val="60000"/>
                    </a:schemeClr>
                  </a:solidFill>
                </a:ln>
                <a:latin typeface="Century" panose="02040604050505020304" pitchFamily="18" charset="0"/>
                <a:cs typeface="Arial" panose="020B0604020202020204" pitchFamily="34" charset="0"/>
              </a:rPr>
              <a:t>Stage of Forerunner</a:t>
            </a:r>
            <a:endParaRPr lang="en-US" altLang="en-US" sz="4800" b="1" u="sng" dirty="0">
              <a:ln>
                <a:solidFill>
                  <a:schemeClr val="tx2">
                    <a:lumMod val="40000"/>
                    <a:lumOff val="60000"/>
                  </a:schemeClr>
                </a:solidFill>
              </a:ln>
              <a:latin typeface="Century" panose="020406040505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FB5F2736-D72E-4692-87FA-A2500AADC3D8}"/>
              </a:ext>
            </a:extLst>
          </p:cNvPr>
          <p:cNvPicPr>
            <a:picLocks noChangeAspect="1"/>
          </p:cNvPicPr>
          <p:nvPr/>
        </p:nvPicPr>
        <p:blipFill>
          <a:blip r:embed="rId3"/>
          <a:stretch>
            <a:fillRect/>
          </a:stretch>
        </p:blipFill>
        <p:spPr>
          <a:xfrm>
            <a:off x="5848724" y="3810000"/>
            <a:ext cx="2990476" cy="28380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5859959"/>
            <a:ext cx="9144000" cy="769441"/>
          </a:xfrm>
          <a:prstGeom prst="rect">
            <a:avLst/>
          </a:prstGeom>
          <a:noFill/>
          <a:ln w="9525">
            <a:noFill/>
            <a:miter lim="800000"/>
            <a:headEnd/>
            <a:tailEnd/>
          </a:ln>
        </p:spPr>
        <p:txBody>
          <a:bodyPr wrap="square">
            <a:spAutoFit/>
          </a:bodyPr>
          <a:lstStyle/>
          <a:p>
            <a:pPr algn="ctr">
              <a:buSzPct val="85000"/>
            </a:pPr>
            <a:r>
              <a:rPr lang="en-US" altLang="en-US" sz="4400" b="1" dirty="0">
                <a:solidFill>
                  <a:schemeClr val="bg1"/>
                </a:solidFill>
                <a:latin typeface="Arial" panose="020B0604020202020204" pitchFamily="34" charset="0"/>
                <a:cs typeface="Arial" panose="020B0604020202020204" pitchFamily="34" charset="0"/>
              </a:rPr>
              <a:t>Implementing Creative Solutions </a:t>
            </a:r>
          </a:p>
        </p:txBody>
      </p:sp>
      <p:sp>
        <p:nvSpPr>
          <p:cNvPr id="9" name="Text Box 4"/>
          <p:cNvSpPr txBox="1">
            <a:spLocks noChangeArrowheads="1"/>
          </p:cNvSpPr>
          <p:nvPr/>
        </p:nvSpPr>
        <p:spPr bwMode="auto">
          <a:xfrm>
            <a:off x="1371600" y="152400"/>
            <a:ext cx="7010400" cy="830997"/>
          </a:xfrm>
          <a:prstGeom prst="rect">
            <a:avLst/>
          </a:prstGeom>
          <a:noFill/>
          <a:ln w="9525">
            <a:noFill/>
            <a:miter lim="800000"/>
            <a:headEnd/>
            <a:tailEnd/>
          </a:ln>
        </p:spPr>
        <p:txBody>
          <a:bodyPr wrap="square">
            <a:spAutoFit/>
          </a:bodyPr>
          <a:lstStyle/>
          <a:p>
            <a:pPr marL="285750" indent="-285750">
              <a:buSzPct val="60000"/>
            </a:pPr>
            <a:r>
              <a:rPr lang="en-US" sz="4800" b="1" dirty="0">
                <a:solidFill>
                  <a:schemeClr val="bg1"/>
                </a:solidFill>
                <a:latin typeface="Arial" panose="020B0604020202020204" pitchFamily="34" charset="0"/>
                <a:cs typeface="Arial" panose="020B0604020202020204" pitchFamily="34" charset="0"/>
              </a:rPr>
              <a:t>Subjective Influences</a:t>
            </a:r>
            <a:endParaRPr lang="en-US" altLang="en-US" sz="4800" b="1" u="sng"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9EC83C1-7E56-41C0-8147-8FE3193F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1114425"/>
            <a:ext cx="6153150" cy="4629150"/>
          </a:xfrm>
          <a:prstGeom prst="rect">
            <a:avLst/>
          </a:prstGeom>
        </p:spPr>
      </p:pic>
    </p:spTree>
    <p:extLst>
      <p:ext uri="{BB962C8B-B14F-4D97-AF65-F5344CB8AC3E}">
        <p14:creationId xmlns:p14="http://schemas.microsoft.com/office/powerpoint/2010/main" val="159040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1676400" y="228600"/>
            <a:ext cx="5715000" cy="923330"/>
          </a:xfrm>
          <a:prstGeom prst="rect">
            <a:avLst/>
          </a:prstGeom>
          <a:noFill/>
        </p:spPr>
        <p:txBody>
          <a:bodyPr wrap="square" rtlCol="0">
            <a:spAutoFit/>
          </a:bodyPr>
          <a:lstStyle/>
          <a:p>
            <a:r>
              <a:rPr lang="en-US" sz="5400" b="1" dirty="0">
                <a:solidFill>
                  <a:schemeClr val="bg1"/>
                </a:solidFill>
                <a:latin typeface="Century" panose="02040604050505020304" pitchFamily="18" charset="0"/>
              </a:rPr>
              <a:t>3  Types of Force</a:t>
            </a:r>
          </a:p>
        </p:txBody>
      </p:sp>
      <p:sp>
        <p:nvSpPr>
          <p:cNvPr id="11" name="TextBox 10"/>
          <p:cNvSpPr txBox="1"/>
          <p:nvPr/>
        </p:nvSpPr>
        <p:spPr>
          <a:xfrm>
            <a:off x="304800" y="4648200"/>
            <a:ext cx="8763000" cy="2031325"/>
          </a:xfrm>
          <a:prstGeom prst="rect">
            <a:avLst/>
          </a:prstGeom>
          <a:noFill/>
        </p:spPr>
        <p:txBody>
          <a:bodyPr wrap="square" rtlCol="0">
            <a:spAutoFit/>
          </a:bodyPr>
          <a:lstStyle/>
          <a:p>
            <a:pPr marL="571500" indent="-571500">
              <a:buFont typeface="Arial" panose="020B0604020202020204" pitchFamily="34" charset="0"/>
              <a:buChar char="•"/>
            </a:pPr>
            <a:r>
              <a:rPr lang="en-US" sz="4200" b="1" i="1" dirty="0">
                <a:solidFill>
                  <a:schemeClr val="bg1"/>
                </a:solidFill>
                <a:latin typeface="Arial" panose="020B0604020202020204" pitchFamily="34" charset="0"/>
                <a:cs typeface="Arial" panose="020B0604020202020204" pitchFamily="34" charset="0"/>
              </a:rPr>
              <a:t>Old Tradition – Resist change</a:t>
            </a:r>
          </a:p>
          <a:p>
            <a:pPr marL="571500" indent="-571500">
              <a:buFont typeface="Arial" panose="020B0604020202020204" pitchFamily="34" charset="0"/>
              <a:buChar char="•"/>
            </a:pPr>
            <a:r>
              <a:rPr lang="en-US" altLang="en-US" sz="4200" b="1" i="1" dirty="0">
                <a:solidFill>
                  <a:schemeClr val="bg1"/>
                </a:solidFill>
                <a:latin typeface="Arial" panose="020B0604020202020204" pitchFamily="34" charset="0"/>
                <a:cs typeface="Arial" panose="020B0604020202020204" pitchFamily="34" charset="0"/>
              </a:rPr>
              <a:t>Inner Group of Mystics</a:t>
            </a:r>
          </a:p>
          <a:p>
            <a:pPr marL="571500" indent="-571500">
              <a:buFont typeface="Arial" panose="020B0604020202020204" pitchFamily="34" charset="0"/>
              <a:buChar char="•"/>
            </a:pPr>
            <a:r>
              <a:rPr lang="en-US" altLang="en-US" sz="4200" b="1" i="1" dirty="0">
                <a:solidFill>
                  <a:schemeClr val="bg1"/>
                </a:solidFill>
                <a:latin typeface="Arial" panose="020B0604020202020204" pitchFamily="34" charset="0"/>
                <a:cs typeface="Arial" panose="020B0604020202020204" pitchFamily="34" charset="0"/>
              </a:rPr>
              <a:t>Masses of Humanity</a:t>
            </a:r>
            <a:endParaRPr lang="en-US" altLang="en-US" sz="42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706A57-0829-4A12-B94A-1D96715E908A}"/>
              </a:ext>
            </a:extLst>
          </p:cNvPr>
          <p:cNvPicPr>
            <a:picLocks noChangeAspect="1"/>
          </p:cNvPicPr>
          <p:nvPr/>
        </p:nvPicPr>
        <p:blipFill>
          <a:blip r:embed="rId3"/>
          <a:stretch>
            <a:fillRect/>
          </a:stretch>
        </p:blipFill>
        <p:spPr>
          <a:xfrm>
            <a:off x="1539034" y="1382930"/>
            <a:ext cx="6080966" cy="29604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24200" y="2590800"/>
            <a:ext cx="6019800" cy="830997"/>
          </a:xfrm>
          <a:prstGeom prst="rect">
            <a:avLst/>
          </a:prstGeom>
          <a:noFill/>
          <a:ln w="9525">
            <a:noFill/>
            <a:miter lim="800000"/>
            <a:headEnd/>
            <a:tailEnd/>
          </a:ln>
        </p:spPr>
        <p:txBody>
          <a:bodyPr wrap="square">
            <a:spAutoFit/>
          </a:bodyPr>
          <a:lstStyle/>
          <a:p>
            <a:pPr algn="ctr"/>
            <a:endParaRPr lang="en-US" altLang="en-US" sz="4800" b="1" u="sng" dirty="0">
              <a:solidFill>
                <a:schemeClr val="tx1"/>
              </a:solidFill>
            </a:endParaRPr>
          </a:p>
        </p:txBody>
      </p:sp>
      <p:sp>
        <p:nvSpPr>
          <p:cNvPr id="8" name="Text Box 4"/>
          <p:cNvSpPr txBox="1">
            <a:spLocks noChangeArrowheads="1"/>
          </p:cNvSpPr>
          <p:nvPr/>
        </p:nvSpPr>
        <p:spPr bwMode="auto">
          <a:xfrm>
            <a:off x="76200" y="229850"/>
            <a:ext cx="8991600" cy="1446550"/>
          </a:xfrm>
          <a:prstGeom prst="rect">
            <a:avLst/>
          </a:prstGeom>
          <a:noFill/>
          <a:ln w="9525">
            <a:noFill/>
            <a:miter lim="800000"/>
            <a:headEnd/>
            <a:tailEnd/>
          </a:ln>
        </p:spPr>
        <p:txBody>
          <a:bodyPr wrap="square">
            <a:spAutoFit/>
          </a:bodyPr>
          <a:lstStyle/>
          <a:p>
            <a:pPr marL="285750" indent="-285750" algn="ctr">
              <a:buSzPct val="60000"/>
            </a:pPr>
            <a:r>
              <a:rPr lang="en-US" altLang="en-US" sz="4400" dirty="0">
                <a:ln>
                  <a:solidFill>
                    <a:schemeClr val="bg2"/>
                  </a:solidFill>
                </a:ln>
                <a:solidFill>
                  <a:schemeClr val="bg1"/>
                </a:solidFill>
                <a:latin typeface="Century" panose="02040604050505020304" pitchFamily="18" charset="0"/>
                <a:cs typeface="Arial" pitchFamily="34" charset="0"/>
              </a:rPr>
              <a:t>Conclaves – </a:t>
            </a:r>
          </a:p>
          <a:p>
            <a:pPr marL="285750" indent="-285750" algn="ctr">
              <a:buSzPct val="60000"/>
            </a:pPr>
            <a:r>
              <a:rPr lang="en-US" altLang="en-US" sz="4400" dirty="0">
                <a:ln>
                  <a:solidFill>
                    <a:schemeClr val="bg2"/>
                  </a:solidFill>
                </a:ln>
                <a:solidFill>
                  <a:schemeClr val="bg1"/>
                </a:solidFill>
                <a:latin typeface="Century" panose="02040604050505020304" pitchFamily="18" charset="0"/>
                <a:cs typeface="Arial" pitchFamily="34" charset="0"/>
              </a:rPr>
              <a:t>A Gathering of Masters</a:t>
            </a:r>
          </a:p>
        </p:txBody>
      </p:sp>
      <p:sp>
        <p:nvSpPr>
          <p:cNvPr id="9" name="Text Box 4"/>
          <p:cNvSpPr txBox="1">
            <a:spLocks noChangeArrowheads="1"/>
          </p:cNvSpPr>
          <p:nvPr/>
        </p:nvSpPr>
        <p:spPr bwMode="auto">
          <a:xfrm>
            <a:off x="5943601" y="2448342"/>
            <a:ext cx="3124199" cy="2123658"/>
          </a:xfrm>
          <a:prstGeom prst="rect">
            <a:avLst/>
          </a:prstGeom>
          <a:noFill/>
          <a:ln w="9525">
            <a:noFill/>
            <a:miter lim="800000"/>
            <a:headEnd/>
            <a:tailEnd/>
          </a:ln>
        </p:spPr>
        <p:txBody>
          <a:bodyPr wrap="square">
            <a:spAutoFit/>
          </a:bodyPr>
          <a:lstStyle/>
          <a:p>
            <a:r>
              <a:rPr lang="en-US" sz="4400" b="1" kern="1200" dirty="0">
                <a:solidFill>
                  <a:schemeClr val="bg1"/>
                </a:solidFill>
                <a:effectLst/>
                <a:latin typeface="Arial" panose="020B0604020202020204" pitchFamily="34" charset="0"/>
                <a:ea typeface="+mn-ea"/>
              </a:rPr>
              <a:t>Impulses  precipitate as Crises</a:t>
            </a:r>
            <a:endParaRPr lang="en-US" sz="4400" dirty="0">
              <a:ln>
                <a:solidFill>
                  <a:schemeClr val="bg2"/>
                </a:solidFill>
              </a:ln>
              <a:solidFill>
                <a:schemeClr val="bg1"/>
              </a:solidFill>
            </a:endParaRPr>
          </a:p>
        </p:txBody>
      </p:sp>
      <p:pic>
        <p:nvPicPr>
          <p:cNvPr id="6" name="Picture 2">
            <a:extLst>
              <a:ext uri="{FF2B5EF4-FFF2-40B4-BE49-F238E27FC236}">
                <a16:creationId xmlns:a16="http://schemas.microsoft.com/office/drawing/2014/main" id="{BE1B3ADF-8BF1-4A05-AF6B-25273D7C0150}"/>
              </a:ext>
            </a:extLst>
          </p:cNvPr>
          <p:cNvPicPr>
            <a:picLocks noChangeAspect="1" noChangeArrowheads="1"/>
          </p:cNvPicPr>
          <p:nvPr/>
        </p:nvPicPr>
        <p:blipFill>
          <a:blip r:embed="rId3" cstate="print">
            <a:lum bright="-10000"/>
          </a:blip>
          <a:srcRect/>
          <a:stretch>
            <a:fillRect/>
          </a:stretch>
        </p:blipFill>
        <p:spPr bwMode="auto">
          <a:xfrm>
            <a:off x="304801" y="2126781"/>
            <a:ext cx="5326052" cy="3893019"/>
          </a:xfrm>
          <a:prstGeom prst="rect">
            <a:avLst/>
          </a:prstGeom>
          <a:solidFill>
            <a:schemeClr val="accent1"/>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4F8C"/>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09600" y="4521131"/>
            <a:ext cx="8305800" cy="2108269"/>
          </a:xfrm>
          <a:prstGeom prst="rect">
            <a:avLst/>
          </a:prstGeom>
          <a:noFill/>
          <a:ln w="9525">
            <a:noFill/>
            <a:miter lim="800000"/>
            <a:headEnd/>
            <a:tailEnd/>
          </a:ln>
        </p:spPr>
        <p:txBody>
          <a:bodyPr wrap="square">
            <a:spAutoFit/>
          </a:bodyPr>
          <a:lstStyle/>
          <a:p>
            <a:pPr marL="285750" indent="-285750">
              <a:spcAft>
                <a:spcPts val="600"/>
              </a:spcAft>
              <a:buSzPct val="85000"/>
              <a:buFont typeface="Arial" pitchFamily="34" charset="0"/>
              <a:buChar char="•"/>
            </a:pPr>
            <a:r>
              <a:rPr lang="en-US" altLang="en-US" sz="4200" b="1" dirty="0">
                <a:solidFill>
                  <a:schemeClr val="bg2"/>
                </a:solidFill>
              </a:rPr>
              <a:t>An Impulse of Evolution</a:t>
            </a:r>
          </a:p>
          <a:p>
            <a:pPr marL="285750" indent="-285750">
              <a:spcAft>
                <a:spcPts val="600"/>
              </a:spcAft>
              <a:buSzPct val="85000"/>
              <a:buFont typeface="Arial" pitchFamily="34" charset="0"/>
              <a:buChar char="•"/>
            </a:pPr>
            <a:r>
              <a:rPr lang="en-US" sz="4200" b="1" dirty="0">
                <a:solidFill>
                  <a:schemeClr val="bg2"/>
                </a:solidFill>
                <a:cs typeface="Arial" pitchFamily="34" charset="0"/>
              </a:rPr>
              <a:t>Service Workers Bring Cohesion and Rhythm to 10 Seed Groups</a:t>
            </a:r>
          </a:p>
        </p:txBody>
      </p:sp>
      <p:sp>
        <p:nvSpPr>
          <p:cNvPr id="8" name="Text Box 4"/>
          <p:cNvSpPr txBox="1">
            <a:spLocks noChangeArrowheads="1"/>
          </p:cNvSpPr>
          <p:nvPr/>
        </p:nvSpPr>
        <p:spPr bwMode="auto">
          <a:xfrm>
            <a:off x="1981200" y="144959"/>
            <a:ext cx="5410200" cy="769441"/>
          </a:xfrm>
          <a:prstGeom prst="rect">
            <a:avLst/>
          </a:prstGeom>
          <a:noFill/>
          <a:ln w="9525">
            <a:noFill/>
            <a:miter lim="800000"/>
            <a:headEnd/>
            <a:tailEnd/>
          </a:ln>
        </p:spPr>
        <p:txBody>
          <a:bodyPr wrap="square">
            <a:spAutoFit/>
          </a:bodyPr>
          <a:lstStyle/>
          <a:p>
            <a:pPr marL="285750" indent="-285750">
              <a:buSzPct val="60000"/>
            </a:pPr>
            <a:r>
              <a:rPr lang="en-US" altLang="en-US" sz="4400" b="1" dirty="0">
                <a:solidFill>
                  <a:schemeClr val="bg2"/>
                </a:solidFill>
                <a:latin typeface="Century" panose="02040604050505020304" pitchFamily="18" charset="0"/>
                <a:cs typeface="Arial" pitchFamily="34" charset="0"/>
              </a:rPr>
              <a:t>Earlier Conclaves</a:t>
            </a:r>
          </a:p>
        </p:txBody>
      </p:sp>
      <p:pic>
        <p:nvPicPr>
          <p:cNvPr id="5" name="Picture 4">
            <a:extLst>
              <a:ext uri="{FF2B5EF4-FFF2-40B4-BE49-F238E27FC236}">
                <a16:creationId xmlns:a16="http://schemas.microsoft.com/office/drawing/2014/main" id="{201AAB86-634A-4050-A2BE-CF94DEA7863E}"/>
              </a:ext>
            </a:extLst>
          </p:cNvPr>
          <p:cNvPicPr>
            <a:picLocks noChangeAspect="1"/>
          </p:cNvPicPr>
          <p:nvPr/>
        </p:nvPicPr>
        <p:blipFill rotWithShape="1">
          <a:blip r:embed="rId3"/>
          <a:srcRect b="6939"/>
          <a:stretch/>
        </p:blipFill>
        <p:spPr>
          <a:xfrm>
            <a:off x="1658076" y="1028641"/>
            <a:ext cx="5809524" cy="33147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1828800" y="304800"/>
            <a:ext cx="5410200" cy="830997"/>
          </a:xfrm>
          <a:prstGeom prst="rect">
            <a:avLst/>
          </a:prstGeom>
          <a:noFill/>
          <a:ln w="9525">
            <a:noFill/>
            <a:miter lim="800000"/>
            <a:headEnd/>
            <a:tailEnd/>
          </a:ln>
        </p:spPr>
        <p:txBody>
          <a:bodyPr wrap="square">
            <a:spAutoFit/>
          </a:bodyPr>
          <a:lstStyle/>
          <a:p>
            <a:pPr marL="285750" indent="-285750" algn="ctr">
              <a:buSzPct val="60000"/>
            </a:pPr>
            <a:r>
              <a:rPr lang="en-US" altLang="en-US" sz="4800" b="1" dirty="0">
                <a:solidFill>
                  <a:schemeClr val="bg1"/>
                </a:solidFill>
                <a:latin typeface="Century" panose="02040604050505020304" pitchFamily="18" charset="0"/>
                <a:cs typeface="Arial" panose="020B0604020202020204" pitchFamily="34" charset="0"/>
              </a:rPr>
              <a:t>Conclave of 1925</a:t>
            </a:r>
            <a:endParaRPr lang="en-US" altLang="en-US" sz="5400" b="1" dirty="0">
              <a:solidFill>
                <a:schemeClr val="bg1"/>
              </a:solidFill>
              <a:latin typeface="Century" panose="02040604050505020304" pitchFamily="18" charset="0"/>
              <a:cs typeface="Arial" pitchFamily="34" charset="0"/>
            </a:endParaRPr>
          </a:p>
        </p:txBody>
      </p:sp>
      <p:sp>
        <p:nvSpPr>
          <p:cNvPr id="5" name="Text Box 4">
            <a:extLst>
              <a:ext uri="{FF2B5EF4-FFF2-40B4-BE49-F238E27FC236}">
                <a16:creationId xmlns:a16="http://schemas.microsoft.com/office/drawing/2014/main" id="{CD2BD548-669E-40EF-B02A-65AA039C53E8}"/>
              </a:ext>
            </a:extLst>
          </p:cNvPr>
          <p:cNvSpPr txBox="1">
            <a:spLocks noChangeArrowheads="1"/>
          </p:cNvSpPr>
          <p:nvPr/>
        </p:nvSpPr>
        <p:spPr bwMode="auto">
          <a:xfrm>
            <a:off x="6619876" y="2314813"/>
            <a:ext cx="2295524" cy="3323987"/>
          </a:xfrm>
          <a:prstGeom prst="rect">
            <a:avLst/>
          </a:prstGeom>
          <a:noFill/>
          <a:ln w="9525">
            <a:noFill/>
            <a:miter lim="800000"/>
            <a:headEnd/>
            <a:tailEnd/>
          </a:ln>
        </p:spPr>
        <p:txBody>
          <a:bodyPr wrap="square">
            <a:spAutoFit/>
          </a:bodyPr>
          <a:lstStyle/>
          <a:p>
            <a:pPr>
              <a:spcAft>
                <a:spcPts val="600"/>
              </a:spcAft>
              <a:buSzPct val="85000"/>
            </a:pPr>
            <a:r>
              <a:rPr lang="en-US" altLang="en-US" sz="4200" b="1" dirty="0">
                <a:solidFill>
                  <a:schemeClr val="bg1"/>
                </a:solidFill>
              </a:rPr>
              <a:t>Energies and Impacts from Hierarchy </a:t>
            </a:r>
            <a:endParaRPr lang="en-US" sz="4200" b="1" dirty="0">
              <a:solidFill>
                <a:schemeClr val="bg1"/>
              </a:solidFill>
              <a:cs typeface="Arial" pitchFamily="34" charset="0"/>
            </a:endParaRPr>
          </a:p>
        </p:txBody>
      </p:sp>
      <p:pic>
        <p:nvPicPr>
          <p:cNvPr id="4" name="Picture 3">
            <a:extLst>
              <a:ext uri="{FF2B5EF4-FFF2-40B4-BE49-F238E27FC236}">
                <a16:creationId xmlns:a16="http://schemas.microsoft.com/office/drawing/2014/main" id="{576004DC-9A3C-4986-8CDF-BCA8C3E62239}"/>
              </a:ext>
            </a:extLst>
          </p:cNvPr>
          <p:cNvPicPr>
            <a:picLocks noChangeAspect="1"/>
          </p:cNvPicPr>
          <p:nvPr/>
        </p:nvPicPr>
        <p:blipFill rotWithShape="1">
          <a:blip r:embed="rId3">
            <a:extLst>
              <a:ext uri="{28A0092B-C50C-407E-A947-70E740481C1C}">
                <a14:useLocalDpi xmlns:a14="http://schemas.microsoft.com/office/drawing/2010/main" val="0"/>
              </a:ext>
            </a:extLst>
          </a:blip>
          <a:srcRect l="2573"/>
          <a:stretch/>
        </p:blipFill>
        <p:spPr>
          <a:xfrm>
            <a:off x="466725" y="1676400"/>
            <a:ext cx="5781675" cy="4397330"/>
          </a:xfrm>
          <a:prstGeom prst="rect">
            <a:avLst/>
          </a:prstGeom>
        </p:spPr>
      </p:pic>
    </p:spTree>
    <p:extLst>
      <p:ext uri="{BB962C8B-B14F-4D97-AF65-F5344CB8AC3E}">
        <p14:creationId xmlns:p14="http://schemas.microsoft.com/office/powerpoint/2010/main" val="340356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81000" y="2971800"/>
            <a:ext cx="8534400" cy="3708708"/>
          </a:xfrm>
          <a:prstGeom prst="rect">
            <a:avLst/>
          </a:prstGeom>
        </p:spPr>
        <p:txBody>
          <a:bodyPr wrap="square">
            <a:spAutoFit/>
          </a:bodyPr>
          <a:lstStyle/>
          <a:p>
            <a:pPr marL="341313" indent="-341313">
              <a:spcBef>
                <a:spcPts val="864"/>
              </a:spcBef>
              <a:buFont typeface="Arial" panose="020B0604020202020204" pitchFamily="34" charset="0"/>
              <a:buChar char="•"/>
            </a:pPr>
            <a:r>
              <a:rPr lang="en-US" sz="4400" b="1" dirty="0">
                <a:latin typeface="Arial" panose="020B0604020202020204" pitchFamily="34" charset="0"/>
                <a:cs typeface="Arial" panose="020B0604020202020204" pitchFamily="34" charset="0"/>
              </a:rPr>
              <a:t>Bring </a:t>
            </a:r>
            <a:r>
              <a:rPr lang="en-US" sz="4400" b="1" i="1" dirty="0">
                <a:latin typeface="Arial" panose="020B0604020202020204" pitchFamily="34" charset="0"/>
                <a:cs typeface="Arial" panose="020B0604020202020204" pitchFamily="34" charset="0"/>
              </a:rPr>
              <a:t>“Light to Dark Places”</a:t>
            </a:r>
          </a:p>
          <a:p>
            <a:pPr marL="341313" indent="-341313">
              <a:spcBef>
                <a:spcPts val="864"/>
              </a:spcBef>
              <a:buFont typeface="Arial" panose="020B0604020202020204" pitchFamily="34" charset="0"/>
              <a:buChar char="•"/>
            </a:pPr>
            <a:r>
              <a:rPr lang="en-US" sz="4400" b="1" dirty="0">
                <a:latin typeface="Arial" panose="020B0604020202020204" pitchFamily="34" charset="0"/>
                <a:cs typeface="Arial" panose="020B0604020202020204" pitchFamily="34" charset="0"/>
              </a:rPr>
              <a:t>Dissipate Deceptive Thoughtforms to Release “Light” into the World</a:t>
            </a:r>
          </a:p>
          <a:p>
            <a:pPr marL="341313" indent="-341313">
              <a:spcBef>
                <a:spcPts val="864"/>
              </a:spcBef>
              <a:buFont typeface="Arial" panose="020B0604020202020204" pitchFamily="34" charset="0"/>
              <a:buChar char="•"/>
            </a:pPr>
            <a:r>
              <a:rPr lang="en-US" altLang="en-US" sz="4400" b="1" dirty="0">
                <a:latin typeface="Arial" panose="020B0604020202020204" pitchFamily="34" charset="0"/>
                <a:cs typeface="Arial" panose="020B0604020202020204" pitchFamily="34" charset="0"/>
              </a:rPr>
              <a:t>Enables Right Observation</a:t>
            </a:r>
          </a:p>
        </p:txBody>
      </p:sp>
      <p:sp>
        <p:nvSpPr>
          <p:cNvPr id="8" name="Rectangle 7"/>
          <p:cNvSpPr/>
          <p:nvPr/>
        </p:nvSpPr>
        <p:spPr>
          <a:xfrm>
            <a:off x="4343400" y="304800"/>
            <a:ext cx="4876800" cy="2123658"/>
          </a:xfrm>
          <a:prstGeom prst="rect">
            <a:avLst/>
          </a:prstGeom>
        </p:spPr>
        <p:txBody>
          <a:bodyPr wrap="square">
            <a:spAutoFit/>
          </a:bodyPr>
          <a:lstStyle/>
          <a:p>
            <a:pPr algn="ctr"/>
            <a:r>
              <a:rPr lang="en-US" altLang="en-US" sz="4400" b="1" dirty="0">
                <a:latin typeface="Century" panose="02040604050505020304" pitchFamily="18" charset="0"/>
                <a:cs typeface="Arial" pitchFamily="34" charset="0"/>
              </a:rPr>
              <a:t>Seed Group 2  </a:t>
            </a:r>
          </a:p>
          <a:p>
            <a:pPr algn="ctr"/>
            <a:r>
              <a:rPr lang="en-US" altLang="en-US" sz="4400" b="1" dirty="0">
                <a:latin typeface="Century" panose="02040604050505020304" pitchFamily="18" charset="0"/>
                <a:cs typeface="Arial" pitchFamily="34" charset="0"/>
              </a:rPr>
              <a:t>Trained </a:t>
            </a:r>
          </a:p>
          <a:p>
            <a:pPr algn="ctr"/>
            <a:r>
              <a:rPr lang="en-US" altLang="en-US" sz="4400" b="1" dirty="0">
                <a:latin typeface="Century" panose="02040604050505020304" pitchFamily="18" charset="0"/>
                <a:cs typeface="Arial" pitchFamily="34" charset="0"/>
              </a:rPr>
              <a:t>Observers</a:t>
            </a:r>
            <a:endParaRPr lang="en-US" sz="4400" dirty="0">
              <a:latin typeface="Century" panose="02040604050505020304" pitchFamily="18" charset="0"/>
              <a:cs typeface="Arial" pitchFamily="34" charset="0"/>
            </a:endParaRPr>
          </a:p>
        </p:txBody>
      </p:sp>
      <p:pic>
        <p:nvPicPr>
          <p:cNvPr id="4098" name="Picture 2" descr="E:\Root\Other Files\DEH Presentations\2019 7RC Plenary\Miscell Notes\10 Seed Groups Images\Trained Obser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4" y="220663"/>
            <a:ext cx="4495800" cy="26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5" name="Text Box 4">
            <a:extLst>
              <a:ext uri="{FF2B5EF4-FFF2-40B4-BE49-F238E27FC236}">
                <a16:creationId xmlns:a16="http://schemas.microsoft.com/office/drawing/2014/main" id="{CD2BD548-669E-40EF-B02A-65AA039C53E8}"/>
              </a:ext>
            </a:extLst>
          </p:cNvPr>
          <p:cNvSpPr txBox="1">
            <a:spLocks noChangeArrowheads="1"/>
          </p:cNvSpPr>
          <p:nvPr/>
        </p:nvSpPr>
        <p:spPr bwMode="auto">
          <a:xfrm>
            <a:off x="228600" y="2157948"/>
            <a:ext cx="8686800" cy="3785652"/>
          </a:xfrm>
          <a:prstGeom prst="rect">
            <a:avLst/>
          </a:prstGeom>
          <a:noFill/>
          <a:ln w="9525">
            <a:noFill/>
            <a:miter lim="800000"/>
            <a:headEnd/>
            <a:tailEnd/>
          </a:ln>
        </p:spPr>
        <p:txBody>
          <a:bodyPr wrap="square">
            <a:spAutoFit/>
          </a:bodyPr>
          <a:lstStyle/>
          <a:p>
            <a:pPr>
              <a:spcAft>
                <a:spcPts val="600"/>
              </a:spcAft>
              <a:buSzPct val="85000"/>
            </a:pPr>
            <a:r>
              <a:rPr lang="en-US" sz="4000" i="1" dirty="0">
                <a:effectLst/>
                <a:latin typeface="Arial" panose="020B0604020202020204" pitchFamily="34" charset="0"/>
                <a:ea typeface="Times New Roman" panose="02020603050405020304" pitchFamily="18" charset="0"/>
              </a:rPr>
              <a:t>"Truth ought to be presented in such a way that it convinces without binding, and that it may appeal even without convincing.... and only the language of the heart can accomplish this."</a:t>
            </a:r>
            <a:r>
              <a:rPr lang="en-US" sz="4000" dirty="0">
                <a:effectLst/>
                <a:latin typeface="Arial" panose="020B0604020202020204" pitchFamily="34" charset="0"/>
                <a:ea typeface="Times New Roman" panose="02020603050405020304" pitchFamily="18" charset="0"/>
              </a:rPr>
              <a:t>           	by Unknown</a:t>
            </a:r>
            <a:endParaRPr lang="en-US" sz="4000" b="1" dirty="0">
              <a:solidFill>
                <a:srgbClr val="2B67AF"/>
              </a:solidFill>
              <a:cs typeface="Arial" pitchFamily="34" charset="0"/>
            </a:endParaRPr>
          </a:p>
        </p:txBody>
      </p:sp>
      <p:sp>
        <p:nvSpPr>
          <p:cNvPr id="6" name="Rectangle 5">
            <a:extLst>
              <a:ext uri="{FF2B5EF4-FFF2-40B4-BE49-F238E27FC236}">
                <a16:creationId xmlns:a16="http://schemas.microsoft.com/office/drawing/2014/main" id="{CE28DD24-7C75-427D-B9CB-6BB83EF62496}"/>
              </a:ext>
            </a:extLst>
          </p:cNvPr>
          <p:cNvSpPr/>
          <p:nvPr/>
        </p:nvSpPr>
        <p:spPr>
          <a:xfrm>
            <a:off x="1752600" y="159603"/>
            <a:ext cx="5181600" cy="1569660"/>
          </a:xfrm>
          <a:prstGeom prst="rect">
            <a:avLst/>
          </a:prstGeom>
        </p:spPr>
        <p:txBody>
          <a:bodyPr wrap="square">
            <a:spAutoFit/>
          </a:bodyPr>
          <a:lstStyle/>
          <a:p>
            <a:pPr algn="ctr"/>
            <a:r>
              <a:rPr lang="en-US" sz="4800" b="1" dirty="0">
                <a:latin typeface="Century" panose="02040604050505020304" pitchFamily="18" charset="0"/>
                <a:cs typeface="Arial" pitchFamily="34" charset="0"/>
              </a:rPr>
              <a:t>Communicating Truth</a:t>
            </a:r>
            <a:endParaRPr lang="en-US" sz="4800" dirty="0">
              <a:latin typeface="Century" panose="02040604050505020304" pitchFamily="18" charset="0"/>
              <a:cs typeface="Arial" pitchFamily="34" charset="0"/>
            </a:endParaRPr>
          </a:p>
        </p:txBody>
      </p:sp>
    </p:spTree>
    <p:extLst>
      <p:ext uri="{BB962C8B-B14F-4D97-AF65-F5344CB8AC3E}">
        <p14:creationId xmlns:p14="http://schemas.microsoft.com/office/powerpoint/2010/main" val="1755286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98190</TotalTime>
  <Words>6835</Words>
  <Application>Microsoft Office PowerPoint</Application>
  <PresentationFormat>On-screen Show (4:3)</PresentationFormat>
  <Paragraphs>323</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vt:lpstr>
      <vt:lpstr>Courier New</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David E. Hopper</cp:lastModifiedBy>
  <cp:revision>1964</cp:revision>
  <dcterms:created xsi:type="dcterms:W3CDTF">2017-01-19T20:54:58Z</dcterms:created>
  <dcterms:modified xsi:type="dcterms:W3CDTF">2021-10-09T18:33:42Z</dcterms:modified>
</cp:coreProperties>
</file>