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69" r:id="rId2"/>
    <p:sldId id="332" r:id="rId3"/>
    <p:sldId id="324" r:id="rId4"/>
    <p:sldId id="338" r:id="rId5"/>
    <p:sldId id="330" r:id="rId6"/>
    <p:sldId id="339" r:id="rId7"/>
    <p:sldId id="331" r:id="rId8"/>
    <p:sldId id="340" r:id="rId9"/>
    <p:sldId id="333" r:id="rId10"/>
    <p:sldId id="322" r:id="rId11"/>
    <p:sldId id="341" r:id="rId12"/>
    <p:sldId id="328" r:id="rId13"/>
    <p:sldId id="325" r:id="rId14"/>
    <p:sldId id="337" r:id="rId15"/>
    <p:sldId id="317" r:id="rId16"/>
    <p:sldId id="318" r:id="rId17"/>
    <p:sldId id="319" r:id="rId18"/>
    <p:sldId id="320" r:id="rId19"/>
    <p:sldId id="321" r:id="rId20"/>
    <p:sldId id="334" r:id="rId21"/>
    <p:sldId id="327" r:id="rId22"/>
    <p:sldId id="342" r:id="rId23"/>
    <p:sldId id="343" r:id="rId24"/>
    <p:sldId id="344" r:id="rId25"/>
    <p:sldId id="335" r:id="rId2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8605D"/>
    <a:srgbClr val="5F9127"/>
    <a:srgbClr val="7332DD"/>
    <a:srgbClr val="D000FF"/>
    <a:srgbClr val="9933FF"/>
    <a:srgbClr val="AA00FF"/>
    <a:srgbClr val="5D20C1"/>
    <a:srgbClr val="5700CF"/>
    <a:srgbClr val="A800CF"/>
    <a:srgbClr val="5700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58" autoAdjust="0"/>
    <p:restoredTop sz="30820" autoAdjust="0"/>
  </p:normalViewPr>
  <p:slideViewPr>
    <p:cSldViewPr>
      <p:cViewPr varScale="1">
        <p:scale>
          <a:sx n="34" d="100"/>
          <a:sy n="34" d="100"/>
        </p:scale>
        <p:origin x="4038"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5" d="100"/>
        <a:sy n="12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384984-706C-4D11-9594-386660242F02}" type="datetimeFigureOut">
              <a:rPr lang="en-US" smtClean="0"/>
              <a:pPr/>
              <a:t>11/9/2020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9F1328-9AF2-4297-B45B-3731A0A51CBE}" type="slidenum">
              <a:rPr lang="en-US" smtClean="0"/>
              <a:pPr/>
              <a:t>‹#›</a:t>
            </a:fld>
            <a:endParaRPr lang="en-US"/>
          </a:p>
        </p:txBody>
      </p:sp>
    </p:spTree>
    <p:extLst>
      <p:ext uri="{BB962C8B-B14F-4D97-AF65-F5344CB8AC3E}">
        <p14:creationId xmlns:p14="http://schemas.microsoft.com/office/powerpoint/2010/main" val="1530611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a:lnSpc>
                <a:spcPct val="115000"/>
              </a:lnSpc>
              <a:spcBef>
                <a:spcPts val="0"/>
              </a:spcBef>
              <a:spcAft>
                <a:spcPts val="0"/>
              </a:spcAft>
            </a:pPr>
            <a:r>
              <a:rPr lang="en-US" sz="11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Becoming the Observer and Meditation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600"/>
              </a:spcAft>
            </a:pP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Today, I’ll be discussing some preliminary info on purification, then moving on to Becoming the Observer, and continue with discussing the importance of Meditation.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Before we begin, I want to re-state several </a:t>
            </a:r>
            <a:r>
              <a:rPr lang="en-US" sz="11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key themes</a:t>
            </a: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regarding the Soul’s spiritual journey.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SzPts val="1200"/>
              <a:buFont typeface="Symbol" panose="05050102010706020507" pitchFamily="18" charset="2"/>
              <a:buChar char=""/>
            </a:pPr>
            <a:r>
              <a:rPr lang="en-US" sz="1100" kern="1200" dirty="0">
                <a:solidFill>
                  <a:srgbClr val="000000"/>
                </a:solidFill>
                <a:effectLst/>
                <a:latin typeface="Arial" panose="020B0604020202020204" pitchFamily="34" charset="0"/>
                <a:ea typeface="Times New Roman" panose="02020603050405020304" pitchFamily="18" charset="0"/>
                <a:cs typeface="Symbol" panose="05050102010706020507" pitchFamily="18" charset="2"/>
              </a:rPr>
              <a:t>Merging the 3-Fold Personality (i.e. the Mental, Emotional/Astral and the Physical / Etheric) with the Soul to create Personality integration and At-one-</a:t>
            </a:r>
            <a:r>
              <a:rPr lang="en-US" sz="1100" kern="1200" dirty="0" err="1">
                <a:solidFill>
                  <a:srgbClr val="000000"/>
                </a:solidFill>
                <a:effectLst/>
                <a:latin typeface="Arial" panose="020B0604020202020204" pitchFamily="34" charset="0"/>
                <a:ea typeface="Times New Roman" panose="02020603050405020304" pitchFamily="18" charset="0"/>
                <a:cs typeface="Symbol" panose="05050102010706020507" pitchFamily="18" charset="2"/>
              </a:rPr>
              <a:t>ment</a:t>
            </a:r>
            <a:r>
              <a:rPr lang="en-US" sz="1100" kern="1200" dirty="0">
                <a:solidFill>
                  <a:srgbClr val="000000"/>
                </a:solidFill>
                <a:effectLst/>
                <a:latin typeface="Arial" panose="020B0604020202020204" pitchFamily="34" charset="0"/>
                <a:ea typeface="Times New Roman" panose="02020603050405020304" pitchFamily="18" charset="0"/>
                <a:cs typeface="Symbol" panose="05050102010706020507" pitchFamily="18" charset="2"/>
              </a:rPr>
              <a:t> with the Soul</a:t>
            </a:r>
            <a:endParaRPr lang="en-US" sz="1100" dirty="0">
              <a:effectLst/>
              <a:latin typeface="Calibri" panose="020F0502020204030204" pitchFamily="34" charset="0"/>
              <a:ea typeface="Calibri" panose="020F0502020204030204" pitchFamily="34" charset="0"/>
              <a:cs typeface="Symbol" panose="05050102010706020507" pitchFamily="18" charset="2"/>
            </a:endParaRPr>
          </a:p>
          <a:p>
            <a:pPr marL="342900" marR="0" lvl="0" indent="-342900">
              <a:lnSpc>
                <a:spcPct val="115000"/>
              </a:lnSpc>
              <a:spcBef>
                <a:spcPts val="0"/>
              </a:spcBef>
              <a:spcAft>
                <a:spcPts val="0"/>
              </a:spcAft>
              <a:buSzPts val="1200"/>
              <a:buFont typeface="Symbol" panose="05050102010706020507" pitchFamily="18" charset="2"/>
              <a:buChar char=""/>
            </a:pPr>
            <a:r>
              <a:rPr lang="en-US" sz="1100" kern="1200" dirty="0">
                <a:solidFill>
                  <a:srgbClr val="000000"/>
                </a:solidFill>
                <a:effectLst/>
                <a:latin typeface="Arial" panose="020B0604020202020204" pitchFamily="34" charset="0"/>
                <a:ea typeface="Times New Roman" panose="02020603050405020304" pitchFamily="18" charset="0"/>
                <a:cs typeface="Symbol" panose="05050102010706020507" pitchFamily="18" charset="2"/>
              </a:rPr>
              <a:t>Purification of Astral and mental bodies are ongoing</a:t>
            </a:r>
            <a:endParaRPr lang="en-US" sz="1100" dirty="0">
              <a:effectLst/>
              <a:latin typeface="Calibri" panose="020F0502020204030204" pitchFamily="34" charset="0"/>
              <a:ea typeface="Calibri" panose="020F0502020204030204" pitchFamily="34" charset="0"/>
              <a:cs typeface="Symbol" panose="05050102010706020507" pitchFamily="18" charset="2"/>
            </a:endParaRPr>
          </a:p>
          <a:p>
            <a:pPr marL="742950" marR="0" lvl="1" indent="-285750">
              <a:lnSpc>
                <a:spcPct val="115000"/>
              </a:lnSpc>
              <a:spcBef>
                <a:spcPts val="0"/>
              </a:spcBef>
              <a:spcAft>
                <a:spcPts val="0"/>
              </a:spcAft>
              <a:buFont typeface="Courier New" panose="02070309020205020404" pitchFamily="49" charset="0"/>
              <a:buChar char="o"/>
            </a:pP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Purification allows for clear seeing, expansions of awareness and recognitions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This process, is about deepening a Soul connection through meditation.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While this is happening, Buddhi is replacing the lower Astral matter and energies to offset glamour and illusion.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SzPts val="1200"/>
              <a:buFont typeface="Symbol" panose="05050102010706020507" pitchFamily="18" charset="2"/>
              <a:buChar char=""/>
            </a:pPr>
            <a:r>
              <a:rPr lang="en-US" sz="1100" kern="1200" dirty="0">
                <a:solidFill>
                  <a:srgbClr val="000000"/>
                </a:solidFill>
                <a:effectLst/>
                <a:latin typeface="Arial" panose="020B0604020202020204" pitchFamily="34" charset="0"/>
                <a:ea typeface="Times New Roman" panose="02020603050405020304" pitchFamily="18" charset="0"/>
                <a:cs typeface="Symbol" panose="05050102010706020507" pitchFamily="18" charset="2"/>
              </a:rPr>
              <a:t>These concepts allow you to </a:t>
            </a:r>
            <a:r>
              <a:rPr lang="en-US" sz="1100" b="1" u="sng" kern="1200" dirty="0">
                <a:solidFill>
                  <a:srgbClr val="000000"/>
                </a:solidFill>
                <a:effectLst/>
                <a:latin typeface="Arial" panose="020B0604020202020204" pitchFamily="34" charset="0"/>
                <a:ea typeface="Times New Roman" panose="02020603050405020304" pitchFamily="18" charset="0"/>
                <a:cs typeface="Symbol" panose="05050102010706020507" pitchFamily="18" charset="2"/>
              </a:rPr>
              <a:t>see yourself as you are</a:t>
            </a:r>
            <a:r>
              <a:rPr lang="en-US" sz="1100" kern="1200" dirty="0">
                <a:solidFill>
                  <a:srgbClr val="000000"/>
                </a:solidFill>
                <a:effectLst/>
                <a:latin typeface="Arial" panose="020B0604020202020204" pitchFamily="34" charset="0"/>
                <a:ea typeface="Times New Roman" panose="02020603050405020304" pitchFamily="18" charset="0"/>
                <a:cs typeface="Symbol" panose="05050102010706020507" pitchFamily="18" charset="2"/>
              </a:rPr>
              <a:t> and know your purpose.</a:t>
            </a:r>
            <a:endParaRPr lang="en-US" sz="1100" dirty="0">
              <a:effectLst/>
              <a:latin typeface="Calibri" panose="020F0502020204030204" pitchFamily="34" charset="0"/>
              <a:ea typeface="Calibri" panose="020F0502020204030204" pitchFamily="34" charset="0"/>
              <a:cs typeface="Symbol" panose="05050102010706020507" pitchFamily="18" charset="2"/>
            </a:endParaRPr>
          </a:p>
          <a:p>
            <a:pPr marL="342900" marR="0" lvl="0" indent="-342900">
              <a:lnSpc>
                <a:spcPct val="115000"/>
              </a:lnSpc>
              <a:spcBef>
                <a:spcPts val="0"/>
              </a:spcBef>
              <a:spcAft>
                <a:spcPts val="600"/>
              </a:spcAft>
              <a:buSzPts val="1200"/>
              <a:buFont typeface="Symbol" panose="05050102010706020507" pitchFamily="18" charset="2"/>
              <a:buChar char=""/>
            </a:pPr>
            <a:r>
              <a:rPr lang="en-US" sz="1100" kern="1200" dirty="0">
                <a:solidFill>
                  <a:srgbClr val="000000"/>
                </a:solidFill>
                <a:effectLst/>
                <a:latin typeface="Arial" panose="020B0604020202020204" pitchFamily="34" charset="0"/>
                <a:ea typeface="Times New Roman" panose="02020603050405020304" pitchFamily="18" charset="0"/>
                <a:cs typeface="Symbol" panose="05050102010706020507" pitchFamily="18" charset="2"/>
              </a:rPr>
              <a:t>Know the importance of Service.</a:t>
            </a:r>
            <a:endParaRPr lang="en-US" sz="1100" dirty="0">
              <a:effectLst/>
              <a:latin typeface="Calibri" panose="020F0502020204030204" pitchFamily="34" charset="0"/>
              <a:ea typeface="Calibri" panose="020F0502020204030204" pitchFamily="34" charset="0"/>
              <a:cs typeface="Symbol" panose="05050102010706020507" pitchFamily="18" charset="2"/>
            </a:endParaRPr>
          </a:p>
          <a:p>
            <a:endParaRPr lang="en-US" sz="1100" kern="1200" dirty="0">
              <a:solidFill>
                <a:srgbClr val="000000"/>
              </a:solidFill>
              <a:effectLst/>
              <a:latin typeface="Arial" panose="020B0604020202020204" pitchFamily="34" charset="0"/>
              <a:ea typeface="Times New Roman" panose="02020603050405020304" pitchFamily="18" charset="0"/>
            </a:endParaRPr>
          </a:p>
          <a:p>
            <a:r>
              <a:rPr lang="en-US" sz="1100" kern="1200" dirty="0">
                <a:solidFill>
                  <a:srgbClr val="000000"/>
                </a:solidFill>
                <a:effectLst/>
                <a:latin typeface="Arial" panose="020B0604020202020204" pitchFamily="34" charset="0"/>
                <a:ea typeface="Times New Roman" panose="02020603050405020304" pitchFamily="18" charset="0"/>
              </a:rPr>
              <a:t>Reminder: I’ll be referencing the Handouts in the class. For this class there are two new handouts: </a:t>
            </a:r>
            <a:r>
              <a:rPr lang="en-US" sz="1100" u="sng" kern="1200" dirty="0">
                <a:solidFill>
                  <a:srgbClr val="000000"/>
                </a:solidFill>
                <a:effectLst/>
                <a:latin typeface="Arial" panose="020B0604020202020204" pitchFamily="34" charset="0"/>
                <a:ea typeface="Times New Roman" panose="02020603050405020304" pitchFamily="18" charset="0"/>
              </a:rPr>
              <a:t>“Stages of Meditation”</a:t>
            </a:r>
            <a:r>
              <a:rPr lang="en-US" sz="1100" kern="1200" dirty="0">
                <a:solidFill>
                  <a:srgbClr val="000000"/>
                </a:solidFill>
                <a:effectLst/>
                <a:latin typeface="Arial" panose="020B0604020202020204" pitchFamily="34" charset="0"/>
                <a:ea typeface="Times New Roman" panose="02020603050405020304" pitchFamily="18" charset="0"/>
              </a:rPr>
              <a:t> and </a:t>
            </a:r>
            <a:r>
              <a:rPr lang="en-US" sz="1100" u="sng" kern="1200" dirty="0">
                <a:solidFill>
                  <a:srgbClr val="000000"/>
                </a:solidFill>
                <a:effectLst/>
                <a:latin typeface="Arial" panose="020B0604020202020204" pitchFamily="34" charset="0"/>
                <a:ea typeface="Times New Roman" panose="02020603050405020304" pitchFamily="18" charset="0"/>
              </a:rPr>
              <a:t>“Techniques for working in Consciousness”</a:t>
            </a:r>
            <a:r>
              <a:rPr lang="en-US" sz="1100" kern="1200" dirty="0">
                <a:solidFill>
                  <a:srgbClr val="000000"/>
                </a:solidFill>
                <a:effectLst/>
                <a:latin typeface="Arial" panose="020B0604020202020204" pitchFamily="34" charset="0"/>
                <a:ea typeface="Times New Roman" panose="02020603050405020304" pitchFamily="18" charset="0"/>
              </a:rPr>
              <a:t>.  These two handouts are already posted in the Makara website, and I’ll ask that Michael make the links to these files available in the Chat box.</a:t>
            </a:r>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FFA9564-7ACA-4779-B4DE-DB48D22ECA0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eaLnBrk="0" fontAlgn="base" hangingPunct="0">
              <a:lnSpc>
                <a:spcPct val="115000"/>
              </a:lnSpc>
              <a:spcBef>
                <a:spcPts val="0"/>
              </a:spcBef>
              <a:spcAft>
                <a:spcPts val="0"/>
              </a:spcAft>
            </a:pPr>
            <a:r>
              <a:rPr lang="en-US" sz="18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Transformation of  Thought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eaLnBrk="0" fontAlgn="base" hangingPunct="0">
              <a:lnSpc>
                <a:spcPct val="115000"/>
              </a:lnSpc>
              <a:spcBef>
                <a:spcPts val="0"/>
              </a:spcBef>
              <a:spcAft>
                <a:spcPts val="0"/>
              </a:spcAft>
            </a:pP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There’s an old esoteric axiom: </a:t>
            </a:r>
            <a:r>
              <a:rPr lang="en-US" sz="1800" i="1"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a:t>
            </a:r>
            <a:r>
              <a:rPr lang="en-US" sz="1800" i="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nergy</a:t>
            </a:r>
            <a:r>
              <a:rPr lang="en-US" sz="1800" i="1"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F</a:t>
            </a:r>
            <a:r>
              <a:rPr lang="en-US" sz="1800" i="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ollows</a:t>
            </a:r>
            <a:r>
              <a:rPr lang="en-US" sz="1800" i="1"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T</a:t>
            </a:r>
            <a:r>
              <a:rPr lang="en-US" sz="1800" i="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hought.</a:t>
            </a: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This</a:t>
            </a: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means</a:t>
            </a: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whatever</a:t>
            </a: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you </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focus</a:t>
            </a: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on,</a:t>
            </a: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or</a:t>
            </a: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a:t>
            </a: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whatever</a:t>
            </a: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direction</a:t>
            </a: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your</a:t>
            </a: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mind</a:t>
            </a: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goes,</a:t>
            </a: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so</a:t>
            </a: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will</a:t>
            </a: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be</a:t>
            </a: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a:t>
            </a: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direction</a:t>
            </a: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of</a:t>
            </a: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your </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thinking. If</a:t>
            </a: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you are </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thinking</a:t>
            </a: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of</a:t>
            </a: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i="1"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r>
              <a:rPr lang="en-US" sz="1800" i="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a:t>
            </a:r>
            <a:r>
              <a:rPr lang="en-US" sz="1800" i="1"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i="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want</a:t>
            </a:r>
            <a:r>
              <a:rPr lang="en-US" sz="1800" i="1"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i="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a:t>
            </a:r>
            <a:r>
              <a:rPr lang="en-US" sz="1800" i="1"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i="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get</a:t>
            </a:r>
            <a:r>
              <a:rPr lang="en-US" sz="1800" i="1"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i="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X</a:t>
            </a:r>
            <a:r>
              <a:rPr lang="en-US" sz="1800" i="1"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i="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for</a:t>
            </a:r>
            <a:r>
              <a:rPr lang="en-US" sz="1800" i="1"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i="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my</a:t>
            </a:r>
            <a:r>
              <a:rPr lang="en-US" sz="1800" i="1"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i="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own</a:t>
            </a:r>
            <a:r>
              <a:rPr lang="en-US" sz="1800" i="1"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i="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self</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then</a:t>
            </a: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these thoughts,</a:t>
            </a: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a:t>
            </a: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combination</a:t>
            </a: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with</a:t>
            </a: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W</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ill</a:t>
            </a: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and</a:t>
            </a: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desire,</a:t>
            </a: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will</a:t>
            </a: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drive</a:t>
            </a: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you </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a:t>
            </a: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carry</a:t>
            </a: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out</a:t>
            </a: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his</a:t>
            </a: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task,</a:t>
            </a: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regardless</a:t>
            </a: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of</a:t>
            </a: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whether</a:t>
            </a: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you </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create</a:t>
            </a: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karma</a:t>
            </a: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for</a:t>
            </a: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you</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rself.</a:t>
            </a: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a:t>
            </a: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short,</a:t>
            </a: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u="sng"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you </a:t>
            </a:r>
            <a:r>
              <a:rPr lang="en-US" sz="1800" u="sng"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bring</a:t>
            </a:r>
            <a:r>
              <a:rPr lang="en-US" sz="1800" u="sng"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u="sng"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life</a:t>
            </a:r>
            <a:r>
              <a:rPr lang="en-US" sz="1800" u="sng"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u="sng"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and</a:t>
            </a:r>
            <a:r>
              <a:rPr lang="en-US" sz="1800" u="sng"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vitality</a:t>
            </a: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a:t>
            </a: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y</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our</a:t>
            </a: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thoughts.</a:t>
            </a:r>
          </a:p>
          <a:p>
            <a:pPr marL="0" marR="0" eaLnBrk="0" fontAlgn="base" hangingPunct="0">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eaLnBrk="0" fontAlgn="base" hangingPunct="0">
              <a:lnSpc>
                <a:spcPct val="115000"/>
              </a:lnSpc>
              <a:spcBef>
                <a:spcPts val="0"/>
              </a:spcBef>
              <a:spcAft>
                <a:spcPts val="0"/>
              </a:spcAft>
              <a:buFont typeface="Symbol" panose="05050102010706020507" pitchFamily="18" charset="2"/>
              <a:buChar char=""/>
            </a:pP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When aligning your</a:t>
            </a: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mind</a:t>
            </a: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with</a:t>
            </a: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a:t>
            </a: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Soul, eventually the</a:t>
            </a: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lower</a:t>
            </a: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mind</a:t>
            </a: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will </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become</a:t>
            </a: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more Soul infused. Here, the light of the Soul as an energy, is transforming your thoughts so you</a:t>
            </a: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become</a:t>
            </a: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conscious creator</a:t>
            </a: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a:t>
            </a: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thoughtform</a:t>
            </a: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building. </a:t>
            </a:r>
            <a:r>
              <a:rPr lang="en-US" sz="1800" b="1" i="1" kern="1200" dirty="0">
                <a:solidFill>
                  <a:srgbClr val="000000"/>
                </a:solidFill>
                <a:effectLst/>
                <a:latin typeface="Arial" panose="020B0604020202020204" pitchFamily="34" charset="0"/>
                <a:ea typeface="Calibri" panose="020F0502020204030204" pitchFamily="34" charset="0"/>
              </a:rPr>
              <a:t>Ask yourself often: What is my motivation when creating thoughts in all my actions?</a:t>
            </a:r>
          </a:p>
          <a:p>
            <a:pPr marL="0" marR="0" lvl="0" indent="0" eaLnBrk="0" fontAlgn="base" hangingPunct="0">
              <a:lnSpc>
                <a:spcPct val="115000"/>
              </a:lnSpc>
              <a:spcBef>
                <a:spcPts val="0"/>
              </a:spcBef>
              <a:spcAft>
                <a:spcPts val="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eaLnBrk="0" fontAlgn="base" hangingPunct="0">
              <a:lnSpc>
                <a:spcPct val="115000"/>
              </a:lnSpc>
              <a:spcBef>
                <a:spcPts val="0"/>
              </a:spcBef>
              <a:spcAft>
                <a:spcPts val="0"/>
              </a:spcAft>
              <a:buFont typeface="Symbol" panose="05050102010706020507" pitchFamily="18" charset="2"/>
              <a:buChar char=""/>
            </a:pP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a:t>
            </a: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esotericist or one who is aware of forces and energies in the environment, </a:t>
            </a: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knows</a:t>
            </a: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and</a:t>
            </a: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understands</a:t>
            </a: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a:t>
            </a: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appropriate</a:t>
            </a: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use of the </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mind</a:t>
            </a: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is </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for</a:t>
            </a: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creating </a:t>
            </a: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thoughtforms for</a:t>
            </a: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carrying</a:t>
            </a: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out</a:t>
            </a: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a:t>
            </a: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Soul</a:t>
            </a: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a:t>
            </a: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purpose,</a:t>
            </a: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and</a:t>
            </a: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not</a:t>
            </a: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for</a:t>
            </a: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a:t>
            </a: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selfish</a:t>
            </a: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needs</a:t>
            </a: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of</a:t>
            </a: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a:t>
            </a: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separated</a:t>
            </a: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Personality.</a:t>
            </a: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It</a:t>
            </a: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is</a:t>
            </a: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t</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his</a:t>
            </a: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Soul-driven</a:t>
            </a: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mindset</a:t>
            </a: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that</a:t>
            </a: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allow</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a:t>
            </a: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you</a:t>
            </a: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a:t>
            </a: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know</a:t>
            </a: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that </a:t>
            </a:r>
            <a:r>
              <a:rPr lang="en-US" sz="1800" u="sng"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you should </a:t>
            </a:r>
            <a:r>
              <a:rPr lang="en-US" sz="1800" u="sng"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never</a:t>
            </a:r>
            <a:r>
              <a:rPr lang="en-US" sz="1800" u="sng"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u="sng"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force</a:t>
            </a:r>
            <a:r>
              <a:rPr lang="en-US" sz="1800" u="sng"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your</a:t>
            </a:r>
            <a:r>
              <a:rPr lang="en-US" sz="1800" u="sng"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self</a:t>
            </a:r>
            <a:r>
              <a:rPr lang="en-US" sz="1800" u="sng"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on</a:t>
            </a: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others</a:t>
            </a: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while</a:t>
            </a: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engaging in</a:t>
            </a: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any </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activity.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FFA9564-7ACA-4779-B4DE-DB48D22ECA08}" type="slidenum">
              <a:rPr lang="en-US" smtClean="0"/>
              <a:pPr/>
              <a:t>10</a:t>
            </a:fld>
            <a:endParaRPr lang="en-US"/>
          </a:p>
        </p:txBody>
      </p:sp>
    </p:spTree>
    <p:extLst>
      <p:ext uri="{BB962C8B-B14F-4D97-AF65-F5344CB8AC3E}">
        <p14:creationId xmlns:p14="http://schemas.microsoft.com/office/powerpoint/2010/main" val="2556652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15000"/>
              </a:lnSpc>
              <a:spcBef>
                <a:spcPts val="0"/>
              </a:spcBef>
              <a:spcAft>
                <a:spcPts val="0"/>
              </a:spcAft>
              <a:buClrTx/>
              <a:buSzTx/>
              <a:buFont typeface="Symbol" panose="05050102010706020507" pitchFamily="18" charset="2"/>
              <a:buNone/>
              <a:tabLst/>
              <a:defRPr/>
            </a:pPr>
            <a:r>
              <a:rPr lang="en-US" sz="1200" b="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………Continuing on the theme of Transforming your Thought and Emotional Energy</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eaLnBrk="0" fontAlgn="base" hangingPunct="0">
              <a:lnSpc>
                <a:spcPct val="115000"/>
              </a:lnSpc>
              <a:spcBef>
                <a:spcPts val="0"/>
              </a:spcBef>
              <a:spcAft>
                <a:spcPts val="0"/>
              </a:spcAft>
              <a:buFont typeface="Symbol" panose="05050102010706020507" pitchFamily="18" charset="2"/>
              <a:buNone/>
            </a:pPr>
            <a:endParaRPr lang="en-US" sz="12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eaLnBrk="0" fontAlgn="base" hangingPunct="0">
              <a:lnSpc>
                <a:spcPct val="115000"/>
              </a:lnSpc>
              <a:spcBef>
                <a:spcPts val="0"/>
              </a:spcBef>
              <a:spcAft>
                <a:spcPts val="0"/>
              </a:spcAft>
              <a:buFont typeface="Symbol" panose="05050102010706020507" pitchFamily="18" charset="2"/>
              <a:buNone/>
            </a:pPr>
            <a:endParaRPr lang="en-US" sz="12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eaLnBrk="0" fontAlgn="base" hangingPunct="0">
              <a:lnSpc>
                <a:spcPct val="115000"/>
              </a:lnSpc>
              <a:spcBef>
                <a:spcPts val="0"/>
              </a:spcBef>
              <a:spcAft>
                <a:spcPts val="0"/>
              </a:spcAft>
              <a:buFont typeface="Symbol" panose="05050102010706020507" pitchFamily="18" charset="2"/>
              <a:buNone/>
            </a:pPr>
            <a:r>
              <a:rPr lang="en-US" sz="12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Redemp</a:t>
            </a:r>
            <a:r>
              <a:rPr lang="en-US" sz="12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tion / Reorientation of Personality Vehicles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505460" marR="0">
              <a:lnSpc>
                <a:spcPct val="115000"/>
              </a:lnSpc>
              <a:spcBef>
                <a:spcPts val="0"/>
              </a:spcBef>
              <a:spcAft>
                <a:spcPts val="60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While connecting with the Soul either through meditation or being the Observer, you are in fact redeeming and reorienting, i.e. upgrading your lower vehicles. Probably most of the time, this happens in the background of your conscious mind.</a:t>
            </a:r>
          </a:p>
          <a:p>
            <a:pPr marL="505460" marR="0">
              <a:lnSpc>
                <a:spcPct val="115000"/>
              </a:lnSpc>
              <a:spcBef>
                <a:spcPts val="0"/>
              </a:spcBef>
              <a:spcAft>
                <a:spcPts val="6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505460" marR="0">
              <a:lnSpc>
                <a:spcPct val="115000"/>
              </a:lnSpc>
              <a:spcBef>
                <a:spcPts val="0"/>
              </a:spcBef>
              <a:spcAft>
                <a:spcPts val="60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Redemption in the esoteric context is an act of transformation of the etheric matter of the lower 18 planes of your 3-Fold nature, and replacing it with the higher / finer energies of the Spiritual Triad, namely Buddhi. [CHART]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kern="1200" dirty="0">
              <a:solidFill>
                <a:srgbClr val="000000"/>
              </a:solidFill>
              <a:effectLst/>
              <a:latin typeface="Arial" panose="020B0604020202020204" pitchFamily="34" charset="0"/>
              <a:ea typeface="Times New Roman" panose="02020603050405020304" pitchFamily="18" charset="0"/>
            </a:endParaRPr>
          </a:p>
          <a:p>
            <a:r>
              <a:rPr lang="en-US" sz="1200" kern="1200" dirty="0">
                <a:solidFill>
                  <a:srgbClr val="000000"/>
                </a:solidFill>
                <a:effectLst/>
                <a:latin typeface="Arial" panose="020B0604020202020204" pitchFamily="34" charset="0"/>
                <a:ea typeface="Times New Roman" panose="02020603050405020304" pitchFamily="18" charset="0"/>
              </a:rPr>
              <a:t>In practical terms, the energies of </a:t>
            </a:r>
            <a:r>
              <a:rPr lang="en-US" sz="1200" b="1" kern="1200" dirty="0">
                <a:solidFill>
                  <a:srgbClr val="000000"/>
                </a:solidFill>
                <a:effectLst/>
                <a:latin typeface="Arial" panose="020B0604020202020204" pitchFamily="34" charset="0"/>
                <a:ea typeface="Times New Roman" panose="02020603050405020304" pitchFamily="18" charset="0"/>
              </a:rPr>
              <a:t>Redemption / Reorientation</a:t>
            </a:r>
            <a:r>
              <a:rPr lang="en-US" sz="1200" kern="1200" dirty="0">
                <a:solidFill>
                  <a:srgbClr val="000000"/>
                </a:solidFill>
                <a:effectLst/>
                <a:latin typeface="Arial" panose="020B0604020202020204" pitchFamily="34" charset="0"/>
                <a:ea typeface="Times New Roman" panose="02020603050405020304" pitchFamily="18" charset="0"/>
              </a:rPr>
              <a:t> will over time transform any tendencies of harmfulness, selfishness, and irrational behavior. This will result in all lower emotional and mental plane reactivity becoming neutralized and raised up. </a:t>
            </a:r>
            <a:r>
              <a:rPr lang="en-US" sz="1200" kern="1200" dirty="0">
                <a:solidFill>
                  <a:srgbClr val="000000"/>
                </a:solidFill>
                <a:effectLst/>
                <a:latin typeface="Arial" panose="020B0604020202020204" pitchFamily="34" charset="0"/>
                <a:ea typeface="Calibri" panose="020F0502020204030204" pitchFamily="34" charset="0"/>
              </a:rPr>
              <a:t>In this example, the astral substance is redeemed or upgraded, and is replaced with pure reason from Buddhic plane. </a:t>
            </a:r>
            <a:r>
              <a:rPr lang="en-US" sz="1200" kern="1200" dirty="0">
                <a:solidFill>
                  <a:srgbClr val="000000"/>
                </a:solidFill>
                <a:effectLst/>
                <a:latin typeface="Arial" panose="020B0604020202020204" pitchFamily="34" charset="0"/>
                <a:ea typeface="Times New Roman" panose="02020603050405020304" pitchFamily="18" charset="0"/>
              </a:rPr>
              <a:t>While in meditation, the Soul’s light will do the job of redemption and transformation of the lower matter.</a:t>
            </a:r>
            <a:endParaRPr lang="en-US" sz="1100" b="0" u="none" baseline="0" dirty="0">
              <a:cs typeface="Arial" pitchFamily="34" charset="0"/>
            </a:endParaRPr>
          </a:p>
          <a:p>
            <a:endParaRPr lang="en-US" dirty="0"/>
          </a:p>
        </p:txBody>
      </p:sp>
      <p:sp>
        <p:nvSpPr>
          <p:cNvPr id="4" name="Slide Number Placeholder 3"/>
          <p:cNvSpPr>
            <a:spLocks noGrp="1"/>
          </p:cNvSpPr>
          <p:nvPr>
            <p:ph type="sldNum" sz="quarter" idx="5"/>
          </p:nvPr>
        </p:nvSpPr>
        <p:spPr/>
        <p:txBody>
          <a:bodyPr/>
          <a:lstStyle/>
          <a:p>
            <a:fld id="{339F1328-9AF2-4297-B45B-3731A0A51CBE}" type="slidenum">
              <a:rPr lang="en-US" smtClean="0"/>
              <a:pPr/>
              <a:t>11</a:t>
            </a:fld>
            <a:endParaRPr lang="en-US"/>
          </a:p>
        </p:txBody>
      </p:sp>
    </p:spTree>
    <p:extLst>
      <p:ext uri="{BB962C8B-B14F-4D97-AF65-F5344CB8AC3E}">
        <p14:creationId xmlns:p14="http://schemas.microsoft.com/office/powerpoint/2010/main" val="107869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eaLnBrk="0" fontAlgn="base" hangingPunct="0">
              <a:lnSpc>
                <a:spcPct val="115000"/>
              </a:lnSpc>
              <a:spcBef>
                <a:spcPts val="0"/>
              </a:spcBef>
              <a:spcAft>
                <a:spcPts val="0"/>
              </a:spcAft>
            </a:pPr>
            <a:r>
              <a:rPr lang="en-US" sz="11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Right Thoughtform Building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600"/>
              </a:spcAft>
            </a:pP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today</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world,</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eople build thoughtforms for both light and dark purposes. Our purpose here, is for you to become conscious of all things in your own consciousness, and want to create thoughtforms from the place of the Soul and NOT the Personality.</a:t>
            </a:r>
          </a:p>
          <a:p>
            <a:pPr marL="0" marR="0">
              <a:lnSpc>
                <a:spcPct val="115000"/>
              </a:lnSpc>
              <a:spcBef>
                <a:spcPts val="0"/>
              </a:spcBef>
              <a:spcAft>
                <a:spcPts val="6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Your task as a spiritual seeker is to</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impose</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new</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and</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higher</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rhythm to your thoughts</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awaken</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power</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think</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clearly</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and</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accurately.</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As the Observer, you will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offset</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errant</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thoughtforms by</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observing</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energy, knowing</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its</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limitations, and creating its polar opposite.</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If</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for</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example,</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there</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is</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i="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anxiety or</a:t>
            </a:r>
            <a:r>
              <a:rPr lang="en-US" sz="1100" i="1"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i="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impatience</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emotional nature</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then</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it</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can</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be</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overcome</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with </a:t>
            </a:r>
            <a:r>
              <a:rPr lang="en-US" sz="1100" i="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calmness</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and </a:t>
            </a:r>
            <a:r>
              <a:rPr lang="en-US" sz="1100" i="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patience</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…or you will replace</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i="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control</a:t>
            </a:r>
            <a:r>
              <a:rPr lang="en-US" sz="1100" i="1"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i="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and</a:t>
            </a:r>
            <a:r>
              <a:rPr lang="en-US" sz="1100" i="1"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i="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attachment</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with</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i="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dispassion</a:t>
            </a:r>
            <a:r>
              <a:rPr lang="en-US" sz="1100" i="1"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i="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and</a:t>
            </a:r>
            <a:r>
              <a:rPr lang="en-US" sz="1100" i="1"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i="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detachment</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 GWP, the chapter “</a:t>
            </a:r>
            <a:r>
              <a:rPr lang="en-US" sz="1100" i="1" u="sng"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Ending of Glamour</a:t>
            </a:r>
            <a:r>
              <a:rPr lang="en-US" sz="1100" i="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has numerous techniques for doing this + my handout “Techniques for working in Consciousness”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eaLnBrk="0" fontAlgn="base" hangingPunct="0">
              <a:lnSpc>
                <a:spcPct val="115000"/>
              </a:lnSpc>
              <a:spcBef>
                <a:spcPts val="0"/>
              </a:spcBef>
              <a:spcAft>
                <a:spcPts val="600"/>
              </a:spcAft>
              <a:buFont typeface="Symbol" panose="05050102010706020507" pitchFamily="18" charset="2"/>
              <a:buChar char=""/>
            </a:pP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Here, you are learning</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hold</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 “transformational”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thoughtform,</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and it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allows</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you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u="sng"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attain</a:t>
            </a:r>
            <a:r>
              <a:rPr lang="en-US" sz="1100" u="sng"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u="sng"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a:t>
            </a:r>
            <a:r>
              <a:rPr lang="en-US" sz="1100" u="sng"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u="sng"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higher</a:t>
            </a:r>
            <a:r>
              <a:rPr lang="en-US" sz="1100" u="sng"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spiritual </a:t>
            </a:r>
            <a:r>
              <a:rPr lang="en-US" sz="1100" u="sng"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objective</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and</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thus</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transform</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the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condition or situation in your life</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u="sng"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thru</a:t>
            </a:r>
            <a:r>
              <a:rPr lang="en-US" sz="1100" u="sng"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u="sng"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a:t>
            </a:r>
            <a:r>
              <a:rPr lang="en-US" sz="1100" u="sng"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u="sng"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conscious</a:t>
            </a:r>
            <a:r>
              <a:rPr lang="en-US" sz="1100" u="sng"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u="sng"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effort</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eaLnBrk="0" fontAlgn="base" hangingPunct="0">
              <a:lnSpc>
                <a:spcPct val="115000"/>
              </a:lnSpc>
              <a:spcBef>
                <a:spcPts val="0"/>
              </a:spcBef>
              <a:spcAft>
                <a:spcPts val="600"/>
              </a:spcAft>
              <a:buFont typeface="Symbol" panose="05050102010706020507" pitchFamily="18" charset="2"/>
              <a:buChar char=""/>
            </a:pP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While in meditation or as the Observer, you are learning to </a:t>
            </a:r>
            <a:r>
              <a:rPr lang="en-US" sz="1100" b="1" u="sng"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re-pattern</a:t>
            </a:r>
            <a:r>
              <a:rPr lang="en-US" sz="1100" b="1"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your </a:t>
            </a:r>
            <a:r>
              <a:rPr lang="en-US" sz="11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limiting</a:t>
            </a:r>
            <a:r>
              <a:rPr lang="en-US" sz="1100" b="1"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thoughts</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This means that you are focusing and holding your awareness on a mental level of the Soul and not driven by your emotional-reactive nature.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100" b="1" kern="1200" dirty="0">
              <a:solidFill>
                <a:srgbClr val="000000"/>
              </a:solidFill>
              <a:effectLst/>
              <a:latin typeface="Arial" panose="020B0604020202020204" pitchFamily="34" charset="0"/>
              <a:ea typeface="Calibri" panose="020F0502020204030204" pitchFamily="34" charset="0"/>
            </a:endParaRPr>
          </a:p>
          <a:p>
            <a:r>
              <a:rPr lang="en-US" sz="1100" b="1" kern="1200" dirty="0">
                <a:solidFill>
                  <a:srgbClr val="000000"/>
                </a:solidFill>
                <a:effectLst/>
                <a:latin typeface="Arial" panose="020B0604020202020204" pitchFamily="34" charset="0"/>
                <a:ea typeface="Calibri" panose="020F0502020204030204" pitchFamily="34" charset="0"/>
              </a:rPr>
              <a:t>We’ll experiment a little with this in the Observer meditation today.</a:t>
            </a:r>
            <a:endParaRPr lang="en-US" sz="1600" b="0" u="none" baseline="0" dirty="0">
              <a:cs typeface="Arial" pitchFamily="34" charset="0"/>
            </a:endParaRPr>
          </a:p>
        </p:txBody>
      </p:sp>
      <p:sp>
        <p:nvSpPr>
          <p:cNvPr id="4" name="Slide Number Placeholder 3"/>
          <p:cNvSpPr>
            <a:spLocks noGrp="1"/>
          </p:cNvSpPr>
          <p:nvPr>
            <p:ph type="sldNum" sz="quarter" idx="10"/>
          </p:nvPr>
        </p:nvSpPr>
        <p:spPr/>
        <p:txBody>
          <a:bodyPr/>
          <a:lstStyle/>
          <a:p>
            <a:fld id="{7FFA9564-7ACA-4779-B4DE-DB48D22ECA08}" type="slidenum">
              <a:rPr lang="en-US" smtClean="0"/>
              <a:pPr/>
              <a:t>12</a:t>
            </a:fld>
            <a:endParaRPr lang="en-US"/>
          </a:p>
        </p:txBody>
      </p:sp>
    </p:spTree>
    <p:extLst>
      <p:ext uri="{BB962C8B-B14F-4D97-AF65-F5344CB8AC3E}">
        <p14:creationId xmlns:p14="http://schemas.microsoft.com/office/powerpoint/2010/main" val="4217214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a:lnSpc>
                <a:spcPct val="115000"/>
              </a:lnSpc>
              <a:spcBef>
                <a:spcPts val="0"/>
              </a:spcBef>
              <a:spcAft>
                <a:spcPts val="0"/>
              </a:spcAft>
            </a:pPr>
            <a:r>
              <a:rPr lang="en-US" sz="18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Comprehension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600"/>
              </a:spcAft>
            </a:pP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We’ve examined some hinderances and obstacles. As you are moving on the path, you want to </a:t>
            </a:r>
            <a:r>
              <a:rPr lang="en-US" sz="1800" u="sng"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have a deeper understanding</a:t>
            </a: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about your integration with the Soul. Observation here doesn’t necessarily have to be in or during meditation. It can also be in quiet reflection during spiritual study or attentiveness in the waking mind.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endParaRPr lang="en-US" sz="1800" i="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800" i="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Important to ask…..</a:t>
            </a:r>
            <a:r>
              <a:rPr lang="en-US" sz="1800" i="1" u="sng"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what are your spiritually learning and Comprehending?</a:t>
            </a:r>
            <a:r>
              <a:rPr lang="en-US" sz="1800" i="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It should be a </a:t>
            </a:r>
            <a:r>
              <a:rPr lang="en-US" sz="1800" u="sng"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teaching or more advanced study</a:t>
            </a: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about controlling all that you think, and to be able to </a:t>
            </a:r>
            <a:r>
              <a:rPr lang="en-US" sz="1800" u="sng"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re-pattern those thoughtforms</a:t>
            </a: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that don’t work for you.  If you have an issue, look at yourself honestly and decide the best course of action.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800" u="sng" kern="1200" dirty="0">
                <a:solidFill>
                  <a:srgbClr val="000000"/>
                </a:solidFill>
                <a:effectLst/>
                <a:latin typeface="Arial" panose="020B0604020202020204" pitchFamily="34" charset="0"/>
                <a:ea typeface="Times New Roman" panose="02020603050405020304" pitchFamily="18" charset="0"/>
              </a:rPr>
              <a:t>Mantrams and Affirmations</a:t>
            </a:r>
            <a:r>
              <a:rPr lang="en-US" sz="2800" kern="1200" dirty="0">
                <a:solidFill>
                  <a:srgbClr val="000000"/>
                </a:solidFill>
                <a:effectLst/>
                <a:latin typeface="Arial" panose="020B0604020202020204" pitchFamily="34" charset="0"/>
                <a:ea typeface="Times New Roman" panose="02020603050405020304" pitchFamily="18" charset="0"/>
              </a:rPr>
              <a:t> can help to focus thoughts for re-patterning or overcoming emotional hindrances…..You many want to search out specific affirmations for focus on purifying the emotions and reactivity.</a:t>
            </a:r>
            <a:r>
              <a:rPr lang="en-US" sz="2800" dirty="0">
                <a:effectLst/>
              </a:rPr>
              <a:t>  I’ve included some suggested affirmations.</a:t>
            </a:r>
          </a:p>
          <a:p>
            <a:pPr marL="0" marR="0">
              <a:lnSpc>
                <a:spcPct val="115000"/>
              </a:lnSpc>
              <a:spcBef>
                <a:spcPts val="0"/>
              </a:spcBef>
              <a:spcAft>
                <a:spcPts val="1000"/>
              </a:spcAft>
            </a:pPr>
            <a:endParaRPr lang="en-US" sz="28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b="1" kern="1200" dirty="0">
                <a:solidFill>
                  <a:srgbClr val="000000"/>
                </a:solidFill>
                <a:effectLst/>
                <a:latin typeface="Arial" panose="020B0604020202020204" pitchFamily="34" charset="0"/>
                <a:ea typeface="Calibri" panose="020F0502020204030204" pitchFamily="34" charset="0"/>
              </a:rPr>
              <a:t>Handout:  Terminology….Page 2…..Affirmations / Mantras</a:t>
            </a:r>
            <a:endParaRPr lang="en-US" sz="18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eaLnBrk="0" fontAlgn="base" hangingPunct="0">
              <a:lnSpc>
                <a:spcPct val="115000"/>
              </a:lnSpc>
              <a:spcBef>
                <a:spcPts val="0"/>
              </a:spcBef>
              <a:spcAft>
                <a:spcPts val="0"/>
              </a:spcAft>
              <a:buFont typeface="Symbol" panose="05050102010706020507" pitchFamily="18" charset="2"/>
              <a:buChar char=""/>
              <a:tabLst>
                <a:tab pos="457200" algn="l"/>
              </a:tabLst>
            </a:pPr>
            <a:r>
              <a:rPr lang="en-US" sz="1800" u="sng"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Spiritual Study develops knowledge and Intuition</a:t>
            </a: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from this you gain experience and understanding or communication with the Soul that </a:t>
            </a:r>
            <a:r>
              <a:rPr lang="en-US" sz="1800" u="sng"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Intuition is developing</a:t>
            </a: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a:t>
            </a:r>
            <a:r>
              <a:rPr lang="en-US" sz="1800" kern="1200" dirty="0">
                <a:solidFill>
                  <a:srgbClr val="000000"/>
                </a:solidFill>
                <a:effectLst/>
                <a:latin typeface="Arial" panose="020B0604020202020204" pitchFamily="34" charset="0"/>
                <a:ea typeface="Times New Roman" panose="02020603050405020304" pitchFamily="18" charset="0"/>
              </a:rPr>
              <a:t>You are sensing </a:t>
            </a:r>
            <a:r>
              <a:rPr lang="en-US" sz="1800" u="sng" kern="1200" dirty="0">
                <a:solidFill>
                  <a:srgbClr val="000000"/>
                </a:solidFill>
                <a:effectLst/>
                <a:latin typeface="Arial" panose="020B0604020202020204" pitchFamily="34" charset="0"/>
                <a:ea typeface="Times New Roman" panose="02020603050405020304" pitchFamily="18" charset="0"/>
              </a:rPr>
              <a:t>what</a:t>
            </a:r>
            <a:r>
              <a:rPr lang="en-US" sz="1800" kern="1200" dirty="0">
                <a:solidFill>
                  <a:srgbClr val="000000"/>
                </a:solidFill>
                <a:effectLst/>
                <a:latin typeface="Arial" panose="020B0604020202020204" pitchFamily="34" charset="0"/>
                <a:ea typeface="Times New Roman" panose="02020603050405020304" pitchFamily="18" charset="0"/>
              </a:rPr>
              <a:t> and </a:t>
            </a:r>
            <a:r>
              <a:rPr lang="en-US" sz="1800" u="sng" kern="1200" dirty="0">
                <a:solidFill>
                  <a:srgbClr val="000000"/>
                </a:solidFill>
                <a:effectLst/>
                <a:latin typeface="Arial" panose="020B0604020202020204" pitchFamily="34" charset="0"/>
                <a:ea typeface="Times New Roman" panose="02020603050405020304" pitchFamily="18" charset="0"/>
              </a:rPr>
              <a:t>why</a:t>
            </a:r>
            <a:r>
              <a:rPr lang="en-US" sz="1800" kern="1200" dirty="0">
                <a:solidFill>
                  <a:srgbClr val="000000"/>
                </a:solidFill>
                <a:effectLst/>
                <a:latin typeface="Arial" panose="020B0604020202020204" pitchFamily="34" charset="0"/>
                <a:ea typeface="Times New Roman" panose="02020603050405020304" pitchFamily="18" charset="0"/>
              </a:rPr>
              <a:t> you doing something and determining the source of the material in question.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eaLnBrk="0" fontAlgn="base" hangingPunct="0">
              <a:lnSpc>
                <a:spcPct val="115000"/>
              </a:lnSpc>
              <a:spcBef>
                <a:spcPts val="0"/>
              </a:spcBef>
              <a:spcAft>
                <a:spcPts val="0"/>
              </a:spcAft>
              <a:buFont typeface="Symbol" panose="05050102010706020507" pitchFamily="18" charset="2"/>
              <a:buChar char=""/>
              <a:tabLst>
                <a:tab pos="457200" algn="l"/>
              </a:tabLst>
            </a:pPr>
            <a:r>
              <a:rPr lang="en-US" sz="1800" u="sng"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Identification</a:t>
            </a: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with thoughts and phenomena in your inner world – as part of yourself and NOT somebody else’s. Be aware of this process and take responsibility.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eaLnBrk="0" fontAlgn="base" hangingPunct="0">
              <a:lnSpc>
                <a:spcPct val="115000"/>
              </a:lnSpc>
              <a:spcBef>
                <a:spcPts val="0"/>
              </a:spcBef>
              <a:spcAft>
                <a:spcPts val="600"/>
              </a:spcAft>
              <a:buFont typeface="Symbol" panose="05050102010706020507" pitchFamily="18" charset="2"/>
              <a:buChar char=""/>
              <a:tabLst>
                <a:tab pos="457200" algn="l"/>
              </a:tabLst>
            </a:pPr>
            <a:r>
              <a:rPr lang="en-US" sz="1800" u="sng"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Discrimination / Discernment</a:t>
            </a: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learn to make wise conscious choices in thought and action; for example learning about right / wrong …..</a:t>
            </a:r>
            <a:r>
              <a:rPr lang="en-US" sz="1800" i="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“do I see this situation in stark terms or are there shades of gray?”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kern="1200" dirty="0">
              <a:solidFill>
                <a:srgbClr val="000000"/>
              </a:solidFill>
              <a:effectLst/>
              <a:latin typeface="Arial" panose="020B0604020202020204" pitchFamily="34" charset="0"/>
              <a:ea typeface="Calibri" panose="020F0502020204030204" pitchFamily="34" charset="0"/>
            </a:endParaRPr>
          </a:p>
          <a:p>
            <a:r>
              <a:rPr lang="en-US" sz="1800" kern="1200" dirty="0">
                <a:solidFill>
                  <a:srgbClr val="000000"/>
                </a:solidFill>
                <a:effectLst/>
                <a:latin typeface="Arial" panose="020B0604020202020204" pitchFamily="34" charset="0"/>
                <a:ea typeface="Calibri" panose="020F0502020204030204" pitchFamily="34" charset="0"/>
              </a:rPr>
              <a:t>Learn to </a:t>
            </a:r>
            <a:r>
              <a:rPr lang="en-US" sz="1800" u="sng" kern="1200" dirty="0">
                <a:solidFill>
                  <a:srgbClr val="000000"/>
                </a:solidFill>
                <a:effectLst/>
                <a:latin typeface="Arial" panose="020B0604020202020204" pitchFamily="34" charset="0"/>
                <a:ea typeface="Calibri" panose="020F0502020204030204" pitchFamily="34" charset="0"/>
              </a:rPr>
              <a:t>Create a new Intentionality</a:t>
            </a:r>
            <a:r>
              <a:rPr lang="en-US" sz="1800" kern="1200" dirty="0">
                <a:solidFill>
                  <a:srgbClr val="000000"/>
                </a:solidFill>
                <a:effectLst/>
                <a:latin typeface="Arial" panose="020B0604020202020204" pitchFamily="34" charset="0"/>
                <a:ea typeface="Calibri" panose="020F0502020204030204" pitchFamily="34" charset="0"/>
              </a:rPr>
              <a:t> with your thoughts and mind by making all of your life an  activity of Soul purpose…..learn to </a:t>
            </a:r>
            <a:r>
              <a:rPr lang="en-US" sz="1800" u="sng" kern="1200" dirty="0">
                <a:solidFill>
                  <a:srgbClr val="000000"/>
                </a:solidFill>
                <a:effectLst/>
                <a:latin typeface="Arial" panose="020B0604020202020204" pitchFamily="34" charset="0"/>
                <a:ea typeface="Calibri" panose="020F0502020204030204" pitchFamily="34" charset="0"/>
              </a:rPr>
              <a:t>trust the intuition</a:t>
            </a:r>
            <a:r>
              <a:rPr lang="en-US" sz="1800" kern="1200" dirty="0">
                <a:solidFill>
                  <a:srgbClr val="000000"/>
                </a:solidFill>
                <a:effectLst/>
                <a:latin typeface="Arial" panose="020B0604020202020204" pitchFamily="34" charset="0"/>
                <a:ea typeface="Calibri" panose="020F0502020204030204" pitchFamily="34" charset="0"/>
              </a:rPr>
              <a:t>.</a:t>
            </a:r>
            <a:endParaRPr lang="en-US" sz="1600" b="0" u="none" baseline="0" dirty="0">
              <a:cs typeface="Arial" pitchFamily="34" charset="0"/>
            </a:endParaRPr>
          </a:p>
        </p:txBody>
      </p:sp>
      <p:sp>
        <p:nvSpPr>
          <p:cNvPr id="4" name="Slide Number Placeholder 3"/>
          <p:cNvSpPr>
            <a:spLocks noGrp="1"/>
          </p:cNvSpPr>
          <p:nvPr>
            <p:ph type="sldNum" sz="quarter" idx="10"/>
          </p:nvPr>
        </p:nvSpPr>
        <p:spPr/>
        <p:txBody>
          <a:bodyPr/>
          <a:lstStyle/>
          <a:p>
            <a:fld id="{7FFA9564-7ACA-4779-B4DE-DB48D22ECA08}" type="slidenum">
              <a:rPr lang="en-US" smtClean="0"/>
              <a:pPr/>
              <a:t>13</a:t>
            </a:fld>
            <a:endParaRPr lang="en-US"/>
          </a:p>
        </p:txBody>
      </p:sp>
    </p:spTree>
    <p:extLst>
      <p:ext uri="{BB962C8B-B14F-4D97-AF65-F5344CB8AC3E}">
        <p14:creationId xmlns:p14="http://schemas.microsoft.com/office/powerpoint/2010/main" val="14354045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algn="just">
              <a:lnSpc>
                <a:spcPct val="115000"/>
              </a:lnSpc>
              <a:spcBef>
                <a:spcPts val="0"/>
              </a:spcBef>
              <a:spcAft>
                <a:spcPts val="720"/>
              </a:spcAft>
            </a:pPr>
            <a:r>
              <a:rPr lang="en-US" sz="18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Esoteric Sense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720"/>
              </a:spcBef>
              <a:spcAft>
                <a:spcPts val="720"/>
              </a:spcAft>
            </a:pPr>
            <a:r>
              <a:rPr lang="en-US" sz="1800" kern="1200" dirty="0">
                <a:solidFill>
                  <a:srgbClr val="000000"/>
                </a:solidFill>
                <a:effectLst/>
                <a:latin typeface="Arial" panose="020B0604020202020204" pitchFamily="34" charset="0"/>
                <a:ea typeface="Calibri" panose="020F0502020204030204" pitchFamily="34" charset="0"/>
              </a:rPr>
              <a:t>The term “esoteric sense” denotes a gradually developing spiritual power in the disciple, who has developed a measure of </a:t>
            </a:r>
            <a:r>
              <a:rPr lang="en-US" sz="1800" kern="1200" dirty="0">
                <a:solidFill>
                  <a:srgbClr val="000000"/>
                </a:solidFill>
                <a:effectLst/>
                <a:latin typeface="Arial" panose="020B0604020202020204" pitchFamily="34" charset="0"/>
                <a:ea typeface="Arial" panose="020B0604020202020204" pitchFamily="34" charset="0"/>
              </a:rPr>
              <a:t>alignment and integration </a:t>
            </a:r>
            <a:r>
              <a:rPr lang="en-US" sz="1800" kern="1200" dirty="0">
                <a:solidFill>
                  <a:srgbClr val="000000"/>
                </a:solidFill>
                <a:effectLst/>
                <a:latin typeface="Arial" panose="020B0604020202020204" pitchFamily="34" charset="0"/>
                <a:ea typeface="Calibri" panose="020F0502020204030204" pitchFamily="34" charset="0"/>
              </a:rPr>
              <a:t>with</a:t>
            </a:r>
            <a:r>
              <a:rPr lang="en-US" sz="1800" kern="1200" dirty="0">
                <a:solidFill>
                  <a:srgbClr val="000000"/>
                </a:solidFill>
                <a:effectLst/>
                <a:latin typeface="Arial" panose="020B0604020202020204" pitchFamily="34" charset="0"/>
                <a:ea typeface="Arial" panose="020B0604020202020204" pitchFamily="34" charset="0"/>
              </a:rPr>
              <a:t> </a:t>
            </a:r>
            <a:r>
              <a:rPr lang="en-US" sz="1800" kern="1200" dirty="0">
                <a:solidFill>
                  <a:srgbClr val="000000"/>
                </a:solidFill>
                <a:effectLst/>
                <a:latin typeface="Arial" panose="020B0604020202020204" pitchFamily="34" charset="0"/>
                <a:ea typeface="Calibri" panose="020F0502020204030204" pitchFamily="34" charset="0"/>
              </a:rPr>
              <a:t>the</a:t>
            </a:r>
            <a:r>
              <a:rPr lang="en-US" sz="1800" kern="1200" dirty="0">
                <a:solidFill>
                  <a:srgbClr val="000000"/>
                </a:solidFill>
                <a:effectLst/>
                <a:latin typeface="Arial" panose="020B0604020202020204" pitchFamily="34" charset="0"/>
                <a:ea typeface="Arial" panose="020B0604020202020204" pitchFamily="34" charset="0"/>
              </a:rPr>
              <a:t> </a:t>
            </a:r>
            <a:r>
              <a:rPr lang="en-US" sz="1800" kern="1200" dirty="0">
                <a:solidFill>
                  <a:srgbClr val="000000"/>
                </a:solidFill>
                <a:effectLst/>
                <a:latin typeface="Arial" panose="020B0604020202020204" pitchFamily="34" charset="0"/>
                <a:ea typeface="Calibri" panose="020F0502020204030204" pitchFamily="34" charset="0"/>
              </a:rPr>
              <a:t>Soul.</a:t>
            </a:r>
          </a:p>
          <a:p>
            <a:pPr marL="0" marR="0" algn="just">
              <a:lnSpc>
                <a:spcPct val="115000"/>
              </a:lnSpc>
              <a:spcBef>
                <a:spcPts val="720"/>
              </a:spcBef>
              <a:spcAft>
                <a:spcPts val="72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720"/>
              </a:spcBef>
              <a:spcAft>
                <a:spcPts val="720"/>
              </a:spcAft>
            </a:pP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esoteric sense allows you to: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300"/>
              </a:spcAft>
              <a:buFont typeface="Symbol" panose="05050102010706020507" pitchFamily="18" charset="2"/>
              <a:buChar char=""/>
              <a:tabLst>
                <a:tab pos="457200" algn="l"/>
              </a:tabLst>
            </a:pP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Live and function subjectively on mental levels and the lower 18 subplanes. The disciple holds an attitude, which can orient in both the inner and outer planes.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300"/>
              </a:spcAft>
              <a:buFont typeface="Symbol" panose="05050102010706020507" pitchFamily="18" charset="2"/>
              <a:buChar char=""/>
              <a:tabLst>
                <a:tab pos="457200" algn="l"/>
              </a:tabLst>
            </a:pP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Possess a constant inner contact with the Soul. This marks a transcendence of personality issues and allows him to have complete control over his emotional life.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300"/>
              </a:spcAft>
              <a:buFont typeface="Symbol" panose="05050102010706020507" pitchFamily="18" charset="2"/>
              <a:buChar char=""/>
              <a:tabLst>
                <a:tab pos="457200" algn="l"/>
              </a:tabLst>
            </a:pP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Actively demonstrates love and wisdom in all he does through goodwill, cooperation and loving understanding.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300"/>
              </a:spcAft>
              <a:buFont typeface="Symbol" panose="05050102010706020507" pitchFamily="18" charset="2"/>
              <a:buChar char=""/>
              <a:tabLst>
                <a:tab pos="457200" algn="l"/>
              </a:tabLst>
            </a:pP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It allows him to mentally tune into the realms of thought and ideas. You can choose those mental concepts and ideals, which will be recognized in the world of everyday thinking, and living.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300"/>
              </a:spcAft>
              <a:buFont typeface="Symbol" panose="05050102010706020507" pitchFamily="18" charset="2"/>
              <a:buChar char=""/>
              <a:tabLst>
                <a:tab pos="457200" algn="l"/>
              </a:tabLst>
            </a:pP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 cultivate the esoteric sense, you know that meditation is required. As time passes, this results in developing an attitude of a mind with detached thoughts and emotions.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kern="1200" dirty="0">
              <a:solidFill>
                <a:srgbClr val="000000"/>
              </a:solidFill>
              <a:effectLst/>
              <a:latin typeface="Arial" panose="020B0604020202020204" pitchFamily="34" charset="0"/>
              <a:ea typeface="Calibri" panose="020F0502020204030204" pitchFamily="34" charset="0"/>
            </a:endParaRPr>
          </a:p>
          <a:p>
            <a:r>
              <a:rPr lang="en-US" sz="1800" kern="1200" dirty="0">
                <a:solidFill>
                  <a:srgbClr val="000000"/>
                </a:solidFill>
                <a:effectLst/>
                <a:latin typeface="Arial" panose="020B0604020202020204" pitchFamily="34" charset="0"/>
                <a:ea typeface="Calibri" panose="020F0502020204030204" pitchFamily="34" charset="0"/>
              </a:rPr>
              <a:t>The </a:t>
            </a:r>
            <a:r>
              <a:rPr lang="en-US" sz="1800" b="1" kern="1200" dirty="0">
                <a:solidFill>
                  <a:srgbClr val="000000"/>
                </a:solidFill>
                <a:effectLst/>
                <a:latin typeface="Arial" panose="020B0604020202020204" pitchFamily="34" charset="0"/>
                <a:ea typeface="Calibri" panose="020F0502020204030204" pitchFamily="34" charset="0"/>
              </a:rPr>
              <a:t>esoteric sense </a:t>
            </a:r>
            <a:r>
              <a:rPr lang="en-US" sz="1800" kern="1200" dirty="0">
                <a:solidFill>
                  <a:srgbClr val="000000"/>
                </a:solidFill>
                <a:effectLst/>
                <a:latin typeface="Arial" panose="020B0604020202020204" pitchFamily="34" charset="0"/>
                <a:ea typeface="Calibri" panose="020F0502020204030204" pitchFamily="34" charset="0"/>
              </a:rPr>
              <a:t>can be cultivated by holding the attitude of the Observer during meditation, spiritual study </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AND</a:t>
            </a:r>
            <a:r>
              <a:rPr lang="en-US" sz="1800" kern="1200" dirty="0">
                <a:solidFill>
                  <a:srgbClr val="000000"/>
                </a:solidFill>
                <a:effectLst/>
                <a:latin typeface="Arial" panose="020B0604020202020204" pitchFamily="34" charset="0"/>
                <a:ea typeface="Calibri" panose="020F0502020204030204" pitchFamily="34" charset="0"/>
              </a:rPr>
              <a:t> in your waking state.</a:t>
            </a:r>
            <a:endParaRPr lang="en-US" sz="1600" b="0" u="none" baseline="0" dirty="0">
              <a:cs typeface="Arial" pitchFamily="34" charset="0"/>
            </a:endParaRPr>
          </a:p>
        </p:txBody>
      </p:sp>
      <p:sp>
        <p:nvSpPr>
          <p:cNvPr id="4" name="Slide Number Placeholder 3"/>
          <p:cNvSpPr>
            <a:spLocks noGrp="1"/>
          </p:cNvSpPr>
          <p:nvPr>
            <p:ph type="sldNum" sz="quarter" idx="10"/>
          </p:nvPr>
        </p:nvSpPr>
        <p:spPr/>
        <p:txBody>
          <a:bodyPr/>
          <a:lstStyle/>
          <a:p>
            <a:fld id="{7FFA9564-7ACA-4779-B4DE-DB48D22ECA08}" type="slidenum">
              <a:rPr lang="en-US" smtClean="0"/>
              <a:pPr/>
              <a:t>14</a:t>
            </a:fld>
            <a:endParaRPr lang="en-US"/>
          </a:p>
        </p:txBody>
      </p:sp>
    </p:spTree>
    <p:extLst>
      <p:ext uri="{BB962C8B-B14F-4D97-AF65-F5344CB8AC3E}">
        <p14:creationId xmlns:p14="http://schemas.microsoft.com/office/powerpoint/2010/main" val="251166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eaLnBrk="0" fontAlgn="base" hangingPunct="0"/>
            <a:r>
              <a:rPr lang="en-US" sz="1200" b="1" kern="1200" dirty="0">
                <a:solidFill>
                  <a:schemeClr val="tx1"/>
                </a:solidFill>
                <a:effectLst/>
                <a:latin typeface="+mn-lt"/>
                <a:ea typeface="+mn-ea"/>
                <a:cs typeface="+mn-cs"/>
              </a:rPr>
              <a:t>Importance of Meditation</a:t>
            </a:r>
            <a:endParaRPr lang="en-US" sz="1200" kern="1200" dirty="0">
              <a:solidFill>
                <a:schemeClr val="tx1"/>
              </a:solidFill>
              <a:effectLst/>
              <a:latin typeface="+mn-lt"/>
              <a:ea typeface="+mn-ea"/>
              <a:cs typeface="+mn-cs"/>
            </a:endParaRPr>
          </a:p>
          <a:p>
            <a:pPr eaLnBrk="0" fontAlgn="base" hangingPunct="0"/>
            <a:endParaRPr lang="en-US" sz="1200" kern="1200" dirty="0">
              <a:solidFill>
                <a:schemeClr val="tx1"/>
              </a:solidFill>
              <a:effectLst/>
              <a:latin typeface="+mn-lt"/>
              <a:ea typeface="+mn-ea"/>
              <a:cs typeface="+mn-cs"/>
            </a:endParaRPr>
          </a:p>
          <a:p>
            <a:pPr marL="342900" marR="0" lvl="0" indent="-342900">
              <a:lnSpc>
                <a:spcPct val="115000"/>
              </a:lnSpc>
              <a:spcBef>
                <a:spcPts val="0"/>
              </a:spcBef>
              <a:spcAft>
                <a:spcPts val="600"/>
              </a:spcAft>
              <a:buFont typeface="Wingdings" panose="05000000000000000000" pitchFamily="2" charset="2"/>
              <a:buChar char=""/>
            </a:pPr>
            <a:r>
              <a:rPr lang="en-US" sz="1100" i="1" kern="1200" dirty="0">
                <a:solidFill>
                  <a:srgbClr val="000000"/>
                </a:solidFill>
                <a:effectLst/>
                <a:latin typeface="Arial" panose="020B0604020202020204" pitchFamily="34" charset="0"/>
                <a:ea typeface="Times New Roman" panose="02020603050405020304" pitchFamily="18" charset="0"/>
              </a:rPr>
              <a:t>A note on Meditation as I’m teaching it, the Morya Federation is using different types of meditation. What I’m teaching here will in NO WAY conflict, but indeed can enhance or </a:t>
            </a:r>
            <a:r>
              <a:rPr lang="en-US" sz="1100" b="1" i="1" u="sng" kern="1200" dirty="0">
                <a:solidFill>
                  <a:srgbClr val="000000"/>
                </a:solidFill>
                <a:effectLst/>
                <a:latin typeface="Arial" panose="020B0604020202020204" pitchFamily="34" charset="0"/>
                <a:ea typeface="Times New Roman" panose="02020603050405020304" pitchFamily="18" charset="0"/>
              </a:rPr>
              <a:t>supplement</a:t>
            </a:r>
            <a:r>
              <a:rPr lang="en-US" sz="1100" i="1" kern="1200" dirty="0">
                <a:solidFill>
                  <a:srgbClr val="000000"/>
                </a:solidFill>
                <a:effectLst/>
                <a:latin typeface="Arial" panose="020B0604020202020204" pitchFamily="34" charset="0"/>
                <a:ea typeface="Times New Roman" panose="02020603050405020304" pitchFamily="18" charset="0"/>
              </a:rPr>
              <a:t> deeper connections with your Soul.</a:t>
            </a:r>
            <a:endParaRPr lang="en-US" sz="1200" dirty="0">
              <a:effectLst/>
              <a:latin typeface="Times New Roman" panose="02020603050405020304" pitchFamily="18" charset="0"/>
              <a:ea typeface="Times New Roman" panose="02020603050405020304" pitchFamily="18" charset="0"/>
            </a:endParaRPr>
          </a:p>
          <a:p>
            <a:pPr marL="342900" marR="0" lvl="0" indent="-342900">
              <a:lnSpc>
                <a:spcPct val="115000"/>
              </a:lnSpc>
              <a:spcBef>
                <a:spcPts val="0"/>
              </a:spcBef>
              <a:spcAft>
                <a:spcPts val="600"/>
              </a:spcAft>
              <a:buFont typeface="Wingdings" panose="05000000000000000000" pitchFamily="2" charset="2"/>
              <a:buChar char=""/>
            </a:pPr>
            <a:r>
              <a:rPr lang="en-US" sz="1100" i="1" kern="1200" dirty="0">
                <a:solidFill>
                  <a:srgbClr val="000000"/>
                </a:solidFill>
                <a:effectLst/>
                <a:latin typeface="Arial" panose="020B0604020202020204" pitchFamily="34" charset="0"/>
                <a:ea typeface="Times New Roman" panose="02020603050405020304" pitchFamily="18" charset="0"/>
              </a:rPr>
              <a:t>In essence, this type of meditation is about communing with the Soul, or Higher Self for achieving an experience of pure Awareness and Beingness without thought</a:t>
            </a:r>
            <a:r>
              <a:rPr lang="en-US" sz="1100" kern="1200" dirty="0">
                <a:solidFill>
                  <a:srgbClr val="000000"/>
                </a:solidFill>
                <a:effectLst/>
                <a:latin typeface="Arial" panose="020B0604020202020204" pitchFamily="34" charset="0"/>
                <a:ea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600"/>
              </a:spcAft>
            </a:pPr>
            <a:endParaRPr lang="en-US" sz="1100" kern="1200" dirty="0">
              <a:solidFill>
                <a:srgbClr val="000000"/>
              </a:solidFill>
              <a:effectLst/>
              <a:latin typeface="Arial" panose="020B0604020202020204" pitchFamily="34" charset="0"/>
              <a:ea typeface="Times New Roman" panose="02020603050405020304" pitchFamily="18" charset="0"/>
            </a:endParaRPr>
          </a:p>
          <a:p>
            <a:pPr marL="0" marR="0">
              <a:lnSpc>
                <a:spcPct val="115000"/>
              </a:lnSpc>
              <a:spcBef>
                <a:spcPts val="0"/>
              </a:spcBef>
              <a:spcAft>
                <a:spcPts val="600"/>
              </a:spcAft>
            </a:pPr>
            <a:r>
              <a:rPr lang="en-US" sz="1800" b="1" kern="1200" dirty="0">
                <a:solidFill>
                  <a:srgbClr val="000000"/>
                </a:solidFill>
                <a:effectLst/>
                <a:latin typeface="Arial" panose="020B0604020202020204" pitchFamily="34" charset="0"/>
                <a:ea typeface="Times New Roman" panose="02020603050405020304" pitchFamily="18" charset="0"/>
              </a:rPr>
              <a:t>Meditation is the first of three pillars of a spiritual practice. I will be addressing the other two, Spiritual Study and Service in the January and February talks.</a:t>
            </a:r>
          </a:p>
          <a:p>
            <a:pPr marL="0" marR="0">
              <a:lnSpc>
                <a:spcPct val="115000"/>
              </a:lnSpc>
              <a:spcBef>
                <a:spcPts val="0"/>
              </a:spcBef>
              <a:spcAft>
                <a:spcPts val="600"/>
              </a:spcAft>
            </a:pPr>
            <a:endParaRPr lang="en-US" sz="1100" kern="1200" dirty="0">
              <a:solidFill>
                <a:srgbClr val="000000"/>
              </a:solidFill>
              <a:effectLst/>
              <a:latin typeface="Arial" panose="020B0604020202020204" pitchFamily="34" charset="0"/>
              <a:ea typeface="Times New Roman" panose="02020603050405020304" pitchFamily="18" charset="0"/>
            </a:endParaRPr>
          </a:p>
          <a:p>
            <a:pPr marL="0" marR="0">
              <a:lnSpc>
                <a:spcPct val="115000"/>
              </a:lnSpc>
              <a:spcBef>
                <a:spcPts val="0"/>
              </a:spcBef>
              <a:spcAft>
                <a:spcPts val="600"/>
              </a:spcAft>
            </a:pP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If you are consciously on the spiritual path, then you should be learning to meditate. Meditation is the best way to </a:t>
            </a:r>
            <a:r>
              <a:rPr lang="en-US" sz="1100" u="sng"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integrate</a:t>
            </a: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your mental-emotional and physical-etheric form (i.e. the 3-Fold Personality) into a sensed “Oneness” with the Soul.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600"/>
              </a:spcAft>
            </a:pP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Meditation describes a process of how the mind is in its true or </a:t>
            </a:r>
            <a:r>
              <a:rPr lang="en-US" sz="11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natural state</a:t>
            </a: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In this teaching about meditation, you are not trying to create a peaceful state per se, but rather have a “direct experience” of who you truly are </a:t>
            </a:r>
            <a:r>
              <a:rPr lang="en-US" sz="1100" u="sng"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 your natural state</a:t>
            </a: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p>
          <a:p>
            <a:pPr marL="0" marR="0">
              <a:lnSpc>
                <a:spcPct val="115000"/>
              </a:lnSpc>
              <a:spcBef>
                <a:spcPts val="0"/>
              </a:spcBef>
              <a:spcAft>
                <a:spcPts val="6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US" sz="1100" i="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What is your Natural State?</a:t>
            </a: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The Soul’s consciousness </a:t>
            </a:r>
            <a:r>
              <a:rPr lang="en-US" sz="11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is your natural state</a:t>
            </a: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Learn to put aside all limiting thoughts and feelings such as anger, separatism and a “Me Only” mindset so you stand in a state of “pure Beingness” and “pure Awareness” of the Soul.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600"/>
              </a:spcAft>
              <a:buFont typeface="Symbol" panose="05050102010706020507" pitchFamily="18" charset="2"/>
              <a:buChar char=""/>
              <a:tabLst>
                <a:tab pos="457200" algn="l"/>
              </a:tabLst>
            </a:pP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This will </a:t>
            </a:r>
            <a:r>
              <a:rPr lang="en-US" sz="1100" u="sng"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not</a:t>
            </a: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happen immediately, but gradually over long periods of time.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p>
          <a:p>
            <a:pPr marL="0" marR="0">
              <a:lnSpc>
                <a:spcPct val="115000"/>
              </a:lnSpc>
              <a:spcBef>
                <a:spcPts val="0"/>
              </a:spcBef>
              <a:spcAft>
                <a:spcPts val="0"/>
              </a:spcAft>
            </a:pP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Meditation is about stilling the body, thoughts and the emotions thru the mind. Using mental techniques, the mind becomes calm. </a:t>
            </a:r>
            <a:r>
              <a:rPr lang="en-US" sz="1100" i="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Then what?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You learn about who you are, and about the forces that make you up….You will have to </a:t>
            </a:r>
            <a:r>
              <a:rPr lang="en-US" sz="1100" u="sng"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learn how to transform the mind using certain Techniques</a:t>
            </a: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so that it can be a useful tool for expressing the Soul’s purpose, which ultimately is service.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600"/>
              </a:spcAft>
              <a:buFont typeface="Courier New" panose="02070309020205020404" pitchFamily="49" charset="0"/>
              <a:buChar char="o"/>
            </a:pPr>
            <a:r>
              <a:rPr lang="en-US" sz="1100" i="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 the January class, </a:t>
            </a: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I’ll be talking in depth about</a:t>
            </a:r>
            <a:r>
              <a:rPr lang="en-US" sz="1100" i="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“Service”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100" kern="1200" dirty="0">
              <a:solidFill>
                <a:srgbClr val="000000"/>
              </a:solidFill>
              <a:effectLst/>
              <a:latin typeface="Arial" panose="020B0604020202020204" pitchFamily="34" charset="0"/>
              <a:ea typeface="Calibri" panose="020F0502020204030204" pitchFamily="34" charset="0"/>
            </a:endParaRPr>
          </a:p>
          <a:p>
            <a:r>
              <a:rPr lang="en-US" sz="1100" kern="1200" dirty="0">
                <a:solidFill>
                  <a:srgbClr val="000000"/>
                </a:solidFill>
                <a:effectLst/>
                <a:latin typeface="Arial" panose="020B0604020202020204" pitchFamily="34" charset="0"/>
                <a:ea typeface="Calibri" panose="020F0502020204030204" pitchFamily="34" charset="0"/>
              </a:rPr>
              <a:t>By establishing a stabilized consciousness, you will see yourself as </a:t>
            </a:r>
            <a:r>
              <a:rPr lang="en-US" sz="1100" u="sng" kern="1200" dirty="0">
                <a:solidFill>
                  <a:srgbClr val="000000"/>
                </a:solidFill>
                <a:effectLst/>
                <a:latin typeface="Arial" panose="020B0604020202020204" pitchFamily="34" charset="0"/>
                <a:ea typeface="Calibri" panose="020F0502020204030204" pitchFamily="34" charset="0"/>
              </a:rPr>
              <a:t>becoming more</a:t>
            </a:r>
            <a:r>
              <a:rPr lang="en-US" sz="1100" kern="1200" dirty="0">
                <a:solidFill>
                  <a:srgbClr val="000000"/>
                </a:solidFill>
                <a:effectLst/>
                <a:latin typeface="Arial" panose="020B0604020202020204" pitchFamily="34" charset="0"/>
                <a:ea typeface="Calibri" panose="020F0502020204030204" pitchFamily="34" charset="0"/>
              </a:rPr>
              <a:t> </a:t>
            </a:r>
            <a:r>
              <a:rPr lang="en-US" sz="1100" u="sng" kern="1200" dirty="0">
                <a:solidFill>
                  <a:srgbClr val="000000"/>
                </a:solidFill>
                <a:effectLst/>
                <a:latin typeface="Arial" panose="020B0604020202020204" pitchFamily="34" charset="0"/>
                <a:ea typeface="Calibri" panose="020F0502020204030204" pitchFamily="34" charset="0"/>
              </a:rPr>
              <a:t>conscious</a:t>
            </a:r>
            <a:r>
              <a:rPr lang="en-US" sz="1100" kern="1200" dirty="0">
                <a:solidFill>
                  <a:srgbClr val="000000"/>
                </a:solidFill>
                <a:effectLst/>
                <a:latin typeface="Arial" panose="020B0604020202020204" pitchFamily="34" charset="0"/>
                <a:ea typeface="Calibri" panose="020F0502020204030204" pitchFamily="34" charset="0"/>
              </a:rPr>
              <a:t> and awake in all that you do and in both your inner and outer life.</a:t>
            </a:r>
          </a:p>
          <a:p>
            <a:endParaRPr lang="en-US" sz="1100" kern="1200" dirty="0">
              <a:solidFill>
                <a:srgbClr val="000000"/>
              </a:solidFill>
              <a:effectLst/>
              <a:latin typeface="Arial" panose="020B0604020202020204" pitchFamily="34" charset="0"/>
              <a:ea typeface="+mn-ea"/>
              <a:cs typeface="+mn-cs"/>
            </a:endParaRPr>
          </a:p>
          <a:p>
            <a:pPr marL="0" marR="0">
              <a:lnSpc>
                <a:spcPct val="115000"/>
              </a:lnSpc>
              <a:spcBef>
                <a:spcPts val="0"/>
              </a:spcBef>
              <a:spcAft>
                <a:spcPts val="1000"/>
              </a:spcAft>
            </a:pPr>
            <a:r>
              <a:rPr lang="en-US"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Handout:  9 </a:t>
            </a:r>
            <a:r>
              <a:rPr lang="en-US" sz="1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Stages of Meditation…..I provide this handout as supplemental information. It describes a basic understanding of the stages and what you will encounter until spiritual liberation is achieved.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FFA9564-7ACA-4779-B4DE-DB48D22ECA08}"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eaLnBrk="0" fontAlgn="base" hangingPunct="0"/>
            <a:r>
              <a:rPr lang="en-US" sz="1200" b="1" kern="1200" dirty="0">
                <a:solidFill>
                  <a:schemeClr val="tx1"/>
                </a:solidFill>
                <a:effectLst/>
                <a:latin typeface="+mn-lt"/>
                <a:ea typeface="+mn-ea"/>
                <a:cs typeface="+mn-cs"/>
              </a:rPr>
              <a:t>Prerequisites for Meditation</a:t>
            </a:r>
          </a:p>
          <a:p>
            <a:pPr eaLnBrk="0" fontAlgn="base" hangingPunct="0"/>
            <a:endParaRPr lang="en-US" sz="1200" b="1" kern="1200" baseline="0" dirty="0">
              <a:solidFill>
                <a:schemeClr val="tx1"/>
              </a:solidFill>
              <a:effectLst/>
              <a:latin typeface="+mn-lt"/>
              <a:ea typeface="+mn-ea"/>
              <a:cs typeface="+mn-cs"/>
            </a:endParaRPr>
          </a:p>
          <a:p>
            <a:pPr marL="0" marR="0">
              <a:lnSpc>
                <a:spcPct val="115000"/>
              </a:lnSpc>
              <a:spcBef>
                <a:spcPts val="0"/>
              </a:spcBef>
              <a:spcAft>
                <a:spcPts val="0"/>
              </a:spcAft>
            </a:pP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Real progress in meditation requires establishing the right conditions in your meditation environment, i.e. your mind. </a:t>
            </a:r>
          </a:p>
          <a:p>
            <a:pPr marL="0" marR="0">
              <a:lnSpc>
                <a:spcPct val="115000"/>
              </a:lnSpc>
              <a:spcBef>
                <a:spcPts val="0"/>
              </a:spcBef>
              <a:spcAft>
                <a:spcPts val="0"/>
              </a:spcAft>
            </a:pPr>
            <a:endPar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Here are some very practical methods for providing a good foundation for a meditation practice:</a:t>
            </a:r>
          </a:p>
          <a:p>
            <a:pPr marL="0" marR="0">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US" sz="1800" u="sng"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Calm space</a:t>
            </a: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surroundings that are noise free and peaceful, e.g. turn off your phone.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US" sz="1800" u="sng"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Stop flow of intellectual thought</a:t>
            </a: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this has to do with fantasy-daydreaming,  and intellectualizing the teachings….you the meditator may be using your imagination for fantasy purposes, and this distracts you from focusing on making Soul contact. </a:t>
            </a:r>
            <a:endParaRPr lang="en-US" sz="1800" u="none"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US" sz="1800" u="sng" kern="1200" dirty="0">
                <a:solidFill>
                  <a:srgbClr val="000000"/>
                </a:solidFill>
                <a:effectLst/>
                <a:latin typeface="Arial" panose="020B0604020202020204" pitchFamily="34" charset="0"/>
                <a:ea typeface="Times New Roman" panose="02020603050405020304" pitchFamily="18" charset="0"/>
              </a:rPr>
              <a:t>Life of pure ethics </a:t>
            </a:r>
            <a:r>
              <a:rPr lang="en-US" sz="1800" kern="1200" dirty="0">
                <a:solidFill>
                  <a:srgbClr val="000000"/>
                </a:solidFill>
                <a:effectLst/>
                <a:latin typeface="Arial" panose="020B0604020202020204" pitchFamily="34" charset="0"/>
                <a:ea typeface="Times New Roman" panose="02020603050405020304" pitchFamily="18" charset="0"/>
              </a:rPr>
              <a:t>– for example right living and harmlessness. Needless to say, harmful activities in heart or mind will greatly disturb the mind, such as lying, stealing, or engaging in harmful activities. These actions create karma and negatively impact the mind.</a:t>
            </a:r>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FFA9564-7ACA-4779-B4DE-DB48D22ECA08}" type="slidenum">
              <a:rPr lang="en-US" smtClean="0"/>
              <a:pPr/>
              <a:t>16</a:t>
            </a:fld>
            <a:endParaRPr lang="en-US"/>
          </a:p>
        </p:txBody>
      </p:sp>
    </p:spTree>
    <p:extLst>
      <p:ext uri="{BB962C8B-B14F-4D97-AF65-F5344CB8AC3E}">
        <p14:creationId xmlns:p14="http://schemas.microsoft.com/office/powerpoint/2010/main" val="3837155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a:lnSpc>
                <a:spcPct val="115000"/>
              </a:lnSpc>
              <a:spcBef>
                <a:spcPts val="0"/>
              </a:spcBef>
              <a:spcAft>
                <a:spcPts val="1000"/>
              </a:spcAft>
            </a:pP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For Posture: It’s best to place the body in a upright position where the body is relaxed, but cannot fall asleep. The vertical uprightness of the body allows for the subtle energies between and around the chakras to flow properly.  </a:t>
            </a:r>
            <a:r>
              <a:rPr lang="en-US" sz="18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[see HANDOUT]</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Regarding chakras or centers……Briefly the Chakras Purpose is for regulation of Glands, provide vitality and prana flowing to the Etheric Body…..and allows for Soul stimulation.</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I’ll be discussing the Human Constitution, the etheric body and the chakras in more detail in December’s talk.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eaLnBrk="0" fontAlgn="base" hangingPunct="0"/>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FFA9564-7ACA-4779-B4DE-DB48D22ECA08}" type="slidenum">
              <a:rPr lang="en-US" smtClean="0"/>
              <a:pPr/>
              <a:t>17</a:t>
            </a:fld>
            <a:endParaRPr lang="en-US"/>
          </a:p>
        </p:txBody>
      </p:sp>
    </p:spTree>
    <p:extLst>
      <p:ext uri="{BB962C8B-B14F-4D97-AF65-F5344CB8AC3E}">
        <p14:creationId xmlns:p14="http://schemas.microsoft.com/office/powerpoint/2010/main" val="1659088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eaLnBrk="0" fontAlgn="base" hangingPunct="0"/>
            <a:r>
              <a:rPr lang="en-US" sz="1200" b="1" kern="1200" dirty="0">
                <a:solidFill>
                  <a:schemeClr val="tx1"/>
                </a:solidFill>
                <a:effectLst/>
                <a:latin typeface="+mn-lt"/>
                <a:ea typeface="+mn-ea"/>
                <a:cs typeface="+mn-cs"/>
              </a:rPr>
              <a:t>Identifying Goals in Meditation</a:t>
            </a:r>
          </a:p>
          <a:p>
            <a:pPr eaLnBrk="0" fontAlgn="base" hangingPunct="0"/>
            <a:endParaRPr lang="en-US" sz="1200" b="1" u="none" kern="1200" baseline="0" dirty="0">
              <a:solidFill>
                <a:schemeClr val="tx1"/>
              </a:solidFill>
              <a:effectLst/>
              <a:latin typeface="+mn-lt"/>
              <a:ea typeface="+mn-ea"/>
              <a:cs typeface="+mn-cs"/>
            </a:endParaRPr>
          </a:p>
          <a:p>
            <a:pPr marL="0" marR="0" eaLnBrk="0" fontAlgn="base" hangingPunct="0">
              <a:lnSpc>
                <a:spcPct val="115000"/>
              </a:lnSpc>
              <a:spcBef>
                <a:spcPts val="0"/>
              </a:spcBef>
              <a:spcAft>
                <a:spcPts val="600"/>
              </a:spcAft>
            </a:pP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We have identified that the main </a:t>
            </a:r>
            <a:r>
              <a:rPr lang="en-US" sz="1100" u="sng"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purpose</a:t>
            </a: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of meditation is to establish a direct connection with the Soul. Now, it is important to </a:t>
            </a:r>
            <a:r>
              <a:rPr lang="en-US" sz="1100" u="sng"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identify realistic goals</a:t>
            </a: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for yourself and conduct an honest assessment of yourself by asking the following questions:</a:t>
            </a:r>
          </a:p>
          <a:p>
            <a:pPr marL="0" marR="0" eaLnBrk="0" fontAlgn="base" hangingPunct="0">
              <a:lnSpc>
                <a:spcPct val="115000"/>
              </a:lnSpc>
              <a:spcBef>
                <a:spcPts val="0"/>
              </a:spcBef>
              <a:spcAft>
                <a:spcPts val="6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eaLnBrk="0" fontAlgn="base" hangingPunct="0">
              <a:lnSpc>
                <a:spcPct val="115000"/>
              </a:lnSpc>
              <a:spcBef>
                <a:spcPts val="0"/>
              </a:spcBef>
              <a:spcAft>
                <a:spcPts val="0"/>
              </a:spcAft>
              <a:buSzPts val="1200"/>
              <a:buFont typeface="Symbol" panose="05050102010706020507" pitchFamily="18" charset="2"/>
              <a:buChar char=""/>
              <a:tabLst>
                <a:tab pos="457200" algn="l"/>
              </a:tabLst>
            </a:pPr>
            <a:r>
              <a:rPr lang="en-AU" sz="1100" i="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Why are you meditating?</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SzPts val="1200"/>
              <a:buFont typeface="Symbol" panose="05050102010706020507" pitchFamily="18" charset="2"/>
              <a:buChar char=""/>
              <a:tabLst>
                <a:tab pos="457200" algn="l"/>
              </a:tabLst>
            </a:pPr>
            <a:r>
              <a:rPr lang="en-US" sz="1100" i="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What are your motives, attitude, goals and purpose </a:t>
            </a:r>
            <a:r>
              <a:rPr lang="en-AU" sz="1100" i="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as you enter meditation?</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15000"/>
              </a:lnSpc>
              <a:spcBef>
                <a:spcPts val="0"/>
              </a:spcBef>
              <a:spcAft>
                <a:spcPts val="0"/>
              </a:spcAft>
              <a:buFont typeface="Courier New" panose="02070309020205020404" pitchFamily="49" charset="0"/>
              <a:buChar char="o"/>
              <a:tabLst>
                <a:tab pos="914400" algn="l"/>
              </a:tabLst>
            </a:pPr>
            <a:r>
              <a:rPr lang="en-AU"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Answering this helps you to establish a “Mental Approach”.</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1000"/>
              </a:spcAft>
              <a:buSzPts val="1200"/>
              <a:buFont typeface="Symbol" panose="05050102010706020507" pitchFamily="18" charset="2"/>
              <a:buChar char=""/>
              <a:tabLst>
                <a:tab pos="457200" algn="l"/>
              </a:tabLst>
            </a:pPr>
            <a:endParaRPr lang="en-AU" sz="1100" i="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nSpc>
                <a:spcPct val="115000"/>
              </a:lnSpc>
              <a:spcBef>
                <a:spcPts val="0"/>
              </a:spcBef>
              <a:spcAft>
                <a:spcPts val="1000"/>
              </a:spcAft>
              <a:buSzPts val="1200"/>
              <a:buFont typeface="Symbol" panose="05050102010706020507" pitchFamily="18" charset="2"/>
              <a:buChar char=""/>
              <a:tabLst>
                <a:tab pos="457200" algn="l"/>
              </a:tabLst>
            </a:pPr>
            <a:r>
              <a:rPr lang="en-AU" sz="1100" i="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What keeps you from realizing the oneness with your Soul? If you find a limitation, such as a fear, anger, etc., then what are you doing about transforming the energy?</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800100" marR="0" lvl="1" indent="-342900">
              <a:lnSpc>
                <a:spcPct val="115000"/>
              </a:lnSpc>
              <a:spcBef>
                <a:spcPts val="0"/>
              </a:spcBef>
              <a:spcAft>
                <a:spcPts val="0"/>
              </a:spcAft>
              <a:buFont typeface="Courier New" panose="02070309020205020404" pitchFamily="49" charset="0"/>
              <a:buChar char="o"/>
            </a:pPr>
            <a:r>
              <a:rPr lang="en-US"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 an </a:t>
            </a:r>
            <a:r>
              <a:rPr lang="en-US" sz="1100" u="sng"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initial goal of meditation</a:t>
            </a:r>
            <a:r>
              <a:rPr lang="en-US"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is to create an alignment of all parts of the Personality (i.e. mental, emotional, physical) and see yourself as ONE with the Soul. This will be done in stages. </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p>
            <a:pPr marL="800100" marR="0" lvl="1" indent="-342900" eaLnBrk="0" fontAlgn="base" hangingPunct="0">
              <a:lnSpc>
                <a:spcPct val="115000"/>
              </a:lnSpc>
              <a:spcBef>
                <a:spcPts val="0"/>
              </a:spcBef>
              <a:spcAft>
                <a:spcPts val="0"/>
              </a:spcAft>
              <a:buFont typeface="Courier New" panose="02070309020205020404" pitchFamily="49" charset="0"/>
              <a:buChar char="o"/>
            </a:pPr>
            <a:r>
              <a:rPr lang="en-US" sz="1100" dirty="0">
                <a:effectLst/>
                <a:latin typeface="Arial" panose="020B0604020202020204" pitchFamily="34" charset="0"/>
                <a:ea typeface="Times New Roman" panose="02020603050405020304" pitchFamily="18" charset="0"/>
                <a:cs typeface="Arial" panose="020B0604020202020204" pitchFamily="34" charset="0"/>
              </a:rPr>
              <a:t>Identify with concept that the Soul’s energy is a “Tension” in consciousness.</a:t>
            </a:r>
            <a:endParaRPr lang="en-US"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800100" marR="0" lvl="1" indent="-342900" eaLnBrk="0" fontAlgn="base" hangingPunct="0">
              <a:lnSpc>
                <a:spcPct val="115000"/>
              </a:lnSpc>
              <a:spcBef>
                <a:spcPts val="0"/>
              </a:spcBef>
              <a:spcAft>
                <a:spcPts val="0"/>
              </a:spcAft>
              <a:buFont typeface="Courier New" panose="02070309020205020404" pitchFamily="49" charset="0"/>
              <a:buChar char="o"/>
            </a:pPr>
            <a:r>
              <a:rPr lang="en-US"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Another goal in Meditation could be to directly experience a state of </a:t>
            </a:r>
            <a:r>
              <a:rPr lang="en-US" sz="1100" u="sng"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Beingness of Higher Self and sensing a pure awareness without thought</a:t>
            </a:r>
            <a:r>
              <a:rPr lang="en-US"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100" dirty="0">
                <a:effectLst/>
                <a:latin typeface="Arial" panose="020B0604020202020204" pitchFamily="34" charset="0"/>
                <a:ea typeface="Calibri" panose="020F0502020204030204" pitchFamily="34" charset="0"/>
                <a:cs typeface="Arial" panose="020B0604020202020204" pitchFamily="34" charset="0"/>
              </a:rPr>
              <a:t> This will entail d</a:t>
            </a:r>
            <a:r>
              <a:rPr lang="en-US"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eveloping an inner capacity for inner seeing and listening. As you progress on the Path, you will learn that observation and listening are very similar, e.g. meditate in silence and “listen”….for impressions from you Higher Self.</a:t>
            </a:r>
            <a:endParaRPr lang="en-US" sz="1600" b="0" u="none"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FFA9564-7ACA-4779-B4DE-DB48D22ECA08}" type="slidenum">
              <a:rPr lang="en-US" smtClean="0"/>
              <a:pPr/>
              <a:t>18</a:t>
            </a:fld>
            <a:endParaRPr lang="en-US"/>
          </a:p>
        </p:txBody>
      </p:sp>
    </p:spTree>
    <p:extLst>
      <p:ext uri="{BB962C8B-B14F-4D97-AF65-F5344CB8AC3E}">
        <p14:creationId xmlns:p14="http://schemas.microsoft.com/office/powerpoint/2010/main" val="11854176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eaLnBrk="0" fontAlgn="base" hangingPunct="0"/>
            <a:r>
              <a:rPr lang="en-US" sz="1200" b="1" kern="1200" dirty="0">
                <a:solidFill>
                  <a:schemeClr val="tx1"/>
                </a:solidFill>
                <a:effectLst/>
                <a:latin typeface="+mn-lt"/>
                <a:ea typeface="+mn-ea"/>
                <a:cs typeface="+mn-cs"/>
              </a:rPr>
              <a:t>Object of Concentration</a:t>
            </a:r>
          </a:p>
          <a:p>
            <a:pPr eaLnBrk="0" fontAlgn="base" hangingPunct="0"/>
            <a:endParaRPr lang="en-US" sz="1200" b="1" u="none" kern="1200" baseline="0" dirty="0">
              <a:solidFill>
                <a:schemeClr val="tx1"/>
              </a:solidFill>
              <a:effectLst/>
              <a:latin typeface="+mn-lt"/>
              <a:ea typeface="+mn-ea"/>
              <a:cs typeface="+mn-cs"/>
            </a:endParaRPr>
          </a:p>
          <a:p>
            <a:pPr marL="0" marR="0">
              <a:lnSpc>
                <a:spcPct val="115000"/>
              </a:lnSpc>
              <a:spcBef>
                <a:spcPts val="0"/>
              </a:spcBef>
              <a:spcAft>
                <a:spcPts val="0"/>
              </a:spcAft>
            </a:pP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When speaking of an object of concentration in meditation, you want to focus your attention towards an object to aid in focusing the mind….</a:t>
            </a:r>
            <a:r>
              <a:rPr lang="en-US" sz="1100" u="sng"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 prepare for meditation</a:t>
            </a: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p>
          <a:p>
            <a:pPr marL="0" marR="0">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SzPts val="1200"/>
              <a:buFont typeface="Symbol" panose="05050102010706020507" pitchFamily="18" charset="2"/>
              <a:buChar char=""/>
              <a:tabLst>
                <a:tab pos="457200" algn="l"/>
              </a:tabLst>
            </a:pPr>
            <a:r>
              <a:rPr lang="en-US" sz="1100" u="sng" kern="1200" dirty="0">
                <a:solidFill>
                  <a:srgbClr val="000000"/>
                </a:solidFill>
                <a:effectLst/>
                <a:latin typeface="Arial" panose="020B0604020202020204" pitchFamily="34" charset="0"/>
                <a:ea typeface="Times New Roman" panose="02020603050405020304" pitchFamily="18" charset="0"/>
                <a:cs typeface="Symbol" panose="05050102010706020507" pitchFamily="18" charset="2"/>
              </a:rPr>
              <a:t>A </a:t>
            </a:r>
            <a:r>
              <a:rPr lang="en-US" sz="1100" i="1" u="sng" kern="1200" dirty="0">
                <a:solidFill>
                  <a:srgbClr val="000000"/>
                </a:solidFill>
                <a:effectLst/>
                <a:latin typeface="Arial" panose="020B0604020202020204" pitchFamily="34" charset="0"/>
                <a:ea typeface="Times New Roman" panose="02020603050405020304" pitchFamily="18" charset="0"/>
                <a:cs typeface="Symbol" panose="05050102010706020507" pitchFamily="18" charset="2"/>
              </a:rPr>
              <a:t>sacred image</a:t>
            </a:r>
            <a:r>
              <a:rPr lang="en-US" sz="1100" i="1" kern="1200" dirty="0">
                <a:solidFill>
                  <a:srgbClr val="000000"/>
                </a:solidFill>
                <a:effectLst/>
                <a:latin typeface="Arial" panose="020B0604020202020204" pitchFamily="34" charset="0"/>
                <a:ea typeface="Times New Roman" panose="02020603050405020304" pitchFamily="18" charset="0"/>
                <a:cs typeface="Symbol" panose="05050102010706020507" pitchFamily="18" charset="2"/>
              </a:rPr>
              <a:t> </a:t>
            </a:r>
            <a:r>
              <a:rPr lang="en-US" sz="1100" kern="1200" dirty="0">
                <a:solidFill>
                  <a:srgbClr val="000000"/>
                </a:solidFill>
                <a:effectLst/>
                <a:latin typeface="Arial" panose="020B0604020202020204" pitchFamily="34" charset="0"/>
                <a:ea typeface="Times New Roman" panose="02020603050405020304" pitchFamily="18" charset="0"/>
                <a:cs typeface="Symbol" panose="05050102010706020507" pitchFamily="18" charset="2"/>
              </a:rPr>
              <a:t>(e.g., a candle, or a picture or image of Evolved Being)</a:t>
            </a:r>
            <a:endParaRPr lang="en-US" sz="1100" dirty="0">
              <a:effectLst/>
              <a:latin typeface="Calibri" panose="020F0502020204030204" pitchFamily="34" charset="0"/>
              <a:ea typeface="Calibri" panose="020F0502020204030204" pitchFamily="34" charset="0"/>
              <a:cs typeface="Symbol" panose="05050102010706020507" pitchFamily="18" charset="2"/>
            </a:endParaRPr>
          </a:p>
          <a:p>
            <a:pPr marL="342900" marR="0" lvl="0" indent="-342900">
              <a:lnSpc>
                <a:spcPct val="115000"/>
              </a:lnSpc>
              <a:spcBef>
                <a:spcPts val="0"/>
              </a:spcBef>
              <a:spcAft>
                <a:spcPts val="0"/>
              </a:spcAft>
              <a:buSzPts val="1200"/>
              <a:buFont typeface="Symbol" panose="05050102010706020507" pitchFamily="18" charset="2"/>
              <a:buChar char=""/>
              <a:tabLst>
                <a:tab pos="457200" algn="l"/>
              </a:tabLst>
            </a:pPr>
            <a:r>
              <a:rPr lang="en-US" sz="1100" u="sng" kern="1200" dirty="0">
                <a:solidFill>
                  <a:srgbClr val="000000"/>
                </a:solidFill>
                <a:effectLst/>
                <a:latin typeface="Arial" panose="020B0604020202020204" pitchFamily="34" charset="0"/>
                <a:ea typeface="Times New Roman" panose="02020603050405020304" pitchFamily="18" charset="0"/>
                <a:cs typeface="Symbol" panose="05050102010706020507" pitchFamily="18" charset="2"/>
              </a:rPr>
              <a:t>Focus on the breath</a:t>
            </a:r>
            <a:r>
              <a:rPr lang="en-US" sz="1100" kern="1200" dirty="0">
                <a:solidFill>
                  <a:srgbClr val="000000"/>
                </a:solidFill>
                <a:effectLst/>
                <a:latin typeface="Arial" panose="020B0604020202020204" pitchFamily="34" charset="0"/>
                <a:ea typeface="Times New Roman" panose="02020603050405020304" pitchFamily="18" charset="0"/>
                <a:cs typeface="Symbol" panose="05050102010706020507" pitchFamily="18" charset="2"/>
              </a:rPr>
              <a:t> (e.g., pranayama or rhythmic breathing)….this can create a calming sensation in the mind and Etheric and physical form.</a:t>
            </a:r>
            <a:endParaRPr lang="en-US" sz="1100" dirty="0">
              <a:effectLst/>
              <a:latin typeface="Calibri" panose="020F0502020204030204" pitchFamily="34" charset="0"/>
              <a:ea typeface="Calibri" panose="020F0502020204030204" pitchFamily="34" charset="0"/>
              <a:cs typeface="Symbol" panose="05050102010706020507" pitchFamily="18" charset="2"/>
            </a:endParaRPr>
          </a:p>
          <a:p>
            <a:pPr marL="342900" marR="0" lvl="0" indent="-342900">
              <a:lnSpc>
                <a:spcPct val="115000"/>
              </a:lnSpc>
              <a:spcBef>
                <a:spcPts val="0"/>
              </a:spcBef>
              <a:spcAft>
                <a:spcPts val="1000"/>
              </a:spcAft>
              <a:buSzPts val="1200"/>
              <a:buFont typeface="Symbol" panose="05050102010706020507" pitchFamily="18" charset="2"/>
              <a:buChar char=""/>
              <a:tabLst>
                <a:tab pos="457200" algn="l"/>
              </a:tabLst>
            </a:pPr>
            <a:r>
              <a:rPr lang="en-US" sz="1100" u="sng" kern="1200" dirty="0">
                <a:solidFill>
                  <a:srgbClr val="000000"/>
                </a:solidFill>
                <a:effectLst/>
                <a:latin typeface="Arial" panose="020B0604020202020204" pitchFamily="34" charset="0"/>
                <a:ea typeface="Times New Roman" panose="02020603050405020304" pitchFamily="18" charset="0"/>
                <a:cs typeface="Symbol" panose="05050102010706020507" pitchFamily="18" charset="2"/>
              </a:rPr>
              <a:t>Sounding</a:t>
            </a:r>
            <a:r>
              <a:rPr lang="en-US" sz="1100" kern="1200" dirty="0">
                <a:solidFill>
                  <a:srgbClr val="000000"/>
                </a:solidFill>
                <a:effectLst/>
                <a:latin typeface="Arial" panose="020B0604020202020204" pitchFamily="34" charset="0"/>
                <a:ea typeface="Times New Roman" panose="02020603050405020304" pitchFamily="18" charset="0"/>
                <a:cs typeface="Symbol" panose="05050102010706020507" pitchFamily="18" charset="2"/>
              </a:rPr>
              <a:t> To deepen your meditation, you can use a Seed Thought in meditation, e.g., affirmation, mantra or chant [HANDOUT] </a:t>
            </a:r>
            <a:endParaRPr lang="en-US" sz="1100" dirty="0">
              <a:effectLst/>
              <a:latin typeface="Calibri" panose="020F0502020204030204" pitchFamily="34" charset="0"/>
              <a:ea typeface="Calibri" panose="020F0502020204030204" pitchFamily="34" charset="0"/>
              <a:cs typeface="Symbol" panose="05050102010706020507" pitchFamily="18" charset="2"/>
            </a:endParaRPr>
          </a:p>
          <a:p>
            <a:pPr marL="742950" marR="0" lvl="1" indent="-285750" eaLnBrk="0" fontAlgn="base" hangingPunct="0">
              <a:lnSpc>
                <a:spcPct val="115000"/>
              </a:lnSpc>
              <a:spcBef>
                <a:spcPts val="0"/>
              </a:spcBef>
              <a:spcAft>
                <a:spcPts val="0"/>
              </a:spcAft>
              <a:buFont typeface="Courier New" panose="02070309020205020404" pitchFamily="49" charset="0"/>
              <a:buChar char="o"/>
              <a:tabLst>
                <a:tab pos="914400" algn="l"/>
              </a:tabLst>
            </a:pPr>
            <a:r>
              <a:rPr lang="en-US" sz="1100" kern="1200" dirty="0">
                <a:solidFill>
                  <a:srgbClr val="000000"/>
                </a:solidFill>
                <a:effectLst/>
                <a:latin typeface="Arial" panose="020B0604020202020204" pitchFamily="34" charset="0"/>
                <a:ea typeface="Times New Roman" panose="02020603050405020304" pitchFamily="18" charset="0"/>
              </a:rPr>
              <a:t>“</a:t>
            </a:r>
            <a:r>
              <a:rPr lang="en-US" sz="1100" i="1" kern="1200" dirty="0">
                <a:solidFill>
                  <a:srgbClr val="000000"/>
                </a:solidFill>
                <a:effectLst/>
                <a:latin typeface="Arial" panose="020B0604020202020204" pitchFamily="34" charset="0"/>
                <a:ea typeface="Times New Roman" panose="02020603050405020304" pitchFamily="18" charset="0"/>
              </a:rPr>
              <a:t>I and my Soul are One</a:t>
            </a:r>
            <a:r>
              <a:rPr lang="en-US" sz="1100" kern="1200" dirty="0">
                <a:solidFill>
                  <a:srgbClr val="000000"/>
                </a:solidFill>
                <a:effectLst/>
                <a:latin typeface="Arial" panose="020B0604020202020204" pitchFamily="34" charset="0"/>
                <a:ea typeface="Times New Roman" panose="02020603050405020304" pitchFamily="18" charset="0"/>
              </a:rPr>
              <a:t>”, “</a:t>
            </a:r>
            <a:r>
              <a:rPr lang="en-US" sz="1100" i="1" kern="1200" dirty="0">
                <a:solidFill>
                  <a:srgbClr val="000000"/>
                </a:solidFill>
                <a:effectLst/>
                <a:latin typeface="Arial" panose="020B0604020202020204" pitchFamily="34" charset="0"/>
                <a:ea typeface="Times New Roman" panose="02020603050405020304" pitchFamily="18" charset="0"/>
              </a:rPr>
              <a:t>I am love, truth, and beauty</a:t>
            </a:r>
            <a:r>
              <a:rPr lang="en-US" sz="1100" kern="1200" dirty="0">
                <a:solidFill>
                  <a:srgbClr val="000000"/>
                </a:solidFill>
                <a:effectLst/>
                <a:latin typeface="Arial" panose="020B0604020202020204" pitchFamily="34" charset="0"/>
                <a:ea typeface="Times New Roman" panose="02020603050405020304" pitchFamily="18" charset="0"/>
              </a:rPr>
              <a:t>”, etc.</a:t>
            </a:r>
            <a:endParaRPr lang="en-US" sz="1200" dirty="0">
              <a:effectLst/>
              <a:latin typeface="Times New Roman" panose="02020603050405020304" pitchFamily="18" charset="0"/>
              <a:ea typeface="Times New Roman" panose="02020603050405020304" pitchFamily="18" charset="0"/>
            </a:endParaRPr>
          </a:p>
          <a:p>
            <a:pPr marL="742950" marR="0" lvl="1" indent="-285750" eaLnBrk="0" fontAlgn="base" hangingPunct="0">
              <a:lnSpc>
                <a:spcPct val="115000"/>
              </a:lnSpc>
              <a:spcBef>
                <a:spcPts val="0"/>
              </a:spcBef>
              <a:spcAft>
                <a:spcPts val="0"/>
              </a:spcAft>
              <a:buFont typeface="Courier New" panose="02070309020205020404" pitchFamily="49" charset="0"/>
              <a:buChar char="o"/>
              <a:tabLst>
                <a:tab pos="914400" algn="l"/>
              </a:tabLst>
            </a:pPr>
            <a:r>
              <a:rPr lang="en-US" sz="1100" kern="1200" dirty="0">
                <a:solidFill>
                  <a:srgbClr val="000000"/>
                </a:solidFill>
                <a:effectLst/>
                <a:latin typeface="Arial" panose="020B0604020202020204" pitchFamily="34" charset="0"/>
                <a:ea typeface="Times New Roman" panose="02020603050405020304" pitchFamily="18" charset="0"/>
              </a:rPr>
              <a:t>This exercise can be useful to eliminate hang-ups, angers and fears.</a:t>
            </a:r>
            <a:endParaRPr lang="en-US" sz="1200" dirty="0">
              <a:effectLst/>
              <a:latin typeface="Times New Roman" panose="02020603050405020304" pitchFamily="18" charset="0"/>
              <a:ea typeface="Times New Roman" panose="02020603050405020304" pitchFamily="18" charset="0"/>
            </a:endParaRPr>
          </a:p>
          <a:p>
            <a:pPr marL="1143000" marR="0" lvl="2" indent="-228600" eaLnBrk="0" fontAlgn="base" hangingPunct="0">
              <a:lnSpc>
                <a:spcPct val="115000"/>
              </a:lnSpc>
              <a:spcBef>
                <a:spcPts val="0"/>
              </a:spcBef>
              <a:spcAft>
                <a:spcPts val="0"/>
              </a:spcAft>
              <a:buFont typeface="Wingdings" panose="05000000000000000000" pitchFamily="2" charset="2"/>
              <a:buChar char=""/>
              <a:tabLst>
                <a:tab pos="1371600" algn="l"/>
              </a:tabLst>
            </a:pPr>
            <a:r>
              <a:rPr lang="en-US" sz="1100" kern="1200" dirty="0">
                <a:solidFill>
                  <a:srgbClr val="000000"/>
                </a:solidFill>
                <a:effectLst/>
                <a:latin typeface="Arial" panose="020B0604020202020204" pitchFamily="34" charset="0"/>
                <a:ea typeface="Times New Roman" panose="02020603050405020304" pitchFamily="18" charset="0"/>
              </a:rPr>
              <a:t>You’ll have to experiment to find out what’s right for you.</a:t>
            </a:r>
            <a:endParaRPr lang="en-US" sz="1200" dirty="0">
              <a:effectLst/>
              <a:latin typeface="Times New Roman" panose="02020603050405020304" pitchFamily="18" charset="0"/>
              <a:ea typeface="Times New Roman" panose="02020603050405020304" pitchFamily="18" charset="0"/>
            </a:endParaRPr>
          </a:p>
          <a:p>
            <a:pPr marL="0" marR="0" lvl="0" indent="0">
              <a:lnSpc>
                <a:spcPct val="115000"/>
              </a:lnSpc>
              <a:spcBef>
                <a:spcPts val="0"/>
              </a:spcBef>
              <a:spcAft>
                <a:spcPts val="0"/>
              </a:spcAft>
              <a:buSzPts val="1200"/>
              <a:buFont typeface="Symbol" panose="05050102010706020507" pitchFamily="18" charset="2"/>
              <a:buNone/>
            </a:pPr>
            <a:endParaRPr lang="en-US" sz="1100" kern="1200" dirty="0">
              <a:solidFill>
                <a:srgbClr val="000000"/>
              </a:solidFill>
              <a:effectLst/>
              <a:latin typeface="Arial" panose="020B0604020202020204" pitchFamily="34" charset="0"/>
              <a:ea typeface="Times New Roman" panose="02020603050405020304" pitchFamily="18" charset="0"/>
              <a:cs typeface="Symbol" panose="05050102010706020507" pitchFamily="18" charset="2"/>
            </a:endParaRPr>
          </a:p>
          <a:p>
            <a:pPr marL="342900" marR="0" lvl="0" indent="-342900">
              <a:lnSpc>
                <a:spcPct val="115000"/>
              </a:lnSpc>
              <a:spcBef>
                <a:spcPts val="0"/>
              </a:spcBef>
              <a:spcAft>
                <a:spcPts val="0"/>
              </a:spcAft>
              <a:buSzPts val="1200"/>
              <a:buFont typeface="Symbol" panose="05050102010706020507" pitchFamily="18" charset="2"/>
              <a:buChar char=""/>
            </a:pPr>
            <a:r>
              <a:rPr lang="en-US" sz="1100" kern="1200" dirty="0">
                <a:solidFill>
                  <a:srgbClr val="000000"/>
                </a:solidFill>
                <a:effectLst/>
                <a:latin typeface="Arial" panose="020B0604020202020204" pitchFamily="34" charset="0"/>
                <a:ea typeface="Times New Roman" panose="02020603050405020304" pitchFamily="18" charset="0"/>
                <a:cs typeface="Symbol" panose="05050102010706020507" pitchFamily="18" charset="2"/>
              </a:rPr>
              <a:t>Understand that concentration </a:t>
            </a:r>
            <a:r>
              <a:rPr lang="en-US" sz="1100" u="sng" kern="1200" dirty="0">
                <a:solidFill>
                  <a:srgbClr val="000000"/>
                </a:solidFill>
                <a:effectLst/>
                <a:latin typeface="Arial" panose="020B0604020202020204" pitchFamily="34" charset="0"/>
                <a:ea typeface="Times New Roman" panose="02020603050405020304" pitchFamily="18" charset="0"/>
                <a:cs typeface="Symbol" panose="05050102010706020507" pitchFamily="18" charset="2"/>
              </a:rPr>
              <a:t>is not</a:t>
            </a:r>
            <a:r>
              <a:rPr lang="en-US" sz="1100" kern="1200" dirty="0">
                <a:solidFill>
                  <a:srgbClr val="000000"/>
                </a:solidFill>
                <a:effectLst/>
                <a:latin typeface="Arial" panose="020B0604020202020204" pitchFamily="34" charset="0"/>
                <a:ea typeface="Times New Roman" panose="02020603050405020304" pitchFamily="18" charset="0"/>
                <a:cs typeface="Symbol" panose="05050102010706020507" pitchFamily="18" charset="2"/>
              </a:rPr>
              <a:t> meditation. You use concentration to discipline the mind and hold your initial focus and to develop comprehension. </a:t>
            </a:r>
            <a:endParaRPr lang="en-US" sz="120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nSpc>
                <a:spcPct val="115000"/>
              </a:lnSpc>
              <a:spcBef>
                <a:spcPts val="0"/>
              </a:spcBef>
              <a:spcAft>
                <a:spcPts val="0"/>
              </a:spcAft>
              <a:buSzPts val="1200"/>
              <a:buFont typeface="Symbol" panose="05050102010706020507" pitchFamily="18" charset="2"/>
              <a:buChar char=""/>
            </a:pPr>
            <a:r>
              <a:rPr lang="en-US" sz="1100" i="1" kern="1200" dirty="0">
                <a:solidFill>
                  <a:srgbClr val="000000"/>
                </a:solidFill>
                <a:effectLst/>
                <a:latin typeface="Arial" panose="020B0604020202020204" pitchFamily="34" charset="0"/>
                <a:ea typeface="Times New Roman" panose="02020603050405020304" pitchFamily="18" charset="0"/>
                <a:cs typeface="Symbol" panose="05050102010706020507" pitchFamily="18" charset="2"/>
              </a:rPr>
              <a:t>Meditation begins after the tension of concentration is released. At that moment there is no thought of feeling but a “SPACE” in awareness between them. That space is a state of Beingness </a:t>
            </a:r>
            <a:r>
              <a:rPr lang="en-US" sz="1100" b="1" i="1" kern="1200" dirty="0">
                <a:solidFill>
                  <a:srgbClr val="000000"/>
                </a:solidFill>
                <a:effectLst/>
                <a:latin typeface="Arial" panose="020B0604020202020204" pitchFamily="34" charset="0"/>
                <a:ea typeface="Times New Roman" panose="02020603050405020304" pitchFamily="18" charset="0"/>
                <a:cs typeface="Symbol" panose="05050102010706020507" pitchFamily="18" charset="2"/>
              </a:rPr>
              <a:t>and</a:t>
            </a:r>
            <a:r>
              <a:rPr lang="en-US" sz="1100" i="1" kern="1200" dirty="0">
                <a:solidFill>
                  <a:srgbClr val="000000"/>
                </a:solidFill>
                <a:effectLst/>
                <a:latin typeface="Arial" panose="020B0604020202020204" pitchFamily="34" charset="0"/>
                <a:ea typeface="Times New Roman" panose="02020603050405020304" pitchFamily="18" charset="0"/>
                <a:cs typeface="Symbol" panose="05050102010706020507" pitchFamily="18" charset="2"/>
              </a:rPr>
              <a:t> is a significant goal to achieve.</a:t>
            </a:r>
            <a:endParaRPr lang="en-US" sz="1200" dirty="0">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nSpc>
                <a:spcPct val="115000"/>
              </a:lnSpc>
              <a:spcBef>
                <a:spcPts val="0"/>
              </a:spcBef>
              <a:spcAft>
                <a:spcPts val="0"/>
              </a:spcAft>
              <a:buSzPts val="1200"/>
              <a:buFont typeface="Symbol" panose="05050102010706020507" pitchFamily="18" charset="2"/>
              <a:buChar char=""/>
            </a:pPr>
            <a:r>
              <a:rPr lang="en-US" sz="1100" kern="1200" dirty="0">
                <a:solidFill>
                  <a:srgbClr val="000000"/>
                </a:solidFill>
                <a:effectLst/>
                <a:latin typeface="Arial" panose="020B0604020202020204" pitchFamily="34" charset="0"/>
                <a:ea typeface="Times New Roman" panose="02020603050405020304" pitchFamily="18" charset="0"/>
                <a:cs typeface="Symbol" panose="05050102010706020507" pitchFamily="18" charset="2"/>
              </a:rPr>
              <a:t>After reaching a meditative state, you can </a:t>
            </a:r>
            <a:r>
              <a:rPr lang="en-US" sz="1100" b="1" kern="1200" dirty="0">
                <a:solidFill>
                  <a:srgbClr val="000000"/>
                </a:solidFill>
                <a:effectLst/>
                <a:latin typeface="Arial" panose="020B0604020202020204" pitchFamily="34" charset="0"/>
                <a:ea typeface="Times New Roman" panose="02020603050405020304" pitchFamily="18" charset="0"/>
                <a:cs typeface="Symbol" panose="05050102010706020507" pitchFamily="18" charset="2"/>
              </a:rPr>
              <a:t>retrieve impulses coming from the Soul</a:t>
            </a:r>
            <a:r>
              <a:rPr lang="en-US" sz="1100" kern="1200" dirty="0">
                <a:solidFill>
                  <a:srgbClr val="000000"/>
                </a:solidFill>
                <a:effectLst/>
                <a:latin typeface="Arial" panose="020B0604020202020204" pitchFamily="34" charset="0"/>
                <a:ea typeface="Times New Roman" panose="02020603050405020304" pitchFamily="18" charset="0"/>
                <a:cs typeface="Symbol" panose="05050102010706020507" pitchFamily="18" charset="2"/>
              </a:rPr>
              <a:t>. These are called impressions. They can be ideas, insights, wisdom, guidance, etc. </a:t>
            </a:r>
            <a:endParaRPr lang="en-US" sz="1200" kern="1200" dirty="0">
              <a:solidFill>
                <a:schemeClr val="tx1"/>
              </a:solidFill>
              <a:effectLst/>
              <a:latin typeface="Times New Roman" panose="02020603050405020304" pitchFamily="18" charset="0"/>
              <a:ea typeface="Times New Roman" panose="02020603050405020304" pitchFamily="18" charset="0"/>
              <a:cs typeface="Symbol" panose="05050102010706020507" pitchFamily="18" charset="2"/>
            </a:endParaRPr>
          </a:p>
          <a:p>
            <a:pPr marL="342900" marR="0" lvl="0" indent="-342900">
              <a:lnSpc>
                <a:spcPct val="115000"/>
              </a:lnSpc>
              <a:spcBef>
                <a:spcPts val="0"/>
              </a:spcBef>
              <a:spcAft>
                <a:spcPts val="0"/>
              </a:spcAft>
              <a:buSzPts val="1200"/>
              <a:buFont typeface="Symbol" panose="05050102010706020507" pitchFamily="18" charset="2"/>
              <a:buChar char=""/>
            </a:pPr>
            <a:r>
              <a:rPr lang="en-US" sz="1100" kern="1200" dirty="0">
                <a:solidFill>
                  <a:srgbClr val="000000"/>
                </a:solidFill>
                <a:effectLst/>
                <a:latin typeface="Arial" panose="020B0604020202020204" pitchFamily="34" charset="0"/>
                <a:ea typeface="Calibri" panose="020F0502020204030204" pitchFamily="34" charset="0"/>
              </a:rPr>
              <a:t>In advanced stages of meditation, this awareness becomes more regular and inevitably becomes a </a:t>
            </a:r>
            <a:r>
              <a:rPr lang="en-US" sz="1800" b="1" kern="1200" dirty="0">
                <a:solidFill>
                  <a:srgbClr val="000000"/>
                </a:solidFill>
                <a:effectLst/>
                <a:latin typeface="Arial" panose="020B0604020202020204" pitchFamily="34" charset="0"/>
                <a:ea typeface="Calibri" panose="020F0502020204030204" pitchFamily="34" charset="0"/>
              </a:rPr>
              <a:t>“Continuity of Consciousness”</a:t>
            </a:r>
            <a:r>
              <a:rPr lang="en-US" sz="1100" kern="1200" dirty="0">
                <a:solidFill>
                  <a:srgbClr val="000000"/>
                </a:solidFill>
                <a:effectLst/>
                <a:latin typeface="Arial" panose="020B0604020202020204" pitchFamily="34" charset="0"/>
                <a:ea typeface="Calibri" panose="020F0502020204030204" pitchFamily="34" charset="0"/>
              </a:rPr>
              <a:t>…..see [”Terminology” Handout] for definition.</a:t>
            </a:r>
            <a:endParaRPr lang="en-US" sz="1600" b="0" u="none" baseline="0" dirty="0">
              <a:cs typeface="Arial" pitchFamily="34" charset="0"/>
            </a:endParaRPr>
          </a:p>
        </p:txBody>
      </p:sp>
      <p:sp>
        <p:nvSpPr>
          <p:cNvPr id="4" name="Slide Number Placeholder 3"/>
          <p:cNvSpPr>
            <a:spLocks noGrp="1"/>
          </p:cNvSpPr>
          <p:nvPr>
            <p:ph type="sldNum" sz="quarter" idx="10"/>
          </p:nvPr>
        </p:nvSpPr>
        <p:spPr/>
        <p:txBody>
          <a:bodyPr/>
          <a:lstStyle/>
          <a:p>
            <a:fld id="{7FFA9564-7ACA-4779-B4DE-DB48D22ECA08}" type="slidenum">
              <a:rPr lang="en-US" smtClean="0"/>
              <a:pPr/>
              <a:t>19</a:t>
            </a:fld>
            <a:endParaRPr lang="en-US"/>
          </a:p>
        </p:txBody>
      </p:sp>
    </p:spTree>
    <p:extLst>
      <p:ext uri="{BB962C8B-B14F-4D97-AF65-F5344CB8AC3E}">
        <p14:creationId xmlns:p14="http://schemas.microsoft.com/office/powerpoint/2010/main" val="1859495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a:lnSpc>
                <a:spcPct val="115000"/>
              </a:lnSpc>
              <a:spcBef>
                <a:spcPts val="0"/>
              </a:spcBef>
              <a:spcAft>
                <a:spcPts val="600"/>
              </a:spcAft>
            </a:pPr>
            <a:r>
              <a:rPr lang="en-US" sz="11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Purification is Ongoing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600"/>
              </a:spcAft>
            </a:pP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We are reminded that purification is ongoing and a necessary process that begins during the Probationary Path and continues for the disciple and initiate up through the higher Initiations. Treading this path is an exact science and requires all limitations be overcome in order to progress on the Path. Purification is about </a:t>
            </a:r>
            <a:r>
              <a:rPr lang="en-US" sz="1100" i="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purifying</a:t>
            </a: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the mind and astral body of </a:t>
            </a:r>
            <a:r>
              <a:rPr lang="en-US" sz="1100" b="1" u="sng"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anything</a:t>
            </a: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that is </a:t>
            </a:r>
            <a:r>
              <a:rPr lang="en-US" sz="11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not of the Soul’s nature</a:t>
            </a: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and keeps you from experiencing a full integration with the Soul.</a:t>
            </a:r>
          </a:p>
          <a:p>
            <a:pPr marL="0" marR="0">
              <a:lnSpc>
                <a:spcPct val="115000"/>
              </a:lnSpc>
              <a:spcBef>
                <a:spcPts val="0"/>
              </a:spcBef>
              <a:spcAft>
                <a:spcPts val="6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600"/>
              </a:spcAft>
            </a:pP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Teachings which I’m imparting from the writings of AAB / DK are not just about purification techniques and information about taming the lower astral and mental bodies. This information about the transformative power of the Soul that </a:t>
            </a:r>
            <a:r>
              <a:rPr lang="en-US" sz="1100" i="1" u="sng"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“shocks the aspirant or disciple</a:t>
            </a:r>
            <a:r>
              <a:rPr lang="en-US" sz="1100" i="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into action. I provide technical knowledge, but in the end it is your own intuition that must be awakened to guide you in the process.</a:t>
            </a:r>
          </a:p>
          <a:p>
            <a:pPr marL="0" marR="0">
              <a:lnSpc>
                <a:spcPct val="115000"/>
              </a:lnSpc>
              <a:spcBef>
                <a:spcPts val="0"/>
              </a:spcBef>
              <a:spcAft>
                <a:spcPts val="6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eaLnBrk="0" fontAlgn="base" hangingPunct="0">
              <a:lnSpc>
                <a:spcPct val="115000"/>
              </a:lnSpc>
              <a:spcBef>
                <a:spcPts val="0"/>
              </a:spcBef>
              <a:spcAft>
                <a:spcPts val="0"/>
              </a:spcAft>
              <a:buFont typeface="Symbol" panose="05050102010706020507" pitchFamily="18" charset="2"/>
              <a:buChar char=""/>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During the time of probation and discipleship, </a:t>
            </a: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learning self-control over your thoughts, feelings, and actions will pave the way towards preparation of greater expansions of consciousness, and service.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eaLnBrk="0" fontAlgn="base" hangingPunct="0">
              <a:lnSpc>
                <a:spcPct val="115000"/>
              </a:lnSpc>
              <a:spcBef>
                <a:spcPts val="0"/>
              </a:spcBef>
              <a:spcAft>
                <a:spcPts val="0"/>
              </a:spcAft>
              <a:buFont typeface="Symbol" panose="05050102010706020507" pitchFamily="18" charset="2"/>
              <a:buChar char=""/>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When you purify your thoughts and emotional bodies, you are actually making them better receptors for the Soul’s light.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We note that purification also depends on several things: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Your own willingness and commitment to expanding your awareness is key.</a:t>
            </a:r>
            <a:endParaRPr lang="en-US" sz="1100"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100" kern="1200" dirty="0">
                <a:solidFill>
                  <a:srgbClr val="000000"/>
                </a:solidFill>
                <a:effectLst/>
                <a:latin typeface="Arial" panose="020B0604020202020204" pitchFamily="34" charset="0"/>
                <a:ea typeface="Times New Roman" panose="02020603050405020304" pitchFamily="18" charset="0"/>
              </a:rPr>
              <a:t>Our task IS NOT to get rid of these energies or judge them per se, but acknowledge they are limiting factors in expanding your spiritual work. These can be addressed </a:t>
            </a:r>
            <a:r>
              <a:rPr lang="en-US" sz="1100" dirty="0">
                <a:effectLst/>
                <a:latin typeface="Arial" panose="020B0604020202020204" pitchFamily="34" charset="0"/>
                <a:ea typeface="Times New Roman" panose="02020603050405020304" pitchFamily="18" charset="0"/>
              </a:rPr>
              <a:t>by </a:t>
            </a:r>
            <a:r>
              <a:rPr lang="en-US" sz="1100" kern="1200" dirty="0">
                <a:solidFill>
                  <a:srgbClr val="000000"/>
                </a:solidFill>
                <a:effectLst/>
                <a:latin typeface="Arial" panose="020B0604020202020204" pitchFamily="34" charset="0"/>
                <a:ea typeface="Times New Roman" panose="02020603050405020304" pitchFamily="18" charset="0"/>
              </a:rPr>
              <a:t>applying mental techniques to overcome and transform the energies into something more life-giving.</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FFA9564-7ACA-4779-B4DE-DB48D22ECA08}" type="slidenum">
              <a:rPr lang="en-US" smtClean="0"/>
              <a:pPr/>
              <a:t>2</a:t>
            </a:fld>
            <a:endParaRPr lang="en-US"/>
          </a:p>
        </p:txBody>
      </p:sp>
    </p:spTree>
    <p:extLst>
      <p:ext uri="{BB962C8B-B14F-4D97-AF65-F5344CB8AC3E}">
        <p14:creationId xmlns:p14="http://schemas.microsoft.com/office/powerpoint/2010/main" val="38955265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a:lnSpc>
                <a:spcPct val="115000"/>
              </a:lnSpc>
              <a:spcBef>
                <a:spcPts val="0"/>
              </a:spcBef>
              <a:spcAft>
                <a:spcPts val="600"/>
              </a:spcAft>
            </a:pPr>
            <a:r>
              <a:rPr lang="en-US" sz="18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Stages of Meditation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600"/>
              </a:spcAft>
            </a:pP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 reviewing Becoming the Observer and Meditation processes, we understand that a major purpose of meditation is to achieve an alignment and integration of your 3-Fold nature with that of the Soul. This should be your initial goal. Much later, you will learn  that it is your pure Spirit, or Monad which is the true guiding energy. </a:t>
            </a:r>
          </a:p>
          <a:p>
            <a:pPr marL="0" marR="0">
              <a:lnSpc>
                <a:spcPct val="115000"/>
              </a:lnSpc>
              <a:spcBef>
                <a:spcPts val="0"/>
              </a:spcBef>
              <a:spcAft>
                <a:spcPts val="6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600"/>
              </a:spcAft>
            </a:pP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Meditation is a process that prepares the mind for clear seeing on different levels of the mental plane, and later the Spiritual Triad. Achieving deep spiritual connections with the higher Self will require time and effort. In this journey, there are stages you will go through to achieve the higher connections. Each stage is characterized by removing  obstacles that block clear seeing and there are changes or expansions of consciousness along the way. </a:t>
            </a:r>
          </a:p>
          <a:p>
            <a:pPr marL="0" marR="0">
              <a:lnSpc>
                <a:spcPct val="115000"/>
              </a:lnSpc>
              <a:spcBef>
                <a:spcPts val="0"/>
              </a:spcBef>
              <a:spcAft>
                <a:spcPts val="6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After a measure of purification, you can begin to experience Pure Awareness and a direct experience of your higher Self </a:t>
            </a:r>
            <a:r>
              <a:rPr lang="en-US" sz="1800" u="sng"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 its natural state</a:t>
            </a: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free of the distractions of the lower energies.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You begin to see that you have a choice and that you </a:t>
            </a:r>
            <a:r>
              <a:rPr lang="en-US" sz="1800" u="sng"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do not</a:t>
            </a: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have to be controlled or disrupted from every thought of feeling. Thus, you can learn to hold your consciousness peacefully. The meditation process is also a means to slow down and observe how the mind works.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 the </a:t>
            </a:r>
            <a:r>
              <a:rPr lang="en-US" sz="18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[Handout]</a:t>
            </a: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“Stages of Meditation, the various stages are generally described of what the Probationer to disciple to Initiate will experience over time. I’ve provided this as supplemental reading.</a:t>
            </a:r>
            <a:endParaRPr lang="en-US" sz="1800"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FFA9564-7ACA-4779-B4DE-DB48D22ECA08}" type="slidenum">
              <a:rPr lang="en-US" smtClean="0"/>
              <a:pPr/>
              <a:t>20</a:t>
            </a:fld>
            <a:endParaRPr lang="en-US"/>
          </a:p>
        </p:txBody>
      </p:sp>
    </p:spTree>
    <p:extLst>
      <p:ext uri="{BB962C8B-B14F-4D97-AF65-F5344CB8AC3E}">
        <p14:creationId xmlns:p14="http://schemas.microsoft.com/office/powerpoint/2010/main" val="42941605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eaLnBrk="0" fontAlgn="base" hangingPunct="0">
              <a:lnSpc>
                <a:spcPct val="115000"/>
              </a:lnSpc>
              <a:spcBef>
                <a:spcPts val="0"/>
              </a:spcBef>
              <a:spcAft>
                <a:spcPts val="0"/>
              </a:spcAft>
            </a:pPr>
            <a:r>
              <a:rPr lang="en-US" sz="11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[Handout]  Techniques for Working in Consciousness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conclude</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discussion</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on</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confronting</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hindering or disrupting</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thoughts,</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you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spiritual seeker</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need</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have</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tools</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if</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you are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successfully</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complete</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your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work</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for</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removing</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those</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obstacles or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veils</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that</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block</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clear</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seeing</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of</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Soul</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pure</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awareness.</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Reference the [Handout] “Techniques for Working in Consciousness”. It is a</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list</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of</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tools and</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techniques</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that you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can</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use</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for</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overcoming</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hinderances and</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difficult</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energies</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consciousness:</a:t>
            </a:r>
          </a:p>
          <a:p>
            <a:pPr marL="0" marR="0">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tabLst>
                <a:tab pos="457200" algn="l"/>
              </a:tabLst>
            </a:pPr>
            <a:r>
              <a:rPr lang="en-US" sz="1100" b="1"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r>
              <a:rPr lang="en-US" sz="11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As</a:t>
            </a:r>
            <a:r>
              <a:rPr lang="en-US" sz="1100" b="1"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If</a:t>
            </a:r>
            <a:r>
              <a:rPr lang="en-US" sz="1100" b="1"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(substitution) </a:t>
            </a:r>
            <a:r>
              <a:rPr lang="en-US" sz="11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technique</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 It is very much like </a:t>
            </a:r>
            <a:r>
              <a:rPr lang="en-US" sz="1100" u="sng"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pretending or acting out a specific energy</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such as cooperation, acceptance or goodwill. </a:t>
            </a:r>
            <a:r>
              <a:rPr lang="en-US" sz="1800" kern="1200" dirty="0">
                <a:solidFill>
                  <a:srgbClr val="000000"/>
                </a:solidFill>
                <a:effectLst/>
                <a:latin typeface="Arial" panose="020B0604020202020204" pitchFamily="34" charset="0"/>
                <a:ea typeface="Calibri" panose="020F0502020204030204" pitchFamily="34" charset="0"/>
              </a:rPr>
              <a:t>It is</a:t>
            </a:r>
            <a:r>
              <a:rPr lang="en-US" sz="1800" kern="1200" dirty="0">
                <a:solidFill>
                  <a:srgbClr val="000000"/>
                </a:solidFill>
                <a:effectLst/>
                <a:latin typeface="Arial" panose="020B0604020202020204" pitchFamily="34" charset="0"/>
                <a:ea typeface="Arial" panose="020B0604020202020204" pitchFamily="34" charset="0"/>
              </a:rPr>
              <a:t> </a:t>
            </a:r>
            <a:r>
              <a:rPr lang="en-US" sz="1800" kern="1200" dirty="0">
                <a:solidFill>
                  <a:srgbClr val="000000"/>
                </a:solidFill>
                <a:effectLst/>
                <a:latin typeface="Arial" panose="020B0604020202020204" pitchFamily="34" charset="0"/>
                <a:ea typeface="Calibri" panose="020F0502020204030204" pitchFamily="34" charset="0"/>
              </a:rPr>
              <a:t>the</a:t>
            </a:r>
            <a:r>
              <a:rPr lang="en-US" sz="1800" kern="1200" dirty="0">
                <a:solidFill>
                  <a:srgbClr val="000000"/>
                </a:solidFill>
                <a:effectLst/>
                <a:latin typeface="Arial" panose="020B0604020202020204" pitchFamily="34" charset="0"/>
                <a:ea typeface="Arial" panose="020B0604020202020204" pitchFamily="34" charset="0"/>
              </a:rPr>
              <a:t> </a:t>
            </a:r>
            <a:r>
              <a:rPr lang="en-US" sz="1800" kern="1200" dirty="0">
                <a:solidFill>
                  <a:srgbClr val="000000"/>
                </a:solidFill>
                <a:effectLst/>
                <a:latin typeface="Arial" panose="020B0604020202020204" pitchFamily="34" charset="0"/>
                <a:ea typeface="Calibri" panose="020F0502020204030204" pitchFamily="34" charset="0"/>
              </a:rPr>
              <a:t>concept</a:t>
            </a:r>
            <a:r>
              <a:rPr lang="en-US" sz="1800" kern="1200" dirty="0">
                <a:solidFill>
                  <a:srgbClr val="000000"/>
                </a:solidFill>
                <a:effectLst/>
                <a:latin typeface="Arial" panose="020B0604020202020204" pitchFamily="34" charset="0"/>
                <a:ea typeface="Arial" panose="020B0604020202020204" pitchFamily="34" charset="0"/>
              </a:rPr>
              <a:t> </a:t>
            </a:r>
            <a:r>
              <a:rPr lang="en-US" sz="1800" kern="1200" dirty="0">
                <a:solidFill>
                  <a:srgbClr val="000000"/>
                </a:solidFill>
                <a:effectLst/>
                <a:latin typeface="Arial" panose="020B0604020202020204" pitchFamily="34" charset="0"/>
                <a:ea typeface="Calibri" panose="020F0502020204030204" pitchFamily="34" charset="0"/>
              </a:rPr>
              <a:t>of</a:t>
            </a:r>
            <a:r>
              <a:rPr lang="en-US" sz="1800" kern="1200" dirty="0">
                <a:solidFill>
                  <a:srgbClr val="000000"/>
                </a:solidFill>
                <a:effectLst/>
                <a:latin typeface="Arial" panose="020B0604020202020204" pitchFamily="34" charset="0"/>
                <a:ea typeface="Arial" panose="020B0604020202020204" pitchFamily="34" charset="0"/>
              </a:rPr>
              <a:t> </a:t>
            </a:r>
            <a:r>
              <a:rPr lang="en-US" sz="1800" kern="1200" dirty="0">
                <a:solidFill>
                  <a:srgbClr val="000000"/>
                </a:solidFill>
                <a:effectLst/>
                <a:latin typeface="Arial" panose="020B0604020202020204" pitchFamily="34" charset="0"/>
                <a:ea typeface="Calibri" panose="020F0502020204030204" pitchFamily="34" charset="0"/>
              </a:rPr>
              <a:t>invoking</a:t>
            </a:r>
            <a:r>
              <a:rPr lang="en-US" sz="1800" kern="1200" dirty="0">
                <a:solidFill>
                  <a:srgbClr val="000000"/>
                </a:solidFill>
                <a:effectLst/>
                <a:latin typeface="Arial" panose="020B0604020202020204" pitchFamily="34" charset="0"/>
                <a:ea typeface="Arial" panose="020B0604020202020204" pitchFamily="34" charset="0"/>
              </a:rPr>
              <a:t> </a:t>
            </a:r>
            <a:r>
              <a:rPr lang="en-US" sz="1800" kern="1200" dirty="0">
                <a:solidFill>
                  <a:srgbClr val="000000"/>
                </a:solidFill>
                <a:effectLst/>
                <a:latin typeface="Arial" panose="020B0604020202020204" pitchFamily="34" charset="0"/>
                <a:ea typeface="Calibri" panose="020F0502020204030204" pitchFamily="34" charset="0"/>
              </a:rPr>
              <a:t>the</a:t>
            </a:r>
            <a:r>
              <a:rPr lang="en-US" sz="1800" kern="1200" dirty="0">
                <a:solidFill>
                  <a:srgbClr val="000000"/>
                </a:solidFill>
                <a:effectLst/>
                <a:latin typeface="Arial" panose="020B0604020202020204" pitchFamily="34" charset="0"/>
                <a:ea typeface="Arial" panose="020B0604020202020204" pitchFamily="34" charset="0"/>
              </a:rPr>
              <a:t> </a:t>
            </a:r>
            <a:r>
              <a:rPr lang="en-US" sz="1800" kern="1200" dirty="0">
                <a:solidFill>
                  <a:srgbClr val="000000"/>
                </a:solidFill>
                <a:effectLst/>
                <a:latin typeface="Arial" panose="020B0604020202020204" pitchFamily="34" charset="0"/>
                <a:ea typeface="Calibri" panose="020F0502020204030204" pitchFamily="34" charset="0"/>
              </a:rPr>
              <a:t>polar</a:t>
            </a:r>
            <a:r>
              <a:rPr lang="en-US" sz="1800" kern="1200" dirty="0">
                <a:solidFill>
                  <a:srgbClr val="000000"/>
                </a:solidFill>
                <a:effectLst/>
                <a:latin typeface="Arial" panose="020B0604020202020204" pitchFamily="34" charset="0"/>
                <a:ea typeface="Arial" panose="020B0604020202020204" pitchFamily="34" charset="0"/>
              </a:rPr>
              <a:t> </a:t>
            </a:r>
            <a:r>
              <a:rPr lang="en-US" sz="1800" kern="1200" dirty="0">
                <a:solidFill>
                  <a:srgbClr val="000000"/>
                </a:solidFill>
                <a:effectLst/>
                <a:latin typeface="Arial" panose="020B0604020202020204" pitchFamily="34" charset="0"/>
                <a:ea typeface="Calibri" panose="020F0502020204030204" pitchFamily="34" charset="0"/>
              </a:rPr>
              <a:t>opposite</a:t>
            </a:r>
            <a:r>
              <a:rPr lang="en-US" sz="1800" kern="1200" dirty="0">
                <a:solidFill>
                  <a:srgbClr val="000000"/>
                </a:solidFill>
                <a:effectLst/>
                <a:latin typeface="Arial" panose="020B0604020202020204" pitchFamily="34" charset="0"/>
                <a:ea typeface="Arial" panose="020B0604020202020204" pitchFamily="34" charset="0"/>
              </a:rPr>
              <a:t> </a:t>
            </a:r>
            <a:r>
              <a:rPr lang="en-US" sz="1800" kern="1200" dirty="0">
                <a:solidFill>
                  <a:srgbClr val="000000"/>
                </a:solidFill>
                <a:effectLst/>
                <a:latin typeface="Arial" panose="020B0604020202020204" pitchFamily="34" charset="0"/>
                <a:ea typeface="Calibri" panose="020F0502020204030204" pitchFamily="34" charset="0"/>
              </a:rPr>
              <a:t>energy</a:t>
            </a:r>
            <a:r>
              <a:rPr lang="en-US" sz="1800" kern="1200" dirty="0">
                <a:solidFill>
                  <a:srgbClr val="000000"/>
                </a:solidFill>
                <a:effectLst/>
                <a:latin typeface="Arial" panose="020B0604020202020204" pitchFamily="34" charset="0"/>
                <a:ea typeface="Arial" panose="020B0604020202020204" pitchFamily="34" charset="0"/>
              </a:rPr>
              <a:t> </a:t>
            </a:r>
            <a:r>
              <a:rPr lang="en-US" sz="1800" kern="1200" dirty="0">
                <a:solidFill>
                  <a:srgbClr val="000000"/>
                </a:solidFill>
                <a:effectLst/>
                <a:latin typeface="Arial" panose="020B0604020202020204" pitchFamily="34" charset="0"/>
                <a:ea typeface="Calibri" panose="020F0502020204030204" pitchFamily="34" charset="0"/>
              </a:rPr>
              <a:t>or</a:t>
            </a:r>
            <a:r>
              <a:rPr lang="en-US" sz="1800" kern="1200" dirty="0">
                <a:solidFill>
                  <a:srgbClr val="000000"/>
                </a:solidFill>
                <a:effectLst/>
                <a:latin typeface="Arial" panose="020B0604020202020204" pitchFamily="34" charset="0"/>
                <a:ea typeface="Arial" panose="020B0604020202020204" pitchFamily="34" charset="0"/>
              </a:rPr>
              <a:t> </a:t>
            </a:r>
            <a:r>
              <a:rPr lang="en-US" sz="1800" kern="1200" dirty="0">
                <a:solidFill>
                  <a:srgbClr val="000000"/>
                </a:solidFill>
                <a:effectLst/>
                <a:latin typeface="Arial" panose="020B0604020202020204" pitchFamily="34" charset="0"/>
                <a:ea typeface="Calibri" panose="020F0502020204030204" pitchFamily="34" charset="0"/>
              </a:rPr>
              <a:t>force</a:t>
            </a:r>
            <a:r>
              <a:rPr lang="en-US" sz="1800" kern="1200" dirty="0">
                <a:solidFill>
                  <a:srgbClr val="000000"/>
                </a:solidFill>
                <a:effectLst/>
                <a:latin typeface="Arial" panose="020B0604020202020204" pitchFamily="34" charset="0"/>
                <a:ea typeface="Arial" panose="020B0604020202020204" pitchFamily="34" charset="0"/>
              </a:rPr>
              <a:t> </a:t>
            </a:r>
            <a:r>
              <a:rPr lang="en-US" sz="1800" kern="1200" dirty="0">
                <a:solidFill>
                  <a:srgbClr val="000000"/>
                </a:solidFill>
                <a:effectLst/>
                <a:latin typeface="Arial" panose="020B0604020202020204" pitchFamily="34" charset="0"/>
                <a:ea typeface="Calibri" panose="020F0502020204030204" pitchFamily="34" charset="0"/>
              </a:rPr>
              <a:t>for</a:t>
            </a:r>
            <a:r>
              <a:rPr lang="en-US" sz="1800" kern="1200" dirty="0">
                <a:solidFill>
                  <a:srgbClr val="000000"/>
                </a:solidFill>
                <a:effectLst/>
                <a:latin typeface="Arial" panose="020B0604020202020204" pitchFamily="34" charset="0"/>
                <a:ea typeface="Arial" panose="020B0604020202020204" pitchFamily="34" charset="0"/>
              </a:rPr>
              <a:t> </a:t>
            </a:r>
            <a:r>
              <a:rPr lang="en-US" sz="1800" kern="1200" dirty="0">
                <a:solidFill>
                  <a:srgbClr val="000000"/>
                </a:solidFill>
                <a:effectLst/>
                <a:latin typeface="Arial" panose="020B0604020202020204" pitchFamily="34" charset="0"/>
                <a:ea typeface="Calibri" panose="020F0502020204030204" pitchFamily="34" charset="0"/>
              </a:rPr>
              <a:t>a</a:t>
            </a:r>
            <a:r>
              <a:rPr lang="en-US" sz="1800" kern="1200" dirty="0">
                <a:solidFill>
                  <a:srgbClr val="000000"/>
                </a:solidFill>
                <a:effectLst/>
                <a:latin typeface="Arial" panose="020B0604020202020204" pitchFamily="34" charset="0"/>
                <a:ea typeface="Arial" panose="020B0604020202020204" pitchFamily="34" charset="0"/>
              </a:rPr>
              <a:t> </a:t>
            </a:r>
            <a:r>
              <a:rPr lang="en-US" sz="1800" kern="1200" dirty="0">
                <a:solidFill>
                  <a:srgbClr val="000000"/>
                </a:solidFill>
                <a:effectLst/>
                <a:latin typeface="Arial" panose="020B0604020202020204" pitchFamily="34" charset="0"/>
                <a:ea typeface="Calibri" panose="020F0502020204030204" pitchFamily="34" charset="0"/>
              </a:rPr>
              <a:t>positive</a:t>
            </a:r>
            <a:r>
              <a:rPr lang="en-US" sz="1800" kern="1200" dirty="0">
                <a:solidFill>
                  <a:srgbClr val="000000"/>
                </a:solidFill>
                <a:effectLst/>
                <a:latin typeface="Arial" panose="020B0604020202020204" pitchFamily="34" charset="0"/>
                <a:ea typeface="Arial" panose="020B0604020202020204" pitchFamily="34" charset="0"/>
              </a:rPr>
              <a:t> </a:t>
            </a:r>
            <a:r>
              <a:rPr lang="en-US" sz="1800" kern="1200" dirty="0">
                <a:solidFill>
                  <a:srgbClr val="000000"/>
                </a:solidFill>
                <a:effectLst/>
                <a:latin typeface="Arial" panose="020B0604020202020204" pitchFamily="34" charset="0"/>
                <a:ea typeface="Calibri" panose="020F0502020204030204" pitchFamily="34" charset="0"/>
              </a:rPr>
              <a:t>outcome.</a:t>
            </a:r>
            <a:r>
              <a:rPr lang="en-US" sz="1800" kern="1200" dirty="0">
                <a:solidFill>
                  <a:srgbClr val="000000"/>
                </a:solidFill>
                <a:effectLst/>
                <a:latin typeface="Arial" panose="020B0604020202020204" pitchFamily="34" charset="0"/>
                <a:ea typeface="Arial" panose="020B0604020202020204" pitchFamily="34" charset="0"/>
              </a:rPr>
              <a:t> This requires invoking the personal will. Also, </a:t>
            </a:r>
            <a:r>
              <a:rPr lang="en-US" sz="1800" kern="1200" dirty="0">
                <a:solidFill>
                  <a:srgbClr val="000000"/>
                </a:solidFill>
                <a:effectLst/>
                <a:latin typeface="Arial" panose="020B0604020202020204" pitchFamily="34" charset="0"/>
                <a:ea typeface="Calibri" panose="020F0502020204030204" pitchFamily="34" charset="0"/>
              </a:rPr>
              <a:t>practicing</a:t>
            </a:r>
            <a:r>
              <a:rPr lang="en-US" sz="1800" kern="1200" dirty="0">
                <a:solidFill>
                  <a:srgbClr val="000000"/>
                </a:solidFill>
                <a:effectLst/>
                <a:latin typeface="Arial" panose="020B0604020202020204" pitchFamily="34" charset="0"/>
                <a:ea typeface="Arial" panose="020B0604020202020204" pitchFamily="34" charset="0"/>
              </a:rPr>
              <a:t> </a:t>
            </a:r>
            <a:r>
              <a:rPr lang="en-US" sz="1800" kern="1200" dirty="0">
                <a:solidFill>
                  <a:srgbClr val="000000"/>
                </a:solidFill>
                <a:effectLst/>
                <a:latin typeface="Arial" panose="020B0604020202020204" pitchFamily="34" charset="0"/>
                <a:ea typeface="Calibri" panose="020F0502020204030204" pitchFamily="34" charset="0"/>
              </a:rPr>
              <a:t>dispassion,</a:t>
            </a:r>
            <a:r>
              <a:rPr lang="en-US" sz="1800" kern="1200" dirty="0">
                <a:solidFill>
                  <a:srgbClr val="000000"/>
                </a:solidFill>
                <a:effectLst/>
                <a:latin typeface="Arial" panose="020B0604020202020204" pitchFamily="34" charset="0"/>
                <a:ea typeface="Arial" panose="020B0604020202020204" pitchFamily="34" charset="0"/>
              </a:rPr>
              <a:t> </a:t>
            </a:r>
            <a:r>
              <a:rPr lang="en-US" sz="1800" kern="1200" dirty="0">
                <a:solidFill>
                  <a:srgbClr val="000000"/>
                </a:solidFill>
                <a:effectLst/>
                <a:latin typeface="Arial" panose="020B0604020202020204" pitchFamily="34" charset="0"/>
                <a:ea typeface="Calibri" panose="020F0502020204030204" pitchFamily="34" charset="0"/>
              </a:rPr>
              <a:t>can</a:t>
            </a:r>
            <a:r>
              <a:rPr lang="en-US" sz="1800" kern="1200" dirty="0">
                <a:solidFill>
                  <a:srgbClr val="000000"/>
                </a:solidFill>
                <a:effectLst/>
                <a:latin typeface="Arial" panose="020B0604020202020204" pitchFamily="34" charset="0"/>
                <a:ea typeface="Arial" panose="020B0604020202020204" pitchFamily="34" charset="0"/>
              </a:rPr>
              <a:t> </a:t>
            </a:r>
            <a:r>
              <a:rPr lang="en-US" sz="1800" kern="1200" dirty="0">
                <a:solidFill>
                  <a:srgbClr val="000000"/>
                </a:solidFill>
                <a:effectLst/>
                <a:latin typeface="Arial" panose="020B0604020202020204" pitchFamily="34" charset="0"/>
                <a:ea typeface="Calibri" panose="020F0502020204030204" pitchFamily="34" charset="0"/>
              </a:rPr>
              <a:t>help</a:t>
            </a:r>
            <a:r>
              <a:rPr lang="en-US" sz="1800" kern="1200" dirty="0">
                <a:solidFill>
                  <a:srgbClr val="000000"/>
                </a:solidFill>
                <a:effectLst/>
                <a:latin typeface="Arial" panose="020B0604020202020204" pitchFamily="34" charset="0"/>
                <a:ea typeface="Arial" panose="020B0604020202020204" pitchFamily="34" charset="0"/>
              </a:rPr>
              <a:t> </a:t>
            </a:r>
            <a:r>
              <a:rPr lang="en-US" sz="1800" kern="1200" dirty="0">
                <a:solidFill>
                  <a:srgbClr val="000000"/>
                </a:solidFill>
                <a:effectLst/>
                <a:latin typeface="Arial" panose="020B0604020202020204" pitchFamily="34" charset="0"/>
                <a:ea typeface="Calibri" panose="020F0502020204030204" pitchFamily="34" charset="0"/>
              </a:rPr>
              <a:t>you</a:t>
            </a:r>
            <a:r>
              <a:rPr lang="en-US" sz="1800" kern="1200" dirty="0">
                <a:solidFill>
                  <a:srgbClr val="000000"/>
                </a:solidFill>
                <a:effectLst/>
                <a:latin typeface="Arial" panose="020B0604020202020204" pitchFamily="34" charset="0"/>
                <a:ea typeface="Arial" panose="020B0604020202020204" pitchFamily="34" charset="0"/>
              </a:rPr>
              <a:t> </a:t>
            </a:r>
            <a:r>
              <a:rPr lang="en-US" sz="1800" kern="1200" dirty="0">
                <a:solidFill>
                  <a:srgbClr val="000000"/>
                </a:solidFill>
                <a:effectLst/>
                <a:latin typeface="Arial" panose="020B0604020202020204" pitchFamily="34" charset="0"/>
                <a:ea typeface="Calibri" panose="020F0502020204030204" pitchFamily="34" charset="0"/>
              </a:rPr>
              <a:t>to</a:t>
            </a:r>
            <a:r>
              <a:rPr lang="en-US" sz="1800" kern="1200" dirty="0">
                <a:solidFill>
                  <a:srgbClr val="000000"/>
                </a:solidFill>
                <a:effectLst/>
                <a:latin typeface="Arial" panose="020B0604020202020204" pitchFamily="34" charset="0"/>
                <a:ea typeface="Arial" panose="020B0604020202020204" pitchFamily="34" charset="0"/>
              </a:rPr>
              <a:t> </a:t>
            </a:r>
            <a:r>
              <a:rPr lang="en-US" sz="1800" kern="1200" dirty="0">
                <a:solidFill>
                  <a:srgbClr val="000000"/>
                </a:solidFill>
                <a:effectLst/>
                <a:latin typeface="Arial" panose="020B0604020202020204" pitchFamily="34" charset="0"/>
                <a:ea typeface="Calibri" panose="020F0502020204030204" pitchFamily="34" charset="0"/>
              </a:rPr>
              <a:t>think</a:t>
            </a:r>
            <a:r>
              <a:rPr lang="en-US" sz="1800" kern="1200" dirty="0">
                <a:solidFill>
                  <a:srgbClr val="000000"/>
                </a:solidFill>
                <a:effectLst/>
                <a:latin typeface="Arial" panose="020B0604020202020204" pitchFamily="34" charset="0"/>
                <a:ea typeface="Arial" panose="020B0604020202020204" pitchFamily="34" charset="0"/>
              </a:rPr>
              <a:t> </a:t>
            </a:r>
            <a:r>
              <a:rPr lang="en-US" sz="1800" kern="1200" dirty="0">
                <a:solidFill>
                  <a:srgbClr val="000000"/>
                </a:solidFill>
                <a:effectLst/>
                <a:latin typeface="Arial" panose="020B0604020202020204" pitchFamily="34" charset="0"/>
                <a:ea typeface="Calibri" panose="020F0502020204030204" pitchFamily="34" charset="0"/>
              </a:rPr>
              <a:t>clearly</a:t>
            </a:r>
            <a:r>
              <a:rPr lang="en-US" sz="1800" kern="1200" dirty="0">
                <a:solidFill>
                  <a:srgbClr val="000000"/>
                </a:solidFill>
                <a:effectLst/>
                <a:latin typeface="Arial" panose="020B0604020202020204" pitchFamily="34" charset="0"/>
                <a:ea typeface="Arial" panose="020B0604020202020204" pitchFamily="34" charset="0"/>
              </a:rPr>
              <a:t> </a:t>
            </a:r>
            <a:r>
              <a:rPr lang="en-US" sz="1800" kern="1200" dirty="0">
                <a:solidFill>
                  <a:srgbClr val="000000"/>
                </a:solidFill>
                <a:effectLst/>
                <a:latin typeface="Arial" panose="020B0604020202020204" pitchFamily="34" charset="0"/>
                <a:ea typeface="Calibri" panose="020F0502020204030204" pitchFamily="34" charset="0"/>
              </a:rPr>
              <a:t>by</a:t>
            </a:r>
            <a:r>
              <a:rPr lang="en-US" sz="1800" kern="1200" dirty="0">
                <a:solidFill>
                  <a:srgbClr val="000000"/>
                </a:solidFill>
                <a:effectLst/>
                <a:latin typeface="Arial" panose="020B0604020202020204" pitchFamily="34" charset="0"/>
                <a:ea typeface="Arial" panose="020B0604020202020204" pitchFamily="34" charset="0"/>
              </a:rPr>
              <a:t> </a:t>
            </a:r>
            <a:r>
              <a:rPr lang="en-US" sz="1800" kern="1200" dirty="0">
                <a:solidFill>
                  <a:srgbClr val="000000"/>
                </a:solidFill>
                <a:effectLst/>
                <a:latin typeface="Arial" panose="020B0604020202020204" pitchFamily="34" charset="0"/>
                <a:ea typeface="Calibri" panose="020F0502020204030204" pitchFamily="34" charset="0"/>
              </a:rPr>
              <a:t>negating</a:t>
            </a:r>
            <a:r>
              <a:rPr lang="en-US" sz="1800" kern="1200" dirty="0">
                <a:solidFill>
                  <a:srgbClr val="000000"/>
                </a:solidFill>
                <a:effectLst/>
                <a:latin typeface="Arial" panose="020B0604020202020204" pitchFamily="34" charset="0"/>
                <a:ea typeface="Arial" panose="020B0604020202020204" pitchFamily="34" charset="0"/>
              </a:rPr>
              <a:t> </a:t>
            </a:r>
            <a:r>
              <a:rPr lang="en-US" sz="1800" kern="1200" dirty="0">
                <a:solidFill>
                  <a:srgbClr val="000000"/>
                </a:solidFill>
                <a:effectLst/>
                <a:latin typeface="Arial" panose="020B0604020202020204" pitchFamily="34" charset="0"/>
                <a:ea typeface="Calibri" panose="020F0502020204030204" pitchFamily="34" charset="0"/>
              </a:rPr>
              <a:t>the</a:t>
            </a:r>
            <a:r>
              <a:rPr lang="en-US" sz="1800" kern="1200" dirty="0">
                <a:solidFill>
                  <a:srgbClr val="000000"/>
                </a:solidFill>
                <a:effectLst/>
                <a:latin typeface="Arial" panose="020B0604020202020204" pitchFamily="34" charset="0"/>
                <a:ea typeface="Arial" panose="020B0604020202020204" pitchFamily="34" charset="0"/>
              </a:rPr>
              <a:t> negative </a:t>
            </a:r>
            <a:r>
              <a:rPr lang="en-US" sz="1800" kern="1200" dirty="0">
                <a:solidFill>
                  <a:srgbClr val="000000"/>
                </a:solidFill>
                <a:effectLst/>
                <a:latin typeface="Arial" panose="020B0604020202020204" pitchFamily="34" charset="0"/>
                <a:ea typeface="Calibri" panose="020F0502020204030204" pitchFamily="34" charset="0"/>
              </a:rPr>
              <a:t>emotions.</a:t>
            </a:r>
          </a:p>
          <a:p>
            <a:pPr marL="342900" marR="0" lvl="0" indent="-342900">
              <a:lnSpc>
                <a:spcPct val="115000"/>
              </a:lnSpc>
              <a:spcBef>
                <a:spcPts val="0"/>
              </a:spcBef>
              <a:spcAft>
                <a:spcPts val="0"/>
              </a:spcAft>
              <a:buFont typeface="Arial" panose="020B0604020202020204" pitchFamily="34" charset="0"/>
              <a:buChar char="•"/>
              <a:tabLst>
                <a:tab pos="457200" algn="l"/>
              </a:tabLst>
            </a:pPr>
            <a:r>
              <a:rPr lang="en-US" sz="1100" b="1"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Technique of Light</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 This is a mental technique for purification where you the spiritual seeker are confronting a limitation in your own mind or astral body. This technique can also be applied to negating glamour and illusion.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FFA9564-7ACA-4779-B4DE-DB48D22ECA08}" type="slidenum">
              <a:rPr lang="en-US" smtClean="0"/>
              <a:pPr/>
              <a:t>21</a:t>
            </a:fld>
            <a:endParaRPr lang="en-US"/>
          </a:p>
        </p:txBody>
      </p:sp>
    </p:spTree>
    <p:extLst>
      <p:ext uri="{BB962C8B-B14F-4D97-AF65-F5344CB8AC3E}">
        <p14:creationId xmlns:p14="http://schemas.microsoft.com/office/powerpoint/2010/main" val="3956671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9F1328-9AF2-4297-B45B-3731A0A51CBE}" type="slidenum">
              <a:rPr lang="en-US" smtClean="0"/>
              <a:pPr/>
              <a:t>23</a:t>
            </a:fld>
            <a:endParaRPr lang="en-US"/>
          </a:p>
        </p:txBody>
      </p:sp>
    </p:spTree>
    <p:extLst>
      <p:ext uri="{BB962C8B-B14F-4D97-AF65-F5344CB8AC3E}">
        <p14:creationId xmlns:p14="http://schemas.microsoft.com/office/powerpoint/2010/main" val="5522518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Font typeface="Symbol" panose="05050102010706020507" pitchFamily="18" charset="2"/>
              <a:buChar char=""/>
              <a:tabLst>
                <a:tab pos="457200" algn="l"/>
              </a:tabLst>
            </a:pPr>
            <a:r>
              <a:rPr lang="en-US" sz="11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Overcoming Fear</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 Fear happens to all of us, and can even be felt by high level initiates. It will only be overcome by bringing forth the Soul’s light of truth and awareness. In the teachings, it is recommended to deal with a problem energy from one level above. (TWM + GWP books)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tabLst>
                <a:tab pos="914400" algn="l"/>
              </a:tabLst>
            </a:pP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 this case, </a:t>
            </a:r>
            <a:r>
              <a:rPr lang="en-US" sz="1100" u="sng"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mentally</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force out the fear by the dynamic power of substitution. This is similar to the Technique of Light…..</a:t>
            </a:r>
            <a:r>
              <a:rPr lang="en-US" sz="1100" i="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How does this work?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tabLst>
                <a:tab pos="914400" algn="l"/>
              </a:tabLst>
            </a:pP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ecome the Observer and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separate</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yourself</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from</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i="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fearful</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feeling or</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situation,</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and</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willfully</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relax</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your</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physical and</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astral</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bodies.</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Perhaps, you can control your breathing.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Then</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invoke</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stillness</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mind</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thru</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concentration</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and</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permeate</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entire</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personality</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with</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pure</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white</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light.</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This is a process of invoking the higher Will for calming your lower (mental, emotional, physical) vehicles. This is a mental exercise.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US" sz="11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Complete</a:t>
            </a:r>
            <a:r>
              <a:rPr lang="en-US" sz="1100" b="1"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identification</a:t>
            </a:r>
            <a:r>
              <a:rPr lang="en-US" sz="1100" b="1"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with</a:t>
            </a:r>
            <a:r>
              <a:rPr lang="en-US" sz="1100" b="1"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a:t>
            </a:r>
            <a:r>
              <a:rPr lang="en-US" sz="1100" b="1"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pure</a:t>
            </a:r>
            <a:r>
              <a:rPr lang="en-US" sz="1100" b="1"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awareness</a:t>
            </a:r>
            <a:r>
              <a:rPr lang="en-US" sz="1100" b="1"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of</a:t>
            </a:r>
            <a:r>
              <a:rPr lang="en-US" sz="1100" b="1"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a:t>
            </a:r>
            <a:r>
              <a:rPr lang="en-US" sz="1100" b="1"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Soul</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more</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person</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connects</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with</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Soul</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or</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higher</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awareness thru meditation or in outward service activity,</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more it</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will</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help</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displace and</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replace</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lower</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energies</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blocking</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clear</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seeing and</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knowing.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US" sz="11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Focusing</a:t>
            </a:r>
            <a:r>
              <a:rPr lang="en-US" sz="1100" b="1"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on</a:t>
            </a:r>
            <a:r>
              <a:rPr lang="en-US" sz="1100" b="1"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Higher</a:t>
            </a:r>
            <a:r>
              <a:rPr lang="en-US" sz="1100" b="1"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Values</a:t>
            </a:r>
            <a:r>
              <a:rPr lang="en-US" sz="1100" b="1"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Higher</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values,</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such</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as</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love,</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compassion,</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cooperation</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goodwill,</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harmlessness, a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sense</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of</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justice,</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and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practiced</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goodness</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will</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go</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long</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way</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towards</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offsetting</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lower</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energies</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of</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selfishness,</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fear,</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and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anger.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US" sz="11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Analyze</a:t>
            </a:r>
            <a:r>
              <a:rPr lang="en-US" sz="1100" b="1"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and</a:t>
            </a:r>
            <a:r>
              <a:rPr lang="en-US" sz="1100" b="1"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identify</a:t>
            </a:r>
            <a:r>
              <a:rPr lang="en-US" sz="1100" b="1"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negative</a:t>
            </a:r>
            <a:r>
              <a:rPr lang="en-US" sz="1100" b="1"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energies</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(whether</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yours</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or</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i="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theirs</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When</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you</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feel</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i="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negative</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energy in consciousness,</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analyze</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it</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as</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Observer</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and</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try</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determine</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its</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source.</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Again,</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you</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can</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invoke</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polar</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opposite</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overcome</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energy.</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This</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is</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form</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of</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substitution.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100" b="1" kern="1200" dirty="0">
              <a:solidFill>
                <a:srgbClr val="000000"/>
              </a:solidFill>
              <a:effectLst/>
              <a:latin typeface="Arial" panose="020B0604020202020204" pitchFamily="34" charset="0"/>
              <a:ea typeface="Calibri" panose="020F0502020204030204" pitchFamily="34" charset="0"/>
            </a:endParaRPr>
          </a:p>
          <a:p>
            <a:r>
              <a:rPr lang="en-US" sz="1100" b="1" kern="1200" dirty="0">
                <a:solidFill>
                  <a:srgbClr val="000000"/>
                </a:solidFill>
                <a:effectLst/>
                <a:latin typeface="Arial" panose="020B0604020202020204" pitchFamily="34" charset="0"/>
                <a:ea typeface="Calibri" panose="020F0502020204030204" pitchFamily="34" charset="0"/>
              </a:rPr>
              <a:t>You are developing the ability or faculty for working with abstract ideas and concepts.</a:t>
            </a:r>
            <a:endParaRPr lang="en-US" sz="1600" b="0" u="none" baseline="0" dirty="0">
              <a:cs typeface="Arial" pitchFamily="34" charset="0"/>
            </a:endParaRPr>
          </a:p>
          <a:p>
            <a:endParaRPr lang="en-US" dirty="0"/>
          </a:p>
        </p:txBody>
      </p:sp>
      <p:sp>
        <p:nvSpPr>
          <p:cNvPr id="4" name="Slide Number Placeholder 3"/>
          <p:cNvSpPr>
            <a:spLocks noGrp="1"/>
          </p:cNvSpPr>
          <p:nvPr>
            <p:ph type="sldNum" sz="quarter" idx="5"/>
          </p:nvPr>
        </p:nvSpPr>
        <p:spPr/>
        <p:txBody>
          <a:bodyPr/>
          <a:lstStyle/>
          <a:p>
            <a:fld id="{339F1328-9AF2-4297-B45B-3731A0A51CBE}" type="slidenum">
              <a:rPr lang="en-US" smtClean="0"/>
              <a:pPr/>
              <a:t>24</a:t>
            </a:fld>
            <a:endParaRPr lang="en-US"/>
          </a:p>
        </p:txBody>
      </p:sp>
    </p:spTree>
    <p:extLst>
      <p:ext uri="{BB962C8B-B14F-4D97-AF65-F5344CB8AC3E}">
        <p14:creationId xmlns:p14="http://schemas.microsoft.com/office/powerpoint/2010/main" val="24572835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0" fontAlgn="base" hangingPunct="0"/>
            <a:r>
              <a:rPr lang="en-US" sz="1800">
                <a:effectLst/>
                <a:highlight>
                  <a:srgbClr val="FFFF00"/>
                </a:highlight>
                <a:latin typeface="Arial" panose="020B0604020202020204" pitchFamily="34" charset="0"/>
                <a:ea typeface="Calibri" panose="020F0502020204030204" pitchFamily="34" charset="0"/>
              </a:rPr>
              <a:t>On Becoming the Observer meditation.</a:t>
            </a:r>
            <a:endParaRPr lang="en-US" sz="1600" b="0" u="none" baseline="0" dirty="0">
              <a:cs typeface="Arial" pitchFamily="34" charset="0"/>
            </a:endParaRPr>
          </a:p>
        </p:txBody>
      </p:sp>
      <p:sp>
        <p:nvSpPr>
          <p:cNvPr id="4" name="Slide Number Placeholder 3"/>
          <p:cNvSpPr>
            <a:spLocks noGrp="1"/>
          </p:cNvSpPr>
          <p:nvPr>
            <p:ph type="sldNum" sz="quarter" idx="10"/>
          </p:nvPr>
        </p:nvSpPr>
        <p:spPr/>
        <p:txBody>
          <a:bodyPr/>
          <a:lstStyle/>
          <a:p>
            <a:fld id="{7FFA9564-7ACA-4779-B4DE-DB48D22ECA08}" type="slidenum">
              <a:rPr lang="en-US" smtClean="0"/>
              <a:pPr/>
              <a:t>25</a:t>
            </a:fld>
            <a:endParaRPr lang="en-US"/>
          </a:p>
        </p:txBody>
      </p:sp>
    </p:spTree>
    <p:extLst>
      <p:ext uri="{BB962C8B-B14F-4D97-AF65-F5344CB8AC3E}">
        <p14:creationId xmlns:p14="http://schemas.microsoft.com/office/powerpoint/2010/main" val="4173421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eaLnBrk="0" fontAlgn="base" hangingPunct="0">
              <a:lnSpc>
                <a:spcPct val="115000"/>
              </a:lnSpc>
              <a:spcBef>
                <a:spcPts val="0"/>
              </a:spcBef>
              <a:spcAft>
                <a:spcPts val="0"/>
              </a:spcAft>
            </a:pPr>
            <a:r>
              <a:rPr lang="en-US" sz="18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Hinderances and Obstacles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600"/>
              </a:spcAft>
            </a:pP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 major concept to grasp about purification is that as you are progressing from one state of awareness to a higher one, this is achieved by </a:t>
            </a:r>
            <a:r>
              <a:rPr lang="en-US" sz="1800" u="sng"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overcoming the hindrances</a:t>
            </a: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present at each stage. This is accomplished through the science of purification.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Dealing directly with your own personal obstacles and hinderances is in reality dealing with some of your most overt dark thoughts. On the path of Liberation, each of us personally and individually must take responsibility and deal with the lower thoughts and feelings that keep us separated from each other and from our own Souls. These thoughts and feelings can be either conscious or unconscious.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eaLnBrk="0" fontAlgn="base" hangingPunct="0">
              <a:lnSpc>
                <a:spcPct val="115000"/>
              </a:lnSpc>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eaLnBrk="0" fontAlgn="base" hangingPunct="0">
              <a:lnSpc>
                <a:spcPct val="115000"/>
              </a:lnSpc>
              <a:spcBef>
                <a:spcPts val="0"/>
              </a:spcBef>
              <a:spcAft>
                <a:spcPts val="600"/>
              </a:spcAft>
            </a:pP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For this subject of dealing with your dark thoughts, I am recommending that you </a:t>
            </a:r>
            <a:r>
              <a:rPr lang="en-US" sz="1800" i="1" u="sng"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don’t repress your dark side, but learn to transform it.</a:t>
            </a:r>
            <a:r>
              <a:rPr lang="en-US" sz="1800" i="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This means that you should stand back in consciousness, learn to see your dark thoughtforms with dispassion. Using dispassion will </a:t>
            </a:r>
            <a:r>
              <a:rPr lang="en-US" sz="18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take the charge OFF the thoughtform. </a:t>
            </a: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Keep in mind that thoughtforms and desires are </a:t>
            </a:r>
            <a:r>
              <a:rPr lang="en-US" sz="18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nothing more than energy</a:t>
            </a: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and can be transformed.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eaLnBrk="0" fontAlgn="base" hangingPunct="0">
              <a:lnSpc>
                <a:spcPct val="115000"/>
              </a:lnSpc>
              <a:spcBef>
                <a:spcPts val="0"/>
              </a:spcBef>
              <a:spcAft>
                <a:spcPts val="600"/>
              </a:spcAft>
            </a:pP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a:t>
            </a: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4 most </a:t>
            </a:r>
            <a:r>
              <a:rPr lang="en-US" sz="1800" u="sng"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limiting</a:t>
            </a:r>
            <a:r>
              <a:rPr lang="en-US" sz="1800" u="sng"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u="sng"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energies</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of the dark side that need to be overcome </a:t>
            </a: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are</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endParaRPr lang="en-US" sz="18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8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Anger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600"/>
              </a:spcAft>
            </a:pP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Anger poisons the mind and blocks the expression of love from the Soul. This energy must be mastered and contained before moving onto higher levels of consciousness. The energy of anger or ill will or Harm</a:t>
            </a:r>
            <a:r>
              <a:rPr lang="en-US" sz="1800" b="1" u="sng"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ful</a:t>
            </a: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ness will cripple your service to others, and inhibit your progress on the path.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endParaRPr lang="en-US" sz="18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8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Selfishness</a:t>
            </a: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a:t>
            </a:r>
            <a:r>
              <a:rPr lang="en-US" sz="18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“Me Only” consciousness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This energy causes the individual to do whatever he sees fit, as he  is expressing a ‘</a:t>
            </a:r>
            <a:r>
              <a:rPr lang="en-US" sz="1800" i="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me only’</a:t>
            </a: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awareness. This can be a passive-aggressive attitude, deception, lying, lack of kindness or compassion;</a:t>
            </a:r>
            <a:r>
              <a:rPr lang="en-US" sz="1800" i="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I’m in it for me, my family only”</a:t>
            </a: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my nation or race”</a:t>
            </a: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etc. This blocks out any expression of the Soul, and separates the individual from others.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600"/>
              </a:spcAft>
              <a:buFont typeface="Symbol" panose="05050102010706020507" pitchFamily="18" charset="2"/>
              <a:buChar char=""/>
            </a:pP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Addressing this energy is about transforming  your own personal will into an expression of the Divine Will.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endParaRPr lang="en-US" sz="18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8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Fear and Worry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600"/>
              </a:spcAft>
            </a:pP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Fear has two possible expressions: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tabLst>
                <a:tab pos="457200" algn="l"/>
              </a:tabLst>
            </a:pP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Fear can paralyze the spiritual seeker from moving forward.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600"/>
              </a:spcAft>
              <a:buFont typeface="+mj-lt"/>
              <a:buAutoNum type="arabicPeriod"/>
              <a:tabLst>
                <a:tab pos="457200" algn="l"/>
              </a:tabLst>
            </a:pP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Fear can also be a motivator when courage, in combination with consciously knowing </a:t>
            </a:r>
            <a:r>
              <a:rPr lang="en-US" sz="1800" i="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what needs to happen</a:t>
            </a: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in the moment is present. This can involve an instinctual or strong Soul presence.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endParaRPr lang="en-US" sz="18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8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Unbalanced Desire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600"/>
              </a:spcAft>
            </a:pP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 its most basic form, unbalanced desire is an </a:t>
            </a:r>
            <a:r>
              <a:rPr lang="en-US" sz="1800" i="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 want this”</a:t>
            </a: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energy and works with the energy of selfishness and expressing one’s own will. When unbalanced, it can cause the individual to have dysfunctional behavior in the form of eating disorders, drinking, drug abuse, theft, gambling, and mis-applied sexual energy, or cause the person to have overly aggressive feelings.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600"/>
              </a:spcAft>
            </a:pPr>
            <a:endPar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600"/>
              </a:spcAft>
            </a:pP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Any of these 4 energies block Soul expression.</a:t>
            </a:r>
          </a:p>
          <a:p>
            <a:pPr marL="0" marR="0">
              <a:lnSpc>
                <a:spcPct val="115000"/>
              </a:lnSpc>
              <a:spcBef>
                <a:spcPts val="0"/>
              </a:spcBef>
              <a:spcAft>
                <a:spcPts val="6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Other hinderances and obstacles to overcome in the beginning /intermediate stages: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Restlessness, i.e. dealing with “Monkey Mind” chatter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Carelessness…not thinking or being mindful of your environment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Laziness - Lack of Discipline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600"/>
              </a:spcAft>
              <a:buFont typeface="Symbol" panose="05050102010706020507" pitchFamily="18" charset="2"/>
              <a:buChar char=""/>
            </a:pP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Apathy or Boredom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endPar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So by observing  and detaching from these hindrances, requires moral strength as a predominant requirement to change your character and </a:t>
            </a:r>
            <a:r>
              <a:rPr lang="en-US" sz="1800" i="1" u="sng"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ask why you are on the Path?</a:t>
            </a: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1200" dirty="0">
                <a:solidFill>
                  <a:srgbClr val="000000"/>
                </a:solidFill>
                <a:effectLst/>
                <a:latin typeface="Arial" panose="020B0604020202020204" pitchFamily="34" charset="0"/>
                <a:ea typeface="Times New Roman" panose="02020603050405020304" pitchFamily="18" charset="0"/>
              </a:rPr>
              <a:t>Later in this talk, I’ll spend some time talking about techniques to overcome these limitations.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FFA9564-7ACA-4779-B4DE-DB48D22ECA08}" type="slidenum">
              <a:rPr lang="en-US" smtClean="0"/>
              <a:pPr/>
              <a:t>3</a:t>
            </a:fld>
            <a:endParaRPr lang="en-US"/>
          </a:p>
        </p:txBody>
      </p:sp>
    </p:spTree>
    <p:extLst>
      <p:ext uri="{BB962C8B-B14F-4D97-AF65-F5344CB8AC3E}">
        <p14:creationId xmlns:p14="http://schemas.microsoft.com/office/powerpoint/2010/main" val="2038641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Advanced Purification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For the advanced disciple, i.e. he or she who has dealt with much of the “dark thoughts”, his next step in purification involves working with the concept of duality or the pairs of opposites. This happens at the Soul level.  Keep in mind that the disciple emerges from the path of purification and onward to the Path of Transformation – i.e. transformation in emotion and thought.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600"/>
              </a:spcAft>
            </a:pP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 this context, his consciousness becomes a battleground, where he stands between the two great forces as the Observer and he realizes his struggle is between his own selfish will, i.e. the Personality and that of the Soul and the higher Divine Will. In the end, he will release his own “separative” will and choose the higher Divine Will over all things related to the form and the pulls of the astral nature. </a:t>
            </a:r>
          </a:p>
          <a:p>
            <a:pPr marL="0" marR="0">
              <a:lnSpc>
                <a:spcPct val="115000"/>
              </a:lnSpc>
              <a:spcBef>
                <a:spcPts val="0"/>
              </a:spcBef>
              <a:spcAft>
                <a:spcPts val="600"/>
              </a:spcAft>
            </a:pPr>
            <a:endPar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Examples of working with duality in consciousness: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SzPts val="1200"/>
              <a:buFont typeface="Symbol" panose="05050102010706020507" pitchFamily="18" charset="2"/>
              <a:buChar char=""/>
              <a:tabLst>
                <a:tab pos="685800" algn="l"/>
              </a:tabLst>
            </a:pPr>
            <a:r>
              <a:rPr lang="en-US" sz="1800" kern="1200" dirty="0">
                <a:solidFill>
                  <a:srgbClr val="000000"/>
                </a:solidFill>
                <a:effectLst/>
                <a:latin typeface="Arial" panose="020B0604020202020204" pitchFamily="34" charset="0"/>
                <a:ea typeface="Times New Roman" panose="02020603050405020304" pitchFamily="18" charset="0"/>
                <a:cs typeface="Symbol" panose="05050102010706020507" pitchFamily="18" charset="2"/>
              </a:rPr>
              <a:t>Balancing the Male-Female interrelationships and energies</a:t>
            </a:r>
            <a:endParaRPr lang="en-US" sz="1800" dirty="0">
              <a:effectLst/>
              <a:latin typeface="Calibri" panose="020F0502020204030204" pitchFamily="34" charset="0"/>
              <a:ea typeface="Calibri" panose="020F0502020204030204" pitchFamily="34" charset="0"/>
              <a:cs typeface="Symbol" panose="05050102010706020507" pitchFamily="18" charset="2"/>
            </a:endParaRPr>
          </a:p>
          <a:p>
            <a:pPr marL="342900" marR="0" lvl="0" indent="-342900">
              <a:lnSpc>
                <a:spcPct val="115000"/>
              </a:lnSpc>
              <a:spcBef>
                <a:spcPts val="0"/>
              </a:spcBef>
              <a:spcAft>
                <a:spcPts val="0"/>
              </a:spcAft>
              <a:buSzPts val="1200"/>
              <a:buFont typeface="Symbol" panose="05050102010706020507" pitchFamily="18" charset="2"/>
              <a:buChar char=""/>
              <a:tabLst>
                <a:tab pos="685800" algn="l"/>
              </a:tabLst>
            </a:pPr>
            <a:r>
              <a:rPr lang="en-US" sz="1800" kern="1200" dirty="0">
                <a:solidFill>
                  <a:srgbClr val="000000"/>
                </a:solidFill>
                <a:effectLst/>
                <a:latin typeface="Arial" panose="020B0604020202020204" pitchFamily="34" charset="0"/>
                <a:ea typeface="Times New Roman" panose="02020603050405020304" pitchFamily="18" charset="0"/>
                <a:cs typeface="Symbol" panose="05050102010706020507" pitchFamily="18" charset="2"/>
              </a:rPr>
              <a:t>Learning and Knowing what is best for the group (society, company, family) vs. one’s own selfish interest</a:t>
            </a:r>
            <a:endParaRPr lang="en-US" sz="1800" dirty="0">
              <a:effectLst/>
              <a:latin typeface="Calibri" panose="020F0502020204030204" pitchFamily="34" charset="0"/>
              <a:ea typeface="Calibri" panose="020F0502020204030204" pitchFamily="34" charset="0"/>
              <a:cs typeface="Symbol" panose="05050102010706020507" pitchFamily="18" charset="2"/>
            </a:endParaRPr>
          </a:p>
          <a:p>
            <a:pPr marL="342900" marR="0" lvl="0" indent="-342900">
              <a:lnSpc>
                <a:spcPct val="115000"/>
              </a:lnSpc>
              <a:spcBef>
                <a:spcPts val="0"/>
              </a:spcBef>
              <a:spcAft>
                <a:spcPts val="600"/>
              </a:spcAft>
              <a:buSzPts val="1200"/>
              <a:buFont typeface="Symbol" panose="05050102010706020507" pitchFamily="18" charset="2"/>
              <a:buChar char=""/>
              <a:tabLst>
                <a:tab pos="685800" algn="l"/>
              </a:tabLst>
            </a:pPr>
            <a:r>
              <a:rPr lang="en-US" sz="1800" kern="1200" dirty="0">
                <a:solidFill>
                  <a:srgbClr val="000000"/>
                </a:solidFill>
                <a:effectLst/>
                <a:latin typeface="Arial" panose="020B0604020202020204" pitchFamily="34" charset="0"/>
                <a:ea typeface="Times New Roman" panose="02020603050405020304" pitchFamily="18" charset="0"/>
                <a:cs typeface="Symbol" panose="05050102010706020507" pitchFamily="18" charset="2"/>
              </a:rPr>
              <a:t>Knowing one’s own limited and personal will vs. the Divine Will</a:t>
            </a:r>
            <a:endParaRPr lang="en-US" sz="1800" dirty="0">
              <a:effectLst/>
              <a:latin typeface="Calibri" panose="020F0502020204030204" pitchFamily="34" charset="0"/>
              <a:ea typeface="Calibri" panose="020F0502020204030204" pitchFamily="34" charset="0"/>
              <a:cs typeface="Symbol" panose="05050102010706020507" pitchFamily="18" charset="2"/>
            </a:endParaRPr>
          </a:p>
          <a:p>
            <a:pPr marL="0" marR="0">
              <a:lnSpc>
                <a:spcPct val="115000"/>
              </a:lnSpc>
              <a:spcBef>
                <a:spcPts val="0"/>
              </a:spcBef>
              <a:spcAft>
                <a:spcPts val="6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600"/>
              </a:spcAft>
            </a:pP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Reconciliation occurs mostly at the 2</a:t>
            </a:r>
            <a:r>
              <a:rPr lang="en-US" sz="1800" kern="1200" baseline="30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nd</a:t>
            </a: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Initiation where the energies of Buddhi purify the lower emotional and separative energies. </a:t>
            </a:r>
          </a:p>
          <a:p>
            <a:pPr marL="0" marR="0">
              <a:lnSpc>
                <a:spcPct val="115000"/>
              </a:lnSpc>
              <a:spcBef>
                <a:spcPts val="0"/>
              </a:spcBef>
              <a:spcAft>
                <a:spcPts val="600"/>
              </a:spcAft>
            </a:pPr>
            <a:endPar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600"/>
              </a:spcAft>
            </a:pP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the 3</a:t>
            </a:r>
            <a:r>
              <a:rPr lang="en-US" sz="1800" kern="1200" baseline="30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rd</a:t>
            </a: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initiation, the Dweller on the Threshold and the Angel of the Presence come together to bring balance and complete At-onement with the Monad.</a:t>
            </a:r>
          </a:p>
          <a:p>
            <a:pPr marL="0" marR="0">
              <a:lnSpc>
                <a:spcPct val="115000"/>
              </a:lnSpc>
              <a:spcBef>
                <a:spcPts val="0"/>
              </a:spcBef>
              <a:spcAft>
                <a:spcPts val="6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kern="1200" dirty="0">
              <a:solidFill>
                <a:srgbClr val="000000"/>
              </a:solidFill>
              <a:effectLst/>
              <a:latin typeface="Arial" panose="020B0604020202020204" pitchFamily="34"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39F1328-9AF2-4297-B45B-3731A0A51CBE}" type="slidenum">
              <a:rPr lang="en-US" smtClean="0"/>
              <a:pPr/>
              <a:t>4</a:t>
            </a:fld>
            <a:endParaRPr lang="en-US"/>
          </a:p>
        </p:txBody>
      </p:sp>
    </p:spTree>
    <p:extLst>
      <p:ext uri="{BB962C8B-B14F-4D97-AF65-F5344CB8AC3E}">
        <p14:creationId xmlns:p14="http://schemas.microsoft.com/office/powerpoint/2010/main" val="4019742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eaLnBrk="0" fontAlgn="base" hangingPunct="0">
              <a:lnSpc>
                <a:spcPct val="115000"/>
              </a:lnSpc>
              <a:spcBef>
                <a:spcPts val="0"/>
              </a:spcBef>
              <a:spcAft>
                <a:spcPts val="0"/>
              </a:spcAft>
            </a:pPr>
            <a:r>
              <a:rPr lang="en-US" sz="11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Stages of the Observer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eaLnBrk="0" fontAlgn="base" hangingPunct="0">
              <a:lnSpc>
                <a:spcPct val="115000"/>
              </a:lnSpc>
              <a:spcBef>
                <a:spcPts val="0"/>
              </a:spcBef>
              <a:spcAft>
                <a:spcPts val="600"/>
              </a:spcAft>
            </a:pP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Although becoming the Observer and meditating go hand in hand, we will consider becoming the Observer as a necessary first step </a:t>
            </a:r>
            <a:r>
              <a:rPr lang="en-US" sz="1100" u="sng"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prior</a:t>
            </a: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to meditating.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main purpose for becoming the Observer is </a:t>
            </a:r>
            <a:r>
              <a:rPr lang="en-US" sz="1100" i="1" u="sng"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 guide in the purification process</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r>
              <a:rPr lang="en-US" sz="11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Once again, we are reminded that the activities in consciousness happen over a long periods of time!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Becoming the Observer happens in stages, and plays an important role on the Path of Liberation. </a:t>
            </a:r>
          </a:p>
          <a:p>
            <a:pPr marL="0" marR="0" eaLnBrk="0" fontAlgn="base" hangingPunct="0">
              <a:lnSpc>
                <a:spcPct val="115000"/>
              </a:lnSpc>
              <a:spcBef>
                <a:spcPts val="0"/>
              </a:spcBef>
              <a:spcAft>
                <a:spcPts val="600"/>
              </a:spcAft>
            </a:pPr>
            <a:endPar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eaLnBrk="0" fontAlgn="base" hangingPunct="0">
              <a:lnSpc>
                <a:spcPct val="115000"/>
              </a:lnSpc>
              <a:spcBef>
                <a:spcPts val="0"/>
              </a:spcBef>
              <a:spcAft>
                <a:spcPts val="600"/>
              </a:spcAft>
            </a:pP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There are 3 distinct stages for becoming the Observer.</a:t>
            </a:r>
          </a:p>
          <a:p>
            <a:pPr marL="0" marR="0" eaLnBrk="0" fontAlgn="base" hangingPunct="0">
              <a:lnSpc>
                <a:spcPct val="115000"/>
              </a:lnSpc>
              <a:spcBef>
                <a:spcPts val="0"/>
              </a:spcBef>
              <a:spcAft>
                <a:spcPts val="6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eaLnBrk="0" fontAlgn="base" hangingPunct="0">
              <a:lnSpc>
                <a:spcPct val="115000"/>
              </a:lnSpc>
              <a:spcBef>
                <a:spcPts val="0"/>
              </a:spcBef>
              <a:spcAft>
                <a:spcPts val="0"/>
              </a:spcAft>
              <a:buFont typeface="Symbol" panose="05050102010706020507" pitchFamily="18" charset="2"/>
              <a:buChar char=""/>
            </a:pPr>
            <a:r>
              <a:rPr lang="en-US" sz="1100" b="1" kern="1200" dirty="0">
                <a:solidFill>
                  <a:srgbClr val="000000"/>
                </a:solidFill>
                <a:effectLst/>
                <a:latin typeface="Arial" panose="020B0604020202020204" pitchFamily="34" charset="0"/>
                <a:ea typeface="Times New Roman" panose="02020603050405020304" pitchFamily="18" charset="0"/>
                <a:cs typeface="Symbol" panose="05050102010706020507" pitchFamily="18" charset="2"/>
              </a:rPr>
              <a:t>Stage of Mental Observer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eaLnBrk="0" fontAlgn="base" hangingPunct="0">
              <a:lnSpc>
                <a:spcPct val="115000"/>
              </a:lnSpc>
              <a:spcBef>
                <a:spcPts val="0"/>
              </a:spcBef>
              <a:spcAft>
                <a:spcPts val="0"/>
              </a:spcAft>
              <a:buFont typeface="Courier New" panose="02070309020205020404" pitchFamily="49" charset="0"/>
              <a:buChar char="o"/>
            </a:pP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 the initial stages of going within, you observe …using a</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mental</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focus</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as you </a:t>
            </a: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peer</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into</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void</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of your mind. </a:t>
            </a: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 this stage the lower mind itself holds the observing awareness. Here you are aware of the contents of your mind, your desires, thoughts, and the forces of your etheric body.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eaLnBrk="0" fontAlgn="base" hangingPunct="0">
              <a:lnSpc>
                <a:spcPct val="115000"/>
              </a:lnSpc>
              <a:spcBef>
                <a:spcPts val="0"/>
              </a:spcBef>
              <a:spcAft>
                <a:spcPts val="0"/>
              </a:spcAft>
              <a:buFont typeface="Symbol" panose="05050102010706020507" pitchFamily="18" charset="2"/>
              <a:buChar char=""/>
            </a:pPr>
            <a:r>
              <a:rPr lang="en-US" sz="1100" b="1" kern="1200" dirty="0">
                <a:solidFill>
                  <a:srgbClr val="000000"/>
                </a:solidFill>
                <a:effectLst/>
                <a:latin typeface="Arial" panose="020B0604020202020204" pitchFamily="34" charset="0"/>
                <a:ea typeface="Times New Roman" panose="02020603050405020304" pitchFamily="18" charset="0"/>
                <a:cs typeface="Symbol" panose="05050102010706020507" pitchFamily="18" charset="2"/>
              </a:rPr>
              <a:t>Stage of Pure Awareness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eaLnBrk="0" fontAlgn="base" hangingPunct="0">
              <a:lnSpc>
                <a:spcPct val="115000"/>
              </a:lnSpc>
              <a:spcBef>
                <a:spcPts val="0"/>
              </a:spcBef>
              <a:spcAft>
                <a:spcPts val="0"/>
              </a:spcAft>
              <a:buFont typeface="Courier New" panose="02070309020205020404" pitchFamily="49" charset="0"/>
              <a:buChar char="o"/>
            </a:pP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 this stage, the Soul is experienced as awareness. You steadily look within to see </a:t>
            </a:r>
            <a:r>
              <a:rPr lang="en-US" sz="1100" i="1" u="sng"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what you are</a:t>
            </a: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and come to the awareness that </a:t>
            </a:r>
            <a:r>
              <a:rPr lang="en-US" sz="1100" u="sng"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you are the one who is observing</a:t>
            </a: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with pure perception, pure consciousness, and pure seeing. The sense of "I" is strong, and the duality of "self and other" is fully present.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eaLnBrk="0" fontAlgn="base" hangingPunct="0">
              <a:lnSpc>
                <a:spcPct val="115000"/>
              </a:lnSpc>
              <a:spcBef>
                <a:spcPts val="0"/>
              </a:spcBef>
              <a:spcAft>
                <a:spcPts val="0"/>
              </a:spcAft>
              <a:buFont typeface="Courier New" panose="02070309020205020404" pitchFamily="49" charset="0"/>
              <a:buChar char="o"/>
            </a:pP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 these first two stages, you realize you have been developing and expanding your consciousness.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FFA9564-7ACA-4779-B4DE-DB48D22ECA08}" type="slidenum">
              <a:rPr lang="en-US" smtClean="0"/>
              <a:pPr/>
              <a:t>5</a:t>
            </a:fld>
            <a:endParaRPr lang="en-US"/>
          </a:p>
        </p:txBody>
      </p:sp>
    </p:spTree>
    <p:extLst>
      <p:ext uri="{BB962C8B-B14F-4D97-AF65-F5344CB8AC3E}">
        <p14:creationId xmlns:p14="http://schemas.microsoft.com/office/powerpoint/2010/main" val="1460235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eaLnBrk="0" fontAlgn="base" hangingPunct="0">
              <a:lnSpc>
                <a:spcPct val="115000"/>
              </a:lnSpc>
              <a:spcBef>
                <a:spcPts val="0"/>
              </a:spcBef>
              <a:spcAft>
                <a:spcPts val="0"/>
              </a:spcAft>
              <a:buFont typeface="Symbol" panose="05050102010706020507" pitchFamily="18" charset="2"/>
              <a:buNone/>
            </a:pPr>
            <a:r>
              <a:rPr lang="en-US" sz="1100" b="1" kern="1200" dirty="0">
                <a:solidFill>
                  <a:srgbClr val="000000"/>
                </a:solidFill>
                <a:effectLst/>
                <a:latin typeface="Arial" panose="020B0604020202020204" pitchFamily="34" charset="0"/>
                <a:ea typeface="Times New Roman" panose="02020603050405020304" pitchFamily="18" charset="0"/>
                <a:cs typeface="Symbol" panose="05050102010706020507" pitchFamily="18" charset="2"/>
              </a:rPr>
              <a:t>Stage of Non-Duality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eaLnBrk="0" fontAlgn="base" hangingPunct="0">
              <a:lnSpc>
                <a:spcPct val="115000"/>
              </a:lnSpc>
              <a:spcBef>
                <a:spcPts val="0"/>
              </a:spcBef>
              <a:spcAft>
                <a:spcPts val="600"/>
              </a:spcAft>
              <a:buFont typeface="Courier New" panose="02070309020205020404" pitchFamily="49" charset="0"/>
              <a:buChar char="o"/>
              <a:tabLst>
                <a:tab pos="676910" algn="l"/>
              </a:tabLst>
            </a:pPr>
            <a:r>
              <a:rPr lang="en-US"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a:t>
            </a:r>
            <a:r>
              <a:rPr lang="en-US"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a:t>
            </a:r>
            <a:r>
              <a:rPr lang="en-US"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advanced</a:t>
            </a:r>
            <a:r>
              <a:rPr lang="en-US"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stage</a:t>
            </a:r>
            <a:r>
              <a:rPr lang="en-US"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of</a:t>
            </a:r>
            <a:r>
              <a:rPr lang="en-US"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pure</a:t>
            </a:r>
            <a:r>
              <a:rPr lang="en-US"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awareness,</a:t>
            </a:r>
            <a:r>
              <a:rPr lang="en-US"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a:t>
            </a:r>
            <a:r>
              <a:rPr lang="en-US"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a:t>
            </a:r>
            <a:r>
              <a:rPr lang="en-US"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awareness</a:t>
            </a:r>
            <a:r>
              <a:rPr lang="en-US"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of</a:t>
            </a:r>
            <a:r>
              <a:rPr lang="en-US"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a:t>
            </a:r>
            <a:r>
              <a:rPr lang="en-US"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Personality-</a:t>
            </a:r>
            <a:r>
              <a:rPr lang="en-US"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Observer,</a:t>
            </a:r>
            <a:r>
              <a:rPr lang="en-US"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or</a:t>
            </a:r>
            <a:r>
              <a:rPr lang="en-US"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a:t>
            </a:r>
            <a:r>
              <a:rPr lang="en-US"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one</a:t>
            </a:r>
            <a:r>
              <a:rPr lang="en-US"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who</a:t>
            </a:r>
            <a:r>
              <a:rPr lang="en-US"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has</a:t>
            </a:r>
            <a:r>
              <a:rPr lang="en-US"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been</a:t>
            </a:r>
            <a:r>
              <a:rPr lang="en-US"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observing…and it</a:t>
            </a:r>
            <a:r>
              <a:rPr lang="en-US"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disappears</a:t>
            </a:r>
            <a:r>
              <a:rPr lang="en-US"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all</a:t>
            </a:r>
            <a:r>
              <a:rPr lang="en-US"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together</a:t>
            </a:r>
            <a:r>
              <a:rPr lang="en-US"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 </a:t>
            </a:r>
            <a:r>
              <a:rPr lang="en-US"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as</a:t>
            </a:r>
            <a:r>
              <a:rPr lang="en-US"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there</a:t>
            </a:r>
            <a:r>
              <a:rPr lang="en-US"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r>
              <a:rPr lang="en-US"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a:t>
            </a:r>
            <a:r>
              <a:rPr lang="en-US"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just</a:t>
            </a:r>
            <a:r>
              <a:rPr lang="en-US"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One</a:t>
            </a:r>
            <a:r>
              <a:rPr lang="en-US"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awareness,</a:t>
            </a:r>
            <a:r>
              <a:rPr lang="en-US"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that of</a:t>
            </a:r>
            <a:r>
              <a:rPr lang="en-US"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the Buddhic Plane. [CHART]</a:t>
            </a:r>
            <a:r>
              <a:rPr lang="en-US"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There</a:t>
            </a:r>
            <a:r>
              <a:rPr lang="en-US"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we</a:t>
            </a:r>
            <a:r>
              <a:rPr lang="en-US"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discover</a:t>
            </a:r>
            <a:r>
              <a:rPr lang="en-US"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our</a:t>
            </a:r>
            <a:r>
              <a:rPr lang="en-US"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nature</a:t>
            </a:r>
            <a:r>
              <a:rPr lang="en-US"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is</a:t>
            </a:r>
            <a:r>
              <a:rPr lang="en-US"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one</a:t>
            </a:r>
            <a:r>
              <a:rPr lang="en-US"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of</a:t>
            </a:r>
            <a:r>
              <a:rPr lang="en-US"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radiance,</a:t>
            </a:r>
            <a:r>
              <a:rPr lang="en-US"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where</a:t>
            </a:r>
            <a:r>
              <a:rPr lang="en-US"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all</a:t>
            </a:r>
            <a:r>
              <a:rPr lang="en-US"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creation is experienced</a:t>
            </a:r>
            <a:r>
              <a:rPr lang="en-US"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a:t>
            </a:r>
            <a:r>
              <a:rPr lang="en-US"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a:t>
            </a:r>
            <a:r>
              <a:rPr lang="en-US"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a:t>
            </a:r>
            <a:r>
              <a:rPr lang="en-US"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manifestation and</a:t>
            </a:r>
            <a:r>
              <a:rPr lang="en-US"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expression</a:t>
            </a:r>
            <a:r>
              <a:rPr lang="en-US"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of</a:t>
            </a:r>
            <a:r>
              <a:rPr lang="en-US"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a:t>
            </a:r>
            <a:r>
              <a:rPr lang="en-US"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Higher Self. We see that the "Soul" is not something located somewhere within or even outside</a:t>
            </a:r>
            <a:r>
              <a:rPr lang="en-US" kern="1200" dirty="0">
                <a:solidFill>
                  <a:srgbClr val="000000"/>
                </a:solidFill>
                <a:effectLst/>
                <a:latin typeface="Arial" panose="020B0604020202020204" pitchFamily="34" charset="0"/>
                <a:ea typeface="Times New Roman" panose="02020603050405020304" pitchFamily="18" charset="0"/>
              </a:rPr>
              <a:t> our own nature, but</a:t>
            </a:r>
            <a:r>
              <a:rPr lang="en-US" kern="1200" dirty="0">
                <a:solidFill>
                  <a:srgbClr val="000000"/>
                </a:solidFill>
                <a:effectLst/>
                <a:latin typeface="Arial" panose="020B0604020202020204" pitchFamily="34" charset="0"/>
                <a:ea typeface="Arial" panose="020B0604020202020204" pitchFamily="34" charset="0"/>
              </a:rPr>
              <a:t> </a:t>
            </a:r>
            <a:r>
              <a:rPr lang="en-US" kern="1200" dirty="0">
                <a:solidFill>
                  <a:srgbClr val="000000"/>
                </a:solidFill>
                <a:effectLst/>
                <a:latin typeface="Arial" panose="020B0604020202020204" pitchFamily="34" charset="0"/>
                <a:ea typeface="Times New Roman" panose="02020603050405020304" pitchFamily="18" charset="0"/>
              </a:rPr>
              <a:t>you come to see yourself and Higher Self in everything.</a:t>
            </a:r>
            <a:r>
              <a:rPr lang="en-US" dirty="0">
                <a:effectLst/>
              </a:rPr>
              <a:t> </a:t>
            </a: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But realize the Divine, by its nature is – non-Dual, i.e. there’s no separation of any kind. So at some point you will have to relinquish your separative “I” nature and completely at-one or merge with the higher consciousness.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100" kern="1200" dirty="0">
              <a:solidFill>
                <a:srgbClr val="000000"/>
              </a:solidFill>
              <a:effectLst/>
              <a:latin typeface="Arial" panose="020B0604020202020204" pitchFamily="34" charset="0"/>
              <a:ea typeface="Calibri" panose="020F0502020204030204" pitchFamily="34" charset="0"/>
            </a:endParaRPr>
          </a:p>
          <a:p>
            <a:r>
              <a:rPr lang="en-US" sz="1100" kern="1200" dirty="0">
                <a:solidFill>
                  <a:srgbClr val="000000"/>
                </a:solidFill>
                <a:effectLst/>
                <a:latin typeface="Arial" panose="020B0604020202020204" pitchFamily="34" charset="0"/>
                <a:ea typeface="Calibri" panose="020F0502020204030204" pitchFamily="34" charset="0"/>
              </a:rPr>
              <a:t>This understanding provides a pathway for purification to clear out ALL that blocks you from becoming One with the Divine. This is an unswerving focus upon initiation and upon awakening to the non-dual Reality, and the unfoldment of the naturally existing “Divinity” within.</a:t>
            </a:r>
            <a:endParaRPr lang="en-US" sz="1200" b="0" i="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39F1328-9AF2-4297-B45B-3731A0A51CBE}" type="slidenum">
              <a:rPr lang="en-US" smtClean="0"/>
              <a:pPr/>
              <a:t>6</a:t>
            </a:fld>
            <a:endParaRPr lang="en-US"/>
          </a:p>
        </p:txBody>
      </p:sp>
    </p:spTree>
    <p:extLst>
      <p:ext uri="{BB962C8B-B14F-4D97-AF65-F5344CB8AC3E}">
        <p14:creationId xmlns:p14="http://schemas.microsoft.com/office/powerpoint/2010/main" val="3168419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a:lnSpc>
                <a:spcPct val="115000"/>
              </a:lnSpc>
              <a:spcBef>
                <a:spcPts val="600"/>
              </a:spcBef>
              <a:spcAft>
                <a:spcPts val="600"/>
              </a:spcAft>
            </a:pPr>
            <a:r>
              <a:rPr lang="en-US" sz="11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Working as the Observer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600"/>
              </a:spcBef>
              <a:spcAft>
                <a:spcPts val="600"/>
              </a:spcAft>
            </a:pP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You will gain a deeper understanding of your own nature and function of your mind thru the study of becoming the Observer. </a:t>
            </a:r>
            <a:r>
              <a:rPr lang="en-US" sz="1100" i="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Why is this important?</a:t>
            </a:r>
          </a:p>
          <a:p>
            <a:pPr marL="0" marR="0">
              <a:lnSpc>
                <a:spcPct val="115000"/>
              </a:lnSpc>
              <a:spcBef>
                <a:spcPts val="600"/>
              </a:spcBef>
              <a:spcAft>
                <a:spcPts val="6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It’s a subjective realm where all your thoughts and feelings are present and also a place where you can come to an awareness of the Higher Self – the Soul.</a:t>
            </a:r>
          </a:p>
          <a:p>
            <a:pPr marL="0" marR="0">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Initially, you will observe errant energies present and need to purify them so you can enable clear seeing. Thru observing the mind you as the spiritual seeker will learn to work </a:t>
            </a:r>
            <a:r>
              <a:rPr lang="en-US" sz="1100" i="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consciously</a:t>
            </a: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with force (expression of the will) and energy, i.e. observing your thoughts, feelings, and actions.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By going within, you come to know the forces and energies present whether inside or outside of you. Regardless, they are in your consciousness and you must deal with them. During the process of observation you are learning about your limitations (i.e. hinderances) and your strengths (those that aid you).</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Keep in mind that being the Observer never goes away, even </a:t>
            </a:r>
            <a:r>
              <a:rPr lang="en-US" sz="11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after</a:t>
            </a: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meditation in your waking state as you are keenly sensitive to all energies present. Sensitivity here is about developing something called the “Esoteric Sense, which I’ll go over a little later.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You will come to know that stilling the mind and the emotions is not enough as </a:t>
            </a:r>
            <a:r>
              <a:rPr lang="en-US" sz="1100" u="sng"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you</a:t>
            </a:r>
            <a:r>
              <a:rPr lang="en-US" sz="1100" i="1" u="sng"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will want to know ABOUT the process of transforming your lower thoughtforms and practice mental techniques</a:t>
            </a:r>
            <a:r>
              <a:rPr lang="en-US" sz="1100" i="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600"/>
              </a:spcAft>
            </a:pPr>
            <a:endParaRPr lang="en-US" sz="1100" i="1" u="sng"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600"/>
              </a:spcAft>
            </a:pPr>
            <a:r>
              <a:rPr lang="en-US" sz="1100" i="1" u="sng"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How</a:t>
            </a:r>
            <a:r>
              <a:rPr lang="en-US" sz="1100" i="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will you do this? </a:t>
            </a:r>
          </a:p>
          <a:p>
            <a:pPr marL="0" marR="0">
              <a:lnSpc>
                <a:spcPct val="115000"/>
              </a:lnSpc>
              <a:spcBef>
                <a:spcPts val="0"/>
              </a:spcBef>
              <a:spcAft>
                <a:spcPts val="6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eaLnBrk="0" fontAlgn="base" hangingPunct="0">
              <a:lnSpc>
                <a:spcPct val="115000"/>
              </a:lnSpc>
              <a:spcBef>
                <a:spcPts val="0"/>
              </a:spcBef>
              <a:spcAft>
                <a:spcPts val="0"/>
              </a:spcAft>
              <a:buFont typeface="Symbol" panose="05050102010706020507" pitchFamily="18" charset="2"/>
              <a:buChar char=""/>
              <a:tabLst>
                <a:tab pos="457200" algn="l"/>
              </a:tabLst>
            </a:pP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Initially, thru spiritual study, you will seek out whatever teachings that inspire or provide insight, you will learn methods of purification and expanding awareness.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FFA9564-7ACA-4779-B4DE-DB48D22ECA08}" type="slidenum">
              <a:rPr lang="en-US" smtClean="0"/>
              <a:pPr/>
              <a:t>7</a:t>
            </a:fld>
            <a:endParaRPr lang="en-US"/>
          </a:p>
        </p:txBody>
      </p:sp>
    </p:spTree>
    <p:extLst>
      <p:ext uri="{BB962C8B-B14F-4D97-AF65-F5344CB8AC3E}">
        <p14:creationId xmlns:p14="http://schemas.microsoft.com/office/powerpoint/2010/main" val="2750299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Symbol" panose="05050102010706020507" pitchFamily="18" charset="2"/>
              <a:buNone/>
              <a:tabLst>
                <a:tab pos="457200" algn="l"/>
              </a:tabLst>
            </a:pPr>
            <a:r>
              <a:rPr lang="en-US" sz="1100" i="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As much as </a:t>
            </a:r>
            <a:r>
              <a:rPr lang="en-US" sz="1100" i="1" u="sng"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you</a:t>
            </a:r>
            <a:r>
              <a:rPr lang="en-US" sz="1100" u="sng"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align with the Soul</a:t>
            </a: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you will observe how your inner nature is changing. You are focusing and learning on how hold your consciousness, while observing and </a:t>
            </a:r>
            <a:r>
              <a:rPr lang="en-US" sz="11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listening on the mental plane</a:t>
            </a: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where the Soul resides. [CHART]</a:t>
            </a:r>
          </a:p>
          <a:p>
            <a:pPr marL="0" marR="0" lvl="0" indent="0">
              <a:lnSpc>
                <a:spcPct val="115000"/>
              </a:lnSpc>
              <a:spcBef>
                <a:spcPts val="0"/>
              </a:spcBef>
              <a:spcAft>
                <a:spcPts val="0"/>
              </a:spcAft>
              <a:buFont typeface="Symbol" panose="05050102010706020507" pitchFamily="18" charset="2"/>
              <a:buNone/>
              <a:tabLst>
                <a:tab pos="457200" algn="l"/>
              </a:tabLs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You are learning to allow the lesser self to withdraw into the background, and let the Soul's energies flow unimpeded.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eaLnBrk="0" fontAlgn="base" hangingPunct="0">
              <a:lnSpc>
                <a:spcPct val="115000"/>
              </a:lnSpc>
              <a:spcBef>
                <a:spcPts val="0"/>
              </a:spcBef>
              <a:spcAft>
                <a:spcPts val="0"/>
              </a:spcAft>
              <a:buFont typeface="Courier New" panose="02070309020205020404" pitchFamily="49" charset="0"/>
              <a:buChar char="o"/>
              <a:tabLst>
                <a:tab pos="914400" algn="l"/>
              </a:tabLst>
            </a:pP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You learn to practice dispassion and harmlessness, especially when reactive feelings and energies are present.</a:t>
            </a:r>
            <a:endParaRPr lang="en-US" sz="1100"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eaLnBrk="0" fontAlgn="base" hangingPunct="0">
              <a:lnSpc>
                <a:spcPct val="115000"/>
              </a:lnSpc>
              <a:spcBef>
                <a:spcPts val="0"/>
              </a:spcBef>
              <a:spcAft>
                <a:spcPts val="0"/>
              </a:spcAft>
              <a:buFont typeface="Courier New" panose="02070309020205020404" pitchFamily="49" charset="0"/>
              <a:buChar char="o"/>
              <a:tabLst>
                <a:tab pos="914400" algn="l"/>
              </a:tabLst>
            </a:pPr>
            <a:r>
              <a:rPr lang="en-US" sz="1100" kern="1200" dirty="0">
                <a:solidFill>
                  <a:srgbClr val="000000"/>
                </a:solidFill>
                <a:effectLst/>
                <a:latin typeface="Arial" panose="020B0604020202020204" pitchFamily="34" charset="0"/>
                <a:ea typeface="Times New Roman" panose="02020603050405020304" pitchFamily="18" charset="0"/>
              </a:rPr>
              <a:t>You eventually transform the mind in stages thru the paths of Probation and Discipleship.</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39F1328-9AF2-4297-B45B-3731A0A51CBE}" type="slidenum">
              <a:rPr lang="en-US" smtClean="0"/>
              <a:pPr/>
              <a:t>8</a:t>
            </a:fld>
            <a:endParaRPr lang="en-US"/>
          </a:p>
        </p:txBody>
      </p:sp>
    </p:spTree>
    <p:extLst>
      <p:ext uri="{BB962C8B-B14F-4D97-AF65-F5344CB8AC3E}">
        <p14:creationId xmlns:p14="http://schemas.microsoft.com/office/powerpoint/2010/main" val="887561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a:lnSpc>
                <a:spcPct val="115000"/>
              </a:lnSpc>
              <a:spcBef>
                <a:spcPts val="0"/>
              </a:spcBef>
              <a:spcAft>
                <a:spcPts val="600"/>
              </a:spcAft>
            </a:pPr>
            <a:r>
              <a:rPr lang="en-US" sz="18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How Much Harmlessness Do I Practice?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600"/>
              </a:spcAft>
            </a:pP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While still on the subject of becoming the Observer, let’s explore some other themes…</a:t>
            </a:r>
          </a:p>
          <a:p>
            <a:pPr marL="0" marR="0">
              <a:lnSpc>
                <a:spcPct val="115000"/>
              </a:lnSpc>
              <a:spcBef>
                <a:spcPts val="0"/>
              </a:spcBef>
              <a:spcAft>
                <a:spcPts val="6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600"/>
              </a:spcAft>
            </a:pP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On the spiritual path there are many higher Soul qualities to cultivate and embrace. Among the most important is “</a:t>
            </a:r>
            <a:r>
              <a:rPr lang="en-US" sz="1800" b="1" u="sng"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harmlessness</a:t>
            </a: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600"/>
              </a:spcAft>
            </a:pP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Harmlessness is a mindset and practice that is important to bring forth for all encounters with people and situations in your environment. Why? When connecting with the Soul you will quickly find that its nature is of love and goodwill. The practice of harmlessness is a bridge to the higher planes and spiritual growth. There is a saying: </a:t>
            </a:r>
          </a:p>
          <a:p>
            <a:pPr marL="0" marR="0">
              <a:lnSpc>
                <a:spcPct val="115000"/>
              </a:lnSpc>
              <a:spcBef>
                <a:spcPts val="0"/>
              </a:spcBef>
              <a:spcAft>
                <a:spcPts val="6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600"/>
              </a:spcAft>
            </a:pPr>
            <a:r>
              <a:rPr lang="en-US" sz="1800" b="1" u="none"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800" b="1" i="1" u="none"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You cannot approach the Master until you have lost the power to do harm”</a:t>
            </a:r>
            <a:r>
              <a:rPr lang="en-US" sz="1800" i="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this is </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a:t>
            </a: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thought</a:t>
            </a: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and</a:t>
            </a:r>
            <a:r>
              <a:rPr lang="en-US" sz="18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action, or a re-alignment of the Personality.</a:t>
            </a:r>
          </a:p>
          <a:p>
            <a:pPr marL="0" marR="0">
              <a:lnSpc>
                <a:spcPct val="115000"/>
              </a:lnSpc>
              <a:spcBef>
                <a:spcPts val="0"/>
              </a:spcBef>
              <a:spcAft>
                <a:spcPts val="6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600"/>
              </a:spcAft>
            </a:pP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It is recommended to study yourself and see how </a:t>
            </a:r>
            <a:r>
              <a:rPr lang="en-US" sz="1800" i="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harm</a:t>
            </a:r>
            <a:r>
              <a:rPr lang="en-US" sz="1800" b="1" i="1" u="sng"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ful</a:t>
            </a:r>
            <a:r>
              <a:rPr lang="en-US" sz="1800" i="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ness</a:t>
            </a: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and </a:t>
            </a:r>
            <a:r>
              <a:rPr lang="en-US" sz="1800" i="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harm</a:t>
            </a:r>
            <a:r>
              <a:rPr lang="en-US" sz="1800" b="1" i="1" u="sng"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less</a:t>
            </a:r>
            <a:r>
              <a:rPr lang="en-US" sz="1800" i="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ness</a:t>
            </a: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have on others. This can be done during meditation, or an evening review by analyzing:</a:t>
            </a:r>
          </a:p>
          <a:p>
            <a:pPr marL="0" marR="0">
              <a:lnSpc>
                <a:spcPct val="115000"/>
              </a:lnSpc>
              <a:spcBef>
                <a:spcPts val="0"/>
              </a:spcBef>
              <a:spcAft>
                <a:spcPts val="6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u="sng"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Your Emotions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600"/>
              </a:spcAft>
              <a:buFont typeface="Symbol" panose="05050102010706020507" pitchFamily="18" charset="2"/>
              <a:buChar char=""/>
            </a:pP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on others, so there is no mood, depression, nor emotional reaction that can harm your fellow man. Ask: </a:t>
            </a:r>
            <a:r>
              <a:rPr lang="en-US" sz="1800" i="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Am I reacting or responding? </a:t>
            </a: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Violent aspiration, misplaced, or misdirected energy may harm others, so look not only at your mis-aligned tendencies, but how you express your values.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endParaRPr lang="en-US" sz="1800" u="sng"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800" u="sng"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Your Actions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600"/>
              </a:spcAft>
            </a:pP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If you are harmless in your actions, remember how this looks and feels. Practice and BE the example!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endParaRPr lang="en-US" sz="1800" u="sng"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800" u="sng"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Your Thoughts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100965" algn="l"/>
              </a:tabLst>
            </a:pP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Attempt to be harmless and eliminate harmful states of thinking.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100965" algn="l"/>
              </a:tabLst>
            </a:pP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Harmlessness brings caution in judgment, reticence of speech, ability to refrain from impulsive action, and a demonstration of a non-critical spirit.</a:t>
            </a:r>
            <a:endParaRPr lang="en-US" sz="1800"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100965" algn="l"/>
              </a:tabLst>
            </a:pPr>
            <a:r>
              <a:rPr lang="en-US" sz="1800" kern="1200" dirty="0">
                <a:solidFill>
                  <a:srgbClr val="000000"/>
                </a:solidFill>
                <a:effectLst/>
                <a:latin typeface="Arial" panose="020B0604020202020204" pitchFamily="34" charset="0"/>
                <a:ea typeface="Times New Roman" panose="02020603050405020304" pitchFamily="18" charset="0"/>
              </a:rPr>
              <a:t>Harmlessness is an attitude of one who lives consciously as a Soul, whose natural inclination is love, and whose method is inclusiveness, not separation.</a:t>
            </a:r>
          </a:p>
          <a:p>
            <a:pPr marL="342900" marR="0" lvl="0" indent="-342900">
              <a:lnSpc>
                <a:spcPct val="115000"/>
              </a:lnSpc>
              <a:spcBef>
                <a:spcPts val="0"/>
              </a:spcBef>
              <a:spcAft>
                <a:spcPts val="0"/>
              </a:spcAft>
              <a:buFont typeface="Symbol" panose="05050102010706020507" pitchFamily="18" charset="2"/>
              <a:buChar char=""/>
              <a:tabLst>
                <a:tab pos="100965" algn="l"/>
              </a:tabLst>
            </a:pPr>
            <a:endParaRPr lang="en-US" sz="1800" kern="1200" dirty="0">
              <a:solidFill>
                <a:srgbClr val="000000"/>
              </a:solidFill>
              <a:effectLst/>
              <a:latin typeface="Arial" panose="020B0604020202020204" pitchFamily="34" charset="0"/>
              <a:ea typeface="+mn-ea"/>
              <a:cs typeface="+mn-cs"/>
            </a:endParaRPr>
          </a:p>
          <a:p>
            <a:pPr marL="0" marR="0" lvl="0" indent="0">
              <a:lnSpc>
                <a:spcPct val="115000"/>
              </a:lnSpc>
              <a:spcBef>
                <a:spcPts val="0"/>
              </a:spcBef>
              <a:spcAft>
                <a:spcPts val="0"/>
              </a:spcAft>
              <a:buFont typeface="Symbol" panose="05050102010706020507" pitchFamily="18" charset="2"/>
              <a:buNone/>
              <a:tabLst>
                <a:tab pos="100965"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I’ll be speaking in greater depth about spiritual study in January’s talk.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FFA9564-7ACA-4779-B4DE-DB48D22ECA08}" type="slidenum">
              <a:rPr lang="en-US" smtClean="0"/>
              <a:pPr/>
              <a:t>9</a:t>
            </a:fld>
            <a:endParaRPr lang="en-US"/>
          </a:p>
        </p:txBody>
      </p:sp>
    </p:spTree>
    <p:extLst>
      <p:ext uri="{BB962C8B-B14F-4D97-AF65-F5344CB8AC3E}">
        <p14:creationId xmlns:p14="http://schemas.microsoft.com/office/powerpoint/2010/main" val="2347625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98EDEA-8304-482E-B5B1-85A035F1EB57}" type="slidenum">
              <a:rPr lang="en-US"/>
              <a:pPr>
                <a:defRPr/>
              </a:pPr>
              <a:t>‹#›</a:t>
            </a:fld>
            <a:endParaRPr lang="en-US"/>
          </a:p>
        </p:txBody>
      </p:sp>
    </p:spTree>
    <p:extLst>
      <p:ext uri="{BB962C8B-B14F-4D97-AF65-F5344CB8AC3E}">
        <p14:creationId xmlns:p14="http://schemas.microsoft.com/office/powerpoint/2010/main" val="2588592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3B217C-3652-4ED7-A6AF-CA017CE9CEFD}" type="slidenum">
              <a:rPr lang="en-US"/>
              <a:pPr>
                <a:defRPr/>
              </a:pPr>
              <a:t>‹#›</a:t>
            </a:fld>
            <a:endParaRPr lang="en-US"/>
          </a:p>
        </p:txBody>
      </p:sp>
    </p:spTree>
    <p:extLst>
      <p:ext uri="{BB962C8B-B14F-4D97-AF65-F5344CB8AC3E}">
        <p14:creationId xmlns:p14="http://schemas.microsoft.com/office/powerpoint/2010/main" val="724854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6E1BF0-FBED-4D03-BDF4-31E02910B4B4}" type="slidenum">
              <a:rPr lang="en-US"/>
              <a:pPr>
                <a:defRPr/>
              </a:pPr>
              <a:t>‹#›</a:t>
            </a:fld>
            <a:endParaRPr lang="en-US"/>
          </a:p>
        </p:txBody>
      </p:sp>
    </p:spTree>
    <p:extLst>
      <p:ext uri="{BB962C8B-B14F-4D97-AF65-F5344CB8AC3E}">
        <p14:creationId xmlns:p14="http://schemas.microsoft.com/office/powerpoint/2010/main" val="3217657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25300D-1F52-4178-BDA2-5A2C4C713F3F}" type="slidenum">
              <a:rPr lang="en-US"/>
              <a:pPr>
                <a:defRPr/>
              </a:pPr>
              <a:t>‹#›</a:t>
            </a:fld>
            <a:endParaRPr lang="en-US"/>
          </a:p>
        </p:txBody>
      </p:sp>
    </p:spTree>
    <p:extLst>
      <p:ext uri="{BB962C8B-B14F-4D97-AF65-F5344CB8AC3E}">
        <p14:creationId xmlns:p14="http://schemas.microsoft.com/office/powerpoint/2010/main" val="968655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BBDDFD-9F2C-44A6-BBF9-D1FC54241DA8}" type="slidenum">
              <a:rPr lang="en-US"/>
              <a:pPr>
                <a:defRPr/>
              </a:pPr>
              <a:t>‹#›</a:t>
            </a:fld>
            <a:endParaRPr lang="en-US"/>
          </a:p>
        </p:txBody>
      </p:sp>
    </p:spTree>
    <p:extLst>
      <p:ext uri="{BB962C8B-B14F-4D97-AF65-F5344CB8AC3E}">
        <p14:creationId xmlns:p14="http://schemas.microsoft.com/office/powerpoint/2010/main" val="502811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B30815-AFDA-4607-BD10-10630A5942E3}" type="slidenum">
              <a:rPr lang="en-US"/>
              <a:pPr>
                <a:defRPr/>
              </a:pPr>
              <a:t>‹#›</a:t>
            </a:fld>
            <a:endParaRPr lang="en-US"/>
          </a:p>
        </p:txBody>
      </p:sp>
    </p:spTree>
    <p:extLst>
      <p:ext uri="{BB962C8B-B14F-4D97-AF65-F5344CB8AC3E}">
        <p14:creationId xmlns:p14="http://schemas.microsoft.com/office/powerpoint/2010/main" val="3430156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A6C8A80-5897-4035-8F71-85AF9C7F10CC}" type="slidenum">
              <a:rPr lang="en-US"/>
              <a:pPr>
                <a:defRPr/>
              </a:pPr>
              <a:t>‹#›</a:t>
            </a:fld>
            <a:endParaRPr lang="en-US"/>
          </a:p>
        </p:txBody>
      </p:sp>
    </p:spTree>
    <p:extLst>
      <p:ext uri="{BB962C8B-B14F-4D97-AF65-F5344CB8AC3E}">
        <p14:creationId xmlns:p14="http://schemas.microsoft.com/office/powerpoint/2010/main" val="4273932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3BFD746-82DE-47A5-90E4-92945C6964B4}" type="slidenum">
              <a:rPr lang="en-US"/>
              <a:pPr>
                <a:defRPr/>
              </a:pPr>
              <a:t>‹#›</a:t>
            </a:fld>
            <a:endParaRPr lang="en-US"/>
          </a:p>
        </p:txBody>
      </p:sp>
    </p:spTree>
    <p:extLst>
      <p:ext uri="{BB962C8B-B14F-4D97-AF65-F5344CB8AC3E}">
        <p14:creationId xmlns:p14="http://schemas.microsoft.com/office/powerpoint/2010/main" val="3064743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B627219-D0DF-456A-9BBE-8DD653FC473F}" type="slidenum">
              <a:rPr lang="en-US"/>
              <a:pPr>
                <a:defRPr/>
              </a:pPr>
              <a:t>‹#›</a:t>
            </a:fld>
            <a:endParaRPr lang="en-US"/>
          </a:p>
        </p:txBody>
      </p:sp>
    </p:spTree>
    <p:extLst>
      <p:ext uri="{BB962C8B-B14F-4D97-AF65-F5344CB8AC3E}">
        <p14:creationId xmlns:p14="http://schemas.microsoft.com/office/powerpoint/2010/main" val="104905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92E1DB2-EBE9-4EE4-9CBA-4EB72E90D169}" type="slidenum">
              <a:rPr lang="en-US"/>
              <a:pPr>
                <a:defRPr/>
              </a:pPr>
              <a:t>‹#›</a:t>
            </a:fld>
            <a:endParaRPr lang="en-US"/>
          </a:p>
        </p:txBody>
      </p:sp>
    </p:spTree>
    <p:extLst>
      <p:ext uri="{BB962C8B-B14F-4D97-AF65-F5344CB8AC3E}">
        <p14:creationId xmlns:p14="http://schemas.microsoft.com/office/powerpoint/2010/main" val="2081449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E144405-7D0A-4AFF-9371-8FAF615005E2}" type="slidenum">
              <a:rPr lang="en-US"/>
              <a:pPr>
                <a:defRPr/>
              </a:pPr>
              <a:t>‹#›</a:t>
            </a:fld>
            <a:endParaRPr lang="en-US"/>
          </a:p>
        </p:txBody>
      </p:sp>
    </p:spTree>
    <p:extLst>
      <p:ext uri="{BB962C8B-B14F-4D97-AF65-F5344CB8AC3E}">
        <p14:creationId xmlns:p14="http://schemas.microsoft.com/office/powerpoint/2010/main" val="557599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8431696F-55AD-411E-9A59-77551906AF1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0.png"/><Relationship Id="rId4"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20.png"/><Relationship Id="rId4" Type="http://schemas.openxmlformats.org/officeDocument/2006/relationships/oleObject" Target="../embeddings/oleObject3.bin"/></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unrise-Mtn.jpg"/>
          <p:cNvPicPr>
            <a:picLocks noGrp="1" noChangeAspect="1"/>
          </p:cNvPicPr>
          <p:nvPr isPhoto="1"/>
        </p:nvPicPr>
        <p:blipFill>
          <a:blip r:embed="rId3" cstate="print">
            <a:lum/>
          </a:blip>
          <a:stretch>
            <a:fillRect/>
          </a:stretch>
        </p:blipFill>
        <p:spPr>
          <a:xfrm>
            <a:off x="0" y="0"/>
            <a:ext cx="9144000" cy="6858000"/>
          </a:xfrm>
          <a:prstGeom prst="rect">
            <a:avLst/>
          </a:prstGeom>
          <a:noFill/>
          <a:ln>
            <a:noFill/>
          </a:ln>
        </p:spPr>
      </p:pic>
      <p:sp>
        <p:nvSpPr>
          <p:cNvPr id="3" name="TextBox 2"/>
          <p:cNvSpPr txBox="1"/>
          <p:nvPr/>
        </p:nvSpPr>
        <p:spPr>
          <a:xfrm>
            <a:off x="0" y="5001161"/>
            <a:ext cx="9144000" cy="1831271"/>
          </a:xfrm>
          <a:prstGeom prst="rect">
            <a:avLst/>
          </a:prstGeom>
          <a:noFill/>
        </p:spPr>
        <p:txBody>
          <a:bodyPr wrap="square" rtlCol="0">
            <a:spAutoFit/>
          </a:bodyPr>
          <a:lstStyle/>
          <a:p>
            <a:pPr algn="ctr">
              <a:spcBef>
                <a:spcPts val="600"/>
              </a:spcBef>
            </a:pPr>
            <a:r>
              <a:rPr lang="en-US" sz="4000" dirty="0">
                <a:solidFill>
                  <a:schemeClr val="bg1"/>
                </a:solidFill>
                <a:latin typeface="Bookman Old Style" pitchFamily="18" charset="0"/>
              </a:rPr>
              <a:t>On Becoming the Observer /</a:t>
            </a:r>
          </a:p>
          <a:p>
            <a:pPr algn="ctr">
              <a:spcBef>
                <a:spcPts val="600"/>
              </a:spcBef>
            </a:pPr>
            <a:r>
              <a:rPr lang="en-US" sz="4000" dirty="0">
                <a:solidFill>
                  <a:schemeClr val="bg1"/>
                </a:solidFill>
                <a:latin typeface="Bookman Old Style" pitchFamily="18" charset="0"/>
              </a:rPr>
              <a:t>Meditation</a:t>
            </a:r>
          </a:p>
          <a:p>
            <a:pPr algn="ctr"/>
            <a:r>
              <a:rPr lang="en-US" sz="2800" dirty="0">
                <a:solidFill>
                  <a:schemeClr val="bg1"/>
                </a:solidFill>
                <a:latin typeface="Bookman Old Style" pitchFamily="18" charset="0"/>
              </a:rPr>
              <a:t>By David E. Hopper</a:t>
            </a:r>
          </a:p>
        </p:txBody>
      </p:sp>
    </p:spTree>
    <p:extLst>
      <p:ext uri="{BB962C8B-B14F-4D97-AF65-F5344CB8AC3E}">
        <p14:creationId xmlns:p14="http://schemas.microsoft.com/office/powerpoint/2010/main" val="3165558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76600" y="1066800"/>
            <a:ext cx="5181600" cy="369332"/>
          </a:xfrm>
          <a:prstGeom prst="rect">
            <a:avLst/>
          </a:prstGeom>
          <a:noFill/>
        </p:spPr>
        <p:txBody>
          <a:bodyPr wrap="square" rtlCol="0">
            <a:spAutoFit/>
          </a:bodyPr>
          <a:lstStyle/>
          <a:p>
            <a:endParaRPr lang="en-US" dirty="0"/>
          </a:p>
        </p:txBody>
      </p:sp>
      <p:sp>
        <p:nvSpPr>
          <p:cNvPr id="4" name="Text Box 4"/>
          <p:cNvSpPr txBox="1">
            <a:spLocks noChangeArrowheads="1"/>
          </p:cNvSpPr>
          <p:nvPr/>
        </p:nvSpPr>
        <p:spPr bwMode="auto">
          <a:xfrm>
            <a:off x="228600" y="5259050"/>
            <a:ext cx="8686800" cy="1446550"/>
          </a:xfrm>
          <a:prstGeom prst="rect">
            <a:avLst/>
          </a:prstGeom>
          <a:noFill/>
          <a:ln w="9525">
            <a:noFill/>
            <a:miter lim="800000"/>
            <a:headEnd/>
            <a:tailEnd/>
          </a:ln>
        </p:spPr>
        <p:txBody>
          <a:bodyPr wrap="square">
            <a:spAutoFit/>
          </a:bodyPr>
          <a:lstStyle/>
          <a:p>
            <a:pPr marL="285750" indent="-285750">
              <a:buSzPct val="85000"/>
              <a:buFont typeface="Arial" pitchFamily="34" charset="0"/>
              <a:buChar char="•"/>
            </a:pPr>
            <a:r>
              <a:rPr lang="en-US" altLang="en-US" sz="4400" b="1" i="1" dirty="0">
                <a:solidFill>
                  <a:schemeClr val="bg1"/>
                </a:solidFill>
                <a:latin typeface="Century" panose="02040604050505020304" pitchFamily="18" charset="0"/>
              </a:rPr>
              <a:t>“What is my Motivation?”</a:t>
            </a:r>
          </a:p>
          <a:p>
            <a:pPr marL="285750" indent="-285750">
              <a:buSzPct val="85000"/>
              <a:buFont typeface="Arial" pitchFamily="34" charset="0"/>
              <a:buChar char="•"/>
            </a:pPr>
            <a:r>
              <a:rPr lang="en-US" altLang="en-US" sz="4400" b="1" i="1" dirty="0">
                <a:solidFill>
                  <a:schemeClr val="bg1"/>
                </a:solidFill>
                <a:latin typeface="Century" panose="02040604050505020304" pitchFamily="18" charset="0"/>
              </a:rPr>
              <a:t>Awareness of Forces / Energies</a:t>
            </a:r>
          </a:p>
        </p:txBody>
      </p:sp>
      <p:sp>
        <p:nvSpPr>
          <p:cNvPr id="8" name="Text Box 4"/>
          <p:cNvSpPr txBox="1">
            <a:spLocks noChangeArrowheads="1"/>
          </p:cNvSpPr>
          <p:nvPr/>
        </p:nvSpPr>
        <p:spPr bwMode="auto">
          <a:xfrm>
            <a:off x="1447800" y="106740"/>
            <a:ext cx="6019800" cy="1569660"/>
          </a:xfrm>
          <a:prstGeom prst="rect">
            <a:avLst/>
          </a:prstGeom>
          <a:noFill/>
          <a:ln w="9525">
            <a:noFill/>
            <a:miter lim="800000"/>
            <a:headEnd/>
            <a:tailEnd/>
          </a:ln>
        </p:spPr>
        <p:txBody>
          <a:bodyPr wrap="square">
            <a:spAutoFit/>
          </a:bodyPr>
          <a:lstStyle/>
          <a:p>
            <a:pPr algn="ctr"/>
            <a:r>
              <a:rPr lang="en-US" sz="4800" b="1" dirty="0">
                <a:solidFill>
                  <a:schemeClr val="bg1"/>
                </a:solidFill>
                <a:latin typeface="Century" panose="02040604050505020304" pitchFamily="18" charset="0"/>
              </a:rPr>
              <a:t>Transformation of Thought</a:t>
            </a:r>
            <a:endParaRPr lang="en-US" sz="4800" b="1" dirty="0">
              <a:solidFill>
                <a:schemeClr val="bg1"/>
              </a:solidFill>
              <a:latin typeface="Century" panose="02040604050505020304" pitchFamily="18" charset="0"/>
              <a:cs typeface="Arial" panose="020B0604020202020204" pitchFamily="34" charset="0"/>
            </a:endParaRPr>
          </a:p>
        </p:txBody>
      </p:sp>
      <p:pic>
        <p:nvPicPr>
          <p:cNvPr id="2" name="Picture 1">
            <a:extLst>
              <a:ext uri="{FF2B5EF4-FFF2-40B4-BE49-F238E27FC236}">
                <a16:creationId xmlns:a16="http://schemas.microsoft.com/office/drawing/2014/main" id="{B086CE46-5CB9-422F-8A2C-6B515C1DA512}"/>
              </a:ext>
            </a:extLst>
          </p:cNvPr>
          <p:cNvPicPr>
            <a:picLocks noChangeAspect="1"/>
          </p:cNvPicPr>
          <p:nvPr/>
        </p:nvPicPr>
        <p:blipFill rotWithShape="1">
          <a:blip r:embed="rId3"/>
          <a:srcRect l="9210" t="16819" r="8062"/>
          <a:stretch/>
        </p:blipFill>
        <p:spPr>
          <a:xfrm>
            <a:off x="1763833" y="1752600"/>
            <a:ext cx="5627567" cy="3284934"/>
          </a:xfrm>
          <a:prstGeom prst="rect">
            <a:avLst/>
          </a:prstGeom>
        </p:spPr>
      </p:pic>
    </p:spTree>
    <p:extLst>
      <p:ext uri="{BB962C8B-B14F-4D97-AF65-F5344CB8AC3E}">
        <p14:creationId xmlns:p14="http://schemas.microsoft.com/office/powerpoint/2010/main" val="257366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7E54902-632B-407F-9741-E3B02A472CFA}"/>
              </a:ext>
            </a:extLst>
          </p:cNvPr>
          <p:cNvSpPr txBox="1"/>
          <p:nvPr/>
        </p:nvSpPr>
        <p:spPr>
          <a:xfrm>
            <a:off x="838200" y="63909"/>
            <a:ext cx="7014185" cy="1323439"/>
          </a:xfrm>
          <a:prstGeom prst="rect">
            <a:avLst/>
          </a:prstGeom>
          <a:noFill/>
        </p:spPr>
        <p:txBody>
          <a:bodyPr wrap="square">
            <a:spAutoFit/>
          </a:bodyPr>
          <a:lstStyle/>
          <a:p>
            <a:pPr algn="ctr"/>
            <a:r>
              <a:rPr lang="en-US" sz="4000" b="1" dirty="0">
                <a:solidFill>
                  <a:schemeClr val="bg1"/>
                </a:solidFill>
                <a:latin typeface="Arial" panose="020B0604020202020204" pitchFamily="34" charset="0"/>
                <a:cs typeface="Arial" panose="020B0604020202020204" pitchFamily="34" charset="0"/>
              </a:rPr>
              <a:t>Transformation of Thought / Emotional Energies</a:t>
            </a:r>
          </a:p>
        </p:txBody>
      </p:sp>
      <p:pic>
        <p:nvPicPr>
          <p:cNvPr id="7" name="Picture 6">
            <a:extLst>
              <a:ext uri="{FF2B5EF4-FFF2-40B4-BE49-F238E27FC236}">
                <a16:creationId xmlns:a16="http://schemas.microsoft.com/office/drawing/2014/main" id="{856B282B-65FF-440E-B950-CF4F6C6ACB6D}"/>
              </a:ext>
            </a:extLst>
          </p:cNvPr>
          <p:cNvPicPr>
            <a:picLocks noChangeAspect="1"/>
          </p:cNvPicPr>
          <p:nvPr/>
        </p:nvPicPr>
        <p:blipFill>
          <a:blip r:embed="rId3"/>
          <a:stretch>
            <a:fillRect/>
          </a:stretch>
        </p:blipFill>
        <p:spPr>
          <a:xfrm>
            <a:off x="1371600" y="1469136"/>
            <a:ext cx="6324600" cy="5312664"/>
          </a:xfrm>
          <a:prstGeom prst="rect">
            <a:avLst/>
          </a:prstGeom>
        </p:spPr>
      </p:pic>
    </p:spTree>
    <p:extLst>
      <p:ext uri="{BB962C8B-B14F-4D97-AF65-F5344CB8AC3E}">
        <p14:creationId xmlns:p14="http://schemas.microsoft.com/office/powerpoint/2010/main" val="1645683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76600" y="1066800"/>
            <a:ext cx="5181600" cy="369332"/>
          </a:xfrm>
          <a:prstGeom prst="rect">
            <a:avLst/>
          </a:prstGeom>
          <a:noFill/>
        </p:spPr>
        <p:txBody>
          <a:bodyPr wrap="square" rtlCol="0">
            <a:spAutoFit/>
          </a:bodyPr>
          <a:lstStyle/>
          <a:p>
            <a:endParaRPr lang="en-US" dirty="0"/>
          </a:p>
        </p:txBody>
      </p:sp>
      <p:sp>
        <p:nvSpPr>
          <p:cNvPr id="4" name="Text Box 4"/>
          <p:cNvSpPr txBox="1">
            <a:spLocks noChangeArrowheads="1"/>
          </p:cNvSpPr>
          <p:nvPr/>
        </p:nvSpPr>
        <p:spPr bwMode="auto">
          <a:xfrm>
            <a:off x="5029200" y="2855655"/>
            <a:ext cx="3581400" cy="2554545"/>
          </a:xfrm>
          <a:prstGeom prst="rect">
            <a:avLst/>
          </a:prstGeom>
          <a:noFill/>
          <a:ln w="9525">
            <a:noFill/>
            <a:miter lim="800000"/>
            <a:headEnd/>
            <a:tailEnd/>
          </a:ln>
        </p:spPr>
        <p:txBody>
          <a:bodyPr wrap="square">
            <a:spAutoFit/>
          </a:bodyPr>
          <a:lstStyle/>
          <a:p>
            <a:pPr>
              <a:buSzPct val="85000"/>
            </a:pPr>
            <a:r>
              <a:rPr lang="en-US" altLang="en-US" sz="4000" b="1" dirty="0">
                <a:solidFill>
                  <a:schemeClr val="bg1"/>
                </a:solidFill>
                <a:latin typeface="Century" panose="02040604050505020304" pitchFamily="18" charset="0"/>
              </a:rPr>
              <a:t>Re-Pattern </a:t>
            </a:r>
          </a:p>
          <a:p>
            <a:pPr>
              <a:buSzPct val="85000"/>
            </a:pPr>
            <a:r>
              <a:rPr lang="en-US" altLang="en-US" sz="4000" b="1" dirty="0">
                <a:solidFill>
                  <a:schemeClr val="bg1"/>
                </a:solidFill>
                <a:latin typeface="Century" panose="02040604050505020304" pitchFamily="18" charset="0"/>
              </a:rPr>
              <a:t>and Vitalize your Thoughts</a:t>
            </a:r>
          </a:p>
        </p:txBody>
      </p:sp>
      <p:sp>
        <p:nvSpPr>
          <p:cNvPr id="8" name="Text Box 4"/>
          <p:cNvSpPr txBox="1">
            <a:spLocks noChangeArrowheads="1"/>
          </p:cNvSpPr>
          <p:nvPr/>
        </p:nvSpPr>
        <p:spPr bwMode="auto">
          <a:xfrm>
            <a:off x="1447800" y="152400"/>
            <a:ext cx="6019800" cy="1569660"/>
          </a:xfrm>
          <a:prstGeom prst="rect">
            <a:avLst/>
          </a:prstGeom>
          <a:noFill/>
          <a:ln w="9525">
            <a:noFill/>
            <a:miter lim="800000"/>
            <a:headEnd/>
            <a:tailEnd/>
          </a:ln>
        </p:spPr>
        <p:txBody>
          <a:bodyPr wrap="square">
            <a:spAutoFit/>
          </a:bodyPr>
          <a:lstStyle/>
          <a:p>
            <a:pPr algn="ctr" eaLnBrk="0" hangingPunct="0"/>
            <a:r>
              <a:rPr lang="en-US" sz="4800" b="1" dirty="0">
                <a:solidFill>
                  <a:schemeClr val="bg1"/>
                </a:solidFill>
                <a:latin typeface="Century" panose="02040604050505020304" pitchFamily="18" charset="0"/>
              </a:rPr>
              <a:t>Right Thoughtform Building</a:t>
            </a:r>
            <a:endParaRPr lang="en-US" sz="4800" dirty="0">
              <a:solidFill>
                <a:schemeClr val="bg1"/>
              </a:solidFill>
              <a:latin typeface="Century" panose="02040604050505020304" pitchFamily="18" charset="0"/>
            </a:endParaRPr>
          </a:p>
        </p:txBody>
      </p:sp>
      <p:pic>
        <p:nvPicPr>
          <p:cNvPr id="6" name="Picture 5">
            <a:extLst>
              <a:ext uri="{FF2B5EF4-FFF2-40B4-BE49-F238E27FC236}">
                <a16:creationId xmlns:a16="http://schemas.microsoft.com/office/drawing/2014/main" id="{06267951-EE97-4260-8873-AD423F936E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905000"/>
            <a:ext cx="4198412" cy="4495800"/>
          </a:xfrm>
          <a:prstGeom prst="rect">
            <a:avLst/>
          </a:prstGeom>
        </p:spPr>
      </p:pic>
    </p:spTree>
    <p:extLst>
      <p:ext uri="{BB962C8B-B14F-4D97-AF65-F5344CB8AC3E}">
        <p14:creationId xmlns:p14="http://schemas.microsoft.com/office/powerpoint/2010/main" val="3490547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838200" y="5106650"/>
            <a:ext cx="7369179" cy="1446550"/>
          </a:xfrm>
          <a:prstGeom prst="rect">
            <a:avLst/>
          </a:prstGeom>
          <a:noFill/>
          <a:ln w="9525">
            <a:noFill/>
            <a:miter lim="800000"/>
            <a:headEnd/>
            <a:tailEnd/>
          </a:ln>
        </p:spPr>
        <p:txBody>
          <a:bodyPr wrap="square">
            <a:spAutoFit/>
          </a:bodyPr>
          <a:lstStyle/>
          <a:p>
            <a:pPr marL="285750" indent="-285750">
              <a:buSzPct val="85000"/>
              <a:buFont typeface="Arial" pitchFamily="34" charset="0"/>
              <a:buChar char="•"/>
            </a:pPr>
            <a:r>
              <a:rPr lang="en-US" altLang="en-US" sz="4400" b="1" dirty="0">
                <a:solidFill>
                  <a:schemeClr val="bg1"/>
                </a:solidFill>
                <a:latin typeface="Century" panose="02040604050505020304" pitchFamily="18" charset="0"/>
              </a:rPr>
              <a:t>What are You Learning?</a:t>
            </a:r>
          </a:p>
          <a:p>
            <a:pPr marL="285750" indent="-285750">
              <a:buSzPct val="85000"/>
              <a:buFont typeface="Arial" pitchFamily="34" charset="0"/>
              <a:buChar char="•"/>
            </a:pPr>
            <a:r>
              <a:rPr lang="en-US" altLang="en-US" sz="4400" b="1" dirty="0">
                <a:solidFill>
                  <a:schemeClr val="bg1"/>
                </a:solidFill>
                <a:latin typeface="Century" panose="02040604050505020304" pitchFamily="18" charset="0"/>
              </a:rPr>
              <a:t>Create New Intentionality </a:t>
            </a:r>
          </a:p>
        </p:txBody>
      </p:sp>
      <p:sp>
        <p:nvSpPr>
          <p:cNvPr id="8" name="Text Box 4"/>
          <p:cNvSpPr txBox="1">
            <a:spLocks noChangeArrowheads="1"/>
          </p:cNvSpPr>
          <p:nvPr/>
        </p:nvSpPr>
        <p:spPr bwMode="auto">
          <a:xfrm>
            <a:off x="2057400" y="228600"/>
            <a:ext cx="4648200" cy="830997"/>
          </a:xfrm>
          <a:prstGeom prst="rect">
            <a:avLst/>
          </a:prstGeom>
          <a:noFill/>
          <a:ln w="9525">
            <a:noFill/>
            <a:miter lim="800000"/>
            <a:headEnd/>
            <a:tailEnd/>
          </a:ln>
        </p:spPr>
        <p:txBody>
          <a:bodyPr wrap="square">
            <a:spAutoFit/>
          </a:bodyPr>
          <a:lstStyle/>
          <a:p>
            <a:pPr algn="ctr" eaLnBrk="0" hangingPunct="0"/>
            <a:r>
              <a:rPr lang="en-US" sz="4800" b="1" dirty="0">
                <a:solidFill>
                  <a:schemeClr val="bg1"/>
                </a:solidFill>
                <a:latin typeface="Century" panose="02040604050505020304" pitchFamily="18" charset="0"/>
              </a:rPr>
              <a:t>Comprehension</a:t>
            </a:r>
            <a:endParaRPr lang="en-US" sz="4800" dirty="0">
              <a:solidFill>
                <a:schemeClr val="bg1"/>
              </a:solidFill>
              <a:latin typeface="Century" panose="02040604050505020304" pitchFamily="18" charset="0"/>
            </a:endParaRPr>
          </a:p>
        </p:txBody>
      </p:sp>
      <p:pic>
        <p:nvPicPr>
          <p:cNvPr id="9" name="Picture 8">
            <a:extLst>
              <a:ext uri="{FF2B5EF4-FFF2-40B4-BE49-F238E27FC236}">
                <a16:creationId xmlns:a16="http://schemas.microsoft.com/office/drawing/2014/main" id="{2B355FC6-76C5-4C2E-8BCE-11436398973B}"/>
              </a:ext>
            </a:extLst>
          </p:cNvPr>
          <p:cNvPicPr/>
          <p:nvPr/>
        </p:nvPicPr>
        <p:blipFill>
          <a:blip r:embed="rId3"/>
          <a:stretch>
            <a:fillRect/>
          </a:stretch>
        </p:blipFill>
        <p:spPr>
          <a:xfrm>
            <a:off x="1752600" y="1295399"/>
            <a:ext cx="5181600" cy="3598869"/>
          </a:xfrm>
          <a:prstGeom prst="rect">
            <a:avLst/>
          </a:prstGeom>
        </p:spPr>
      </p:pic>
    </p:spTree>
    <p:extLst>
      <p:ext uri="{BB962C8B-B14F-4D97-AF65-F5344CB8AC3E}">
        <p14:creationId xmlns:p14="http://schemas.microsoft.com/office/powerpoint/2010/main" val="2321145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76600" y="1066800"/>
            <a:ext cx="5181600" cy="369332"/>
          </a:xfrm>
          <a:prstGeom prst="rect">
            <a:avLst/>
          </a:prstGeom>
          <a:noFill/>
        </p:spPr>
        <p:txBody>
          <a:bodyPr wrap="square" rtlCol="0">
            <a:spAutoFit/>
          </a:bodyPr>
          <a:lstStyle/>
          <a:p>
            <a:endParaRPr lang="en-US" dirty="0"/>
          </a:p>
        </p:txBody>
      </p:sp>
      <p:sp>
        <p:nvSpPr>
          <p:cNvPr id="4" name="Text Box 4"/>
          <p:cNvSpPr txBox="1">
            <a:spLocks noChangeArrowheads="1"/>
          </p:cNvSpPr>
          <p:nvPr/>
        </p:nvSpPr>
        <p:spPr bwMode="auto">
          <a:xfrm>
            <a:off x="533400" y="5182850"/>
            <a:ext cx="8305800" cy="1446550"/>
          </a:xfrm>
          <a:prstGeom prst="rect">
            <a:avLst/>
          </a:prstGeom>
          <a:noFill/>
          <a:ln w="9525">
            <a:noFill/>
            <a:miter lim="800000"/>
            <a:headEnd/>
            <a:tailEnd/>
          </a:ln>
        </p:spPr>
        <p:txBody>
          <a:bodyPr wrap="square">
            <a:spAutoFit/>
          </a:bodyPr>
          <a:lstStyle/>
          <a:p>
            <a:pPr>
              <a:buSzPct val="85000"/>
            </a:pPr>
            <a:r>
              <a:rPr lang="en-US" altLang="en-US" sz="4400" b="1" dirty="0">
                <a:solidFill>
                  <a:schemeClr val="bg1"/>
                </a:solidFill>
                <a:latin typeface="Century" panose="02040604050505020304" pitchFamily="18" charset="0"/>
              </a:rPr>
              <a:t>Subjective Awareness of Inner and Outer Plane Life</a:t>
            </a:r>
          </a:p>
        </p:txBody>
      </p:sp>
      <p:sp>
        <p:nvSpPr>
          <p:cNvPr id="8" name="Text Box 4"/>
          <p:cNvSpPr txBox="1">
            <a:spLocks noChangeArrowheads="1"/>
          </p:cNvSpPr>
          <p:nvPr/>
        </p:nvSpPr>
        <p:spPr bwMode="auto">
          <a:xfrm>
            <a:off x="1905000" y="418097"/>
            <a:ext cx="6019800" cy="923330"/>
          </a:xfrm>
          <a:prstGeom prst="rect">
            <a:avLst/>
          </a:prstGeom>
          <a:noFill/>
          <a:ln w="9525">
            <a:noFill/>
            <a:miter lim="800000"/>
            <a:headEnd/>
            <a:tailEnd/>
          </a:ln>
        </p:spPr>
        <p:txBody>
          <a:bodyPr wrap="square">
            <a:spAutoFit/>
          </a:bodyPr>
          <a:lstStyle/>
          <a:p>
            <a:pPr eaLnBrk="0" hangingPunct="0"/>
            <a:r>
              <a:rPr lang="en-US" sz="5400" b="1" dirty="0">
                <a:solidFill>
                  <a:schemeClr val="bg1"/>
                </a:solidFill>
                <a:latin typeface="Century" panose="02040604050505020304" pitchFamily="18" charset="0"/>
              </a:rPr>
              <a:t>Esoteric Sense</a:t>
            </a:r>
            <a:endParaRPr lang="en-US" sz="5400" dirty="0">
              <a:solidFill>
                <a:schemeClr val="bg1"/>
              </a:solidFill>
              <a:latin typeface="Century" panose="02040604050505020304" pitchFamily="18" charset="0"/>
            </a:endParaRPr>
          </a:p>
        </p:txBody>
      </p:sp>
      <p:pic>
        <p:nvPicPr>
          <p:cNvPr id="7" name="Picture 6">
            <a:extLst>
              <a:ext uri="{FF2B5EF4-FFF2-40B4-BE49-F238E27FC236}">
                <a16:creationId xmlns:a16="http://schemas.microsoft.com/office/drawing/2014/main" id="{2D0163B2-090F-46ED-B84A-D278E7BCA0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1667865"/>
            <a:ext cx="5181600" cy="3428774"/>
          </a:xfrm>
          <a:prstGeom prst="rect">
            <a:avLst/>
          </a:prstGeom>
        </p:spPr>
      </p:pic>
    </p:spTree>
    <p:extLst>
      <p:ext uri="{BB962C8B-B14F-4D97-AF65-F5344CB8AC3E}">
        <p14:creationId xmlns:p14="http://schemas.microsoft.com/office/powerpoint/2010/main" val="270993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76600" y="1066800"/>
            <a:ext cx="5181600" cy="369332"/>
          </a:xfrm>
          <a:prstGeom prst="rect">
            <a:avLst/>
          </a:prstGeom>
          <a:noFill/>
        </p:spPr>
        <p:txBody>
          <a:bodyPr wrap="square" rtlCol="0">
            <a:spAutoFit/>
          </a:bodyPr>
          <a:lstStyle/>
          <a:p>
            <a:endParaRPr lang="en-US" dirty="0"/>
          </a:p>
        </p:txBody>
      </p:sp>
      <p:sp>
        <p:nvSpPr>
          <p:cNvPr id="4" name="Text Box 4"/>
          <p:cNvSpPr txBox="1">
            <a:spLocks noChangeArrowheads="1"/>
          </p:cNvSpPr>
          <p:nvPr/>
        </p:nvSpPr>
        <p:spPr bwMode="auto">
          <a:xfrm>
            <a:off x="457200" y="5646003"/>
            <a:ext cx="8229600" cy="830997"/>
          </a:xfrm>
          <a:prstGeom prst="rect">
            <a:avLst/>
          </a:prstGeom>
          <a:noFill/>
          <a:ln w="9525">
            <a:noFill/>
            <a:miter lim="800000"/>
            <a:headEnd/>
            <a:tailEnd/>
          </a:ln>
        </p:spPr>
        <p:txBody>
          <a:bodyPr wrap="square">
            <a:spAutoFit/>
          </a:bodyPr>
          <a:lstStyle/>
          <a:p>
            <a:pPr>
              <a:buSzPct val="85000"/>
            </a:pPr>
            <a:r>
              <a:rPr lang="en-US" altLang="en-US" sz="4800" b="1" dirty="0">
                <a:solidFill>
                  <a:schemeClr val="bg1"/>
                </a:solidFill>
                <a:latin typeface="Century" panose="02040604050505020304" pitchFamily="18" charset="0"/>
              </a:rPr>
              <a:t>The Mind’s “</a:t>
            </a:r>
            <a:r>
              <a:rPr lang="en-US" altLang="en-US" sz="4800" b="1" i="1" dirty="0">
                <a:solidFill>
                  <a:schemeClr val="bg1"/>
                </a:solidFill>
                <a:latin typeface="Century" panose="02040604050505020304" pitchFamily="18" charset="0"/>
              </a:rPr>
              <a:t>Natural State”</a:t>
            </a:r>
          </a:p>
        </p:txBody>
      </p:sp>
      <p:sp>
        <p:nvSpPr>
          <p:cNvPr id="8" name="Text Box 4"/>
          <p:cNvSpPr txBox="1">
            <a:spLocks noChangeArrowheads="1"/>
          </p:cNvSpPr>
          <p:nvPr/>
        </p:nvSpPr>
        <p:spPr bwMode="auto">
          <a:xfrm>
            <a:off x="415637" y="228600"/>
            <a:ext cx="8312727" cy="830997"/>
          </a:xfrm>
          <a:prstGeom prst="rect">
            <a:avLst/>
          </a:prstGeom>
          <a:noFill/>
          <a:ln w="9525">
            <a:noFill/>
            <a:miter lim="800000"/>
            <a:headEnd/>
            <a:tailEnd/>
          </a:ln>
        </p:spPr>
        <p:txBody>
          <a:bodyPr wrap="square">
            <a:spAutoFit/>
          </a:bodyPr>
          <a:lstStyle/>
          <a:p>
            <a:pPr algn="ctr"/>
            <a:r>
              <a:rPr lang="en-US" sz="4800" b="1" dirty="0">
                <a:solidFill>
                  <a:schemeClr val="bg1"/>
                </a:solidFill>
                <a:latin typeface="Arial" panose="020B0604020202020204" pitchFamily="34" charset="0"/>
                <a:cs typeface="Arial" panose="020B0604020202020204" pitchFamily="34" charset="0"/>
              </a:rPr>
              <a:t>Importance of Meditation </a:t>
            </a:r>
          </a:p>
        </p:txBody>
      </p:sp>
      <p:pic>
        <p:nvPicPr>
          <p:cNvPr id="6" name="Picture 5">
            <a:extLst>
              <a:ext uri="{FF2B5EF4-FFF2-40B4-BE49-F238E27FC236}">
                <a16:creationId xmlns:a16="http://schemas.microsoft.com/office/drawing/2014/main" id="{8827C363-B0F9-471E-8239-5ECFEFBAF9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1447800"/>
            <a:ext cx="4876800" cy="3976842"/>
          </a:xfrm>
          <a:prstGeom prst="rect">
            <a:avLst/>
          </a:prstGeom>
        </p:spPr>
      </p:pic>
    </p:spTree>
    <p:extLst>
      <p:ext uri="{BB962C8B-B14F-4D97-AF65-F5344CB8AC3E}">
        <p14:creationId xmlns:p14="http://schemas.microsoft.com/office/powerpoint/2010/main" val="2987156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ndy\m\BOOK\Images\Backgroun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917569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76600" y="1066800"/>
            <a:ext cx="5181600" cy="461665"/>
          </a:xfrm>
          <a:prstGeom prst="rect">
            <a:avLst/>
          </a:prstGeom>
          <a:noFill/>
        </p:spPr>
        <p:txBody>
          <a:bodyPr wrap="square" rtlCol="0">
            <a:spAutoFit/>
          </a:bodyPr>
          <a:lstStyle/>
          <a:p>
            <a:endParaRPr lang="en-US" dirty="0">
              <a:latin typeface="Century" panose="02040604050505020304" pitchFamily="18" charset="0"/>
            </a:endParaRPr>
          </a:p>
        </p:txBody>
      </p:sp>
      <p:sp>
        <p:nvSpPr>
          <p:cNvPr id="8" name="Text Box 4"/>
          <p:cNvSpPr txBox="1">
            <a:spLocks noChangeArrowheads="1"/>
          </p:cNvSpPr>
          <p:nvPr/>
        </p:nvSpPr>
        <p:spPr bwMode="auto">
          <a:xfrm>
            <a:off x="419100" y="2286000"/>
            <a:ext cx="8305800" cy="1569660"/>
          </a:xfrm>
          <a:prstGeom prst="rect">
            <a:avLst/>
          </a:prstGeom>
          <a:noFill/>
          <a:ln w="9525">
            <a:noFill/>
            <a:miter lim="800000"/>
            <a:headEnd/>
            <a:tailEnd/>
          </a:ln>
        </p:spPr>
        <p:txBody>
          <a:bodyPr wrap="square">
            <a:spAutoFit/>
          </a:bodyPr>
          <a:lstStyle/>
          <a:p>
            <a:pPr algn="ctr">
              <a:buSzPct val="60000"/>
            </a:pPr>
            <a:r>
              <a:rPr lang="en-US" sz="4800" b="1" dirty="0">
                <a:solidFill>
                  <a:schemeClr val="bg1"/>
                </a:solidFill>
                <a:latin typeface="Century" panose="02040604050505020304" pitchFamily="18" charset="0"/>
              </a:rPr>
              <a:t>Prerequisites for </a:t>
            </a:r>
          </a:p>
          <a:p>
            <a:pPr algn="ctr">
              <a:buSzPct val="60000"/>
            </a:pPr>
            <a:r>
              <a:rPr lang="en-US" sz="4800" b="1" dirty="0">
                <a:solidFill>
                  <a:schemeClr val="bg1"/>
                </a:solidFill>
                <a:latin typeface="Century" panose="02040604050505020304" pitchFamily="18" charset="0"/>
              </a:rPr>
              <a:t>Meditation</a:t>
            </a:r>
            <a:endParaRPr lang="en-US" altLang="en-US" sz="4800" b="1" dirty="0">
              <a:ln>
                <a:solidFill>
                  <a:schemeClr val="bg2"/>
                </a:solidFill>
              </a:ln>
              <a:solidFill>
                <a:schemeClr val="bg1"/>
              </a:solidFill>
              <a:latin typeface="Century" panose="02040604050505020304" pitchFamily="18" charset="0"/>
              <a:cs typeface="Arial" panose="020B0604020202020204" pitchFamily="34" charset="0"/>
            </a:endParaRPr>
          </a:p>
        </p:txBody>
      </p:sp>
    </p:spTree>
    <p:extLst>
      <p:ext uri="{BB962C8B-B14F-4D97-AF65-F5344CB8AC3E}">
        <p14:creationId xmlns:p14="http://schemas.microsoft.com/office/powerpoint/2010/main" val="37803602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76600" y="1066800"/>
            <a:ext cx="5181600" cy="461665"/>
          </a:xfrm>
          <a:prstGeom prst="rect">
            <a:avLst/>
          </a:prstGeom>
          <a:noFill/>
        </p:spPr>
        <p:txBody>
          <a:bodyPr wrap="square" rtlCol="0">
            <a:spAutoFit/>
          </a:bodyPr>
          <a:lstStyle/>
          <a:p>
            <a:endParaRPr lang="en-US" dirty="0">
              <a:latin typeface="Century" panose="02040604050505020304" pitchFamily="18" charset="0"/>
            </a:endParaRPr>
          </a:p>
        </p:txBody>
      </p:sp>
      <p:sp>
        <p:nvSpPr>
          <p:cNvPr id="8" name="Text Box 4"/>
          <p:cNvSpPr txBox="1">
            <a:spLocks noChangeArrowheads="1"/>
          </p:cNvSpPr>
          <p:nvPr/>
        </p:nvSpPr>
        <p:spPr bwMode="auto">
          <a:xfrm>
            <a:off x="6553200" y="2057400"/>
            <a:ext cx="2247900" cy="2308324"/>
          </a:xfrm>
          <a:prstGeom prst="rect">
            <a:avLst/>
          </a:prstGeom>
          <a:noFill/>
          <a:ln w="9525">
            <a:noFill/>
            <a:miter lim="800000"/>
            <a:headEnd/>
            <a:tailEnd/>
          </a:ln>
        </p:spPr>
        <p:txBody>
          <a:bodyPr wrap="square">
            <a:spAutoFit/>
          </a:bodyPr>
          <a:lstStyle/>
          <a:p>
            <a:pPr algn="ctr">
              <a:buSzPct val="60000"/>
            </a:pPr>
            <a:r>
              <a:rPr lang="en-US" sz="4800" b="1" dirty="0">
                <a:solidFill>
                  <a:schemeClr val="bg1"/>
                </a:solidFill>
                <a:latin typeface="Century" panose="02040604050505020304" pitchFamily="18" charset="0"/>
              </a:rPr>
              <a:t>Right Energy Flows</a:t>
            </a:r>
            <a:endParaRPr lang="en-US" altLang="en-US" sz="4800" b="1" dirty="0">
              <a:ln>
                <a:solidFill>
                  <a:schemeClr val="bg2"/>
                </a:solidFill>
              </a:ln>
              <a:solidFill>
                <a:schemeClr val="bg1"/>
              </a:solidFill>
              <a:latin typeface="Century" panose="02040604050505020304" pitchFamily="18" charset="0"/>
              <a:cs typeface="Arial" panose="020B0604020202020204" pitchFamily="34" charset="0"/>
            </a:endParaRPr>
          </a:p>
        </p:txBody>
      </p:sp>
      <p:pic>
        <p:nvPicPr>
          <p:cNvPr id="4" name="Picture 3">
            <a:extLst>
              <a:ext uri="{FF2B5EF4-FFF2-40B4-BE49-F238E27FC236}">
                <a16:creationId xmlns:a16="http://schemas.microsoft.com/office/drawing/2014/main" id="{805B6F68-7CF5-4794-B709-5F9DDE3EF8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0"/>
            <a:ext cx="5258608" cy="6858000"/>
          </a:xfrm>
          <a:prstGeom prst="rect">
            <a:avLst/>
          </a:prstGeom>
        </p:spPr>
      </p:pic>
    </p:spTree>
    <p:extLst>
      <p:ext uri="{BB962C8B-B14F-4D97-AF65-F5344CB8AC3E}">
        <p14:creationId xmlns:p14="http://schemas.microsoft.com/office/powerpoint/2010/main" val="16746086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ndy\m\BOOK\Images\Backgroun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917569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76600" y="1066800"/>
            <a:ext cx="5181600" cy="369332"/>
          </a:xfrm>
          <a:prstGeom prst="rect">
            <a:avLst/>
          </a:prstGeom>
          <a:noFill/>
        </p:spPr>
        <p:txBody>
          <a:bodyPr wrap="square" rtlCol="0">
            <a:spAutoFit/>
          </a:bodyPr>
          <a:lstStyle/>
          <a:p>
            <a:endParaRPr lang="en-US" dirty="0"/>
          </a:p>
        </p:txBody>
      </p:sp>
      <p:sp>
        <p:nvSpPr>
          <p:cNvPr id="8" name="Text Box 4"/>
          <p:cNvSpPr txBox="1">
            <a:spLocks noChangeArrowheads="1"/>
          </p:cNvSpPr>
          <p:nvPr/>
        </p:nvSpPr>
        <p:spPr bwMode="auto">
          <a:xfrm>
            <a:off x="1600200" y="281970"/>
            <a:ext cx="6019800" cy="1569660"/>
          </a:xfrm>
          <a:prstGeom prst="rect">
            <a:avLst/>
          </a:prstGeom>
          <a:noFill/>
          <a:ln w="9525">
            <a:noFill/>
            <a:miter lim="800000"/>
            <a:headEnd/>
            <a:tailEnd/>
          </a:ln>
        </p:spPr>
        <p:txBody>
          <a:bodyPr wrap="square">
            <a:spAutoFit/>
          </a:bodyPr>
          <a:lstStyle/>
          <a:p>
            <a:pPr algn="ctr"/>
            <a:r>
              <a:rPr lang="en-US" sz="4800" b="1" dirty="0">
                <a:solidFill>
                  <a:schemeClr val="bg1"/>
                </a:solidFill>
                <a:latin typeface="Century" panose="02040604050505020304" pitchFamily="18" charset="0"/>
              </a:rPr>
              <a:t>Identifying Goals in Meditation</a:t>
            </a:r>
            <a:endParaRPr lang="en-US" sz="4800" b="1" dirty="0">
              <a:solidFill>
                <a:schemeClr val="bg1"/>
              </a:solidFill>
              <a:latin typeface="Century" panose="02040604050505020304" pitchFamily="18" charset="0"/>
              <a:cs typeface="Arial" panose="020B0604020202020204" pitchFamily="34" charset="0"/>
            </a:endParaRPr>
          </a:p>
        </p:txBody>
      </p:sp>
      <p:pic>
        <p:nvPicPr>
          <p:cNvPr id="2" name="Picture 1">
            <a:extLst>
              <a:ext uri="{FF2B5EF4-FFF2-40B4-BE49-F238E27FC236}">
                <a16:creationId xmlns:a16="http://schemas.microsoft.com/office/drawing/2014/main" id="{99D2A417-60E9-43FE-A3C0-274F194FBBFE}"/>
              </a:ext>
            </a:extLst>
          </p:cNvPr>
          <p:cNvPicPr>
            <a:picLocks noChangeAspect="1"/>
          </p:cNvPicPr>
          <p:nvPr/>
        </p:nvPicPr>
        <p:blipFill>
          <a:blip r:embed="rId4"/>
          <a:stretch>
            <a:fillRect/>
          </a:stretch>
        </p:blipFill>
        <p:spPr>
          <a:xfrm>
            <a:off x="0" y="2040049"/>
            <a:ext cx="4501255" cy="4436951"/>
          </a:xfrm>
          <a:prstGeom prst="rect">
            <a:avLst/>
          </a:prstGeom>
        </p:spPr>
      </p:pic>
      <p:sp>
        <p:nvSpPr>
          <p:cNvPr id="4" name="Text Box 4"/>
          <p:cNvSpPr txBox="1">
            <a:spLocks noChangeArrowheads="1"/>
          </p:cNvSpPr>
          <p:nvPr/>
        </p:nvSpPr>
        <p:spPr bwMode="auto">
          <a:xfrm>
            <a:off x="5105400" y="2838033"/>
            <a:ext cx="4038600" cy="2800767"/>
          </a:xfrm>
          <a:prstGeom prst="rect">
            <a:avLst/>
          </a:prstGeom>
          <a:noFill/>
          <a:ln w="9525">
            <a:noFill/>
            <a:miter lim="800000"/>
            <a:headEnd/>
            <a:tailEnd/>
          </a:ln>
        </p:spPr>
        <p:txBody>
          <a:bodyPr wrap="square">
            <a:spAutoFit/>
          </a:bodyPr>
          <a:lstStyle/>
          <a:p>
            <a:pPr marL="285750" indent="-285750">
              <a:buSzPct val="85000"/>
              <a:buFont typeface="Arial" pitchFamily="34" charset="0"/>
              <a:buChar char="•"/>
            </a:pPr>
            <a:r>
              <a:rPr lang="en-US" altLang="en-US" sz="4400" b="1" dirty="0">
                <a:solidFill>
                  <a:schemeClr val="bg1"/>
                </a:solidFill>
                <a:latin typeface="Century" panose="02040604050505020304" pitchFamily="18" charset="0"/>
              </a:rPr>
              <a:t>Create Alignment</a:t>
            </a:r>
          </a:p>
          <a:p>
            <a:pPr marL="285750" indent="-285750">
              <a:buSzPct val="85000"/>
              <a:buFont typeface="Arial" pitchFamily="34" charset="0"/>
              <a:buChar char="•"/>
            </a:pPr>
            <a:r>
              <a:rPr lang="en-US" altLang="en-US" sz="4400" b="1" dirty="0">
                <a:solidFill>
                  <a:schemeClr val="bg1"/>
                </a:solidFill>
                <a:latin typeface="Century" panose="02040604050505020304" pitchFamily="18" charset="0"/>
              </a:rPr>
              <a:t>Experience Beingness</a:t>
            </a:r>
          </a:p>
        </p:txBody>
      </p:sp>
    </p:spTree>
    <p:extLst>
      <p:ext uri="{BB962C8B-B14F-4D97-AF65-F5344CB8AC3E}">
        <p14:creationId xmlns:p14="http://schemas.microsoft.com/office/powerpoint/2010/main" val="2359937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76600" y="1066800"/>
            <a:ext cx="5181600" cy="369332"/>
          </a:xfrm>
          <a:prstGeom prst="rect">
            <a:avLst/>
          </a:prstGeom>
          <a:noFill/>
        </p:spPr>
        <p:txBody>
          <a:bodyPr wrap="square" rtlCol="0">
            <a:spAutoFit/>
          </a:bodyPr>
          <a:lstStyle/>
          <a:p>
            <a:endParaRPr lang="en-US" dirty="0"/>
          </a:p>
        </p:txBody>
      </p:sp>
      <p:sp>
        <p:nvSpPr>
          <p:cNvPr id="4" name="Text Box 4"/>
          <p:cNvSpPr txBox="1">
            <a:spLocks noChangeArrowheads="1"/>
          </p:cNvSpPr>
          <p:nvPr/>
        </p:nvSpPr>
        <p:spPr bwMode="auto">
          <a:xfrm>
            <a:off x="220421" y="2773501"/>
            <a:ext cx="5113579" cy="3170099"/>
          </a:xfrm>
          <a:prstGeom prst="rect">
            <a:avLst/>
          </a:prstGeom>
          <a:noFill/>
          <a:ln w="9525">
            <a:noFill/>
            <a:miter lim="800000"/>
            <a:headEnd/>
            <a:tailEnd/>
          </a:ln>
        </p:spPr>
        <p:txBody>
          <a:bodyPr wrap="square">
            <a:spAutoFit/>
          </a:bodyPr>
          <a:lstStyle/>
          <a:p>
            <a:pPr marL="285750" indent="-285750">
              <a:buSzPct val="85000"/>
              <a:buFont typeface="Arial" pitchFamily="34" charset="0"/>
              <a:buChar char="•"/>
            </a:pPr>
            <a:r>
              <a:rPr lang="en-US" altLang="en-US" sz="4000" b="1" dirty="0">
                <a:solidFill>
                  <a:schemeClr val="bg1"/>
                </a:solidFill>
                <a:latin typeface="Century" panose="02040604050505020304" pitchFamily="18" charset="0"/>
              </a:rPr>
              <a:t>What to Focus On?</a:t>
            </a:r>
          </a:p>
          <a:p>
            <a:pPr marL="285750" indent="-285750">
              <a:buSzPct val="85000"/>
              <a:buFont typeface="Arial" pitchFamily="34" charset="0"/>
              <a:buChar char="•"/>
            </a:pPr>
            <a:r>
              <a:rPr lang="en-US" altLang="en-US" sz="4000" b="1" i="1" dirty="0">
                <a:solidFill>
                  <a:schemeClr val="bg1"/>
                </a:solidFill>
                <a:latin typeface="Century" panose="02040604050505020304" pitchFamily="18" charset="0"/>
              </a:rPr>
              <a:t>“Concentration is Not Meditation”</a:t>
            </a:r>
          </a:p>
          <a:p>
            <a:pPr marL="285750" indent="-285750">
              <a:buSzPct val="85000"/>
              <a:buFont typeface="Arial" pitchFamily="34" charset="0"/>
              <a:buChar char="•"/>
            </a:pPr>
            <a:r>
              <a:rPr lang="en-US" altLang="en-US" sz="4000" b="1" dirty="0">
                <a:solidFill>
                  <a:schemeClr val="bg1"/>
                </a:solidFill>
                <a:latin typeface="Century" panose="02040604050505020304" pitchFamily="18" charset="0"/>
              </a:rPr>
              <a:t>Retrieve Ideas and Impressions</a:t>
            </a:r>
          </a:p>
        </p:txBody>
      </p:sp>
      <p:sp>
        <p:nvSpPr>
          <p:cNvPr id="8" name="Text Box 4"/>
          <p:cNvSpPr txBox="1">
            <a:spLocks noChangeArrowheads="1"/>
          </p:cNvSpPr>
          <p:nvPr/>
        </p:nvSpPr>
        <p:spPr bwMode="auto">
          <a:xfrm>
            <a:off x="1562100" y="434618"/>
            <a:ext cx="6019800" cy="1569660"/>
          </a:xfrm>
          <a:prstGeom prst="rect">
            <a:avLst/>
          </a:prstGeom>
          <a:noFill/>
          <a:ln w="9525">
            <a:noFill/>
            <a:miter lim="800000"/>
            <a:headEnd/>
            <a:tailEnd/>
          </a:ln>
        </p:spPr>
        <p:txBody>
          <a:bodyPr wrap="square">
            <a:spAutoFit/>
          </a:bodyPr>
          <a:lstStyle/>
          <a:p>
            <a:pPr algn="ctr"/>
            <a:r>
              <a:rPr lang="en-US" sz="4800" b="1" dirty="0">
                <a:solidFill>
                  <a:schemeClr val="bg1"/>
                </a:solidFill>
                <a:latin typeface="Century" panose="02040604050505020304" pitchFamily="18" charset="0"/>
              </a:rPr>
              <a:t>Object of Concentration</a:t>
            </a:r>
            <a:endParaRPr lang="en-US" sz="4800" b="1" dirty="0">
              <a:solidFill>
                <a:schemeClr val="bg1"/>
              </a:solidFill>
              <a:latin typeface="Century" panose="02040604050505020304" pitchFamily="18" charset="0"/>
              <a:cs typeface="Arial" panose="020B0604020202020204" pitchFamily="34" charset="0"/>
            </a:endParaRPr>
          </a:p>
        </p:txBody>
      </p:sp>
      <p:pic>
        <p:nvPicPr>
          <p:cNvPr id="6" name="Picture 5">
            <a:extLst>
              <a:ext uri="{FF2B5EF4-FFF2-40B4-BE49-F238E27FC236}">
                <a16:creationId xmlns:a16="http://schemas.microsoft.com/office/drawing/2014/main" id="{010028C0-EC9D-4436-B609-F13B3A239783}"/>
              </a:ext>
            </a:extLst>
          </p:cNvPr>
          <p:cNvPicPr>
            <a:picLocks noChangeAspect="1"/>
          </p:cNvPicPr>
          <p:nvPr/>
        </p:nvPicPr>
        <p:blipFill rotWithShape="1">
          <a:blip r:embed="rId3"/>
          <a:srcRect l="11810"/>
          <a:stretch/>
        </p:blipFill>
        <p:spPr>
          <a:xfrm>
            <a:off x="5486400" y="2438400"/>
            <a:ext cx="3352800" cy="3964989"/>
          </a:xfrm>
          <a:prstGeom prst="rect">
            <a:avLst/>
          </a:prstGeom>
        </p:spPr>
      </p:pic>
    </p:spTree>
    <p:extLst>
      <p:ext uri="{BB962C8B-B14F-4D97-AF65-F5344CB8AC3E}">
        <p14:creationId xmlns:p14="http://schemas.microsoft.com/office/powerpoint/2010/main" val="3869292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76600" y="1066800"/>
            <a:ext cx="5181600" cy="369332"/>
          </a:xfrm>
          <a:prstGeom prst="rect">
            <a:avLst/>
          </a:prstGeom>
          <a:noFill/>
        </p:spPr>
        <p:txBody>
          <a:bodyPr wrap="square" rtlCol="0">
            <a:spAutoFit/>
          </a:bodyPr>
          <a:lstStyle/>
          <a:p>
            <a:endParaRPr lang="en-US" dirty="0"/>
          </a:p>
        </p:txBody>
      </p:sp>
      <p:sp>
        <p:nvSpPr>
          <p:cNvPr id="4" name="Text Box 4"/>
          <p:cNvSpPr txBox="1">
            <a:spLocks noChangeArrowheads="1"/>
          </p:cNvSpPr>
          <p:nvPr/>
        </p:nvSpPr>
        <p:spPr bwMode="auto">
          <a:xfrm>
            <a:off x="381000" y="5638800"/>
            <a:ext cx="8312727" cy="769441"/>
          </a:xfrm>
          <a:prstGeom prst="rect">
            <a:avLst/>
          </a:prstGeom>
          <a:noFill/>
          <a:ln w="9525">
            <a:noFill/>
            <a:miter lim="800000"/>
            <a:headEnd/>
            <a:tailEnd/>
          </a:ln>
        </p:spPr>
        <p:txBody>
          <a:bodyPr wrap="square">
            <a:spAutoFit/>
          </a:bodyPr>
          <a:lstStyle/>
          <a:p>
            <a:pPr>
              <a:buSzPct val="85000"/>
            </a:pPr>
            <a:r>
              <a:rPr lang="en-US" altLang="en-US" sz="4400" b="1" dirty="0">
                <a:solidFill>
                  <a:schemeClr val="bg1"/>
                </a:solidFill>
                <a:latin typeface="Century" panose="02040604050505020304" pitchFamily="18" charset="0"/>
              </a:rPr>
              <a:t>Tune into Thoughts - Feelings</a:t>
            </a:r>
          </a:p>
        </p:txBody>
      </p:sp>
      <p:sp>
        <p:nvSpPr>
          <p:cNvPr id="8" name="Text Box 4"/>
          <p:cNvSpPr txBox="1">
            <a:spLocks noChangeArrowheads="1"/>
          </p:cNvSpPr>
          <p:nvPr/>
        </p:nvSpPr>
        <p:spPr bwMode="auto">
          <a:xfrm>
            <a:off x="415637" y="228600"/>
            <a:ext cx="8312727" cy="923330"/>
          </a:xfrm>
          <a:prstGeom prst="rect">
            <a:avLst/>
          </a:prstGeom>
          <a:noFill/>
          <a:ln w="9525">
            <a:noFill/>
            <a:miter lim="800000"/>
            <a:headEnd/>
            <a:tailEnd/>
          </a:ln>
        </p:spPr>
        <p:txBody>
          <a:bodyPr wrap="square">
            <a:spAutoFit/>
          </a:bodyPr>
          <a:lstStyle/>
          <a:p>
            <a:pPr algn="ctr"/>
            <a:r>
              <a:rPr lang="en-US" sz="5400" b="1" dirty="0">
                <a:solidFill>
                  <a:schemeClr val="bg1"/>
                </a:solidFill>
                <a:latin typeface="Arial" panose="020B0604020202020204" pitchFamily="34" charset="0"/>
                <a:cs typeface="Arial" panose="020B0604020202020204" pitchFamily="34" charset="0"/>
              </a:rPr>
              <a:t>Purification is Ongoing</a:t>
            </a:r>
          </a:p>
        </p:txBody>
      </p:sp>
      <p:pic>
        <p:nvPicPr>
          <p:cNvPr id="9" name="Picture 8">
            <a:extLst>
              <a:ext uri="{FF2B5EF4-FFF2-40B4-BE49-F238E27FC236}">
                <a16:creationId xmlns:a16="http://schemas.microsoft.com/office/drawing/2014/main" id="{1FE55D54-2522-4CD3-A75D-FD94B20C9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1524000"/>
            <a:ext cx="5562600" cy="3859277"/>
          </a:xfrm>
          <a:prstGeom prst="rect">
            <a:avLst/>
          </a:prstGeom>
        </p:spPr>
      </p:pic>
    </p:spTree>
    <p:extLst>
      <p:ext uri="{BB962C8B-B14F-4D97-AF65-F5344CB8AC3E}">
        <p14:creationId xmlns:p14="http://schemas.microsoft.com/office/powerpoint/2010/main" val="1565132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76600" y="1066800"/>
            <a:ext cx="5181600" cy="369332"/>
          </a:xfrm>
          <a:prstGeom prst="rect">
            <a:avLst/>
          </a:prstGeom>
          <a:noFill/>
        </p:spPr>
        <p:txBody>
          <a:bodyPr wrap="square" rtlCol="0">
            <a:spAutoFit/>
          </a:bodyPr>
          <a:lstStyle/>
          <a:p>
            <a:endParaRPr lang="en-US" dirty="0"/>
          </a:p>
        </p:txBody>
      </p:sp>
      <p:sp>
        <p:nvSpPr>
          <p:cNvPr id="4" name="Text Box 4"/>
          <p:cNvSpPr txBox="1">
            <a:spLocks noChangeArrowheads="1"/>
          </p:cNvSpPr>
          <p:nvPr/>
        </p:nvSpPr>
        <p:spPr bwMode="auto">
          <a:xfrm>
            <a:off x="1143000" y="5410200"/>
            <a:ext cx="6972300" cy="769441"/>
          </a:xfrm>
          <a:prstGeom prst="rect">
            <a:avLst/>
          </a:prstGeom>
          <a:noFill/>
          <a:ln w="9525">
            <a:noFill/>
            <a:miter lim="800000"/>
            <a:headEnd/>
            <a:tailEnd/>
          </a:ln>
        </p:spPr>
        <p:txBody>
          <a:bodyPr wrap="square">
            <a:spAutoFit/>
          </a:bodyPr>
          <a:lstStyle/>
          <a:p>
            <a:pPr>
              <a:buSzPct val="85000"/>
            </a:pPr>
            <a:r>
              <a:rPr lang="en-US" altLang="en-US" sz="4400" b="1" i="1" dirty="0">
                <a:solidFill>
                  <a:schemeClr val="bg1"/>
                </a:solidFill>
                <a:latin typeface="Century" panose="02040604050505020304" pitchFamily="18" charset="0"/>
              </a:rPr>
              <a:t>Developing Clear Seeing</a:t>
            </a:r>
          </a:p>
        </p:txBody>
      </p:sp>
      <p:sp>
        <p:nvSpPr>
          <p:cNvPr id="8" name="Text Box 4"/>
          <p:cNvSpPr txBox="1">
            <a:spLocks noChangeArrowheads="1"/>
          </p:cNvSpPr>
          <p:nvPr/>
        </p:nvSpPr>
        <p:spPr bwMode="auto">
          <a:xfrm>
            <a:off x="1104900" y="304800"/>
            <a:ext cx="6896100" cy="830997"/>
          </a:xfrm>
          <a:prstGeom prst="rect">
            <a:avLst/>
          </a:prstGeom>
          <a:noFill/>
          <a:ln w="9525">
            <a:noFill/>
            <a:miter lim="800000"/>
            <a:headEnd/>
            <a:tailEnd/>
          </a:ln>
        </p:spPr>
        <p:txBody>
          <a:bodyPr wrap="square">
            <a:spAutoFit/>
          </a:bodyPr>
          <a:lstStyle/>
          <a:p>
            <a:pPr algn="ctr"/>
            <a:r>
              <a:rPr lang="en-US" sz="4800" b="1" dirty="0">
                <a:solidFill>
                  <a:schemeClr val="bg1"/>
                </a:solidFill>
                <a:latin typeface="Century" panose="02040604050505020304" pitchFamily="18" charset="0"/>
              </a:rPr>
              <a:t>Stages of  </a:t>
            </a:r>
            <a:r>
              <a:rPr lang="en-US" sz="4800" b="1" dirty="0">
                <a:solidFill>
                  <a:schemeClr val="bg1"/>
                </a:solidFill>
                <a:latin typeface="Century" panose="02040604050505020304" pitchFamily="18" charset="0"/>
                <a:cs typeface="Arial" panose="020B0604020202020204" pitchFamily="34" charset="0"/>
              </a:rPr>
              <a:t>Meditation </a:t>
            </a:r>
          </a:p>
        </p:txBody>
      </p:sp>
      <p:pic>
        <p:nvPicPr>
          <p:cNvPr id="6" name="Picture 5">
            <a:extLst>
              <a:ext uri="{FF2B5EF4-FFF2-40B4-BE49-F238E27FC236}">
                <a16:creationId xmlns:a16="http://schemas.microsoft.com/office/drawing/2014/main" id="{084C1B07-1588-4FCA-9381-58EC31C6FF05}"/>
              </a:ext>
            </a:extLst>
          </p:cNvPr>
          <p:cNvPicPr>
            <a:picLocks noChangeAspect="1"/>
          </p:cNvPicPr>
          <p:nvPr/>
        </p:nvPicPr>
        <p:blipFill>
          <a:blip r:embed="rId3"/>
          <a:stretch>
            <a:fillRect/>
          </a:stretch>
        </p:blipFill>
        <p:spPr>
          <a:xfrm>
            <a:off x="762476" y="1819476"/>
            <a:ext cx="7619048" cy="3219048"/>
          </a:xfrm>
          <a:prstGeom prst="rect">
            <a:avLst/>
          </a:prstGeom>
        </p:spPr>
      </p:pic>
    </p:spTree>
    <p:extLst>
      <p:ext uri="{BB962C8B-B14F-4D97-AF65-F5344CB8AC3E}">
        <p14:creationId xmlns:p14="http://schemas.microsoft.com/office/powerpoint/2010/main" val="37645997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a:extLst>
              <a:ext uri="{FF2B5EF4-FFF2-40B4-BE49-F238E27FC236}">
                <a16:creationId xmlns:a16="http://schemas.microsoft.com/office/drawing/2014/main" id="{9AF26DF6-A905-4BC9-9712-AD0AF69EDDAF}"/>
              </a:ext>
            </a:extLst>
          </p:cNvPr>
          <p:cNvGraphicFramePr>
            <a:graphicFrameLocks noChangeAspect="1"/>
          </p:cNvGraphicFramePr>
          <p:nvPr>
            <p:extLst>
              <p:ext uri="{D42A27DB-BD31-4B8C-83A1-F6EECF244321}">
                <p14:modId xmlns:p14="http://schemas.microsoft.com/office/powerpoint/2010/main" val="89395300"/>
              </p:ext>
            </p:extLst>
          </p:nvPr>
        </p:nvGraphicFramePr>
        <p:xfrm>
          <a:off x="295274" y="1210256"/>
          <a:ext cx="3971925" cy="4504744"/>
        </p:xfrm>
        <a:graphic>
          <a:graphicData uri="http://schemas.openxmlformats.org/presentationml/2006/ole">
            <mc:AlternateContent xmlns:mc="http://schemas.openxmlformats.org/markup-compatibility/2006">
              <mc:Choice xmlns:v="urn:schemas-microsoft-com:vml" Requires="v">
                <p:oleObj spid="_x0000_s6223" name="Bitmap Image" r:id="rId4" imgW="1828571" imgH="2076740" progId="Paint.Picture">
                  <p:embed/>
                </p:oleObj>
              </mc:Choice>
              <mc:Fallback>
                <p:oleObj name="Bitmap Image" r:id="rId4" imgW="1828571" imgH="2076740" progId="Paint.Picture">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274" y="1210256"/>
                        <a:ext cx="3971925" cy="4504744"/>
                      </a:xfrm>
                      <a:prstGeom prst="rect">
                        <a:avLst/>
                      </a:prstGeom>
                      <a:noFill/>
                    </p:spPr>
                  </p:pic>
                </p:oleObj>
              </mc:Fallback>
            </mc:AlternateContent>
          </a:graphicData>
        </a:graphic>
      </p:graphicFrame>
      <p:sp>
        <p:nvSpPr>
          <p:cNvPr id="2" name="Text Box 4">
            <a:extLst>
              <a:ext uri="{FF2B5EF4-FFF2-40B4-BE49-F238E27FC236}">
                <a16:creationId xmlns:a16="http://schemas.microsoft.com/office/drawing/2014/main" id="{943FC805-74F4-4D0B-B33F-01DF8082F453}"/>
              </a:ext>
            </a:extLst>
          </p:cNvPr>
          <p:cNvSpPr txBox="1">
            <a:spLocks noChangeArrowheads="1"/>
          </p:cNvSpPr>
          <p:nvPr/>
        </p:nvSpPr>
        <p:spPr bwMode="auto">
          <a:xfrm>
            <a:off x="4572000" y="2152233"/>
            <a:ext cx="4114800" cy="2800767"/>
          </a:xfrm>
          <a:prstGeom prst="rect">
            <a:avLst/>
          </a:prstGeom>
          <a:noFill/>
          <a:ln w="9525">
            <a:noFill/>
            <a:miter lim="800000"/>
            <a:headEnd/>
            <a:tailEnd/>
          </a:ln>
        </p:spPr>
        <p:txBody>
          <a:bodyPr wrap="square">
            <a:spAutoFit/>
          </a:bodyPr>
          <a:lstStyle/>
          <a:p>
            <a:pPr algn="ctr"/>
            <a:r>
              <a:rPr lang="en-US" sz="4400" b="1" dirty="0">
                <a:solidFill>
                  <a:schemeClr val="bg1"/>
                </a:solidFill>
                <a:latin typeface="Century" panose="02040604050505020304" pitchFamily="18" charset="0"/>
              </a:rPr>
              <a:t>Handout:  </a:t>
            </a:r>
          </a:p>
          <a:p>
            <a:pPr algn="ctr"/>
            <a:r>
              <a:rPr lang="en-US" sz="4400" b="1" dirty="0">
                <a:solidFill>
                  <a:schemeClr val="bg1"/>
                </a:solidFill>
                <a:latin typeface="Century" panose="02040604050505020304" pitchFamily="18" charset="0"/>
              </a:rPr>
              <a:t>‘Techniques for Working in Consciousness</a:t>
            </a:r>
          </a:p>
        </p:txBody>
      </p:sp>
    </p:spTree>
    <p:extLst>
      <p:ext uri="{BB962C8B-B14F-4D97-AF65-F5344CB8AC3E}">
        <p14:creationId xmlns:p14="http://schemas.microsoft.com/office/powerpoint/2010/main" val="27694232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8FD62BDF-968F-4311-B1F8-0E87C75904B0}"/>
              </a:ext>
            </a:extLst>
          </p:cNvPr>
          <p:cNvSpPr txBox="1">
            <a:spLocks noChangeArrowheads="1"/>
          </p:cNvSpPr>
          <p:nvPr/>
        </p:nvSpPr>
        <p:spPr bwMode="auto">
          <a:xfrm>
            <a:off x="1790700" y="457200"/>
            <a:ext cx="5562600" cy="769441"/>
          </a:xfrm>
          <a:prstGeom prst="rect">
            <a:avLst/>
          </a:prstGeom>
          <a:noFill/>
          <a:ln w="9525">
            <a:noFill/>
            <a:miter lim="800000"/>
            <a:headEnd/>
            <a:tailEnd/>
          </a:ln>
        </p:spPr>
        <p:txBody>
          <a:bodyPr wrap="square">
            <a:spAutoFit/>
          </a:bodyPr>
          <a:lstStyle/>
          <a:p>
            <a:pPr algn="ctr"/>
            <a:r>
              <a:rPr lang="en-US" sz="4400" b="1" dirty="0">
                <a:solidFill>
                  <a:schemeClr val="bg1"/>
                </a:solidFill>
                <a:latin typeface="Century" panose="02040604050505020304" pitchFamily="18" charset="0"/>
              </a:rPr>
              <a:t>Technique of Light</a:t>
            </a:r>
          </a:p>
        </p:txBody>
      </p:sp>
      <p:sp>
        <p:nvSpPr>
          <p:cNvPr id="5" name="Text Box 4">
            <a:extLst>
              <a:ext uri="{FF2B5EF4-FFF2-40B4-BE49-F238E27FC236}">
                <a16:creationId xmlns:a16="http://schemas.microsoft.com/office/drawing/2014/main" id="{F2FB11A3-2924-476E-9C70-449260D2C9CE}"/>
              </a:ext>
            </a:extLst>
          </p:cNvPr>
          <p:cNvSpPr txBox="1">
            <a:spLocks noChangeArrowheads="1"/>
          </p:cNvSpPr>
          <p:nvPr/>
        </p:nvSpPr>
        <p:spPr bwMode="auto">
          <a:xfrm>
            <a:off x="571500" y="1981200"/>
            <a:ext cx="8001000" cy="3416320"/>
          </a:xfrm>
          <a:prstGeom prst="rect">
            <a:avLst/>
          </a:prstGeom>
          <a:noFill/>
          <a:ln w="9525">
            <a:noFill/>
            <a:miter lim="800000"/>
            <a:headEnd/>
            <a:tailEnd/>
          </a:ln>
        </p:spPr>
        <p:txBody>
          <a:bodyPr wrap="square">
            <a:spAutoFit/>
          </a:bodyPr>
          <a:lstStyle/>
          <a:p>
            <a:pPr algn="ctr"/>
            <a:r>
              <a:rPr lang="en-US" sz="3600" dirty="0">
                <a:solidFill>
                  <a:schemeClr val="bg1"/>
                </a:solidFill>
                <a:effectLst/>
                <a:latin typeface="Arial" panose="020B0604020202020204" pitchFamily="34" charset="0"/>
                <a:ea typeface="Calibri" panose="020F0502020204030204" pitchFamily="34" charset="0"/>
              </a:rPr>
              <a:t>This technique describes</a:t>
            </a:r>
            <a:r>
              <a:rPr lang="en-US" sz="3600" dirty="0">
                <a:solidFill>
                  <a:schemeClr val="bg1"/>
                </a:solidFill>
                <a:effectLst/>
                <a:latin typeface="Arial" panose="020B0604020202020204" pitchFamily="34" charset="0"/>
                <a:ea typeface="Arial" panose="020B0604020202020204" pitchFamily="34" charset="0"/>
              </a:rPr>
              <a:t> </a:t>
            </a:r>
            <a:r>
              <a:rPr lang="en-US" sz="3600" dirty="0">
                <a:solidFill>
                  <a:schemeClr val="bg1"/>
                </a:solidFill>
                <a:effectLst/>
                <a:latin typeface="Arial" panose="020B0604020202020204" pitchFamily="34" charset="0"/>
                <a:ea typeface="Calibri" panose="020F0502020204030204" pitchFamily="34" charset="0"/>
              </a:rPr>
              <a:t>how</a:t>
            </a:r>
            <a:r>
              <a:rPr lang="en-US" sz="3600" dirty="0">
                <a:solidFill>
                  <a:schemeClr val="bg1"/>
                </a:solidFill>
                <a:effectLst/>
                <a:latin typeface="Arial" panose="020B0604020202020204" pitchFamily="34" charset="0"/>
                <a:ea typeface="Arial" panose="020B0604020202020204" pitchFamily="34" charset="0"/>
              </a:rPr>
              <a:t> </a:t>
            </a:r>
            <a:r>
              <a:rPr lang="en-US" sz="3600" dirty="0">
                <a:solidFill>
                  <a:schemeClr val="bg1"/>
                </a:solidFill>
                <a:effectLst/>
                <a:latin typeface="Arial" panose="020B0604020202020204" pitchFamily="34" charset="0"/>
                <a:ea typeface="Calibri" panose="020F0502020204030204" pitchFamily="34" charset="0"/>
              </a:rPr>
              <a:t>the</a:t>
            </a:r>
            <a:r>
              <a:rPr lang="en-US" sz="3600" dirty="0">
                <a:solidFill>
                  <a:schemeClr val="bg1"/>
                </a:solidFill>
                <a:effectLst/>
                <a:latin typeface="Arial" panose="020B0604020202020204" pitchFamily="34" charset="0"/>
                <a:ea typeface="Arial" panose="020B0604020202020204" pitchFamily="34" charset="0"/>
              </a:rPr>
              <a:t> </a:t>
            </a:r>
            <a:r>
              <a:rPr lang="en-US" sz="3600" dirty="0">
                <a:solidFill>
                  <a:schemeClr val="bg1"/>
                </a:solidFill>
                <a:effectLst/>
                <a:latin typeface="Arial" panose="020B0604020202020204" pitchFamily="34" charset="0"/>
                <a:ea typeface="Calibri" panose="020F0502020204030204" pitchFamily="34" charset="0"/>
              </a:rPr>
              <a:t>light</a:t>
            </a:r>
            <a:r>
              <a:rPr lang="en-US" sz="3600" dirty="0">
                <a:solidFill>
                  <a:schemeClr val="bg1"/>
                </a:solidFill>
                <a:effectLst/>
                <a:latin typeface="Arial" panose="020B0604020202020204" pitchFamily="34" charset="0"/>
                <a:ea typeface="Arial" panose="020B0604020202020204" pitchFamily="34" charset="0"/>
              </a:rPr>
              <a:t> </a:t>
            </a:r>
            <a:r>
              <a:rPr lang="en-US" sz="3600" dirty="0">
                <a:solidFill>
                  <a:schemeClr val="bg1"/>
                </a:solidFill>
                <a:effectLst/>
                <a:latin typeface="Arial" panose="020B0604020202020204" pitchFamily="34" charset="0"/>
                <a:ea typeface="Calibri" panose="020F0502020204030204" pitchFamily="34" charset="0"/>
              </a:rPr>
              <a:t>of</a:t>
            </a:r>
            <a:r>
              <a:rPr lang="en-US" sz="3600" dirty="0">
                <a:solidFill>
                  <a:schemeClr val="bg1"/>
                </a:solidFill>
                <a:effectLst/>
                <a:latin typeface="Arial" panose="020B0604020202020204" pitchFamily="34" charset="0"/>
                <a:ea typeface="Arial" panose="020B0604020202020204" pitchFamily="34" charset="0"/>
              </a:rPr>
              <a:t> </a:t>
            </a:r>
            <a:r>
              <a:rPr lang="en-US" sz="3600" dirty="0">
                <a:solidFill>
                  <a:schemeClr val="bg1"/>
                </a:solidFill>
                <a:effectLst/>
                <a:latin typeface="Arial" panose="020B0604020202020204" pitchFamily="34" charset="0"/>
                <a:ea typeface="Calibri" panose="020F0502020204030204" pitchFamily="34" charset="0"/>
              </a:rPr>
              <a:t>the</a:t>
            </a:r>
            <a:r>
              <a:rPr lang="en-US" sz="3600" dirty="0">
                <a:solidFill>
                  <a:schemeClr val="bg1"/>
                </a:solidFill>
                <a:effectLst/>
                <a:latin typeface="Arial" panose="020B0604020202020204" pitchFamily="34" charset="0"/>
                <a:ea typeface="Arial" panose="020B0604020202020204" pitchFamily="34" charset="0"/>
              </a:rPr>
              <a:t> P</a:t>
            </a:r>
            <a:r>
              <a:rPr lang="en-US" sz="3600" dirty="0">
                <a:solidFill>
                  <a:schemeClr val="bg1"/>
                </a:solidFill>
                <a:effectLst/>
                <a:latin typeface="Arial" panose="020B0604020202020204" pitchFamily="34" charset="0"/>
                <a:ea typeface="Calibri" panose="020F0502020204030204" pitchFamily="34" charset="0"/>
              </a:rPr>
              <a:t>ersonality</a:t>
            </a:r>
            <a:r>
              <a:rPr lang="en-US" sz="3600" dirty="0">
                <a:solidFill>
                  <a:schemeClr val="bg1"/>
                </a:solidFill>
                <a:effectLst/>
                <a:latin typeface="Arial" panose="020B0604020202020204" pitchFamily="34" charset="0"/>
                <a:ea typeface="Arial" panose="020B0604020202020204" pitchFamily="34" charset="0"/>
              </a:rPr>
              <a:t> </a:t>
            </a:r>
            <a:r>
              <a:rPr lang="en-US" sz="3600" dirty="0">
                <a:solidFill>
                  <a:schemeClr val="bg1"/>
                </a:solidFill>
                <a:effectLst/>
                <a:latin typeface="Arial" panose="020B0604020202020204" pitchFamily="34" charset="0"/>
                <a:ea typeface="Calibri" panose="020F0502020204030204" pitchFamily="34" charset="0"/>
              </a:rPr>
              <a:t>(lower mind),</a:t>
            </a:r>
            <a:r>
              <a:rPr lang="en-US" sz="3600" dirty="0">
                <a:solidFill>
                  <a:schemeClr val="bg1"/>
                </a:solidFill>
                <a:effectLst/>
                <a:latin typeface="Arial" panose="020B0604020202020204" pitchFamily="34" charset="0"/>
                <a:ea typeface="Arial" panose="020B0604020202020204" pitchFamily="34" charset="0"/>
              </a:rPr>
              <a:t> </a:t>
            </a:r>
            <a:r>
              <a:rPr lang="en-US" sz="3600" dirty="0">
                <a:solidFill>
                  <a:schemeClr val="bg1"/>
                </a:solidFill>
                <a:effectLst/>
                <a:latin typeface="Arial" panose="020B0604020202020204" pitchFamily="34" charset="0"/>
                <a:ea typeface="Calibri" panose="020F0502020204030204" pitchFamily="34" charset="0"/>
              </a:rPr>
              <a:t>and</a:t>
            </a:r>
            <a:r>
              <a:rPr lang="en-US" sz="3600" dirty="0">
                <a:solidFill>
                  <a:schemeClr val="bg1"/>
                </a:solidFill>
                <a:effectLst/>
                <a:latin typeface="Arial" panose="020B0604020202020204" pitchFamily="34" charset="0"/>
                <a:ea typeface="Arial" panose="020B0604020202020204" pitchFamily="34" charset="0"/>
              </a:rPr>
              <a:t> </a:t>
            </a:r>
            <a:r>
              <a:rPr lang="en-US" sz="3600" dirty="0">
                <a:solidFill>
                  <a:schemeClr val="bg1"/>
                </a:solidFill>
                <a:effectLst/>
                <a:latin typeface="Arial" panose="020B0604020202020204" pitchFamily="34" charset="0"/>
                <a:ea typeface="Calibri" panose="020F0502020204030204" pitchFamily="34" charset="0"/>
              </a:rPr>
              <a:t>the</a:t>
            </a:r>
            <a:r>
              <a:rPr lang="en-US" sz="3600" dirty="0">
                <a:solidFill>
                  <a:schemeClr val="bg1"/>
                </a:solidFill>
                <a:effectLst/>
                <a:latin typeface="Arial" panose="020B0604020202020204" pitchFamily="34" charset="0"/>
                <a:ea typeface="Arial" panose="020B0604020202020204" pitchFamily="34" charset="0"/>
              </a:rPr>
              <a:t> </a:t>
            </a:r>
            <a:r>
              <a:rPr lang="en-US" sz="3600" dirty="0">
                <a:solidFill>
                  <a:schemeClr val="bg1"/>
                </a:solidFill>
                <a:effectLst/>
                <a:latin typeface="Arial" panose="020B0604020202020204" pitchFamily="34" charset="0"/>
                <a:ea typeface="Calibri" panose="020F0502020204030204" pitchFamily="34" charset="0"/>
              </a:rPr>
              <a:t>light</a:t>
            </a:r>
            <a:r>
              <a:rPr lang="en-US" sz="3600" dirty="0">
                <a:solidFill>
                  <a:schemeClr val="bg1"/>
                </a:solidFill>
                <a:effectLst/>
                <a:latin typeface="Arial" panose="020B0604020202020204" pitchFamily="34" charset="0"/>
                <a:ea typeface="Arial" panose="020B0604020202020204" pitchFamily="34" charset="0"/>
              </a:rPr>
              <a:t> </a:t>
            </a:r>
            <a:r>
              <a:rPr lang="en-US" sz="3600" dirty="0">
                <a:solidFill>
                  <a:schemeClr val="bg1"/>
                </a:solidFill>
                <a:effectLst/>
                <a:latin typeface="Arial" panose="020B0604020202020204" pitchFamily="34" charset="0"/>
                <a:ea typeface="Calibri" panose="020F0502020204030204" pitchFamily="34" charset="0"/>
              </a:rPr>
              <a:t>of</a:t>
            </a:r>
            <a:r>
              <a:rPr lang="en-US" sz="3600" dirty="0">
                <a:solidFill>
                  <a:schemeClr val="bg1"/>
                </a:solidFill>
                <a:effectLst/>
                <a:latin typeface="Arial" panose="020B0604020202020204" pitchFamily="34" charset="0"/>
                <a:ea typeface="Arial" panose="020B0604020202020204" pitchFamily="34" charset="0"/>
              </a:rPr>
              <a:t> </a:t>
            </a:r>
            <a:r>
              <a:rPr lang="en-US" sz="3600" dirty="0">
                <a:solidFill>
                  <a:schemeClr val="bg1"/>
                </a:solidFill>
                <a:effectLst/>
                <a:latin typeface="Arial" panose="020B0604020202020204" pitchFamily="34" charset="0"/>
                <a:ea typeface="Calibri" panose="020F0502020204030204" pitchFamily="34" charset="0"/>
              </a:rPr>
              <a:t>the</a:t>
            </a:r>
            <a:r>
              <a:rPr lang="en-US" sz="3600" dirty="0">
                <a:solidFill>
                  <a:schemeClr val="bg1"/>
                </a:solidFill>
                <a:effectLst/>
                <a:latin typeface="Arial" panose="020B0604020202020204" pitchFamily="34" charset="0"/>
                <a:ea typeface="Arial" panose="020B0604020202020204" pitchFamily="34" charset="0"/>
              </a:rPr>
              <a:t> </a:t>
            </a:r>
            <a:r>
              <a:rPr lang="en-US" sz="3600" dirty="0">
                <a:solidFill>
                  <a:schemeClr val="bg1"/>
                </a:solidFill>
                <a:effectLst/>
                <a:latin typeface="Arial" panose="020B0604020202020204" pitchFamily="34" charset="0"/>
                <a:ea typeface="Calibri" panose="020F0502020204030204" pitchFamily="34" charset="0"/>
              </a:rPr>
              <a:t>Soul</a:t>
            </a:r>
            <a:r>
              <a:rPr lang="en-US" sz="3600" dirty="0">
                <a:solidFill>
                  <a:schemeClr val="bg1"/>
                </a:solidFill>
                <a:effectLst/>
                <a:latin typeface="Arial" panose="020B0604020202020204" pitchFamily="34" charset="0"/>
                <a:ea typeface="Arial" panose="020B0604020202020204" pitchFamily="34" charset="0"/>
              </a:rPr>
              <a:t> </a:t>
            </a:r>
            <a:r>
              <a:rPr lang="en-US" sz="3600" u="sng" dirty="0">
                <a:solidFill>
                  <a:schemeClr val="bg1"/>
                </a:solidFill>
                <a:effectLst/>
                <a:latin typeface="Arial" panose="020B0604020202020204" pitchFamily="34" charset="0"/>
                <a:ea typeface="Calibri" panose="020F0502020204030204" pitchFamily="34" charset="0"/>
              </a:rPr>
              <a:t>merge</a:t>
            </a:r>
            <a:r>
              <a:rPr lang="en-US" sz="3600" u="sng" dirty="0">
                <a:solidFill>
                  <a:schemeClr val="bg1"/>
                </a:solidFill>
                <a:effectLst/>
                <a:latin typeface="Arial" panose="020B0604020202020204" pitchFamily="34" charset="0"/>
                <a:ea typeface="Arial" panose="020B0604020202020204" pitchFamily="34" charset="0"/>
              </a:rPr>
              <a:t> </a:t>
            </a:r>
            <a:r>
              <a:rPr lang="en-US" sz="3600" u="sng" dirty="0">
                <a:solidFill>
                  <a:schemeClr val="bg1"/>
                </a:solidFill>
                <a:effectLst/>
                <a:latin typeface="Arial" panose="020B0604020202020204" pitchFamily="34" charset="0"/>
                <a:ea typeface="Calibri" panose="020F0502020204030204" pitchFamily="34" charset="0"/>
              </a:rPr>
              <a:t>together</a:t>
            </a:r>
            <a:r>
              <a:rPr lang="en-US" sz="3600" dirty="0">
                <a:solidFill>
                  <a:schemeClr val="bg1"/>
                </a:solidFill>
                <a:effectLst/>
                <a:latin typeface="Arial" panose="020B0604020202020204" pitchFamily="34" charset="0"/>
                <a:ea typeface="Arial" panose="020B0604020202020204" pitchFamily="34" charset="0"/>
              </a:rPr>
              <a:t> </a:t>
            </a:r>
            <a:r>
              <a:rPr lang="en-US" sz="3600" dirty="0">
                <a:solidFill>
                  <a:schemeClr val="bg1"/>
                </a:solidFill>
                <a:effectLst/>
                <a:latin typeface="Arial" panose="020B0604020202020204" pitchFamily="34" charset="0"/>
                <a:ea typeface="Calibri" panose="020F0502020204030204" pitchFamily="34" charset="0"/>
              </a:rPr>
              <a:t>to</a:t>
            </a:r>
            <a:r>
              <a:rPr lang="en-US" sz="3600" dirty="0">
                <a:solidFill>
                  <a:schemeClr val="bg1"/>
                </a:solidFill>
                <a:effectLst/>
                <a:latin typeface="Arial" panose="020B0604020202020204" pitchFamily="34" charset="0"/>
                <a:ea typeface="Arial" panose="020B0604020202020204" pitchFamily="34" charset="0"/>
              </a:rPr>
              <a:t> </a:t>
            </a:r>
            <a:r>
              <a:rPr lang="en-US" sz="3600" dirty="0">
                <a:solidFill>
                  <a:schemeClr val="bg1"/>
                </a:solidFill>
                <a:effectLst/>
                <a:latin typeface="Arial" panose="020B0604020202020204" pitchFamily="34" charset="0"/>
                <a:ea typeface="Calibri" panose="020F0502020204030204" pitchFamily="34" charset="0"/>
              </a:rPr>
              <a:t>transform</a:t>
            </a:r>
            <a:r>
              <a:rPr lang="en-US" sz="3600" dirty="0">
                <a:solidFill>
                  <a:schemeClr val="bg1"/>
                </a:solidFill>
                <a:effectLst/>
                <a:latin typeface="Arial" panose="020B0604020202020204" pitchFamily="34" charset="0"/>
                <a:ea typeface="Arial" panose="020B0604020202020204" pitchFamily="34" charset="0"/>
              </a:rPr>
              <a:t> </a:t>
            </a:r>
            <a:r>
              <a:rPr lang="en-US" sz="3600" dirty="0">
                <a:solidFill>
                  <a:schemeClr val="bg1"/>
                </a:solidFill>
                <a:effectLst/>
                <a:latin typeface="Arial" panose="020B0604020202020204" pitchFamily="34" charset="0"/>
                <a:ea typeface="Calibri" panose="020F0502020204030204" pitchFamily="34" charset="0"/>
              </a:rPr>
              <a:t>the</a:t>
            </a:r>
            <a:r>
              <a:rPr lang="en-US" sz="3600" dirty="0">
                <a:solidFill>
                  <a:schemeClr val="bg1"/>
                </a:solidFill>
                <a:effectLst/>
                <a:latin typeface="Arial" panose="020B0604020202020204" pitchFamily="34" charset="0"/>
                <a:ea typeface="Arial" panose="020B0604020202020204" pitchFamily="34" charset="0"/>
              </a:rPr>
              <a:t> </a:t>
            </a:r>
            <a:r>
              <a:rPr lang="en-US" sz="3600" dirty="0">
                <a:solidFill>
                  <a:schemeClr val="bg1"/>
                </a:solidFill>
                <a:effectLst/>
                <a:latin typeface="Arial" panose="020B0604020202020204" pitchFamily="34" charset="0"/>
                <a:ea typeface="Calibri" panose="020F0502020204030204" pitchFamily="34" charset="0"/>
              </a:rPr>
              <a:t>energy</a:t>
            </a:r>
            <a:r>
              <a:rPr lang="en-US" sz="3600" dirty="0">
                <a:solidFill>
                  <a:schemeClr val="bg1"/>
                </a:solidFill>
                <a:effectLst/>
                <a:latin typeface="Arial" panose="020B0604020202020204" pitchFamily="34" charset="0"/>
                <a:ea typeface="Arial" panose="020B0604020202020204" pitchFamily="34" charset="0"/>
              </a:rPr>
              <a:t> </a:t>
            </a:r>
            <a:r>
              <a:rPr lang="en-US" sz="3600" dirty="0">
                <a:solidFill>
                  <a:schemeClr val="bg1"/>
                </a:solidFill>
                <a:effectLst/>
                <a:latin typeface="Arial" panose="020B0604020202020204" pitchFamily="34" charset="0"/>
                <a:ea typeface="Calibri" panose="020F0502020204030204" pitchFamily="34" charset="0"/>
              </a:rPr>
              <a:t>of</a:t>
            </a:r>
            <a:r>
              <a:rPr lang="en-US" sz="3600" dirty="0">
                <a:solidFill>
                  <a:schemeClr val="bg1"/>
                </a:solidFill>
                <a:effectLst/>
                <a:latin typeface="Arial" panose="020B0604020202020204" pitchFamily="34" charset="0"/>
                <a:ea typeface="Arial" panose="020B0604020202020204" pitchFamily="34" charset="0"/>
              </a:rPr>
              <a:t> </a:t>
            </a:r>
            <a:r>
              <a:rPr lang="en-US" sz="3600" dirty="0">
                <a:solidFill>
                  <a:schemeClr val="bg1"/>
                </a:solidFill>
                <a:effectLst/>
                <a:latin typeface="Arial" panose="020B0604020202020204" pitchFamily="34" charset="0"/>
                <a:ea typeface="Calibri" panose="020F0502020204030204" pitchFamily="34" charset="0"/>
              </a:rPr>
              <a:t>the</a:t>
            </a:r>
            <a:r>
              <a:rPr lang="en-US" sz="3600" dirty="0">
                <a:solidFill>
                  <a:schemeClr val="bg1"/>
                </a:solidFill>
                <a:effectLst/>
                <a:latin typeface="Arial" panose="020B0604020202020204" pitchFamily="34" charset="0"/>
                <a:ea typeface="Arial" panose="020B0604020202020204" pitchFamily="34" charset="0"/>
              </a:rPr>
              <a:t> illusion</a:t>
            </a:r>
            <a:r>
              <a:rPr lang="en-US" sz="3600" dirty="0">
                <a:solidFill>
                  <a:schemeClr val="bg1"/>
                </a:solidFill>
                <a:effectLst/>
                <a:latin typeface="Arial" panose="020B0604020202020204" pitchFamily="34" charset="0"/>
                <a:ea typeface="Calibri" panose="020F0502020204030204" pitchFamily="34" charset="0"/>
              </a:rPr>
              <a:t>. It can also be used for re-patterning thoughtforms.</a:t>
            </a:r>
            <a:endParaRPr lang="en-US" sz="3600" b="1" dirty="0">
              <a:solidFill>
                <a:schemeClr val="bg1"/>
              </a:solidFill>
              <a:latin typeface="Century" panose="02040604050505020304" pitchFamily="18" charset="0"/>
            </a:endParaRPr>
          </a:p>
        </p:txBody>
      </p:sp>
    </p:spTree>
    <p:extLst>
      <p:ext uri="{BB962C8B-B14F-4D97-AF65-F5344CB8AC3E}">
        <p14:creationId xmlns:p14="http://schemas.microsoft.com/office/powerpoint/2010/main" val="29406430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E2A681D1-4A74-43A0-9969-CC2BF581FC0A}"/>
              </a:ext>
            </a:extLst>
          </p:cNvPr>
          <p:cNvSpPr txBox="1">
            <a:spLocks noChangeArrowheads="1"/>
          </p:cNvSpPr>
          <p:nvPr/>
        </p:nvSpPr>
        <p:spPr bwMode="auto">
          <a:xfrm>
            <a:off x="1790700" y="457200"/>
            <a:ext cx="5562600" cy="769441"/>
          </a:xfrm>
          <a:prstGeom prst="rect">
            <a:avLst/>
          </a:prstGeom>
          <a:noFill/>
          <a:ln w="9525">
            <a:noFill/>
            <a:miter lim="800000"/>
            <a:headEnd/>
            <a:tailEnd/>
          </a:ln>
        </p:spPr>
        <p:txBody>
          <a:bodyPr wrap="square">
            <a:spAutoFit/>
          </a:bodyPr>
          <a:lstStyle/>
          <a:p>
            <a:pPr algn="ctr"/>
            <a:r>
              <a:rPr lang="en-US" sz="4400" b="1" dirty="0">
                <a:solidFill>
                  <a:schemeClr val="bg1"/>
                </a:solidFill>
                <a:latin typeface="Century" panose="02040604050505020304" pitchFamily="18" charset="0"/>
              </a:rPr>
              <a:t>Technique of Light</a:t>
            </a:r>
          </a:p>
        </p:txBody>
      </p:sp>
      <p:sp>
        <p:nvSpPr>
          <p:cNvPr id="5" name="Text Box 4">
            <a:extLst>
              <a:ext uri="{FF2B5EF4-FFF2-40B4-BE49-F238E27FC236}">
                <a16:creationId xmlns:a16="http://schemas.microsoft.com/office/drawing/2014/main" id="{4124ABA4-93A8-4F4A-B67B-31117A04CEC8}"/>
              </a:ext>
            </a:extLst>
          </p:cNvPr>
          <p:cNvSpPr txBox="1">
            <a:spLocks noChangeArrowheads="1"/>
          </p:cNvSpPr>
          <p:nvPr/>
        </p:nvSpPr>
        <p:spPr bwMode="auto">
          <a:xfrm>
            <a:off x="0" y="1627186"/>
            <a:ext cx="9144000" cy="4773614"/>
          </a:xfrm>
          <a:prstGeom prst="rect">
            <a:avLst/>
          </a:prstGeom>
          <a:noFill/>
          <a:ln w="9525">
            <a:noFill/>
            <a:miter lim="800000"/>
            <a:headEnd/>
            <a:tailEnd/>
          </a:ln>
        </p:spPr>
        <p:txBody>
          <a:bodyPr wrap="square">
            <a:spAutoFit/>
          </a:bodyPr>
          <a:lstStyle/>
          <a:p>
            <a:pPr marL="342900" marR="0" lvl="0" indent="-342900" algn="just">
              <a:lnSpc>
                <a:spcPct val="115000"/>
              </a:lnSpc>
              <a:spcBef>
                <a:spcPts val="0"/>
              </a:spcBef>
              <a:spcAft>
                <a:spcPts val="0"/>
              </a:spcAft>
              <a:buSzPts val="1200"/>
              <a:buFont typeface="Courier New" panose="02070309020205020404" pitchFamily="49" charset="0"/>
              <a:buChar char="o"/>
            </a:pPr>
            <a:r>
              <a:rPr lang="en-US" sz="3600" dirty="0">
                <a:solidFill>
                  <a:schemeClr val="bg1"/>
                </a:solidFill>
                <a:effectLst/>
                <a:latin typeface="Arial" panose="020B0604020202020204" pitchFamily="34" charset="0"/>
                <a:ea typeface="Calibri" panose="020F0502020204030204" pitchFamily="34" charset="0"/>
                <a:cs typeface="Arial" panose="020B0604020202020204" pitchFamily="34" charset="0"/>
              </a:rPr>
              <a:t>Become</a:t>
            </a:r>
            <a:r>
              <a:rPr lang="en-US" sz="3600" dirty="0">
                <a:solidFill>
                  <a:schemeClr val="bg1"/>
                </a:solidFill>
                <a:effectLst/>
                <a:latin typeface="Arial" panose="020B0604020202020204" pitchFamily="34" charset="0"/>
                <a:ea typeface="Arial" panose="020B0604020202020204" pitchFamily="34" charset="0"/>
                <a:cs typeface="Arial" panose="020B0604020202020204" pitchFamily="34" charset="0"/>
              </a:rPr>
              <a:t> </a:t>
            </a:r>
            <a:r>
              <a:rPr lang="en-US" sz="3600" dirty="0">
                <a:solidFill>
                  <a:schemeClr val="bg1"/>
                </a:solidFill>
                <a:effectLst/>
                <a:latin typeface="Arial" panose="020B0604020202020204" pitchFamily="34" charset="0"/>
                <a:ea typeface="Calibri" panose="020F0502020204030204" pitchFamily="34" charset="0"/>
                <a:cs typeface="Arial" panose="020B0604020202020204" pitchFamily="34" charset="0"/>
              </a:rPr>
              <a:t>the</a:t>
            </a:r>
            <a:r>
              <a:rPr lang="en-US" sz="3600" dirty="0">
                <a:solidFill>
                  <a:schemeClr val="bg1"/>
                </a:solidFill>
                <a:effectLst/>
                <a:latin typeface="Arial" panose="020B0604020202020204" pitchFamily="34" charset="0"/>
                <a:ea typeface="Arial" panose="020B0604020202020204" pitchFamily="34" charset="0"/>
                <a:cs typeface="Arial" panose="020B0604020202020204" pitchFamily="34" charset="0"/>
              </a:rPr>
              <a:t> </a:t>
            </a:r>
            <a:r>
              <a:rPr lang="en-US" sz="3600" dirty="0">
                <a:solidFill>
                  <a:schemeClr val="bg1"/>
                </a:solidFill>
                <a:effectLst/>
                <a:latin typeface="Arial" panose="020B0604020202020204" pitchFamily="34" charset="0"/>
                <a:ea typeface="Calibri" panose="020F0502020204030204" pitchFamily="34" charset="0"/>
                <a:cs typeface="Arial" panose="020B0604020202020204" pitchFamily="34" charset="0"/>
              </a:rPr>
              <a:t>observer</a:t>
            </a:r>
            <a:r>
              <a:rPr lang="en-US" sz="3600" dirty="0">
                <a:solidFill>
                  <a:schemeClr val="bg1"/>
                </a:solidFill>
                <a:effectLst/>
                <a:latin typeface="Arial" panose="020B0604020202020204" pitchFamily="34" charset="0"/>
                <a:ea typeface="Arial" panose="020B0604020202020204" pitchFamily="34" charset="0"/>
                <a:cs typeface="Arial" panose="020B0604020202020204" pitchFamily="34" charset="0"/>
              </a:rPr>
              <a:t> </a:t>
            </a:r>
            <a:r>
              <a:rPr lang="en-US" sz="3600" dirty="0">
                <a:solidFill>
                  <a:schemeClr val="bg1"/>
                </a:solidFill>
                <a:effectLst/>
                <a:latin typeface="Arial" panose="020B0604020202020204" pitchFamily="34" charset="0"/>
                <a:ea typeface="Calibri" panose="020F0502020204030204" pitchFamily="34" charset="0"/>
                <a:cs typeface="Arial" panose="020B0604020202020204" pitchFamily="34" charset="0"/>
              </a:rPr>
              <a:t>and</a:t>
            </a:r>
            <a:r>
              <a:rPr lang="en-US" sz="3600" dirty="0">
                <a:solidFill>
                  <a:schemeClr val="bg1"/>
                </a:solidFill>
                <a:effectLst/>
                <a:latin typeface="Arial" panose="020B0604020202020204" pitchFamily="34" charset="0"/>
                <a:ea typeface="Arial" panose="020B0604020202020204" pitchFamily="34" charset="0"/>
                <a:cs typeface="Arial" panose="020B0604020202020204" pitchFamily="34" charset="0"/>
              </a:rPr>
              <a:t> </a:t>
            </a:r>
            <a:r>
              <a:rPr lang="en-US" sz="3600" dirty="0">
                <a:solidFill>
                  <a:schemeClr val="bg1"/>
                </a:solidFill>
                <a:effectLst/>
                <a:latin typeface="Arial" panose="020B0604020202020204" pitchFamily="34" charset="0"/>
                <a:ea typeface="Calibri" panose="020F0502020204030204" pitchFamily="34" charset="0"/>
                <a:cs typeface="Arial" panose="020B0604020202020204" pitchFamily="34" charset="0"/>
              </a:rPr>
              <a:t>see</a:t>
            </a:r>
            <a:r>
              <a:rPr lang="en-US" sz="3600" dirty="0">
                <a:solidFill>
                  <a:schemeClr val="bg1"/>
                </a:solidFill>
                <a:effectLst/>
                <a:latin typeface="Arial" panose="020B0604020202020204" pitchFamily="34" charset="0"/>
                <a:ea typeface="Arial" panose="020B0604020202020204" pitchFamily="34" charset="0"/>
                <a:cs typeface="Arial" panose="020B0604020202020204" pitchFamily="34" charset="0"/>
              </a:rPr>
              <a:t> </a:t>
            </a:r>
            <a:r>
              <a:rPr lang="en-US" sz="3600" dirty="0">
                <a:solidFill>
                  <a:schemeClr val="bg1"/>
                </a:solidFill>
                <a:effectLst/>
                <a:latin typeface="Arial" panose="020B0604020202020204" pitchFamily="34" charset="0"/>
                <a:ea typeface="Calibri" panose="020F0502020204030204" pitchFamily="34" charset="0"/>
                <a:cs typeface="Arial" panose="020B0604020202020204" pitchFamily="34" charset="0"/>
              </a:rPr>
              <a:t>the</a:t>
            </a:r>
            <a:r>
              <a:rPr lang="en-US" sz="3600" dirty="0">
                <a:solidFill>
                  <a:schemeClr val="bg1"/>
                </a:solidFill>
                <a:effectLst/>
                <a:latin typeface="Arial" panose="020B0604020202020204" pitchFamily="34" charset="0"/>
                <a:ea typeface="Arial" panose="020B0604020202020204" pitchFamily="34" charset="0"/>
                <a:cs typeface="Arial" panose="020B0604020202020204" pitchFamily="34" charset="0"/>
              </a:rPr>
              <a:t> emotion / illusion </a:t>
            </a:r>
            <a:r>
              <a:rPr lang="en-US" sz="3600" dirty="0">
                <a:solidFill>
                  <a:schemeClr val="bg1"/>
                </a:solidFill>
                <a:effectLst/>
                <a:latin typeface="Arial" panose="020B0604020202020204" pitchFamily="34" charset="0"/>
                <a:ea typeface="Calibri" panose="020F0502020204030204" pitchFamily="34" charset="0"/>
                <a:cs typeface="Arial" panose="020B0604020202020204" pitchFamily="34" charset="0"/>
              </a:rPr>
              <a:t>dispassionately.</a:t>
            </a:r>
          </a:p>
          <a:p>
            <a:pPr marR="0" lvl="0" algn="just">
              <a:lnSpc>
                <a:spcPct val="115000"/>
              </a:lnSpc>
              <a:spcBef>
                <a:spcPts val="0"/>
              </a:spcBef>
              <a:spcAft>
                <a:spcPts val="0"/>
              </a:spcAft>
              <a:buSzPts val="1200"/>
            </a:pPr>
            <a:endParaRPr lang="en-US" sz="3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571500" indent="-571500">
              <a:buFont typeface="Arial" panose="020B0604020202020204" pitchFamily="34" charset="0"/>
              <a:buChar char="•"/>
            </a:pPr>
            <a:r>
              <a:rPr lang="en-US" sz="3600" dirty="0">
                <a:solidFill>
                  <a:schemeClr val="bg1"/>
                </a:solidFill>
                <a:effectLst/>
                <a:latin typeface="Arial" panose="020B0604020202020204" pitchFamily="34" charset="0"/>
                <a:ea typeface="Calibri" panose="020F0502020204030204" pitchFamily="34" charset="0"/>
                <a:cs typeface="Arial" panose="020B0604020202020204" pitchFamily="34" charset="0"/>
              </a:rPr>
              <a:t>Visualize</a:t>
            </a:r>
            <a:r>
              <a:rPr lang="en-US" sz="3600" dirty="0">
                <a:solidFill>
                  <a:schemeClr val="bg1"/>
                </a:solidFill>
                <a:effectLst/>
                <a:latin typeface="Arial" panose="020B0604020202020204" pitchFamily="34" charset="0"/>
                <a:ea typeface="Arial" panose="020B0604020202020204" pitchFamily="34" charset="0"/>
                <a:cs typeface="Arial" panose="020B0604020202020204" pitchFamily="34" charset="0"/>
              </a:rPr>
              <a:t> </a:t>
            </a:r>
            <a:r>
              <a:rPr lang="en-US" sz="3600" dirty="0">
                <a:solidFill>
                  <a:schemeClr val="bg1"/>
                </a:solidFill>
                <a:effectLst/>
                <a:latin typeface="Arial" panose="020B0604020202020204" pitchFamily="34" charset="0"/>
                <a:ea typeface="Calibri" panose="020F0502020204030204" pitchFamily="34" charset="0"/>
                <a:cs typeface="Arial" panose="020B0604020202020204" pitchFamily="34" charset="0"/>
              </a:rPr>
              <a:t>the</a:t>
            </a:r>
            <a:r>
              <a:rPr lang="en-US" sz="3600" dirty="0">
                <a:solidFill>
                  <a:schemeClr val="bg1"/>
                </a:solidFill>
                <a:effectLst/>
                <a:latin typeface="Arial" panose="020B0604020202020204" pitchFamily="34" charset="0"/>
                <a:ea typeface="Arial" panose="020B0604020202020204" pitchFamily="34" charset="0"/>
                <a:cs typeface="Arial" panose="020B0604020202020204" pitchFamily="34" charset="0"/>
              </a:rPr>
              <a:t> </a:t>
            </a:r>
            <a:r>
              <a:rPr lang="en-US" sz="3600" dirty="0">
                <a:solidFill>
                  <a:schemeClr val="bg1"/>
                </a:solidFill>
                <a:effectLst/>
                <a:latin typeface="Arial" panose="020B0604020202020204" pitchFamily="34" charset="0"/>
                <a:ea typeface="Calibri" panose="020F0502020204030204" pitchFamily="34" charset="0"/>
                <a:cs typeface="Arial" panose="020B0604020202020204" pitchFamily="34" charset="0"/>
              </a:rPr>
              <a:t>Soul</a:t>
            </a:r>
            <a:r>
              <a:rPr lang="en-US" sz="3600" dirty="0">
                <a:solidFill>
                  <a:schemeClr val="bg1"/>
                </a:solidFill>
                <a:effectLst/>
                <a:latin typeface="Arial" panose="020B0604020202020204" pitchFamily="34" charset="0"/>
                <a:ea typeface="Arial" panose="020B0604020202020204" pitchFamily="34" charset="0"/>
                <a:cs typeface="Arial" panose="020B0604020202020204" pitchFamily="34" charset="0"/>
              </a:rPr>
              <a:t>’</a:t>
            </a:r>
            <a:r>
              <a:rPr lang="en-US" sz="3600" dirty="0">
                <a:solidFill>
                  <a:schemeClr val="bg1"/>
                </a:solidFill>
                <a:effectLst/>
                <a:latin typeface="Arial" panose="020B0604020202020204" pitchFamily="34" charset="0"/>
                <a:ea typeface="Calibri" panose="020F0502020204030204" pitchFamily="34" charset="0"/>
                <a:cs typeface="Arial" panose="020B0604020202020204" pitchFamily="34" charset="0"/>
              </a:rPr>
              <a:t>s</a:t>
            </a:r>
            <a:r>
              <a:rPr lang="en-US" sz="3600" dirty="0">
                <a:solidFill>
                  <a:schemeClr val="bg1"/>
                </a:solidFill>
                <a:effectLst/>
                <a:latin typeface="Arial" panose="020B0604020202020204" pitchFamily="34" charset="0"/>
                <a:ea typeface="Arial" panose="020B0604020202020204" pitchFamily="34" charset="0"/>
                <a:cs typeface="Arial" panose="020B0604020202020204" pitchFamily="34" charset="0"/>
              </a:rPr>
              <a:t> </a:t>
            </a:r>
            <a:r>
              <a:rPr lang="en-US" sz="3600" dirty="0">
                <a:solidFill>
                  <a:schemeClr val="bg1"/>
                </a:solidFill>
                <a:effectLst/>
                <a:latin typeface="Arial" panose="020B0604020202020204" pitchFamily="34" charset="0"/>
                <a:ea typeface="Calibri" panose="020F0502020204030204" pitchFamily="34" charset="0"/>
                <a:cs typeface="Arial" panose="020B0604020202020204" pitchFamily="34" charset="0"/>
              </a:rPr>
              <a:t>light</a:t>
            </a:r>
            <a:r>
              <a:rPr lang="en-US" sz="3600" dirty="0">
                <a:solidFill>
                  <a:schemeClr val="bg1"/>
                </a:solidFill>
                <a:effectLst/>
                <a:latin typeface="Arial" panose="020B0604020202020204" pitchFamily="34" charset="0"/>
                <a:ea typeface="Arial" panose="020B0604020202020204" pitchFamily="34" charset="0"/>
                <a:cs typeface="Arial" panose="020B0604020202020204" pitchFamily="34" charset="0"/>
              </a:rPr>
              <a:t> combined with your personality, </a:t>
            </a:r>
            <a:r>
              <a:rPr lang="en-US" sz="3600" dirty="0">
                <a:solidFill>
                  <a:schemeClr val="bg1"/>
                </a:solidFill>
                <a:effectLst/>
                <a:latin typeface="Arial" panose="020B0604020202020204" pitchFamily="34" charset="0"/>
                <a:ea typeface="Calibri" panose="020F0502020204030204" pitchFamily="34" charset="0"/>
                <a:cs typeface="Arial" panose="020B0604020202020204" pitchFamily="34" charset="0"/>
              </a:rPr>
              <a:t>creating</a:t>
            </a:r>
            <a:r>
              <a:rPr lang="en-US" sz="3600" dirty="0">
                <a:solidFill>
                  <a:schemeClr val="bg1"/>
                </a:solidFill>
                <a:effectLst/>
                <a:latin typeface="Arial" panose="020B0604020202020204" pitchFamily="34" charset="0"/>
                <a:ea typeface="Arial" panose="020B0604020202020204" pitchFamily="34" charset="0"/>
                <a:cs typeface="Arial" panose="020B0604020202020204" pitchFamily="34" charset="0"/>
              </a:rPr>
              <a:t> </a:t>
            </a:r>
            <a:r>
              <a:rPr lang="en-US" sz="3600" dirty="0">
                <a:solidFill>
                  <a:schemeClr val="bg1"/>
                </a:solidFill>
                <a:effectLst/>
                <a:latin typeface="Arial" panose="020B0604020202020204" pitchFamily="34" charset="0"/>
                <a:ea typeface="Calibri" panose="020F0502020204030204" pitchFamily="34" charset="0"/>
                <a:cs typeface="Arial" panose="020B0604020202020204" pitchFamily="34" charset="0"/>
              </a:rPr>
              <a:t>one</a:t>
            </a:r>
            <a:r>
              <a:rPr lang="en-US" sz="3600" dirty="0">
                <a:solidFill>
                  <a:schemeClr val="bg1"/>
                </a:solidFill>
                <a:effectLst/>
                <a:latin typeface="Arial" panose="020B0604020202020204" pitchFamily="34" charset="0"/>
                <a:ea typeface="Arial" panose="020B0604020202020204" pitchFamily="34" charset="0"/>
                <a:cs typeface="Arial" panose="020B0604020202020204" pitchFamily="34" charset="0"/>
              </a:rPr>
              <a:t> </a:t>
            </a:r>
            <a:r>
              <a:rPr lang="en-US" sz="3600" dirty="0">
                <a:solidFill>
                  <a:schemeClr val="bg1"/>
                </a:solidFill>
                <a:effectLst/>
                <a:latin typeface="Arial" panose="020B0604020202020204" pitchFamily="34" charset="0"/>
                <a:ea typeface="Calibri" panose="020F0502020204030204" pitchFamily="34" charset="0"/>
                <a:cs typeface="Arial" panose="020B0604020202020204" pitchFamily="34" charset="0"/>
              </a:rPr>
              <a:t>powerful </a:t>
            </a:r>
            <a:r>
              <a:rPr lang="en-US" sz="3600" dirty="0">
                <a:solidFill>
                  <a:schemeClr val="bg1"/>
                </a:solidFill>
                <a:effectLst/>
                <a:latin typeface="Arial" panose="020B0604020202020204" pitchFamily="34" charset="0"/>
                <a:ea typeface="Arial" panose="020B0604020202020204" pitchFamily="34" charset="0"/>
                <a:cs typeface="Arial" panose="020B0604020202020204" pitchFamily="34" charset="0"/>
              </a:rPr>
              <a:t> </a:t>
            </a:r>
            <a:r>
              <a:rPr lang="en-US" sz="3600" dirty="0">
                <a:solidFill>
                  <a:schemeClr val="bg1"/>
                </a:solidFill>
                <a:effectLst/>
                <a:latin typeface="Arial" panose="020B0604020202020204" pitchFamily="34" charset="0"/>
                <a:ea typeface="Calibri" panose="020F0502020204030204" pitchFamily="34" charset="0"/>
                <a:cs typeface="Arial" panose="020B0604020202020204" pitchFamily="34" charset="0"/>
              </a:rPr>
              <a:t>floodlight</a:t>
            </a:r>
            <a:r>
              <a:rPr lang="en-US" sz="3600" dirty="0">
                <a:solidFill>
                  <a:schemeClr val="bg1"/>
                </a:solidFill>
                <a:effectLst/>
                <a:latin typeface="Arial" panose="020B0604020202020204" pitchFamily="34" charset="0"/>
                <a:ea typeface="Arial" panose="020B0604020202020204" pitchFamily="34" charset="0"/>
                <a:cs typeface="Arial" panose="020B0604020202020204" pitchFamily="34" charset="0"/>
              </a:rPr>
              <a:t> </a:t>
            </a:r>
            <a:r>
              <a:rPr lang="en-US" sz="3600" dirty="0">
                <a:solidFill>
                  <a:schemeClr val="bg1"/>
                </a:solidFill>
                <a:effectLst/>
                <a:latin typeface="Arial" panose="020B0604020202020204" pitchFamily="34" charset="0"/>
                <a:ea typeface="Calibri" panose="020F0502020204030204" pitchFamily="34" charset="0"/>
                <a:cs typeface="Arial" panose="020B0604020202020204" pitchFamily="34" charset="0"/>
              </a:rPr>
              <a:t>shining</a:t>
            </a:r>
            <a:r>
              <a:rPr lang="en-US" sz="3600" dirty="0">
                <a:solidFill>
                  <a:schemeClr val="bg1"/>
                </a:solidFill>
                <a:effectLst/>
                <a:latin typeface="Arial" panose="020B0604020202020204" pitchFamily="34" charset="0"/>
                <a:ea typeface="Arial" panose="020B0604020202020204" pitchFamily="34" charset="0"/>
                <a:cs typeface="Arial" panose="020B0604020202020204" pitchFamily="34" charset="0"/>
              </a:rPr>
              <a:t> </a:t>
            </a:r>
            <a:r>
              <a:rPr lang="en-US" sz="3600" dirty="0">
                <a:solidFill>
                  <a:schemeClr val="bg1"/>
                </a:solidFill>
                <a:effectLst/>
                <a:latin typeface="Arial" panose="020B0604020202020204" pitchFamily="34" charset="0"/>
                <a:ea typeface="Calibri" panose="020F0502020204030204" pitchFamily="34" charset="0"/>
                <a:cs typeface="Arial" panose="020B0604020202020204" pitchFamily="34" charset="0"/>
              </a:rPr>
              <a:t>on</a:t>
            </a:r>
            <a:r>
              <a:rPr lang="en-US" sz="3600" dirty="0">
                <a:solidFill>
                  <a:schemeClr val="bg1"/>
                </a:solidFill>
                <a:effectLst/>
                <a:latin typeface="Arial" panose="020B0604020202020204" pitchFamily="34" charset="0"/>
                <a:ea typeface="Arial" panose="020B0604020202020204" pitchFamily="34" charset="0"/>
                <a:cs typeface="Arial" panose="020B0604020202020204" pitchFamily="34" charset="0"/>
              </a:rPr>
              <a:t> </a:t>
            </a:r>
            <a:r>
              <a:rPr lang="en-US" sz="3600" dirty="0">
                <a:solidFill>
                  <a:schemeClr val="bg1"/>
                </a:solidFill>
                <a:effectLst/>
                <a:latin typeface="Arial" panose="020B0604020202020204" pitchFamily="34" charset="0"/>
                <a:ea typeface="Calibri" panose="020F0502020204030204" pitchFamily="34" charset="0"/>
                <a:cs typeface="Arial" panose="020B0604020202020204" pitchFamily="34" charset="0"/>
              </a:rPr>
              <a:t>the</a:t>
            </a:r>
            <a:r>
              <a:rPr lang="en-US" sz="3600" dirty="0">
                <a:solidFill>
                  <a:schemeClr val="bg1"/>
                </a:solidFill>
                <a:effectLst/>
                <a:latin typeface="Arial" panose="020B0604020202020204" pitchFamily="34" charset="0"/>
                <a:ea typeface="Arial" panose="020B0604020202020204" pitchFamily="34" charset="0"/>
                <a:cs typeface="Arial" panose="020B0604020202020204" pitchFamily="34" charset="0"/>
              </a:rPr>
              <a:t> illusion</a:t>
            </a:r>
            <a:r>
              <a:rPr lang="en-US" sz="3600"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r>
              <a:rPr lang="en-US" sz="3600" dirty="0">
                <a:solidFill>
                  <a:schemeClr val="bg1"/>
                </a:solidFill>
                <a:effectLst/>
                <a:latin typeface="Arial" panose="020B0604020202020204" pitchFamily="34" charset="0"/>
                <a:ea typeface="Arial" panose="020B0604020202020204" pitchFamily="34" charset="0"/>
                <a:cs typeface="Arial" panose="020B0604020202020204" pitchFamily="34" charset="0"/>
              </a:rPr>
              <a:t> </a:t>
            </a:r>
          </a:p>
          <a:p>
            <a:endParaRPr lang="en-US" sz="360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3600" i="1" dirty="0">
                <a:solidFill>
                  <a:schemeClr val="bg1"/>
                </a:solidFill>
                <a:effectLst/>
                <a:latin typeface="Arial" panose="020B0604020202020204" pitchFamily="34" charset="0"/>
                <a:ea typeface="Calibri" panose="020F0502020204030204" pitchFamily="34" charset="0"/>
                <a:cs typeface="Arial" panose="020B0604020202020204" pitchFamily="34" charset="0"/>
              </a:rPr>
              <a:t>Sincerity is key</a:t>
            </a:r>
            <a:r>
              <a:rPr lang="en-US" sz="3600"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endParaRPr lang="en-US" sz="3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7220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A623322D-59E6-4B5D-9493-18876D7E3149}"/>
              </a:ext>
            </a:extLst>
          </p:cNvPr>
          <p:cNvGraphicFramePr>
            <a:graphicFrameLocks noChangeAspect="1"/>
          </p:cNvGraphicFramePr>
          <p:nvPr>
            <p:extLst>
              <p:ext uri="{D42A27DB-BD31-4B8C-83A1-F6EECF244321}">
                <p14:modId xmlns:p14="http://schemas.microsoft.com/office/powerpoint/2010/main" val="3958536858"/>
              </p:ext>
            </p:extLst>
          </p:nvPr>
        </p:nvGraphicFramePr>
        <p:xfrm>
          <a:off x="295274" y="1210256"/>
          <a:ext cx="3971925" cy="4504744"/>
        </p:xfrm>
        <a:graphic>
          <a:graphicData uri="http://schemas.openxmlformats.org/presentationml/2006/ole">
            <mc:AlternateContent xmlns:mc="http://schemas.openxmlformats.org/markup-compatibility/2006">
              <mc:Choice xmlns:v="urn:schemas-microsoft-com:vml" Requires="v">
                <p:oleObj spid="_x0000_s7176" name="Bitmap Image" r:id="rId4" imgW="1828571" imgH="2076740" progId="Paint.Picture">
                  <p:embed/>
                </p:oleObj>
              </mc:Choice>
              <mc:Fallback>
                <p:oleObj name="Bitmap Image" r:id="rId4" imgW="1828571" imgH="2076740" progId="Paint.Picture">
                  <p:embed/>
                  <p:pic>
                    <p:nvPicPr>
                      <p:cNvPr id="6" name="Object 5">
                        <a:extLst>
                          <a:ext uri="{FF2B5EF4-FFF2-40B4-BE49-F238E27FC236}">
                            <a16:creationId xmlns:a16="http://schemas.microsoft.com/office/drawing/2014/main" id="{9AF26DF6-A905-4BC9-9712-AD0AF69EDD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274" y="1210256"/>
                        <a:ext cx="3971925" cy="4504744"/>
                      </a:xfrm>
                      <a:prstGeom prst="rect">
                        <a:avLst/>
                      </a:prstGeom>
                      <a:noFill/>
                    </p:spPr>
                  </p:pic>
                </p:oleObj>
              </mc:Fallback>
            </mc:AlternateContent>
          </a:graphicData>
        </a:graphic>
      </p:graphicFrame>
      <p:sp>
        <p:nvSpPr>
          <p:cNvPr id="5" name="Text Box 4">
            <a:extLst>
              <a:ext uri="{FF2B5EF4-FFF2-40B4-BE49-F238E27FC236}">
                <a16:creationId xmlns:a16="http://schemas.microsoft.com/office/drawing/2014/main" id="{60E66AED-BD42-49C3-AA6D-C1527CBAA000}"/>
              </a:ext>
            </a:extLst>
          </p:cNvPr>
          <p:cNvSpPr txBox="1">
            <a:spLocks noChangeArrowheads="1"/>
          </p:cNvSpPr>
          <p:nvPr/>
        </p:nvSpPr>
        <p:spPr bwMode="auto">
          <a:xfrm>
            <a:off x="4572000" y="2152233"/>
            <a:ext cx="4114800" cy="3477875"/>
          </a:xfrm>
          <a:prstGeom prst="rect">
            <a:avLst/>
          </a:prstGeom>
          <a:noFill/>
          <a:ln w="9525">
            <a:noFill/>
            <a:miter lim="800000"/>
            <a:headEnd/>
            <a:tailEnd/>
          </a:ln>
        </p:spPr>
        <p:txBody>
          <a:bodyPr wrap="square">
            <a:spAutoFit/>
          </a:bodyPr>
          <a:lstStyle/>
          <a:p>
            <a:pPr algn="ctr"/>
            <a:r>
              <a:rPr lang="en-US" sz="4400" b="1" dirty="0">
                <a:solidFill>
                  <a:schemeClr val="bg1"/>
                </a:solidFill>
                <a:latin typeface="Century" panose="02040604050505020304" pitchFamily="18" charset="0"/>
              </a:rPr>
              <a:t>Handout:  </a:t>
            </a:r>
          </a:p>
          <a:p>
            <a:pPr algn="ctr"/>
            <a:r>
              <a:rPr lang="en-US" sz="4400" b="1" dirty="0">
                <a:solidFill>
                  <a:schemeClr val="bg1"/>
                </a:solidFill>
                <a:latin typeface="Century" panose="02040604050505020304" pitchFamily="18" charset="0"/>
              </a:rPr>
              <a:t>‘Techniques for Working in Consciousness</a:t>
            </a:r>
          </a:p>
          <a:p>
            <a:pPr algn="ctr"/>
            <a:r>
              <a:rPr lang="en-US" sz="4400" b="1" dirty="0" err="1">
                <a:solidFill>
                  <a:schemeClr val="bg1"/>
                </a:solidFill>
                <a:latin typeface="Century" panose="02040604050505020304" pitchFamily="18" charset="0"/>
              </a:rPr>
              <a:t>Cont</a:t>
            </a:r>
            <a:r>
              <a:rPr lang="en-US" sz="4400" b="1">
                <a:solidFill>
                  <a:schemeClr val="bg1"/>
                </a:solidFill>
                <a:latin typeface="Century" panose="02040604050505020304" pitchFamily="18" charset="0"/>
              </a:rPr>
              <a:t> ‘ d</a:t>
            </a:r>
            <a:endParaRPr lang="en-US" sz="4400" b="1" dirty="0">
              <a:solidFill>
                <a:schemeClr val="bg1"/>
              </a:solidFill>
              <a:latin typeface="Century" panose="02040604050505020304" pitchFamily="18" charset="0"/>
            </a:endParaRPr>
          </a:p>
        </p:txBody>
      </p:sp>
    </p:spTree>
    <p:extLst>
      <p:ext uri="{BB962C8B-B14F-4D97-AF65-F5344CB8AC3E}">
        <p14:creationId xmlns:p14="http://schemas.microsoft.com/office/powerpoint/2010/main" val="1597090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76600" y="1066800"/>
            <a:ext cx="5181600" cy="369332"/>
          </a:xfrm>
          <a:prstGeom prst="rect">
            <a:avLst/>
          </a:prstGeom>
          <a:noFill/>
        </p:spPr>
        <p:txBody>
          <a:bodyPr wrap="square" rtlCol="0">
            <a:spAutoFit/>
          </a:bodyPr>
          <a:lstStyle/>
          <a:p>
            <a:endParaRPr lang="en-US" dirty="0"/>
          </a:p>
        </p:txBody>
      </p:sp>
      <p:pic>
        <p:nvPicPr>
          <p:cNvPr id="4" name="Picture 3">
            <a:extLst>
              <a:ext uri="{FF2B5EF4-FFF2-40B4-BE49-F238E27FC236}">
                <a16:creationId xmlns:a16="http://schemas.microsoft.com/office/drawing/2014/main" id="{04053DD8-F48A-4287-887A-7507B193E3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96" y="0"/>
            <a:ext cx="9114504" cy="6858000"/>
          </a:xfrm>
          <a:prstGeom prst="rect">
            <a:avLst/>
          </a:prstGeom>
        </p:spPr>
      </p:pic>
      <p:sp>
        <p:nvSpPr>
          <p:cNvPr id="8" name="Text Box 4"/>
          <p:cNvSpPr txBox="1">
            <a:spLocks noChangeArrowheads="1"/>
          </p:cNvSpPr>
          <p:nvPr/>
        </p:nvSpPr>
        <p:spPr bwMode="auto">
          <a:xfrm>
            <a:off x="1123950" y="1986677"/>
            <a:ext cx="6896100" cy="2585323"/>
          </a:xfrm>
          <a:prstGeom prst="rect">
            <a:avLst/>
          </a:prstGeom>
          <a:noFill/>
          <a:ln w="9525">
            <a:noFill/>
            <a:miter lim="800000"/>
            <a:headEnd/>
            <a:tailEnd/>
          </a:ln>
        </p:spPr>
        <p:txBody>
          <a:bodyPr wrap="square">
            <a:spAutoFit/>
          </a:bodyPr>
          <a:lstStyle/>
          <a:p>
            <a:pPr algn="ctr"/>
            <a:r>
              <a:rPr lang="en-US" sz="5400" b="1" dirty="0">
                <a:solidFill>
                  <a:schemeClr val="bg1"/>
                </a:solidFill>
                <a:latin typeface="Century" panose="02040604050505020304" pitchFamily="18" charset="0"/>
              </a:rPr>
              <a:t>“On Becoming the Observer” Meditation</a:t>
            </a:r>
          </a:p>
        </p:txBody>
      </p:sp>
    </p:spTree>
    <p:extLst>
      <p:ext uri="{BB962C8B-B14F-4D97-AF65-F5344CB8AC3E}">
        <p14:creationId xmlns:p14="http://schemas.microsoft.com/office/powerpoint/2010/main" val="490817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76600" y="1066800"/>
            <a:ext cx="5181600" cy="369332"/>
          </a:xfrm>
          <a:prstGeom prst="rect">
            <a:avLst/>
          </a:prstGeom>
          <a:noFill/>
        </p:spPr>
        <p:txBody>
          <a:bodyPr wrap="square" rtlCol="0">
            <a:spAutoFit/>
          </a:bodyPr>
          <a:lstStyle/>
          <a:p>
            <a:endParaRPr lang="en-US" dirty="0"/>
          </a:p>
        </p:txBody>
      </p:sp>
      <p:sp>
        <p:nvSpPr>
          <p:cNvPr id="4" name="Text Box 4"/>
          <p:cNvSpPr txBox="1">
            <a:spLocks noChangeArrowheads="1"/>
          </p:cNvSpPr>
          <p:nvPr/>
        </p:nvSpPr>
        <p:spPr bwMode="auto">
          <a:xfrm>
            <a:off x="533400" y="5110523"/>
            <a:ext cx="8305800" cy="1446550"/>
          </a:xfrm>
          <a:prstGeom prst="rect">
            <a:avLst/>
          </a:prstGeom>
          <a:noFill/>
          <a:ln w="9525">
            <a:noFill/>
            <a:miter lim="800000"/>
            <a:headEnd/>
            <a:tailEnd/>
          </a:ln>
        </p:spPr>
        <p:txBody>
          <a:bodyPr wrap="square">
            <a:spAutoFit/>
          </a:bodyPr>
          <a:lstStyle/>
          <a:p>
            <a:pPr marL="285750" indent="-285750">
              <a:buSzPct val="85000"/>
              <a:buFont typeface="Arial" pitchFamily="34" charset="0"/>
              <a:buChar char="•"/>
            </a:pPr>
            <a:r>
              <a:rPr lang="en-US" altLang="en-US" sz="4400" b="1" dirty="0">
                <a:solidFill>
                  <a:schemeClr val="bg1"/>
                </a:solidFill>
                <a:latin typeface="Century" panose="02040604050505020304" pitchFamily="18" charset="0"/>
              </a:rPr>
              <a:t>Transforming Your Dark Side</a:t>
            </a:r>
          </a:p>
          <a:p>
            <a:pPr marL="285750" indent="-285750">
              <a:buSzPct val="85000"/>
              <a:buFont typeface="Arial" pitchFamily="34" charset="0"/>
              <a:buChar char="•"/>
            </a:pPr>
            <a:r>
              <a:rPr lang="en-US" altLang="en-US" sz="4400" b="1" dirty="0">
                <a:solidFill>
                  <a:schemeClr val="bg1"/>
                </a:solidFill>
                <a:latin typeface="Century" panose="02040604050505020304" pitchFamily="18" charset="0"/>
              </a:rPr>
              <a:t>Four Limitations</a:t>
            </a:r>
          </a:p>
        </p:txBody>
      </p:sp>
      <p:sp>
        <p:nvSpPr>
          <p:cNvPr id="8" name="Text Box 4"/>
          <p:cNvSpPr txBox="1">
            <a:spLocks noChangeArrowheads="1"/>
          </p:cNvSpPr>
          <p:nvPr/>
        </p:nvSpPr>
        <p:spPr bwMode="auto">
          <a:xfrm>
            <a:off x="533400" y="418097"/>
            <a:ext cx="6019800" cy="1754326"/>
          </a:xfrm>
          <a:prstGeom prst="rect">
            <a:avLst/>
          </a:prstGeom>
          <a:noFill/>
          <a:ln w="9525">
            <a:noFill/>
            <a:miter lim="800000"/>
            <a:headEnd/>
            <a:tailEnd/>
          </a:ln>
        </p:spPr>
        <p:txBody>
          <a:bodyPr wrap="square">
            <a:spAutoFit/>
          </a:bodyPr>
          <a:lstStyle/>
          <a:p>
            <a:pPr eaLnBrk="0" hangingPunct="0"/>
            <a:r>
              <a:rPr lang="en-US" sz="5400" b="1" dirty="0">
                <a:solidFill>
                  <a:schemeClr val="bg1"/>
                </a:solidFill>
                <a:latin typeface="Century" panose="02040604050505020304" pitchFamily="18" charset="0"/>
              </a:rPr>
              <a:t>Hinderances and Obstacles</a:t>
            </a:r>
            <a:endParaRPr lang="en-US" sz="5400" dirty="0">
              <a:solidFill>
                <a:schemeClr val="bg1"/>
              </a:solidFill>
              <a:latin typeface="Century" panose="02040604050505020304" pitchFamily="18" charset="0"/>
            </a:endParaRPr>
          </a:p>
        </p:txBody>
      </p:sp>
      <p:sp>
        <p:nvSpPr>
          <p:cNvPr id="5" name="Rectangle 2">
            <a:extLst>
              <a:ext uri="{FF2B5EF4-FFF2-40B4-BE49-F238E27FC236}">
                <a16:creationId xmlns:a16="http://schemas.microsoft.com/office/drawing/2014/main" id="{DED91D8C-F3FB-4C01-9024-C1DDD5667E4B}"/>
              </a:ext>
            </a:extLst>
          </p:cNvPr>
          <p:cNvSpPr>
            <a:spLocks noChangeArrowheads="1"/>
          </p:cNvSpPr>
          <p:nvPr/>
        </p:nvSpPr>
        <p:spPr bwMode="auto">
          <a:xfrm>
            <a:off x="2515428" y="1864934"/>
            <a:ext cx="3745840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id="{A027C3CE-334D-47FA-A05F-1A213A4903D2}"/>
              </a:ext>
            </a:extLst>
          </p:cNvPr>
          <p:cNvGraphicFramePr>
            <a:graphicFrameLocks noChangeAspect="1"/>
          </p:cNvGraphicFramePr>
          <p:nvPr>
            <p:extLst>
              <p:ext uri="{D42A27DB-BD31-4B8C-83A1-F6EECF244321}">
                <p14:modId xmlns:p14="http://schemas.microsoft.com/office/powerpoint/2010/main" val="3757743916"/>
              </p:ext>
            </p:extLst>
          </p:nvPr>
        </p:nvGraphicFramePr>
        <p:xfrm>
          <a:off x="4572000" y="1447449"/>
          <a:ext cx="3625970" cy="3581751"/>
        </p:xfrm>
        <a:graphic>
          <a:graphicData uri="http://schemas.openxmlformats.org/presentationml/2006/ole">
            <mc:AlternateContent xmlns:mc="http://schemas.openxmlformats.org/markup-compatibility/2006">
              <mc:Choice xmlns:v="urn:schemas-microsoft-com:vml" Requires="v">
                <p:oleObj spid="_x0000_s1106" name="Bitmap Image" r:id="rId4" imgW="2457143" imgH="2419048" progId="Paint.Picture">
                  <p:embed/>
                </p:oleObj>
              </mc:Choice>
              <mc:Fallback>
                <p:oleObj name="Bitmap Image" r:id="rId4" imgW="2457143" imgH="2419048" progId="Paint.Picture">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447449"/>
                        <a:ext cx="3625970" cy="3581751"/>
                      </a:xfrm>
                      <a:prstGeom prst="rect">
                        <a:avLst/>
                      </a:prstGeom>
                      <a:noFill/>
                    </p:spPr>
                  </p:pic>
                </p:oleObj>
              </mc:Fallback>
            </mc:AlternateContent>
          </a:graphicData>
        </a:graphic>
      </p:graphicFrame>
    </p:spTree>
    <p:extLst>
      <p:ext uri="{BB962C8B-B14F-4D97-AF65-F5344CB8AC3E}">
        <p14:creationId xmlns:p14="http://schemas.microsoft.com/office/powerpoint/2010/main" val="3576711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EA891C-A4BC-47FA-8282-445E765DE0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974" y="1447800"/>
            <a:ext cx="6871826" cy="3429000"/>
          </a:xfrm>
          <a:prstGeom prst="rect">
            <a:avLst/>
          </a:prstGeom>
        </p:spPr>
      </p:pic>
      <p:sp>
        <p:nvSpPr>
          <p:cNvPr id="5" name="Text Box 4">
            <a:extLst>
              <a:ext uri="{FF2B5EF4-FFF2-40B4-BE49-F238E27FC236}">
                <a16:creationId xmlns:a16="http://schemas.microsoft.com/office/drawing/2014/main" id="{FEA0BE5B-2814-4F97-995E-2758D1B88F95}"/>
              </a:ext>
            </a:extLst>
          </p:cNvPr>
          <p:cNvSpPr txBox="1">
            <a:spLocks noChangeArrowheads="1"/>
          </p:cNvSpPr>
          <p:nvPr/>
        </p:nvSpPr>
        <p:spPr bwMode="auto">
          <a:xfrm>
            <a:off x="914399" y="381000"/>
            <a:ext cx="7315200" cy="923330"/>
          </a:xfrm>
          <a:prstGeom prst="rect">
            <a:avLst/>
          </a:prstGeom>
          <a:noFill/>
          <a:ln w="9525">
            <a:noFill/>
            <a:miter lim="800000"/>
            <a:headEnd/>
            <a:tailEnd/>
          </a:ln>
        </p:spPr>
        <p:txBody>
          <a:bodyPr wrap="square">
            <a:spAutoFit/>
          </a:bodyPr>
          <a:lstStyle/>
          <a:p>
            <a:pPr eaLnBrk="0" hangingPunct="0"/>
            <a:r>
              <a:rPr lang="en-US" sz="5400" b="1" dirty="0">
                <a:solidFill>
                  <a:schemeClr val="bg1"/>
                </a:solidFill>
                <a:latin typeface="Century" panose="02040604050505020304" pitchFamily="18" charset="0"/>
              </a:rPr>
              <a:t>Advanced Purification</a:t>
            </a:r>
            <a:endParaRPr lang="en-US" sz="5400" dirty="0">
              <a:solidFill>
                <a:schemeClr val="bg1"/>
              </a:solidFill>
              <a:latin typeface="Century" panose="02040604050505020304" pitchFamily="18" charset="0"/>
            </a:endParaRPr>
          </a:p>
        </p:txBody>
      </p:sp>
      <p:sp>
        <p:nvSpPr>
          <p:cNvPr id="7" name="Text Box 4">
            <a:extLst>
              <a:ext uri="{FF2B5EF4-FFF2-40B4-BE49-F238E27FC236}">
                <a16:creationId xmlns:a16="http://schemas.microsoft.com/office/drawing/2014/main" id="{E7634272-A256-4A9D-BF7D-DB9E904886A1}"/>
              </a:ext>
            </a:extLst>
          </p:cNvPr>
          <p:cNvSpPr txBox="1">
            <a:spLocks noChangeArrowheads="1"/>
          </p:cNvSpPr>
          <p:nvPr/>
        </p:nvSpPr>
        <p:spPr bwMode="auto">
          <a:xfrm>
            <a:off x="381000" y="5182850"/>
            <a:ext cx="8534400" cy="1446550"/>
          </a:xfrm>
          <a:prstGeom prst="rect">
            <a:avLst/>
          </a:prstGeom>
          <a:noFill/>
          <a:ln w="9525">
            <a:noFill/>
            <a:miter lim="800000"/>
            <a:headEnd/>
            <a:tailEnd/>
          </a:ln>
        </p:spPr>
        <p:txBody>
          <a:bodyPr wrap="square">
            <a:spAutoFit/>
          </a:bodyPr>
          <a:lstStyle/>
          <a:p>
            <a:pPr marL="571500" indent="-571500" eaLnBrk="0" hangingPunct="0">
              <a:buFont typeface="Arial" panose="020B0604020202020204" pitchFamily="34" charset="0"/>
              <a:buChar char="•"/>
            </a:pPr>
            <a:r>
              <a:rPr lang="en-US" sz="4400" b="1" dirty="0">
                <a:solidFill>
                  <a:schemeClr val="bg1"/>
                </a:solidFill>
                <a:latin typeface="Century" panose="02040604050505020304" pitchFamily="18" charset="0"/>
              </a:rPr>
              <a:t>Balancing Pairs of Opposites</a:t>
            </a:r>
          </a:p>
          <a:p>
            <a:pPr marL="571500" indent="-571500" eaLnBrk="0" hangingPunct="0">
              <a:buFont typeface="Arial" panose="020B0604020202020204" pitchFamily="34" charset="0"/>
              <a:buChar char="•"/>
            </a:pPr>
            <a:r>
              <a:rPr lang="en-US" sz="4400" b="1" dirty="0">
                <a:solidFill>
                  <a:schemeClr val="bg1"/>
                </a:solidFill>
                <a:latin typeface="Century" panose="02040604050505020304" pitchFamily="18" charset="0"/>
              </a:rPr>
              <a:t>Divine Will vs. Lower Will</a:t>
            </a:r>
            <a:endParaRPr lang="en-US" sz="4400" dirty="0">
              <a:solidFill>
                <a:schemeClr val="bg1"/>
              </a:solidFill>
              <a:latin typeface="Century" panose="02040604050505020304" pitchFamily="18" charset="0"/>
            </a:endParaRPr>
          </a:p>
        </p:txBody>
      </p:sp>
    </p:spTree>
    <p:extLst>
      <p:ext uri="{BB962C8B-B14F-4D97-AF65-F5344CB8AC3E}">
        <p14:creationId xmlns:p14="http://schemas.microsoft.com/office/powerpoint/2010/main" val="679441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76600" y="1066800"/>
            <a:ext cx="5181600" cy="369332"/>
          </a:xfrm>
          <a:prstGeom prst="rect">
            <a:avLst/>
          </a:prstGeom>
          <a:noFill/>
        </p:spPr>
        <p:txBody>
          <a:bodyPr wrap="square" rtlCol="0">
            <a:spAutoFit/>
          </a:bodyPr>
          <a:lstStyle/>
          <a:p>
            <a:endParaRPr lang="en-US" dirty="0"/>
          </a:p>
        </p:txBody>
      </p:sp>
      <p:sp>
        <p:nvSpPr>
          <p:cNvPr id="4" name="Text Box 4"/>
          <p:cNvSpPr txBox="1">
            <a:spLocks noChangeArrowheads="1"/>
          </p:cNvSpPr>
          <p:nvPr/>
        </p:nvSpPr>
        <p:spPr bwMode="auto">
          <a:xfrm>
            <a:off x="2447864" y="4722674"/>
            <a:ext cx="5172136" cy="1754326"/>
          </a:xfrm>
          <a:prstGeom prst="rect">
            <a:avLst/>
          </a:prstGeom>
          <a:noFill/>
          <a:ln w="9525">
            <a:noFill/>
            <a:miter lim="800000"/>
            <a:headEnd/>
            <a:tailEnd/>
          </a:ln>
        </p:spPr>
        <p:txBody>
          <a:bodyPr wrap="square">
            <a:spAutoFit/>
          </a:bodyPr>
          <a:lstStyle/>
          <a:p>
            <a:pPr marL="285750" indent="-285750">
              <a:buSzPct val="85000"/>
              <a:buFont typeface="Arial" pitchFamily="34" charset="0"/>
              <a:buChar char="•"/>
            </a:pPr>
            <a:r>
              <a:rPr lang="en-US" altLang="en-US" sz="3600" b="1" dirty="0">
                <a:solidFill>
                  <a:schemeClr val="bg1"/>
                </a:solidFill>
                <a:latin typeface="Century" panose="02040604050505020304" pitchFamily="18" charset="0"/>
              </a:rPr>
              <a:t>Mental Observer</a:t>
            </a:r>
          </a:p>
          <a:p>
            <a:pPr marL="285750" indent="-285750">
              <a:buSzPct val="85000"/>
              <a:buFont typeface="Arial" pitchFamily="34" charset="0"/>
              <a:buChar char="•"/>
            </a:pPr>
            <a:r>
              <a:rPr lang="en-US" altLang="en-US" sz="3600" b="1" dirty="0">
                <a:solidFill>
                  <a:schemeClr val="bg1"/>
                </a:solidFill>
                <a:latin typeface="Century" panose="02040604050505020304" pitchFamily="18" charset="0"/>
              </a:rPr>
              <a:t>Pure Awareness</a:t>
            </a:r>
          </a:p>
          <a:p>
            <a:pPr marL="285750" indent="-285750">
              <a:buSzPct val="85000"/>
              <a:buFont typeface="Arial" pitchFamily="34" charset="0"/>
              <a:buChar char="•"/>
            </a:pPr>
            <a:r>
              <a:rPr lang="en-US" altLang="en-US" sz="3600" b="1" dirty="0">
                <a:solidFill>
                  <a:schemeClr val="bg1"/>
                </a:solidFill>
                <a:latin typeface="Century" panose="02040604050505020304" pitchFamily="18" charset="0"/>
              </a:rPr>
              <a:t>Non-Duality</a:t>
            </a:r>
          </a:p>
        </p:txBody>
      </p:sp>
      <p:sp>
        <p:nvSpPr>
          <p:cNvPr id="8" name="Text Box 4"/>
          <p:cNvSpPr txBox="1">
            <a:spLocks noChangeArrowheads="1"/>
          </p:cNvSpPr>
          <p:nvPr/>
        </p:nvSpPr>
        <p:spPr bwMode="auto">
          <a:xfrm>
            <a:off x="2098963" y="381000"/>
            <a:ext cx="5334000" cy="769441"/>
          </a:xfrm>
          <a:prstGeom prst="rect">
            <a:avLst/>
          </a:prstGeom>
          <a:noFill/>
          <a:ln w="9525">
            <a:noFill/>
            <a:miter lim="800000"/>
            <a:headEnd/>
            <a:tailEnd/>
          </a:ln>
        </p:spPr>
        <p:txBody>
          <a:bodyPr wrap="square">
            <a:spAutoFit/>
          </a:bodyPr>
          <a:lstStyle/>
          <a:p>
            <a:pPr algn="ctr"/>
            <a:r>
              <a:rPr lang="en-US" sz="4400" b="1" dirty="0">
                <a:solidFill>
                  <a:schemeClr val="bg1"/>
                </a:solidFill>
                <a:latin typeface="Arial" panose="020B0604020202020204" pitchFamily="34" charset="0"/>
                <a:cs typeface="Arial" panose="020B0604020202020204" pitchFamily="34" charset="0"/>
              </a:rPr>
              <a:t>Stages of Observer</a:t>
            </a:r>
          </a:p>
        </p:txBody>
      </p:sp>
      <p:pic>
        <p:nvPicPr>
          <p:cNvPr id="15" name="Picture 14">
            <a:extLst>
              <a:ext uri="{FF2B5EF4-FFF2-40B4-BE49-F238E27FC236}">
                <a16:creationId xmlns:a16="http://schemas.microsoft.com/office/drawing/2014/main" id="{4CCDB2AF-4E54-4C9A-BB87-975C29A66F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6522" y="1305894"/>
            <a:ext cx="5777278" cy="3279678"/>
          </a:xfrm>
          <a:prstGeom prst="rect">
            <a:avLst/>
          </a:prstGeom>
        </p:spPr>
      </p:pic>
    </p:spTree>
    <p:extLst>
      <p:ext uri="{BB962C8B-B14F-4D97-AF65-F5344CB8AC3E}">
        <p14:creationId xmlns:p14="http://schemas.microsoft.com/office/powerpoint/2010/main" val="898632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a:extLst>
              <a:ext uri="{FF2B5EF4-FFF2-40B4-BE49-F238E27FC236}">
                <a16:creationId xmlns:a16="http://schemas.microsoft.com/office/drawing/2014/main" id="{9DA7EBDB-0ABA-4C65-8594-78EA39245BB2}"/>
              </a:ext>
            </a:extLst>
          </p:cNvPr>
          <p:cNvSpPr txBox="1">
            <a:spLocks noChangeArrowheads="1"/>
          </p:cNvSpPr>
          <p:nvPr/>
        </p:nvSpPr>
        <p:spPr bwMode="auto">
          <a:xfrm>
            <a:off x="7229475" y="3200400"/>
            <a:ext cx="2066925" cy="1569660"/>
          </a:xfrm>
          <a:prstGeom prst="rect">
            <a:avLst/>
          </a:prstGeom>
          <a:noFill/>
          <a:ln w="9525">
            <a:noFill/>
            <a:miter lim="800000"/>
            <a:headEnd/>
            <a:tailEnd/>
          </a:ln>
        </p:spPr>
        <p:txBody>
          <a:bodyPr wrap="square">
            <a:spAutoFit/>
          </a:bodyPr>
          <a:lstStyle/>
          <a:p>
            <a:pPr>
              <a:buSzPct val="85000"/>
            </a:pPr>
            <a:r>
              <a:rPr lang="en-US" altLang="en-US" sz="3200" b="1" dirty="0">
                <a:solidFill>
                  <a:schemeClr val="bg1"/>
                </a:solidFill>
                <a:latin typeface="Century" panose="02040604050505020304" pitchFamily="18" charset="0"/>
              </a:rPr>
              <a:t>Stage of Non-Duality</a:t>
            </a:r>
          </a:p>
        </p:txBody>
      </p:sp>
      <p:sp>
        <p:nvSpPr>
          <p:cNvPr id="7" name="Text Box 4">
            <a:extLst>
              <a:ext uri="{FF2B5EF4-FFF2-40B4-BE49-F238E27FC236}">
                <a16:creationId xmlns:a16="http://schemas.microsoft.com/office/drawing/2014/main" id="{F84F1361-9424-461D-81F2-427502D8701D}"/>
              </a:ext>
            </a:extLst>
          </p:cNvPr>
          <p:cNvSpPr txBox="1">
            <a:spLocks noChangeArrowheads="1"/>
          </p:cNvSpPr>
          <p:nvPr/>
        </p:nvSpPr>
        <p:spPr bwMode="auto">
          <a:xfrm>
            <a:off x="1066800" y="144959"/>
            <a:ext cx="5334000" cy="769441"/>
          </a:xfrm>
          <a:prstGeom prst="rect">
            <a:avLst/>
          </a:prstGeom>
          <a:noFill/>
          <a:ln w="9525">
            <a:noFill/>
            <a:miter lim="800000"/>
            <a:headEnd/>
            <a:tailEnd/>
          </a:ln>
        </p:spPr>
        <p:txBody>
          <a:bodyPr wrap="square">
            <a:spAutoFit/>
          </a:bodyPr>
          <a:lstStyle/>
          <a:p>
            <a:pPr algn="ctr"/>
            <a:r>
              <a:rPr lang="en-US" sz="4400" b="1" dirty="0">
                <a:solidFill>
                  <a:schemeClr val="bg1"/>
                </a:solidFill>
                <a:latin typeface="Arial" panose="020B0604020202020204" pitchFamily="34" charset="0"/>
                <a:cs typeface="Arial" panose="020B0604020202020204" pitchFamily="34" charset="0"/>
              </a:rPr>
              <a:t>Stages of Observer</a:t>
            </a:r>
          </a:p>
        </p:txBody>
      </p:sp>
      <p:pic>
        <p:nvPicPr>
          <p:cNvPr id="13" name="Picture 12">
            <a:extLst>
              <a:ext uri="{FF2B5EF4-FFF2-40B4-BE49-F238E27FC236}">
                <a16:creationId xmlns:a16="http://schemas.microsoft.com/office/drawing/2014/main" id="{0B2347BE-137D-4DE6-B91B-94ACAAFB73BE}"/>
              </a:ext>
            </a:extLst>
          </p:cNvPr>
          <p:cNvPicPr>
            <a:picLocks noChangeAspect="1"/>
          </p:cNvPicPr>
          <p:nvPr/>
        </p:nvPicPr>
        <p:blipFill>
          <a:blip r:embed="rId3"/>
          <a:stretch>
            <a:fillRect/>
          </a:stretch>
        </p:blipFill>
        <p:spPr>
          <a:xfrm>
            <a:off x="152400" y="990600"/>
            <a:ext cx="6812430" cy="5722441"/>
          </a:xfrm>
          <a:prstGeom prst="rect">
            <a:avLst/>
          </a:prstGeom>
        </p:spPr>
      </p:pic>
    </p:spTree>
    <p:extLst>
      <p:ext uri="{BB962C8B-B14F-4D97-AF65-F5344CB8AC3E}">
        <p14:creationId xmlns:p14="http://schemas.microsoft.com/office/powerpoint/2010/main" val="3206692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76600" y="1066800"/>
            <a:ext cx="5181600" cy="369332"/>
          </a:xfrm>
          <a:prstGeom prst="rect">
            <a:avLst/>
          </a:prstGeom>
          <a:noFill/>
        </p:spPr>
        <p:txBody>
          <a:bodyPr wrap="square" rtlCol="0">
            <a:spAutoFit/>
          </a:bodyPr>
          <a:lstStyle/>
          <a:p>
            <a:endParaRPr lang="en-US" dirty="0"/>
          </a:p>
        </p:txBody>
      </p:sp>
      <p:sp>
        <p:nvSpPr>
          <p:cNvPr id="4" name="Text Box 4"/>
          <p:cNvSpPr txBox="1">
            <a:spLocks noChangeArrowheads="1"/>
          </p:cNvSpPr>
          <p:nvPr/>
        </p:nvSpPr>
        <p:spPr bwMode="auto">
          <a:xfrm>
            <a:off x="4662781" y="2568476"/>
            <a:ext cx="4481219" cy="2308324"/>
          </a:xfrm>
          <a:prstGeom prst="rect">
            <a:avLst/>
          </a:prstGeom>
          <a:noFill/>
          <a:ln w="9525">
            <a:noFill/>
            <a:miter lim="800000"/>
            <a:headEnd/>
            <a:tailEnd/>
          </a:ln>
        </p:spPr>
        <p:txBody>
          <a:bodyPr wrap="square">
            <a:spAutoFit/>
          </a:bodyPr>
          <a:lstStyle/>
          <a:p>
            <a:pPr>
              <a:buSzPct val="85000"/>
            </a:pPr>
            <a:r>
              <a:rPr lang="en-US" altLang="en-US" sz="4800" b="1" dirty="0">
                <a:solidFill>
                  <a:schemeClr val="bg1"/>
                </a:solidFill>
                <a:latin typeface="Century" panose="02040604050505020304" pitchFamily="18" charset="0"/>
              </a:rPr>
              <a:t>Observing is “Listening” with the mind</a:t>
            </a:r>
          </a:p>
        </p:txBody>
      </p:sp>
      <p:sp>
        <p:nvSpPr>
          <p:cNvPr id="8" name="Text Box 4"/>
          <p:cNvSpPr txBox="1">
            <a:spLocks noChangeArrowheads="1"/>
          </p:cNvSpPr>
          <p:nvPr/>
        </p:nvSpPr>
        <p:spPr bwMode="auto">
          <a:xfrm>
            <a:off x="374073" y="152400"/>
            <a:ext cx="8312727" cy="923330"/>
          </a:xfrm>
          <a:prstGeom prst="rect">
            <a:avLst/>
          </a:prstGeom>
          <a:noFill/>
          <a:ln w="9525">
            <a:noFill/>
            <a:miter lim="800000"/>
            <a:headEnd/>
            <a:tailEnd/>
          </a:ln>
        </p:spPr>
        <p:txBody>
          <a:bodyPr wrap="square">
            <a:spAutoFit/>
          </a:bodyPr>
          <a:lstStyle/>
          <a:p>
            <a:pPr algn="ctr"/>
            <a:r>
              <a:rPr lang="en-US" sz="5400" b="1" dirty="0">
                <a:solidFill>
                  <a:schemeClr val="bg1"/>
                </a:solidFill>
                <a:latin typeface="Arial" panose="020B0604020202020204" pitchFamily="34" charset="0"/>
                <a:cs typeface="Arial" panose="020B0604020202020204" pitchFamily="34" charset="0"/>
              </a:rPr>
              <a:t>Working as Observer</a:t>
            </a:r>
          </a:p>
        </p:txBody>
      </p:sp>
      <p:pic>
        <p:nvPicPr>
          <p:cNvPr id="6" name="Picture 5">
            <a:extLst>
              <a:ext uri="{FF2B5EF4-FFF2-40B4-BE49-F238E27FC236}">
                <a16:creationId xmlns:a16="http://schemas.microsoft.com/office/drawing/2014/main" id="{FA76F6D5-66A0-44F9-AA8B-D45D36B35B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149" y="1905000"/>
            <a:ext cx="4024019" cy="3586172"/>
          </a:xfrm>
          <a:prstGeom prst="rect">
            <a:avLst/>
          </a:prstGeom>
        </p:spPr>
      </p:pic>
    </p:spTree>
    <p:extLst>
      <p:ext uri="{BB962C8B-B14F-4D97-AF65-F5344CB8AC3E}">
        <p14:creationId xmlns:p14="http://schemas.microsoft.com/office/powerpoint/2010/main" val="430439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a:extLst>
              <a:ext uri="{FF2B5EF4-FFF2-40B4-BE49-F238E27FC236}">
                <a16:creationId xmlns:a16="http://schemas.microsoft.com/office/drawing/2014/main" id="{89C7A549-5451-4DC7-9401-89234D71875F}"/>
              </a:ext>
            </a:extLst>
          </p:cNvPr>
          <p:cNvSpPr txBox="1">
            <a:spLocks noChangeArrowheads="1"/>
          </p:cNvSpPr>
          <p:nvPr/>
        </p:nvSpPr>
        <p:spPr bwMode="auto">
          <a:xfrm>
            <a:off x="1364673" y="152400"/>
            <a:ext cx="6560127" cy="769441"/>
          </a:xfrm>
          <a:prstGeom prst="rect">
            <a:avLst/>
          </a:prstGeom>
          <a:noFill/>
          <a:ln w="9525">
            <a:noFill/>
            <a:miter lim="800000"/>
            <a:headEnd/>
            <a:tailEnd/>
          </a:ln>
        </p:spPr>
        <p:txBody>
          <a:bodyPr wrap="square">
            <a:spAutoFit/>
          </a:bodyPr>
          <a:lstStyle/>
          <a:p>
            <a:pPr algn="ctr"/>
            <a:r>
              <a:rPr lang="en-US" sz="4400" b="1" dirty="0">
                <a:solidFill>
                  <a:schemeClr val="bg1"/>
                </a:solidFill>
                <a:latin typeface="Arial" panose="020B0604020202020204" pitchFamily="34" charset="0"/>
                <a:cs typeface="Arial" panose="020B0604020202020204" pitchFamily="34" charset="0"/>
              </a:rPr>
              <a:t>Working as Observer</a:t>
            </a:r>
          </a:p>
        </p:txBody>
      </p:sp>
      <p:pic>
        <p:nvPicPr>
          <p:cNvPr id="9" name="Picture 8">
            <a:extLst>
              <a:ext uri="{FF2B5EF4-FFF2-40B4-BE49-F238E27FC236}">
                <a16:creationId xmlns:a16="http://schemas.microsoft.com/office/drawing/2014/main" id="{16C23EC1-2F83-41B7-AAFC-D0780D3BE89B}"/>
              </a:ext>
            </a:extLst>
          </p:cNvPr>
          <p:cNvPicPr>
            <a:picLocks noChangeAspect="1"/>
          </p:cNvPicPr>
          <p:nvPr/>
        </p:nvPicPr>
        <p:blipFill>
          <a:blip r:embed="rId3"/>
          <a:stretch>
            <a:fillRect/>
          </a:stretch>
        </p:blipFill>
        <p:spPr>
          <a:xfrm>
            <a:off x="410944" y="1219200"/>
            <a:ext cx="7187855" cy="5400675"/>
          </a:xfrm>
          <a:prstGeom prst="rect">
            <a:avLst/>
          </a:prstGeom>
        </p:spPr>
      </p:pic>
    </p:spTree>
    <p:extLst>
      <p:ext uri="{BB962C8B-B14F-4D97-AF65-F5344CB8AC3E}">
        <p14:creationId xmlns:p14="http://schemas.microsoft.com/office/powerpoint/2010/main" val="1038079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76600" y="1066800"/>
            <a:ext cx="5181600" cy="369332"/>
          </a:xfrm>
          <a:prstGeom prst="rect">
            <a:avLst/>
          </a:prstGeom>
          <a:noFill/>
        </p:spPr>
        <p:txBody>
          <a:bodyPr wrap="square" rtlCol="0">
            <a:spAutoFit/>
          </a:bodyPr>
          <a:lstStyle/>
          <a:p>
            <a:endParaRPr lang="en-US" dirty="0"/>
          </a:p>
        </p:txBody>
      </p:sp>
      <p:sp>
        <p:nvSpPr>
          <p:cNvPr id="4" name="Text Box 4"/>
          <p:cNvSpPr txBox="1">
            <a:spLocks noChangeArrowheads="1"/>
          </p:cNvSpPr>
          <p:nvPr/>
        </p:nvSpPr>
        <p:spPr bwMode="auto">
          <a:xfrm>
            <a:off x="907473" y="5259050"/>
            <a:ext cx="8312727" cy="1446550"/>
          </a:xfrm>
          <a:prstGeom prst="rect">
            <a:avLst/>
          </a:prstGeom>
          <a:noFill/>
          <a:ln w="9525">
            <a:noFill/>
            <a:miter lim="800000"/>
            <a:headEnd/>
            <a:tailEnd/>
          </a:ln>
        </p:spPr>
        <p:txBody>
          <a:bodyPr wrap="square">
            <a:spAutoFit/>
          </a:bodyPr>
          <a:lstStyle/>
          <a:p>
            <a:pPr>
              <a:buSzPct val="85000"/>
            </a:pPr>
            <a:r>
              <a:rPr lang="en-US" altLang="en-US" sz="4400" b="1" dirty="0">
                <a:solidFill>
                  <a:schemeClr val="bg1"/>
                </a:solidFill>
                <a:latin typeface="Century" panose="02040604050505020304" pitchFamily="18" charset="0"/>
              </a:rPr>
              <a:t>“….in thought, feeling and action”</a:t>
            </a:r>
          </a:p>
        </p:txBody>
      </p:sp>
      <p:sp>
        <p:nvSpPr>
          <p:cNvPr id="8" name="Text Box 4"/>
          <p:cNvSpPr txBox="1">
            <a:spLocks noChangeArrowheads="1"/>
          </p:cNvSpPr>
          <p:nvPr/>
        </p:nvSpPr>
        <p:spPr bwMode="auto">
          <a:xfrm>
            <a:off x="0" y="76200"/>
            <a:ext cx="9144000" cy="1569660"/>
          </a:xfrm>
          <a:prstGeom prst="rect">
            <a:avLst/>
          </a:prstGeom>
          <a:noFill/>
          <a:ln w="9525">
            <a:noFill/>
            <a:miter lim="800000"/>
            <a:headEnd/>
            <a:tailEnd/>
          </a:ln>
        </p:spPr>
        <p:txBody>
          <a:bodyPr wrap="square">
            <a:spAutoFit/>
          </a:bodyPr>
          <a:lstStyle/>
          <a:p>
            <a:pPr algn="ctr"/>
            <a:r>
              <a:rPr lang="en-US" sz="4800" b="1" dirty="0">
                <a:solidFill>
                  <a:schemeClr val="bg1"/>
                </a:solidFill>
                <a:latin typeface="Arial" panose="020B0604020202020204" pitchFamily="34" charset="0"/>
                <a:cs typeface="Arial" panose="020B0604020202020204" pitchFamily="34" charset="0"/>
              </a:rPr>
              <a:t>How much Harmlessness</a:t>
            </a:r>
          </a:p>
          <a:p>
            <a:pPr algn="ctr"/>
            <a:r>
              <a:rPr lang="en-US" sz="4800" b="1" dirty="0">
                <a:solidFill>
                  <a:schemeClr val="bg1"/>
                </a:solidFill>
                <a:latin typeface="Arial" panose="020B0604020202020204" pitchFamily="34" charset="0"/>
                <a:cs typeface="Arial" panose="020B0604020202020204" pitchFamily="34" charset="0"/>
              </a:rPr>
              <a:t>Do I Practice?</a:t>
            </a:r>
          </a:p>
        </p:txBody>
      </p:sp>
      <p:pic>
        <p:nvPicPr>
          <p:cNvPr id="6" name="Picture 5">
            <a:extLst>
              <a:ext uri="{FF2B5EF4-FFF2-40B4-BE49-F238E27FC236}">
                <a16:creationId xmlns:a16="http://schemas.microsoft.com/office/drawing/2014/main" id="{CE63F695-170D-437F-B4F8-B3A124DF60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1797225"/>
            <a:ext cx="4869966" cy="3309425"/>
          </a:xfrm>
          <a:prstGeom prst="rect">
            <a:avLst/>
          </a:prstGeom>
        </p:spPr>
      </p:pic>
    </p:spTree>
    <p:extLst>
      <p:ext uri="{BB962C8B-B14F-4D97-AF65-F5344CB8AC3E}">
        <p14:creationId xmlns:p14="http://schemas.microsoft.com/office/powerpoint/2010/main" val="3862950036"/>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49325</TotalTime>
  <Words>6017</Words>
  <Application>Microsoft Office PowerPoint</Application>
  <PresentationFormat>On-screen Show (4:3)</PresentationFormat>
  <Paragraphs>346</Paragraphs>
  <Slides>25</Slides>
  <Notes>24</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6" baseType="lpstr">
      <vt:lpstr>Arial</vt:lpstr>
      <vt:lpstr>Arial Narrow</vt:lpstr>
      <vt:lpstr>Bookman Old Style</vt:lpstr>
      <vt:lpstr>Calibri</vt:lpstr>
      <vt:lpstr>Century</vt:lpstr>
      <vt:lpstr>Courier New</vt:lpstr>
      <vt:lpstr>Symbol</vt:lpstr>
      <vt:lpstr>Times New Roman</vt:lpstr>
      <vt:lpstr>Wingdings</vt:lpstr>
      <vt:lpstr>Default Design</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jdhopper7</dc:creator>
  <cp:lastModifiedBy>David E. Hopper</cp:lastModifiedBy>
  <cp:revision>559</cp:revision>
  <dcterms:created xsi:type="dcterms:W3CDTF">2005-01-02T21:34:56Z</dcterms:created>
  <dcterms:modified xsi:type="dcterms:W3CDTF">2020-11-09T15:13:21Z</dcterms:modified>
</cp:coreProperties>
</file>