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71" r:id="rId3"/>
    <p:sldId id="316" r:id="rId4"/>
    <p:sldId id="314" r:id="rId5"/>
    <p:sldId id="320" r:id="rId6"/>
    <p:sldId id="321" r:id="rId7"/>
    <p:sldId id="319" r:id="rId8"/>
    <p:sldId id="311" r:id="rId9"/>
    <p:sldId id="322" r:id="rId10"/>
    <p:sldId id="323" r:id="rId11"/>
    <p:sldId id="286" r:id="rId12"/>
    <p:sldId id="289" r:id="rId13"/>
    <p:sldId id="273" r:id="rId14"/>
    <p:sldId id="317" r:id="rId15"/>
    <p:sldId id="313" r:id="rId16"/>
    <p:sldId id="275" r:id="rId17"/>
    <p:sldId id="324" r:id="rId18"/>
    <p:sldId id="290" r:id="rId19"/>
    <p:sldId id="277" r:id="rId20"/>
    <p:sldId id="288" r:id="rId21"/>
    <p:sldId id="309" r:id="rId22"/>
    <p:sldId id="325"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4D4D4D"/>
    <a:srgbClr val="808080"/>
    <a:srgbClr val="FFFF00"/>
    <a:srgbClr val="333300"/>
    <a:srgbClr val="D000FF"/>
    <a:srgbClr val="7332DD"/>
    <a:srgbClr val="9933FF"/>
    <a:srgbClr val="AA00FF"/>
    <a:srgbClr val="5D2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58772" autoAdjust="0"/>
  </p:normalViewPr>
  <p:slideViewPr>
    <p:cSldViewPr>
      <p:cViewPr varScale="1">
        <p:scale>
          <a:sx n="68" d="100"/>
          <a:sy n="68" d="100"/>
        </p:scale>
        <p:origin x="3048" y="6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25" d="100"/>
        <a:sy n="125" d="100"/>
      </p:scale>
      <p:origin x="0" y="-3054"/>
    </p:cViewPr>
  </p:sorterViewPr>
  <p:notesViewPr>
    <p:cSldViewPr>
      <p:cViewPr varScale="1">
        <p:scale>
          <a:sx n="89" d="100"/>
          <a:sy n="89" d="100"/>
        </p:scale>
        <p:origin x="10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84984-706C-4D11-9594-386660242F02}" type="datetimeFigureOut">
              <a:rPr lang="en-US" smtClean="0"/>
              <a:pPr/>
              <a:t>10/10/2020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F1328-9AF2-4297-B45B-3731A0A51CBE}" type="slidenum">
              <a:rPr lang="en-US" smtClean="0"/>
              <a:pPr/>
              <a:t>‹#›</a:t>
            </a:fld>
            <a:endParaRPr lang="en-US"/>
          </a:p>
        </p:txBody>
      </p:sp>
    </p:spTree>
    <p:extLst>
      <p:ext uri="{BB962C8B-B14F-4D97-AF65-F5344CB8AC3E}">
        <p14:creationId xmlns:p14="http://schemas.microsoft.com/office/powerpoint/2010/main" val="153061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file:///E:\Root\Other%20Files\DEH%20Presentations\NEW%20FRONTIERS%20-%20RISE\2019%20-%20Fall\Journey%20of%20the%20Soul%20Oct%2016%20+%2023%20MCC\www.thefreedictionary.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15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Some Takeaways you will get from this 6 week course….</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Overview of Soul’s evolution and the Spiritual Path</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Understand what makes you up</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Explore the human constitution: i.e. the Mental, Emotional and Physical-Etheric bodies in some detail</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Concept of working in consciousness with meditation + Observer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Explore the Inner World of lower self and Higher Self</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Learn to work as the Observer</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Learn about building thoughtforms and right use of the mind</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Subjective influences in life</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The Plan</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NGWS and their purpose and how their work manifests in world</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Tools and techniques for overcoming problem thoughts and feelings.</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Discuss purification process and removing hinderances and obstructions in consciousness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rPr>
              <a:t>Meditation as the primary tool in integration process</a:t>
            </a:r>
          </a:p>
          <a:p>
            <a:pPr marL="285750" marR="0" lvl="0" indent="-285750">
              <a:lnSpc>
                <a:spcPct val="115000"/>
              </a:lnSpc>
              <a:spcBef>
                <a:spcPts val="0"/>
              </a:spcBef>
              <a:spcAft>
                <a:spcPts val="0"/>
              </a:spcAf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Importance of Setting Up a Spiritual Practice</a:t>
            </a:r>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Hero's Journey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A parallel comparison in our culture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through literature and story telling, the path of liberation and the journey of the Soul is in many ways about the “Hero’s Journey”. </a:t>
            </a:r>
            <a:r>
              <a:rPr lang="en-US" sz="1800" kern="1200" dirty="0">
                <a:solidFill>
                  <a:srgbClr val="000000"/>
                </a:solidFill>
                <a:effectLst/>
                <a:latin typeface="Arial" panose="020B0604020202020204" pitchFamily="34" charset="0"/>
                <a:ea typeface="Times New Roman" panose="02020603050405020304" pitchFamily="18" charset="0"/>
              </a:rPr>
              <a:t>Although Joseph Campbell stated there are 17 stages of the Hero’s Journey, I’m summarizing for the sake of time. The main characteristics of this journey for the hero are:</a:t>
            </a: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Call to Adventure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a destiny that has summoned the hero and changed his spiritual center of gravity to a place unknown”….Siddhartha (the Buddha) leaves security of the castle to venture out into an unknown world.</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Road of Trials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 a series of tests, tasks or ordeals that </a:t>
            </a:r>
            <a:r>
              <a:rPr lang="en-US" sz="1800" kern="1200" dirty="0">
                <a:solidFill>
                  <a:srgbClr val="000000"/>
                </a:solidFill>
                <a:effectLst/>
                <a:latin typeface="Arial" panose="020B0604020202020204" pitchFamily="34" charset="0"/>
                <a:ea typeface="Times New Roman" panose="02020603050405020304" pitchFamily="18" charset="0"/>
              </a:rPr>
              <a:t>an individual</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must undergo to begin transformation….emphasis here is that the spiritual seeker learns how to transcend the limitations of the thoughts and feelings in his consciousness that keep him from spiritually progressing. </a:t>
            </a: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learns to observe and listen with his senses, and through purification he eventually becomes an instrument for service.  </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rPr>
              <a:t>Then there’s the stage called: Apotheosis.</a:t>
            </a:r>
            <a:r>
              <a:rPr lang="en-US" sz="1800" kern="1200" dirty="0">
                <a:solidFill>
                  <a:srgbClr val="000000"/>
                </a:solidFill>
                <a:effectLst/>
                <a:latin typeface="Arial" panose="020B0604020202020204" pitchFamily="34" charset="0"/>
                <a:ea typeface="Times New Roman" panose="02020603050405020304" pitchFamily="18" charset="0"/>
              </a:rPr>
              <a:t> This is the highest point in the development of an inner spiritual process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….hero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dies to the lower self</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live in higher Spirit…moves to the state of divine love, compassion, and wisdom.</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In the end, the Hero returns to the world or home, having achieved a Mastery over the higher spiritual realms and the material physical world with the newly acquired wisdom gained on his quest.</a:t>
            </a: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In our context, he shares his wisdom with individuals and groups, for the benefit humanity as an act of service</a:t>
            </a:r>
            <a:endParaRPr lang="en-US" sz="1800" kern="1200" dirty="0">
              <a:solidFill>
                <a:schemeClr val="tx1"/>
              </a:solidFill>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rPr>
              <a:t>So, to tread the Spiritual Path, the spiritual seeker must learn to </a:t>
            </a:r>
            <a:r>
              <a:rPr lang="en-US" sz="1800" u="sng" kern="1200" dirty="0">
                <a:solidFill>
                  <a:srgbClr val="000000"/>
                </a:solidFill>
                <a:effectLst/>
                <a:latin typeface="Arial" panose="020B0604020202020204" pitchFamily="34" charset="0"/>
                <a:ea typeface="Calibri" panose="020F0502020204030204" pitchFamily="34" charset="0"/>
              </a:rPr>
              <a:t>integrate the separate forces</a:t>
            </a:r>
            <a:r>
              <a:rPr lang="en-US" sz="1800" kern="1200" dirty="0">
                <a:solidFill>
                  <a:srgbClr val="000000"/>
                </a:solidFill>
                <a:effectLst/>
                <a:latin typeface="Arial" panose="020B0604020202020204" pitchFamily="34" charset="0"/>
                <a:ea typeface="Calibri" panose="020F0502020204030204" pitchFamily="34" charset="0"/>
              </a:rPr>
              <a:t> of his Personality, and unite or </a:t>
            </a:r>
            <a:r>
              <a:rPr lang="en-US" sz="1800" b="1" u="sng" kern="1200" dirty="0">
                <a:solidFill>
                  <a:srgbClr val="000000"/>
                </a:solidFill>
                <a:effectLst/>
                <a:latin typeface="Arial" panose="020B0604020202020204" pitchFamily="34" charset="0"/>
                <a:ea typeface="Calibri" panose="020F0502020204030204" pitchFamily="34" charset="0"/>
              </a:rPr>
              <a:t>become One</a:t>
            </a:r>
            <a:r>
              <a:rPr lang="en-US" sz="1800" kern="1200" dirty="0">
                <a:solidFill>
                  <a:srgbClr val="000000"/>
                </a:solidFill>
                <a:effectLst/>
                <a:latin typeface="Arial" panose="020B0604020202020204" pitchFamily="34" charset="0"/>
                <a:ea typeface="Calibri" panose="020F0502020204030204" pitchFamily="34" charset="0"/>
              </a:rPr>
              <a:t> in consciousness with them. </a:t>
            </a: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rPr>
              <a:t>This will</a:t>
            </a:r>
            <a:r>
              <a:rPr lang="en-US" sz="1800" kern="1200" baseline="0" dirty="0">
                <a:solidFill>
                  <a:srgbClr val="000000"/>
                </a:solidFill>
                <a:effectLst/>
                <a:latin typeface="Arial" panose="020B0604020202020204" pitchFamily="34" charset="0"/>
                <a:ea typeface="Calibri" panose="020F0502020204030204" pitchFamily="34" charset="0"/>
              </a:rPr>
              <a:t> then fulfill the Soul’s purpose in being an agent of Service.</a:t>
            </a:r>
            <a:endParaRPr lang="en-US" dirty="0"/>
          </a:p>
        </p:txBody>
      </p:sp>
      <p:sp>
        <p:nvSpPr>
          <p:cNvPr id="4" name="Slide Number Placeholder 3"/>
          <p:cNvSpPr>
            <a:spLocks noGrp="1"/>
          </p:cNvSpPr>
          <p:nvPr>
            <p:ph type="sldNum" sz="quarter" idx="10"/>
          </p:nvPr>
        </p:nvSpPr>
        <p:spPr/>
        <p:txBody>
          <a:bodyPr/>
          <a:lstStyle/>
          <a:p>
            <a:fld id="{339F1328-9AF2-4297-B45B-3731A0A51CBE}" type="slidenum">
              <a:rPr lang="en-US" smtClean="0"/>
              <a:pPr/>
              <a:t>10</a:t>
            </a:fld>
            <a:endParaRPr lang="en-US"/>
          </a:p>
        </p:txBody>
      </p:sp>
    </p:spTree>
    <p:extLst>
      <p:ext uri="{BB962C8B-B14F-4D97-AF65-F5344CB8AC3E}">
        <p14:creationId xmlns:p14="http://schemas.microsoft.com/office/powerpoint/2010/main" val="22374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0" fontAlgn="base" hangingPunct="0"/>
            <a:r>
              <a:rPr lang="en-US" sz="18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Stages of the Path of Liberation</a:t>
            </a:r>
            <a:endParaRPr lang="en-US" sz="1200" kern="1200" dirty="0">
              <a:solidFill>
                <a:schemeClr val="tx1"/>
              </a:solidFill>
              <a:effectLst/>
              <a:latin typeface="+mn-lt"/>
              <a:ea typeface="+mn-ea"/>
              <a:cs typeface="+mn-cs"/>
            </a:endParaRPr>
          </a:p>
          <a:p>
            <a:pPr eaLnBrk="0" fontAlgn="base" hangingPunct="0"/>
            <a:endParaRPr lang="en-US" sz="1200" kern="1200" dirty="0">
              <a:solidFill>
                <a:schemeClr val="tx1"/>
              </a:solidFill>
              <a:effectLst/>
              <a:latin typeface="+mn-lt"/>
              <a:ea typeface="+mn-ea"/>
              <a:cs typeface="+mn-cs"/>
            </a:endParaRPr>
          </a:p>
          <a:p>
            <a:pPr marL="0" marR="0" eaLnBrk="0" fontAlgn="base" hangingPunct="0">
              <a:lnSpc>
                <a:spcPct val="115000"/>
              </a:lnSpc>
              <a:spcBef>
                <a:spcPts val="0"/>
              </a:spcBef>
              <a:spcAft>
                <a:spcPts val="600"/>
              </a:spcAft>
            </a:pPr>
            <a:r>
              <a:rPr lang="en-US" sz="1800" dirty="0">
                <a:effectLst/>
                <a:latin typeface="Arial" panose="020B0604020202020204" pitchFamily="34" charset="0"/>
                <a:ea typeface="Times New Roman" panose="02020603050405020304" pitchFamily="18" charset="0"/>
              </a:rPr>
              <a:t>I’ve mentioned “stages in Evolution”. </a:t>
            </a:r>
            <a:r>
              <a:rPr lang="en-US" sz="1800" kern="1200" dirty="0">
                <a:solidFill>
                  <a:srgbClr val="000000"/>
                </a:solidFill>
                <a:effectLst/>
                <a:latin typeface="Arial" panose="020B0604020202020204" pitchFamily="34" charset="0"/>
                <a:ea typeface="Times New Roman" panose="02020603050405020304" pitchFamily="18" charset="0"/>
              </a:rPr>
              <a:t>As you consciously tread the Path in discovering </a:t>
            </a:r>
            <a:r>
              <a:rPr lang="en-US" sz="1800" i="1" u="sng" kern="1200" dirty="0">
                <a:solidFill>
                  <a:srgbClr val="000000"/>
                </a:solidFill>
                <a:effectLst/>
                <a:latin typeface="Arial" panose="020B0604020202020204" pitchFamily="34" charset="0"/>
                <a:ea typeface="Times New Roman" panose="02020603050405020304" pitchFamily="18" charset="0"/>
              </a:rPr>
              <a:t>who you truly are</a:t>
            </a:r>
            <a:r>
              <a:rPr lang="en-US" sz="1800" kern="1200" dirty="0">
                <a:solidFill>
                  <a:srgbClr val="000000"/>
                </a:solidFill>
                <a:effectLst/>
                <a:latin typeface="Arial" panose="020B0604020202020204" pitchFamily="34" charset="0"/>
                <a:ea typeface="Times New Roman" panose="02020603050405020304" pitchFamily="18" charset="0"/>
              </a:rPr>
              <a:t>, you must remove all hindrances and distractions that keep you from clear seeing and knowing. </a:t>
            </a:r>
            <a:r>
              <a:rPr lang="en-US" sz="1800" dirty="0">
                <a:effectLst/>
                <a:latin typeface="Arial" panose="020B0604020202020204" pitchFamily="34" charset="0"/>
                <a:ea typeface="Times New Roman" panose="02020603050405020304" pitchFamily="18" charset="0"/>
              </a:rPr>
              <a:t> For</a:t>
            </a:r>
            <a:r>
              <a:rPr lang="en-US" sz="1800" dirty="0">
                <a:effectLst/>
                <a:latin typeface="Arial" panose="020B0604020202020204" pitchFamily="34" charset="0"/>
                <a:ea typeface="Arial" panose="020B0604020202020204" pitchFamily="34" charset="0"/>
              </a:rPr>
              <a:t> you </a:t>
            </a:r>
            <a:r>
              <a:rPr lang="en-US" sz="1800" dirty="0">
                <a:effectLst/>
                <a:latin typeface="Arial" panose="020B0604020202020204" pitchFamily="34" charset="0"/>
                <a:ea typeface="Times New Roman" panose="02020603050405020304" pitchFamily="18" charset="0"/>
              </a:rPr>
              <a:t>the</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spiritual</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seeker</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on</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the</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path</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of</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liberation,</a:t>
            </a:r>
            <a:r>
              <a:rPr lang="en-US" sz="1800" dirty="0">
                <a:effectLst/>
                <a:latin typeface="Arial" panose="020B0604020202020204" pitchFamily="34" charset="0"/>
                <a:ea typeface="Arial" panose="020B0604020202020204" pitchFamily="34" charset="0"/>
              </a:rPr>
              <a:t> YOU </a:t>
            </a:r>
            <a:r>
              <a:rPr lang="en-US" sz="1800" dirty="0">
                <a:effectLst/>
                <a:latin typeface="Arial" panose="020B0604020202020204" pitchFamily="34" charset="0"/>
                <a:ea typeface="Times New Roman" panose="02020603050405020304" pitchFamily="18" charset="0"/>
              </a:rPr>
              <a:t>will</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go</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through</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the</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following</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Times New Roman" panose="02020603050405020304" pitchFamily="18" charset="0"/>
              </a:rPr>
              <a:t>stages of evolution:</a:t>
            </a:r>
          </a:p>
          <a:p>
            <a:pPr marL="0" marR="0" eaLnBrk="0" fontAlgn="base" hangingPunct="0">
              <a:lnSpc>
                <a:spcPct val="115000"/>
              </a:lnSpc>
              <a:spcBef>
                <a:spcPts val="0"/>
              </a:spcBef>
              <a:spcAft>
                <a:spcPts val="600"/>
              </a:spcAft>
            </a:pPr>
            <a:endParaRPr lang="en-US" sz="1800" dirty="0">
              <a:effectLst/>
              <a:latin typeface="Times New Roman" panose="02020603050405020304" pitchFamily="18" charset="0"/>
              <a:ea typeface="Times New Roman" panose="02020603050405020304" pitchFamily="18" charset="0"/>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Symbol" panose="05050102010706020507" pitchFamily="18" charset="2"/>
              </a:rPr>
              <a:t>Mystical Path</a:t>
            </a:r>
            <a:r>
              <a:rPr lang="en-US" sz="1800" dirty="0">
                <a:effectLst/>
                <a:latin typeface="Arial" panose="020B0604020202020204" pitchFamily="34" charset="0"/>
                <a:ea typeface="Times New Roman" panose="02020603050405020304" pitchFamily="18" charset="0"/>
                <a:cs typeface="Symbol" panose="05050102010706020507" pitchFamily="18" charset="2"/>
              </a:rPr>
              <a:t>….Path of devotion to a person or ideal, or both.</a:t>
            </a:r>
          </a:p>
          <a:p>
            <a:pPr marL="0" marR="0" lvl="0" indent="0" eaLnBrk="0" fontAlgn="base" hangingPunct="0">
              <a:lnSpc>
                <a:spcPct val="115000"/>
              </a:lnSpc>
              <a:spcBef>
                <a:spcPts val="0"/>
              </a:spcBef>
              <a:spcAft>
                <a:spcPts val="0"/>
              </a:spcAft>
              <a:buSzPts val="120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Symbol" panose="05050102010706020507" pitchFamily="18" charset="2"/>
              </a:rPr>
              <a:t>Probationary Path</a:t>
            </a:r>
            <a:r>
              <a:rPr lang="en-US" sz="1800" dirty="0">
                <a:effectLst/>
                <a:latin typeface="Arial" panose="020B0604020202020204" pitchFamily="34" charset="0"/>
                <a:ea typeface="Times New Roman" panose="02020603050405020304" pitchFamily="18" charset="0"/>
                <a:cs typeface="Symbol" panose="05050102010706020507" pitchFamily="18" charset="2"/>
              </a:rPr>
              <a:t>….path of purification IS PURIFIYING  anything that is NOT the Soul</a:t>
            </a:r>
          </a:p>
          <a:p>
            <a:pPr marL="0" marR="0" lvl="0" indent="0" eaLnBrk="0" fontAlgn="base" hangingPunct="0">
              <a:lnSpc>
                <a:spcPct val="115000"/>
              </a:lnSpc>
              <a:spcBef>
                <a:spcPts val="0"/>
              </a:spcBef>
              <a:spcAft>
                <a:spcPts val="0"/>
              </a:spcAft>
              <a:buSzPts val="120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Symbol" panose="05050102010706020507" pitchFamily="18" charset="2"/>
              </a:rPr>
              <a:t>Stages of Discipleship</a:t>
            </a:r>
            <a:r>
              <a:rPr lang="en-US" sz="1800" dirty="0">
                <a:effectLst/>
                <a:latin typeface="Arial" panose="020B0604020202020204" pitchFamily="34" charset="0"/>
                <a:ea typeface="Times New Roman" panose="02020603050405020304" pitchFamily="18" charset="0"/>
                <a:cs typeface="Symbol" panose="05050102010706020507" pitchFamily="18" charset="2"/>
              </a:rPr>
              <a:t>…represents a milestone for the spiritual seeker where he makes a strong commitment to the path for inner transformation </a:t>
            </a:r>
          </a:p>
          <a:p>
            <a:pPr marL="0" marR="0" lvl="0" indent="0" eaLnBrk="0" fontAlgn="base" hangingPunct="0">
              <a:lnSpc>
                <a:spcPct val="115000"/>
              </a:lnSpc>
              <a:spcBef>
                <a:spcPts val="0"/>
              </a:spcBef>
              <a:spcAft>
                <a:spcPts val="0"/>
              </a:spcAft>
              <a:buSzPts val="120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Symbol" panose="05050102010706020507" pitchFamily="18" charset="2"/>
              </a:rPr>
              <a:t>Path of Initiation</a:t>
            </a:r>
            <a:r>
              <a:rPr lang="en-US" sz="1800" dirty="0">
                <a:effectLst/>
                <a:latin typeface="Arial" panose="020B0604020202020204" pitchFamily="34" charset="0"/>
                <a:ea typeface="Times New Roman" panose="02020603050405020304" pitchFamily="18" charset="0"/>
                <a:cs typeface="Symbol" panose="05050102010706020507" pitchFamily="18" charset="2"/>
              </a:rPr>
              <a:t>…these are rare events that happen for the individual where he is confronted with a crisis and must make a paradigm shift to a new expanded awareness.</a:t>
            </a: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endParaRPr lang="en-US" sz="1800" kern="1200" dirty="0">
              <a:solidFill>
                <a:srgbClr val="000000"/>
              </a:solidFill>
              <a:effectLst/>
              <a:latin typeface="Arial" panose="020B0604020202020204" pitchFamily="34" charset="0"/>
              <a:ea typeface="Times New Roman" panose="02020603050405020304" pitchFamily="18" charset="0"/>
            </a:endParaRPr>
          </a:p>
          <a:p>
            <a:r>
              <a:rPr lang="en-US" sz="1800" kern="1200" dirty="0">
                <a:solidFill>
                  <a:srgbClr val="000000"/>
                </a:solidFill>
                <a:effectLst/>
                <a:latin typeface="Arial" panose="020B0604020202020204" pitchFamily="34" charset="0"/>
                <a:ea typeface="Times New Roman" panose="02020603050405020304" pitchFamily="18" charset="0"/>
              </a:rPr>
              <a:t> I’ll discuss each of these paths in some detail - separately.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Mystical Path</a:t>
            </a:r>
          </a:p>
          <a:p>
            <a:pPr eaLnBrk="0" fontAlgn="base" hangingPunct="0"/>
            <a:endParaRPr lang="en-US" sz="1200" kern="1200" dirty="0">
              <a:solidFill>
                <a:schemeClr val="tx1"/>
              </a:solidFill>
              <a:effectLst/>
              <a:latin typeface="+mn-lt"/>
              <a:ea typeface="+mn-ea"/>
              <a:cs typeface="+mn-cs"/>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The path of the Mystic is one of aspiration and devotion to a person, cause, or ideal. Typically, they can be found among the religious and devoted people and may remain in this state for many lifetimes. They can also be artists, poets, and architects.</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primary characteristics of a Mystic: </a:t>
            </a:r>
          </a:p>
          <a:p>
            <a:pPr marL="342900" marR="0" lvl="0" indent="-342900">
              <a:lnSpc>
                <a:spcPct val="115000"/>
              </a:lnSpc>
              <a:spcBef>
                <a:spcPts val="0"/>
              </a:spcBef>
              <a:spcAft>
                <a:spcPts val="0"/>
              </a:spcAft>
              <a:buSzPts val="1200"/>
              <a:buFont typeface="Symbol" panose="05050102010706020507" pitchFamily="18" charset="2"/>
              <a:buChar char=""/>
            </a:pP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person sees the vision, can reach higher realms of consciousness, but NOT KNOW necessarily how to describe it, how to return to it….and does NOT necessarily want to know what it is about.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usually emotionally focused vs. mentally….I’ll talk more about this difference later</a:t>
            </a:r>
            <a:endPar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nSpc>
                <a:spcPct val="115000"/>
              </a:lnSpc>
              <a:spcBef>
                <a:spcPts val="0"/>
              </a:spcBef>
              <a:spcAft>
                <a:spcPts val="0"/>
              </a:spcAft>
              <a:buFont typeface="Arial" panose="020B0604020202020204" pitchFamily="34" charset="0"/>
              <a:buChar char="•"/>
            </a:pPr>
            <a:endParaRPr lang="en-US" sz="1100" kern="1200" dirty="0">
              <a:solidFill>
                <a:srgbClr val="000000"/>
              </a:solidFill>
              <a:effectLst/>
              <a:latin typeface="Arial" panose="020B0604020202020204" pitchFamily="34" charset="0"/>
              <a:ea typeface="Times New Roman" panose="02020603050405020304" pitchFamily="18" charset="0"/>
            </a:endParaRPr>
          </a:p>
          <a:p>
            <a:pPr marL="171450" marR="0" lvl="0" indent="-171450">
              <a:lnSpc>
                <a:spcPct val="115000"/>
              </a:lnSpc>
              <a:spcBef>
                <a:spcPts val="0"/>
              </a:spcBef>
              <a:spcAft>
                <a:spcPts val="0"/>
              </a:spcAft>
              <a:buSzPct val="150000"/>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rPr>
              <a:t>Eventually a lifetime will come where the mystic will want to expand his consciousness and want </a:t>
            </a:r>
            <a:r>
              <a:rPr lang="en-US" sz="1100" b="1" u="sng" kern="1200" dirty="0">
                <a:solidFill>
                  <a:srgbClr val="000000"/>
                </a:solidFill>
                <a:effectLst/>
                <a:latin typeface="Arial" panose="020B0604020202020204" pitchFamily="34" charset="0"/>
                <a:ea typeface="Times New Roman" panose="02020603050405020304" pitchFamily="18" charset="0"/>
              </a:rPr>
              <a:t>to know about</a:t>
            </a:r>
            <a:r>
              <a:rPr lang="en-US" sz="1100" kern="1200" dirty="0">
                <a:solidFill>
                  <a:srgbClr val="000000"/>
                </a:solidFill>
                <a:effectLst/>
                <a:latin typeface="Arial" panose="020B0604020202020204" pitchFamily="34" charset="0"/>
                <a:ea typeface="Times New Roman" panose="02020603050405020304" pitchFamily="18" charset="0"/>
              </a:rPr>
              <a:t> his path. This will draw the him onto the Probationary Path….the path of purification.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800" b="1" dirty="0">
                <a:effectLst/>
                <a:latin typeface="Arial" panose="020B0604020202020204" pitchFamily="34" charset="0"/>
                <a:ea typeface="Calibri" panose="020F0502020204030204" pitchFamily="34" charset="0"/>
              </a:rPr>
              <a:t>The </a:t>
            </a:r>
            <a:r>
              <a:rPr lang="en-US" sz="1800" b="1" kern="1200" dirty="0">
                <a:solidFill>
                  <a:srgbClr val="000000"/>
                </a:solidFill>
                <a:effectLst/>
                <a:latin typeface="Arial" panose="020B0604020202020204" pitchFamily="34" charset="0"/>
                <a:ea typeface="Calibri" panose="020F0502020204030204" pitchFamily="34" charset="0"/>
              </a:rPr>
              <a:t>Probationary Path</a:t>
            </a:r>
          </a:p>
          <a:p>
            <a:endParaRPr lang="en-US" sz="1200" b="1" kern="1200" dirty="0">
              <a:solidFill>
                <a:schemeClr val="tx1"/>
              </a:solidFill>
              <a:effectLst/>
              <a:latin typeface="+mn-lt"/>
              <a:ea typeface="+mn-ea"/>
              <a:cs typeface="+mn-cs"/>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“probationary” in the sense of how your higher Self the Soul might evaluate and guide your growth.  From an esoteric viewpoint,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undoubtedly the most difficult process to go through</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this stage, the Soul desires the lower Personality and consciousness to grow and expand. He will take the first serious steps for treading the Spiritual Path by beginning to demonstrate control over the basic tendencies of his emotional nature and physical cravings. </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Thru the Soul’s urging, (i.e. through impressions and dreams), the probationer might be inclined to take him or herself outside of his comfort zone, and take risks, such as overcoming an addictive habit, or facing a fear in an effort to grow spiritually. This is indicative of learning responsibility and practicing self-control of thoughts, feelings and actions, which pave the way toward preparation of greater expansions of consciousness and service. Mastery of lower tendencies, such as, overcoming glamours is an ongoing process of purification, which can last lifetimes. </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this time, the student also begins spiritual study and meditation.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Meditation will aid in balancing and integrating the mind into expressing Soul qualities and “right thinking”. I’ll get to the importance of meditation and being the Observer in November’s talk.</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in essence, the Probationary Path is a time of purification; for establishing a calmness in the lower vehicles and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beginning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demonstrate control over:</a:t>
            </a:r>
          </a:p>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 thoughts and determine one’s motives</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Astral / Emotional– including emotional desires, negating reactivity and urges</a:t>
            </a:r>
            <a:endPar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rPr>
              <a:t>Physical – eliminating gluttony, cravings, drink and any addictions.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eaLnBrk="0" fontAlgn="base" hangingPunct="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Purification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While still on the subject of the Probationary Path, I want to go a little deeper into the a key concept for the spiritual journey namely Purification. </a:t>
            </a:r>
            <a:r>
              <a:rPr lang="en-US" sz="1800" kern="1200" dirty="0">
                <a:solidFill>
                  <a:srgbClr val="000000"/>
                </a:solidFill>
                <a:effectLst/>
                <a:latin typeface="Arial" panose="020B0604020202020204" pitchFamily="34" charset="0"/>
                <a:ea typeface="Times New Roman" panose="02020603050405020304" pitchFamily="18" charset="0"/>
              </a:rPr>
              <a:t>It is a continual process you will be dealing with right up to the 4</a:t>
            </a:r>
            <a:r>
              <a:rPr lang="en-US" sz="1800" kern="1200" baseline="30000" dirty="0">
                <a:solidFill>
                  <a:srgbClr val="000000"/>
                </a:solidFill>
                <a:effectLst/>
                <a:latin typeface="Arial" panose="020B0604020202020204" pitchFamily="34" charset="0"/>
                <a:ea typeface="Times New Roman" panose="02020603050405020304" pitchFamily="18" charset="0"/>
              </a:rPr>
              <a:t>th</a:t>
            </a:r>
            <a:r>
              <a:rPr lang="en-US" sz="1800" kern="1200" dirty="0">
                <a:solidFill>
                  <a:srgbClr val="000000"/>
                </a:solidFill>
                <a:effectLst/>
                <a:latin typeface="Arial" panose="020B0604020202020204" pitchFamily="34" charset="0"/>
                <a:ea typeface="Times New Roman" panose="02020603050405020304" pitchFamily="18" charset="0"/>
              </a:rPr>
              <a:t> Initiation.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During this time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you will confronting negative thoughts and tendencies as they appear in your consciousness….because after all you are purifying your mind and astral body of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anything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is NOT of the Soul’s nature, including glamours and illusions.</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Specifically, these would be any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limiting energies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unconscious tendencies, such as anger, selfishness and fear that keeps you from being harmless or for experiencing Oneness and a full alignment or integration with the Soul.</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Together, these limiting energies constitute a tendency to do harm to others and the environment…..I’m not talking just about direct means of harm, but subtle things such as avarice, selfish behavior, passive-aggressive attitude, deception, lying, lack of kindness or compassion;</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I’m in it for me, my family only”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Political Party, nation or race”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etc.  </a:t>
            </a:r>
          </a:p>
          <a:p>
            <a:pPr marL="342900" marR="0" lvl="0" indent="-342900" eaLnBrk="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These are all examples of the Personality acting separately from the Soul’s consciousness.</a:t>
            </a:r>
          </a:p>
          <a:p>
            <a:pPr marL="0" marR="0" lvl="0" indent="0" eaLnBrk="0" fontAlgn="base" hangingPunct="0">
              <a:lnSpc>
                <a:spcPct val="115000"/>
              </a:lnSpc>
              <a:spcBef>
                <a:spcPts val="0"/>
              </a:spcBef>
              <a:spcAft>
                <a:spcPts val="0"/>
              </a:spcAft>
              <a:buSzPts val="1200"/>
              <a:buFont typeface="Symbol" panose="05050102010706020507" pitchFamily="18" charset="2"/>
              <a:buNone/>
              <a:tabLst>
                <a:tab pos="457200" algn="l"/>
              </a:tabLst>
            </a:pP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a Probationer, the Personality is working in the subtle realms to help offset harmful energies with the opposite energy, for example selfishness is replaced with cooperation, goodwill, or harmlessness.</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60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a Probationer, you are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building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have a newly acquired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sense of responsibility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This is one of the first evidences of Soul contact. Here, you are practicing self-control over thoughts, feelings, and actions which pave the way towards preparation of greater expansions of consciousness, and service. </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Building involves: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Learning Self control in thought and deed, e.g. overcoming of addictions and taming a reactive nature.</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Become aware of forces/energies around you and responsibly working with them.</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sensitivity to the inner world and higher planes…general obedience to impulses from the Soul.</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60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Begin to trace the origin of deep anxieties, e.g. fears and anger.</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Time factor for integration &amp; purification…..?</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Probationary Path ends, approximately with what is called the 1</a:t>
            </a:r>
            <a:r>
              <a:rPr lang="en-US" sz="18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Initiation. This initiation has to do with a birth of love for humanity in the heart.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 go deeper into to the first two “Spiritual Initiations” in the March class.</a:t>
            </a:r>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a:p>
        </p:txBody>
      </p:sp>
    </p:spTree>
    <p:extLst>
      <p:ext uri="{BB962C8B-B14F-4D97-AF65-F5344CB8AC3E}">
        <p14:creationId xmlns:p14="http://schemas.microsoft.com/office/powerpoint/2010/main" val="300017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fontAlgn="base" hangingPunct="0">
              <a:lnSpc>
                <a:spcPct val="115000"/>
              </a:lnSpc>
              <a:spcBef>
                <a:spcPts val="0"/>
              </a:spcBef>
              <a:spcAft>
                <a:spcPts val="600"/>
              </a:spcAft>
            </a:pPr>
            <a:r>
              <a:rPr lang="en-US" sz="1100" b="1" kern="1200" dirty="0">
                <a:solidFill>
                  <a:srgbClr val="000000"/>
                </a:solidFill>
                <a:effectLst/>
                <a:latin typeface="Arial" panose="020B0604020202020204" pitchFamily="34" charset="0"/>
                <a:ea typeface="Times New Roman" panose="02020603050405020304" pitchFamily="18" charset="0"/>
              </a:rPr>
              <a:t>Path of Discipleship or Esotericism</a:t>
            </a:r>
          </a:p>
          <a:p>
            <a:pPr marL="0" marR="0" fontAlgn="base" hangingPunct="0">
              <a:lnSpc>
                <a:spcPct val="115000"/>
              </a:lnSpc>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0">
              <a:lnSpc>
                <a:spcPct val="115000"/>
              </a:lnSpc>
              <a:spcBef>
                <a:spcPts val="0"/>
              </a:spcBef>
              <a:spcAft>
                <a:spcPts val="0"/>
              </a:spcAft>
              <a:buClrTx/>
              <a:buSzTx/>
              <a:buFontTx/>
              <a:buNone/>
              <a:tabLst/>
              <a:defRP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Probationary path, the probationer has begun the purification process of his lower 3-Fold nature. The “aspirant” will continue the purification process, but he will </a:t>
            </a:r>
            <a:r>
              <a:rPr lang="en-US"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 to</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willfully control</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his aberrant energies….He is still pulled by forces and energies, such as anger, desire, and selfishness, which are difficult to control, and often have an unknown and deep-seated origin, but he is learning to stabilize his consciousness. </a:t>
            </a:r>
          </a:p>
          <a:p>
            <a:pPr marL="171450" marR="0" lvl="0" indent="-171450" algn="l" defTabSz="914400" rtl="0" eaLnBrk="1" fontAlgn="base" latinLnBrk="0" hangingPunct="0">
              <a:lnSpc>
                <a:spcPct val="115000"/>
              </a:lnSpc>
              <a:spcBef>
                <a:spcPts val="0"/>
              </a:spcBef>
              <a:spcAft>
                <a:spcPts val="0"/>
              </a:spcAft>
              <a:buClrTx/>
              <a:buSzTx/>
              <a:buFont typeface="Arial" panose="020B0604020202020204" pitchFamily="34" charset="0"/>
              <a:buChar char="•"/>
              <a:tabLst/>
              <a:defRP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here: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 to the 3</a:t>
            </a:r>
            <a:r>
              <a:rPr lang="en-US" sz="18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Initiation, the individual is astrally polarized, NOT Mentally. i.e. the Personality has many personal drives to offset.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fontAlgn="base" hangingPunct="0">
              <a:lnSpc>
                <a:spcPct val="115000"/>
              </a:lnSpc>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0">
              <a:lnSpc>
                <a:spcPct val="115000"/>
              </a:lnSpc>
              <a:spcBef>
                <a:spcPts val="0"/>
              </a:spcBef>
              <a:spcAft>
                <a:spcPts val="0"/>
              </a:spcAft>
              <a:buClrTx/>
              <a:buSzPts val="1200"/>
              <a:buFont typeface="Symbol" panose="05050102010706020507" pitchFamily="18" charset="2"/>
              <a:buChar char=""/>
              <a:tabLst>
                <a:tab pos="457200" algn="l"/>
              </a:tabLst>
              <a:defRP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path of “discipleship”, the individual takes on a more serious tone and is committed towards deepening his spiritual work of Soul-Integration. Note,  the disciple must muster his courage to face and transform his own lower energies.</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disciple’s Personality is evolving and entering into a new and wider field of awareness, relationships, responsibilities, and influence.</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 life is characterized by a shift </a:t>
            </a:r>
            <a:r>
              <a:rPr lang="en-US"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from</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emotionally focused polarity in the mind of the Personality to a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mental-mindful focus</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this stage, a considerable  measure of control is established over the emotional and reactionary tendencies.</a:t>
            </a:r>
          </a:p>
          <a:p>
            <a:pPr marL="342900" marR="0" lvl="0" indent="-34290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200" i="1" u="sng"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Through meditation and allowing Buddhi to replace the reactive energies of the astral body. [CHART] </a:t>
            </a:r>
          </a:p>
          <a:p>
            <a:pPr marL="0" marR="0" lvl="0" indent="0" fontAlgn="base" hangingPunct="0">
              <a:lnSpc>
                <a:spcPct val="115000"/>
              </a:lnSpc>
              <a:spcBef>
                <a:spcPts val="0"/>
              </a:spcBef>
              <a:spcAft>
                <a:spcPts val="0"/>
              </a:spcAft>
              <a:buSzPts val="1200"/>
              <a:buFont typeface="Symbol" panose="05050102010706020507" pitchFamily="18" charset="2"/>
              <a:buNone/>
              <a:tabLst>
                <a:tab pos="457200" algn="l"/>
              </a:tabLst>
            </a:pP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On the path of Discipleship the disciple is learning to be focused on mental levels. While this occurs, the Antahkarana is being built, to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create a bridge that will connect the Concrete Mind to the Spiritual Triad.  See [CHART] </a:t>
            </a:r>
            <a:r>
              <a:rPr lang="en-US" sz="1800" b="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 dotted line.</a:t>
            </a:r>
            <a:r>
              <a:rPr lang="en-US" sz="1800" b="0" u="none"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a:t>
            </a:r>
            <a:r>
              <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disciple is learning to create and express thoughtforms with purpose and intentionally. He is learning to expand his mind using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techniques</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628650" marR="0" indent="-171450" eaLnBrk="0" fontAlgn="base" hangingPunct="0">
              <a:lnSpc>
                <a:spcPct val="115000"/>
              </a:lnSpc>
              <a:spcBef>
                <a:spcPts val="0"/>
              </a:spcBef>
              <a:spcAft>
                <a:spcPts val="0"/>
              </a:spcAft>
              <a:buFont typeface="Wingdings" panose="05000000000000000000" pitchFamily="2" charset="2"/>
              <a:buChar char="Ø"/>
            </a:pP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will review </a:t>
            </a:r>
            <a:r>
              <a:rPr lang="en-US" sz="1100" b="1"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Techniques</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November’s Meditation /Becoming Observer talk</a:t>
            </a:r>
            <a:r>
              <a:rPr lang="en-US" sz="1100" i="1"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 handout.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Disciple will deepen his/her spiritual studies to know the inner Self better. Development of the intuition, discernment and discrimination in consciousness is ongoing.</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fontAlgn="base" hangingPunct="0">
              <a:lnSpc>
                <a:spcPct val="115000"/>
              </a:lnSpc>
              <a:spcBef>
                <a:spcPts val="0"/>
              </a:spcBef>
              <a:spcAft>
                <a:spcPts val="60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Stages of Discipleship – D.K. enumerates 6 distinct stages in attainment that culminate in expansions of consciousness. …I’ll discuss these in detail in the class in March.</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fontAlgn="base" hangingPunct="0">
              <a:lnSpc>
                <a:spcPct val="115000"/>
              </a:lnSpc>
              <a:spcBef>
                <a:spcPts val="0"/>
              </a:spcBef>
              <a:spcAft>
                <a:spcPts val="60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major spiritual Goal for disciple is the 2</a:t>
            </a:r>
            <a:r>
              <a:rPr lang="en-US" sz="11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Initiation as he learns to willfully control ALL of his lower desires and tendencies. As D.K. says in A Treatise of White Magic:….</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“Kill out all desire!”</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fontAlgn="base" hangingPunct="0">
              <a:lnSpc>
                <a:spcPct val="115000"/>
              </a:lnSpc>
              <a:spcBef>
                <a:spcPts val="0"/>
              </a:spcBef>
              <a:spcAft>
                <a:spcPts val="0"/>
              </a:spcAft>
              <a:buSzPts val="1200"/>
              <a:buFont typeface="Symbol" panose="05050102010706020507" pitchFamily="18" charset="2"/>
              <a:buChar char=""/>
              <a:tabLst>
                <a:tab pos="457200" algn="l"/>
              </a:tabLst>
            </a:pPr>
            <a:endParaRPr lang="en-US" sz="1800" kern="1200" dirty="0">
              <a:solidFill>
                <a:srgbClr val="000000"/>
              </a:solidFill>
              <a:effectLst/>
              <a:latin typeface="Arial" panose="020B0604020202020204" pitchFamily="34" charset="0"/>
              <a:ea typeface="Times New Roman" panose="02020603050405020304" pitchFamily="18" charset="0"/>
            </a:endParaRPr>
          </a:p>
          <a:p>
            <a:pPr marL="342900" marR="0" lvl="0" indent="-342900" fontAlgn="base" hangingPunct="0">
              <a:lnSpc>
                <a:spcPct val="115000"/>
              </a:lnSpc>
              <a:spcBef>
                <a:spcPts val="0"/>
              </a:spcBef>
              <a:spcAft>
                <a:spcPts val="0"/>
              </a:spcAft>
              <a:buSzPts val="1200"/>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rPr>
              <a:t>In summary for the Path of Discipleship:</a:t>
            </a:r>
          </a:p>
          <a:p>
            <a:pPr marL="800100" marR="0" lvl="1" indent="-342900" fontAlgn="base" hangingPunct="0">
              <a:lnSpc>
                <a:spcPct val="115000"/>
              </a:lnSpc>
              <a:spcBef>
                <a:spcPts val="0"/>
              </a:spcBef>
              <a:spcAft>
                <a:spcPts val="0"/>
              </a:spcAft>
              <a:buSzPts val="1200"/>
              <a:buFont typeface="Courier New" panose="02070309020205020404" pitchFamily="49" charset="0"/>
              <a:buChar char="o"/>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are deepening the practice of embodying Soul values, e.g. cooperation, goodwill (love-wisdom) and harmlessness.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914400" marR="0" fontAlgn="base" hangingPunct="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an understanding of the meaning and difference of loving and the </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to love</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is akin to connecting the heart and mind together for service.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fontAlgn="base" hangingPunct="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Buddhi is gradually replacing a reactive emotional-ASTRAL nature.  [CHART]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fontAlgn="base" hangingPunct="0">
              <a:lnSpc>
                <a:spcPct val="115000"/>
              </a:lnSpc>
              <a:spcBef>
                <a:spcPts val="0"/>
              </a:spcBef>
              <a:spcAft>
                <a:spcPts val="6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Based on success of your inner planes work and own purification, you may also be recognized by Masters / Guides that you are part of an inner planes group or Ashram for implementing the Plan.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rPr>
              <a:t>Stages of Personality Integration  [HAVE DIAGRAM IN HAND]</a:t>
            </a:r>
          </a:p>
          <a:p>
            <a:pPr marL="0" marR="0">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600"/>
              </a:spcAft>
            </a:pPr>
            <a:r>
              <a:rPr lang="en-US" sz="1100" dirty="0">
                <a:effectLst/>
                <a:latin typeface="Arial" panose="020B0604020202020204" pitchFamily="34" charset="0"/>
                <a:ea typeface="Times New Roman" panose="02020603050405020304" pitchFamily="18" charset="0"/>
              </a:rPr>
              <a:t>[CHART] + RECAP with Explanation</a:t>
            </a:r>
          </a:p>
          <a:p>
            <a:pPr marL="0" marR="0">
              <a:lnSpc>
                <a:spcPct val="115000"/>
              </a:lnSpc>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Before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 individual t</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akes</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higher</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initiations</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Soul and</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liberation,</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must</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accomplished at a minimum, the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following</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conditions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consciousness:</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pPr>
            <a:r>
              <a:rPr lang="en-US" sz="1100" dirty="0">
                <a:effectLst/>
                <a:latin typeface="Arial" panose="020B0604020202020204" pitchFamily="34" charset="0"/>
                <a:ea typeface="Calibri" panose="020F0502020204030204" pitchFamily="34" charset="0"/>
                <a:cs typeface="Arial" panose="020B0604020202020204" pitchFamily="34" charset="0"/>
              </a:rPr>
              <a:t>Bring the lower mental, emotional, and physical vehicles into an alignment with the Soul – as an integrated whole.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3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Arial" panose="020B0604020202020204" pitchFamily="34" charset="0"/>
              </a:rPr>
              <a:t>The matter of the lower three vehicles is replaced with the higher corresponding energies of the Spiritual Triad. [CHART] , namely Buddhi + Manas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3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rPr>
              <a:t>State percentage of matter replacement and Soul Infusion of lower 3 vehicles:</a:t>
            </a:r>
            <a:endParaRPr lang="en-US" sz="1100" dirty="0">
              <a:effectLst/>
              <a:latin typeface="Arial" panose="020B0604020202020204" pitchFamily="34" charset="0"/>
              <a:ea typeface="Calibri" panose="020F0502020204030204" pitchFamily="34" charset="0"/>
            </a:endParaRPr>
          </a:p>
          <a:p>
            <a:pPr marL="171450" indent="-171450">
              <a:spcBef>
                <a:spcPts val="0"/>
              </a:spcBef>
              <a:spcAft>
                <a:spcPts val="0"/>
              </a:spcAft>
              <a:buFont typeface="Arial" panose="020B0604020202020204" pitchFamily="34" charset="0"/>
              <a:buChar char="•"/>
            </a:pPr>
            <a:endParaRPr lang="en-US" dirty="0">
              <a:effectLst/>
            </a:endParaRPr>
          </a:p>
          <a:p>
            <a:pPr marL="1085850" marR="0" lvl="2" indent="-171450">
              <a:lnSpc>
                <a:spcPct val="115000"/>
              </a:lnSpc>
              <a:spcBef>
                <a:spcPts val="0"/>
              </a:spcBef>
              <a:spcAft>
                <a:spcPts val="3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1</a:t>
            </a:r>
            <a:r>
              <a:rPr lang="en-US" sz="1100" baseline="30000" dirty="0">
                <a:effectLst/>
                <a:latin typeface="Arial" panose="020B0604020202020204" pitchFamily="34" charset="0"/>
                <a:ea typeface="Calibri" panose="020F0502020204030204" pitchFamily="34" charset="0"/>
                <a:cs typeface="Arial" panose="020B0604020202020204" pitchFamily="34" charset="0"/>
              </a:rPr>
              <a:t>st</a:t>
            </a:r>
            <a:r>
              <a:rPr lang="en-US" sz="1100" dirty="0">
                <a:effectLst/>
                <a:latin typeface="Arial" panose="020B0604020202020204" pitchFamily="34" charset="0"/>
                <a:ea typeface="Calibri" panose="020F0502020204030204" pitchFamily="34" charset="0"/>
                <a:cs typeface="Arial" panose="020B0604020202020204" pitchFamily="34" charset="0"/>
              </a:rPr>
              <a:t> Initiation – 25%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nSpc>
                <a:spcPct val="115000"/>
              </a:lnSpc>
              <a:spcBef>
                <a:spcPts val="0"/>
              </a:spcBef>
              <a:spcAft>
                <a:spcPts val="3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2</a:t>
            </a:r>
            <a:r>
              <a:rPr lang="en-US" sz="1100" baseline="30000" dirty="0">
                <a:effectLst/>
                <a:latin typeface="Arial" panose="020B0604020202020204" pitchFamily="34" charset="0"/>
                <a:ea typeface="Calibri" panose="020F0502020204030204" pitchFamily="34" charset="0"/>
                <a:cs typeface="Arial" panose="020B0604020202020204" pitchFamily="34" charset="0"/>
              </a:rPr>
              <a:t>nd</a:t>
            </a:r>
            <a:r>
              <a:rPr lang="en-US" sz="1100" dirty="0">
                <a:effectLst/>
                <a:latin typeface="Arial" panose="020B0604020202020204" pitchFamily="34" charset="0"/>
                <a:ea typeface="Calibri" panose="020F0502020204030204" pitchFamily="34" charset="0"/>
                <a:cs typeface="Arial" panose="020B0604020202020204" pitchFamily="34" charset="0"/>
              </a:rPr>
              <a:t> initiation – 50%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nSpc>
                <a:spcPct val="115000"/>
              </a:lnSpc>
              <a:spcBef>
                <a:spcPts val="0"/>
              </a:spcBef>
              <a:spcAft>
                <a:spcPts val="3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rPr>
              <a:t>3</a:t>
            </a:r>
            <a:r>
              <a:rPr lang="en-US" sz="1100" baseline="30000" dirty="0">
                <a:effectLst/>
                <a:latin typeface="Arial" panose="020B0604020202020204" pitchFamily="34" charset="0"/>
                <a:ea typeface="Calibri" panose="020F0502020204030204" pitchFamily="34" charset="0"/>
              </a:rPr>
              <a:t>rd</a:t>
            </a:r>
            <a:r>
              <a:rPr lang="en-US" sz="1100" dirty="0">
                <a:effectLst/>
                <a:latin typeface="Arial" panose="020B0604020202020204" pitchFamily="34" charset="0"/>
                <a:ea typeface="Calibri" panose="020F0502020204030204" pitchFamily="34" charset="0"/>
              </a:rPr>
              <a:t> Initiation – 75%</a:t>
            </a:r>
          </a:p>
        </p:txBody>
      </p:sp>
      <p:sp>
        <p:nvSpPr>
          <p:cNvPr id="4" name="Slide Number Placeholder 3"/>
          <p:cNvSpPr>
            <a:spLocks noGrp="1"/>
          </p:cNvSpPr>
          <p:nvPr>
            <p:ph type="sldNum" sz="quarter" idx="10"/>
          </p:nvPr>
        </p:nvSpPr>
        <p:spPr/>
        <p:txBody>
          <a:bodyPr/>
          <a:lstStyle/>
          <a:p>
            <a:fld id="{7FFA9564-7ACA-4779-B4DE-DB48D22ECA0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rPr>
              <a:t>Quote from Gibran on the Soul</a:t>
            </a:r>
          </a:p>
          <a:p>
            <a:pPr marL="0" marR="0">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100" i="1" dirty="0">
                <a:effectLst/>
                <a:latin typeface="Arial" panose="020B0604020202020204" pitchFamily="34" charset="0"/>
                <a:ea typeface="Calibri" panose="020F0502020204030204" pitchFamily="34" charset="0"/>
              </a:rPr>
              <a:t>“Say not, I have found the path of the Soul.  Say rather, I have found the Soul walking upon my path. </a:t>
            </a:r>
          </a:p>
          <a:p>
            <a:pPr marL="0" marR="0">
              <a:lnSpc>
                <a:spcPct val="115000"/>
              </a:lnSpc>
              <a:spcBef>
                <a:spcPts val="0"/>
              </a:spcBef>
              <a:spcAft>
                <a:spcPts val="0"/>
              </a:spcAft>
            </a:pPr>
            <a:r>
              <a:rPr lang="en-US" sz="1100" i="1" dirty="0">
                <a:effectLst/>
                <a:latin typeface="Arial" panose="020B0604020202020204" pitchFamily="34" charset="0"/>
                <a:ea typeface="Calibri" panose="020F0502020204030204" pitchFamily="34" charset="0"/>
              </a:rPr>
              <a:t>For the Soul walks upon all paths. </a:t>
            </a:r>
          </a:p>
          <a:p>
            <a:pPr marL="0" marR="0">
              <a:lnSpc>
                <a:spcPct val="115000"/>
              </a:lnSpc>
              <a:spcBef>
                <a:spcPts val="0"/>
              </a:spcBef>
              <a:spcAft>
                <a:spcPts val="0"/>
              </a:spcAft>
            </a:pPr>
            <a:r>
              <a:rPr lang="en-US" sz="1100" i="1" dirty="0">
                <a:effectLst/>
                <a:latin typeface="Arial" panose="020B0604020202020204" pitchFamily="34" charset="0"/>
                <a:ea typeface="Calibri" panose="020F0502020204030204" pitchFamily="34" charset="0"/>
              </a:rPr>
              <a:t>The Soul walks not upon a line, neither does it grow like a reed. The Soul unfolds itself, like a lotus of countless petals.”</a:t>
            </a:r>
          </a:p>
        </p:txBody>
      </p:sp>
      <p:sp>
        <p:nvSpPr>
          <p:cNvPr id="4" name="Slide Number Placeholder 3"/>
          <p:cNvSpPr>
            <a:spLocks noGrp="1"/>
          </p:cNvSpPr>
          <p:nvPr>
            <p:ph type="sldNum" sz="quarter" idx="10"/>
          </p:nvPr>
        </p:nvSpPr>
        <p:spPr/>
        <p:txBody>
          <a:bodyPr/>
          <a:lstStyle/>
          <a:p>
            <a:fld id="{7FFA9564-7ACA-4779-B4DE-DB48D22ECA08}" type="slidenum">
              <a:rPr lang="en-US" smtClean="0"/>
              <a:pPr/>
              <a:t>17</a:t>
            </a:fld>
            <a:endParaRPr lang="en-US"/>
          </a:p>
        </p:txBody>
      </p:sp>
    </p:spTree>
    <p:extLst>
      <p:ext uri="{BB962C8B-B14F-4D97-AF65-F5344CB8AC3E}">
        <p14:creationId xmlns:p14="http://schemas.microsoft.com/office/powerpoint/2010/main" val="1497965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eaLnBrk="0" fontAlgn="base" hangingPunct="0">
              <a:lnSpc>
                <a:spcPct val="115000"/>
              </a:lnSpc>
              <a:spcBef>
                <a:spcPts val="0"/>
              </a:spcBef>
              <a:spcAft>
                <a:spcPts val="6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a:t>
            </a: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phases</a:t>
            </a: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spiritual</a:t>
            </a:r>
            <a:r>
              <a:rPr lang="en-US"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path</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disciple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becomes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1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nitiate</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his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 and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threefold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vehicles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have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already</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been</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brought</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into</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rapport</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some time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dominated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6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Before,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balancing</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emotional-reactive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astral</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body.</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must</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deal</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directly</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illusion,</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reconcile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these in his mental nature.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These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represent</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obstacles or</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hindrances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he must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overcome in his mind to progress on the Path.</a:t>
            </a:r>
          </a:p>
          <a:p>
            <a:pPr marL="0" marR="0" eaLnBrk="0" fontAlgn="base" hangingPunct="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 its own plane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reconciles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pairs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opposites</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around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illusion.</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this to happen, the Personality must be well developed and integrated with the Soul. The mind becomes the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burning</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ground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battlefield</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transformation.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w</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hat is working out in the mind?</a:t>
            </a:r>
          </a:p>
          <a:p>
            <a:pPr marL="0" marR="0">
              <a:lnSpc>
                <a:spcPct val="115000"/>
              </a:lnSpc>
              <a:spcBef>
                <a:spcPts val="0"/>
              </a:spcBef>
              <a:spcAft>
                <a:spcPts val="3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Reconciling dark tendencies in the mind.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the dualities clearly in mind, it dawns on the disciple to realize his </a:t>
            </a:r>
            <a:r>
              <a:rPr lang="en-US" sz="11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struggle is between his own selfish will and that of the higher Divine Will</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He chooses to stand in spiritual being with the Will of the Higher Self.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this stage, he probably is already sensing the Monadic pull and </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must use discrimination and dispassion in his mind to control all illusion.</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300"/>
              </a:spcAft>
              <a:buFont typeface="Courier New" panose="02070309020205020404" pitchFamily="49" charset="0"/>
              <a:buChar char="o"/>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is aware of the Dweller. He still has an attraction to matter and form, but he recognizes the pulls of both, and that he stands in consciousness between the two great forces.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Font typeface="Symbol" panose="05050102010706020507" pitchFamily="18" charset="2"/>
              <a:buChar char=""/>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Since the disciple has been meditating for some time, the reconciliation of the</a:t>
            </a: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pairs of opposites is accelerated by the his contact with the Buddhi energy as it replacing the lower astral matter.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Advancing on the Path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Keep in mind, the disciple is developing a mental orientation and becoming the Observer of thoughts, feelings and sensations.</a:t>
            </a:r>
            <a:endParaRPr lang="en-US" sz="1200" kern="1200" dirty="0">
              <a:solidFill>
                <a:schemeClr val="tx1"/>
              </a:solidFill>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rPr>
              <a:t>Once he acknowledges an energy to change, a transformation or initiation in consciousness </a:t>
            </a:r>
            <a:r>
              <a:rPr lang="en-US" sz="1100" u="sng" kern="1200" dirty="0">
                <a:solidFill>
                  <a:srgbClr val="000000"/>
                </a:solidFill>
                <a:effectLst/>
                <a:latin typeface="Arial" panose="020B0604020202020204" pitchFamily="34" charset="0"/>
                <a:ea typeface="Times New Roman" panose="02020603050405020304" pitchFamily="18" charset="0"/>
              </a:rPr>
              <a:t>can take place</a:t>
            </a:r>
            <a:r>
              <a:rPr lang="en-US" sz="1100" kern="1200" dirty="0">
                <a:solidFill>
                  <a:srgbClr val="000000"/>
                </a:solidFill>
                <a:effectLst/>
                <a:latin typeface="Arial" panose="020B0604020202020204" pitchFamily="34" charset="0"/>
                <a:ea typeface="Times New Roman" panose="02020603050405020304" pitchFamily="18" charset="0"/>
              </a:rPr>
              <a:t> over a relatively short period of time.  This depends on his willingness to “LET GO” of the old energy.</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Embracing Crisis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Someone once said: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don’t have a crisis in your life – find one!’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 the face of it, this sounds pretty bizarre, and even counter-intuitive, as we typically want to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find peace in our lives and not crisis.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reality, the disciple does not go looking for a crisis, but he attracts it to himself, via the Soul as something he must overcome and transform within himself.</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Before talking about the esoteric concept of Initiation, let’s first look at some definitions of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crisis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borrowed from “</a:t>
            </a: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www.thefreedictionary.com</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Website:</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crucial or decisive point or situation; a turning point.’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unstable condition, as in political, social, or economic affairs, involving an impending abrupt or decisive change.’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point in a story or drama when a conflict reaches its highest tension and must be resolved.’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our discussion, we will pay particular attention to the words: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decisive point or situation…; ‘ ‘…unstable condition…,’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conflict reaches its highest tension and must be resolved.’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with crisis after crisis in your life, </a:t>
            </a: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did he really learn from this crisis?</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 will be tested to synch in the experience / knowledge  in consciousness that you have learned; the positive result will be more Soul radiance and the  learned experience will be stored in your Being, i.e. the Causal Body + Permanent Atoms.</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Wingdings" panose="05000000000000000000" pitchFamily="2" charset="2"/>
              <a:buChar char=""/>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Causal Body is Body of the Soul and the storehouse of wisdom accumulated over lifetimes. It stores 5 Permanent Atoms, which exist on the 1</a:t>
            </a:r>
            <a:r>
              <a:rPr lang="en-US" sz="1800" kern="1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subplane</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5 planes in the Human Constitution. Reference the Human Constitution chart.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I’ve stated that when the individual sets himself on a course of completely realigning his Personality with the Soul, he will then have to </a:t>
            </a:r>
            <a:r>
              <a:rPr lang="en-US"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purge and transform anything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everything in his consciousness that keeps him from </a:t>
            </a:r>
            <a:r>
              <a:rPr lang="en-US" sz="1800" b="1"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directly knowing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higher mind or Divinity in his own nature. In esotericism we think of crisis an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opportunity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change and transformation in consciousness. </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being transformed?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Its most likely a certain deep-seated underlying thought pattern in consciousness that blocks you from clear seeing and direct knowing….It has been with you all your life, and quite possibly from other lifetimes. </a:t>
            </a:r>
          </a:p>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Purification is ongoing as you are wanting to ultimately become the Higher Self.</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the time of crisis, the Initiate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Becomes,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embodies in consciousness the qualities of the Spiritual Triad [CHART] in his mind. This “conscious” action contributes towards the actual initiation, or expansion of awareness.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b="1" kern="1200" dirty="0">
                <a:solidFill>
                  <a:srgbClr val="000000"/>
                </a:solidFill>
                <a:effectLst/>
                <a:latin typeface="Arial" panose="020B0604020202020204" pitchFamily="34" charset="0"/>
                <a:ea typeface="Times New Roman" panose="02020603050405020304" pitchFamily="18" charset="0"/>
              </a:rPr>
              <a:t>Note:</a:t>
            </a:r>
            <a:r>
              <a:rPr lang="en-US" sz="1800" kern="1200" dirty="0">
                <a:solidFill>
                  <a:srgbClr val="000000"/>
                </a:solidFill>
                <a:effectLst/>
                <a:latin typeface="Arial" panose="020B0604020202020204" pitchFamily="34" charset="0"/>
                <a:ea typeface="Times New Roman" panose="02020603050405020304" pitchFamily="18" charset="0"/>
              </a:rPr>
              <a:t> during the path of liberation and the initiatory processes, numerous lifetimes can pass before the Initiate achieves mastery over the lower planes. </a:t>
            </a:r>
            <a:endParaRPr lang="en-US" sz="16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Evolution of the Soul is an Evolution of Consciousness</a:t>
            </a:r>
          </a:p>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Approx. 18 million years ago, the journey of the Soul began through a process called </a:t>
            </a:r>
            <a:r>
              <a:rPr lang="en-US"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individualization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where man became a conscious, rational entity. This process involved </a:t>
            </a:r>
            <a:r>
              <a:rPr lang="en-US"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imparting the spark of mind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thinking capacity into man. In the beginning, this spark gave man the first sense of the separate “I” and he existed for untold lifetimes with no particular purpose, except to acquire experience and a measure of understanding about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 is. This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spark of mind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initially drove man’s instinct to work with the material form or substance.  </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Until that point the mind of man was spiritually undeveloped and only had physical appetites. He was animal-man.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 the eons humans evolved from the strictly physical and emotional existence to where we are today….still emotional yes, but our minds have evolved to be capable of integrating the highest aspects of our nature with the Soul, ultimately with our pure Spirit, known in Eastern teachings as the Monad. </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journey of the Soul is about completely integrating and re-uniting with that pure Spirit with full conscious awareness and ultimately becoming a Master of the Wisdom.</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rPr>
              <a:t>This is done through what is called the </a:t>
            </a:r>
            <a:r>
              <a:rPr lang="en-US" sz="1800" b="1" kern="1200" dirty="0">
                <a:solidFill>
                  <a:srgbClr val="000000"/>
                </a:solidFill>
                <a:effectLst/>
                <a:latin typeface="Arial" panose="020B0604020202020204" pitchFamily="34" charset="0"/>
                <a:ea typeface="Times New Roman" panose="02020603050405020304" pitchFamily="18" charset="0"/>
              </a:rPr>
              <a:t>Path of Liberation</a:t>
            </a:r>
            <a:r>
              <a:rPr lang="en-US" sz="1800" kern="1200" dirty="0">
                <a:solidFill>
                  <a:srgbClr val="000000"/>
                </a:solidFill>
                <a:effectLst/>
                <a:latin typeface="Arial" panose="020B0604020202020204" pitchFamily="34" charset="0"/>
                <a:ea typeface="Times New Roman" panose="02020603050405020304" pitchFamily="18" charset="0"/>
              </a:rPr>
              <a:t>. </a:t>
            </a:r>
            <a:r>
              <a:rPr lang="en-US" sz="1800" kern="1200" dirty="0">
                <a:solidFill>
                  <a:srgbClr val="000000"/>
                </a:solidFill>
                <a:effectLst/>
                <a:latin typeface="Arial" panose="020B0604020202020204" pitchFamily="34" charset="0"/>
                <a:ea typeface="Arial" panose="020B0604020202020204" pitchFamily="34" charset="0"/>
              </a:rPr>
              <a:t>From that higher understanding, the path of liberation is about the </a:t>
            </a:r>
            <a:r>
              <a:rPr lang="en-US" sz="1800" kern="1200" dirty="0">
                <a:solidFill>
                  <a:srgbClr val="000000"/>
                </a:solidFill>
                <a:effectLst/>
                <a:latin typeface="Arial" panose="020B0604020202020204" pitchFamily="34" charset="0"/>
                <a:ea typeface="Times New Roman" panose="02020603050405020304" pitchFamily="18" charset="0"/>
              </a:rPr>
              <a:t>life of Spirit seeking to free itself from the </a:t>
            </a:r>
            <a:r>
              <a:rPr lang="en-US" sz="1800" u="sng" kern="1200" dirty="0">
                <a:solidFill>
                  <a:srgbClr val="000000"/>
                </a:solidFill>
                <a:effectLst/>
                <a:latin typeface="Arial" panose="020B0604020202020204" pitchFamily="34" charset="0"/>
                <a:ea typeface="Times New Roman" panose="02020603050405020304" pitchFamily="18" charset="0"/>
              </a:rPr>
              <a:t>influence in substance</a:t>
            </a:r>
            <a:r>
              <a:rPr lang="en-US" sz="1800" kern="1200" dirty="0">
                <a:solidFill>
                  <a:srgbClr val="000000"/>
                </a:solidFill>
                <a:effectLst/>
                <a:latin typeface="Arial" panose="020B0604020202020204" pitchFamily="34" charset="0"/>
                <a:ea typeface="Times New Roman" panose="02020603050405020304" pitchFamily="18" charset="0"/>
              </a:rPr>
              <a:t>. </a:t>
            </a:r>
            <a:r>
              <a:rPr lang="en-US" sz="1800" i="1" kern="1200" dirty="0">
                <a:solidFill>
                  <a:srgbClr val="000000"/>
                </a:solidFill>
                <a:effectLst/>
                <a:latin typeface="Arial" panose="020B0604020202020204" pitchFamily="34" charset="0"/>
                <a:ea typeface="Times New Roman" panose="02020603050405020304" pitchFamily="18" charset="0"/>
              </a:rPr>
              <a:t>This is also a parallel discussion about the concept of Freedom.</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Generally, from the viewpoint of the aspirant or disciple, it is a path where you eventually choose to wake up and become conscious of your thoughts, your feelings and your actions and let go of the pulls and influences of the lower planes…..which is also a discussion about the interaction of energy and matter.</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ultimately treading the Path is  so you can become a fully  conscious Soul and a co-creator with the Divine on Earth.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kern="1200" dirty="0">
                <a:solidFill>
                  <a:srgbClr val="000000"/>
                </a:solidFill>
                <a:effectLst/>
                <a:latin typeface="Arial" panose="020B0604020202020204" pitchFamily="34" charset="0"/>
                <a:ea typeface="Times New Roman" panose="02020603050405020304" pitchFamily="18" charset="0"/>
              </a:rPr>
              <a:t>To paraphrase Winston Churchill: </a:t>
            </a:r>
            <a:r>
              <a:rPr lang="en-US" sz="1800" i="1" kern="1200" dirty="0">
                <a:solidFill>
                  <a:srgbClr val="000000"/>
                </a:solidFill>
                <a:effectLst/>
                <a:latin typeface="Arial" panose="020B0604020202020204" pitchFamily="34" charset="0"/>
                <a:ea typeface="Times New Roman" panose="02020603050405020304" pitchFamily="18" charset="0"/>
              </a:rPr>
              <a:t>“I am my own mystery, wrapped in an enigma, surrounded by illusion.”</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Path of Initiation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final stage of the spiritual path is the Path of Initiation.</a:t>
            </a:r>
          </a:p>
          <a:p>
            <a:pPr marL="0" marR="0">
              <a:lnSpc>
                <a:spcPct val="115000"/>
              </a:lnSpc>
              <a:spcBef>
                <a:spcPts val="0"/>
              </a:spcBef>
              <a:spcAft>
                <a:spcPts val="0"/>
              </a:spcAft>
            </a:pP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eaLnBrk="0" fontAlgn="base" hangingPunct="0">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a </a:t>
            </a:r>
            <a:r>
              <a:rPr lang="en-US" sz="2000" kern="1200" dirty="0">
                <a:solidFill>
                  <a:srgbClr val="000000"/>
                </a:solidFill>
                <a:effectLst/>
                <a:latin typeface="Arial" panose="020B0604020202020204" pitchFamily="34" charset="0"/>
                <a:ea typeface="Times New Roman" panose="02020603050405020304" pitchFamily="18" charset="0"/>
              </a:rPr>
              <a:t>parallel </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on initiation, many Esoteric orders from the Ancient Egyptians to the Rosicrucian's, and Freemasons have ceremonies and initiations. </a:t>
            </a:r>
            <a:r>
              <a:rPr lang="en-US" sz="12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initiation of what or into what?</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2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into a new understanding or expansion of the true Self”. Any type of growth for the individual can be also applied towards the group (such as an “individual” corporation or nation). </a:t>
            </a:r>
            <a:endParaRPr lang="en-US" sz="1400" kern="1200" dirty="0">
              <a:solidFill>
                <a:schemeClr val="tx1"/>
              </a:solidFill>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200" kern="1200" dirty="0">
                <a:solidFill>
                  <a:srgbClr val="000000"/>
                </a:solidFill>
                <a:effectLst/>
                <a:latin typeface="Arial" panose="020B0604020202020204" pitchFamily="34" charset="0"/>
                <a:ea typeface="Calibri" panose="020F0502020204030204" pitchFamily="34" charset="0"/>
              </a:rPr>
              <a:t>Initiation is a process of growth where a new orientation towards the world  (both inner and outer) has taken place. So, initiation is another word for evolution of the self (small “s”) and integrating with the Self (large “S” ) or group….AND it is a </a:t>
            </a:r>
            <a:r>
              <a:rPr lang="en-US" sz="1200" b="1" u="sng" kern="1200" dirty="0">
                <a:solidFill>
                  <a:srgbClr val="000000"/>
                </a:solidFill>
                <a:effectLst/>
                <a:latin typeface="Arial" panose="020B0604020202020204" pitchFamily="34" charset="0"/>
                <a:ea typeface="Calibri" panose="020F0502020204030204" pitchFamily="34" charset="0"/>
              </a:rPr>
              <a:t>paradigm shift</a:t>
            </a:r>
            <a:r>
              <a:rPr lang="en-US" sz="1200" kern="1200" dirty="0">
                <a:solidFill>
                  <a:srgbClr val="000000"/>
                </a:solidFill>
                <a:effectLst/>
                <a:latin typeface="Arial" panose="020B0604020202020204" pitchFamily="34" charset="0"/>
                <a:ea typeface="Calibri" panose="020F0502020204030204" pitchFamily="34" charset="0"/>
              </a:rPr>
              <a:t> in consciousness.</a:t>
            </a:r>
            <a:endParaRPr lang="en-US" sz="1600" kern="1200" dirty="0">
              <a:solidFill>
                <a:schemeClr val="tx1"/>
              </a:solidFill>
              <a:effectLst/>
              <a:latin typeface="+mn-lt"/>
              <a:ea typeface="+mn-ea"/>
              <a:cs typeface="+mn-cs"/>
            </a:endParaRPr>
          </a:p>
          <a:p>
            <a:pPr marL="0" marR="0" eaLnBrk="0" fontAlgn="base" hangingPunct="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initiate learns he is </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teacher of his own reality".</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Thus, he becomes self-evolved. He learns to shift his perception of reality to a new level of insight and understanding.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must pass through 4 major initiations before becoming a Master of the Wisdom. The first three initiations relate to overcoming major obstacles: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SzPts val="1200"/>
              <a:buFont typeface="Symbol" panose="05050102010706020507" pitchFamily="18" charset="2"/>
              <a:buNone/>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Pts val="1200"/>
              <a:buFont typeface="Symbol" panose="05050102010706020507" pitchFamily="18" charset="2"/>
              <a:buChar char=""/>
              <a:tabLst>
                <a:tab pos="457200" algn="l"/>
              </a:tabLst>
              <a:defRP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Initiation - Physical cravings, and addictions are contained. Birth of Christ in Heart. The Master and the Ashram take note.</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 Initiation - emotional passions are willfully neutralized</a:t>
            </a:r>
          </a:p>
          <a:p>
            <a:pPr marL="800100" marR="0" lvl="1" indent="-342900">
              <a:lnSpc>
                <a:spcPct val="115000"/>
              </a:lnSpc>
              <a:spcBef>
                <a:spcPts val="0"/>
              </a:spcBef>
              <a:spcAft>
                <a:spcPts val="0"/>
              </a:spcAft>
              <a:buSzPts val="1200"/>
              <a:buFont typeface="Courier New" panose="02070309020205020404" pitchFamily="49" charset="0"/>
              <a:buChar char="o"/>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rPr>
              <a:t>I’ll be talking again about the 1</a:t>
            </a:r>
            <a:r>
              <a:rPr lang="en-US" sz="1800" kern="1200" baseline="30000" dirty="0">
                <a:solidFill>
                  <a:srgbClr val="000000"/>
                </a:solidFill>
                <a:effectLst/>
                <a:latin typeface="Arial" panose="020B0604020202020204" pitchFamily="34" charset="0"/>
                <a:ea typeface="Times New Roman" panose="02020603050405020304" pitchFamily="18" charset="0"/>
              </a:rPr>
              <a:t>st</a:t>
            </a:r>
            <a:r>
              <a:rPr lang="en-US" sz="1800" kern="1200" dirty="0">
                <a:solidFill>
                  <a:srgbClr val="000000"/>
                </a:solidFill>
                <a:effectLst/>
                <a:latin typeface="Arial" panose="020B0604020202020204" pitchFamily="34" charset="0"/>
                <a:ea typeface="Times New Roman" panose="02020603050405020304" pitchFamily="18" charset="0"/>
              </a:rPr>
              <a:t> and 2</a:t>
            </a:r>
            <a:r>
              <a:rPr lang="en-US" sz="1800" kern="1200" baseline="30000" dirty="0">
                <a:solidFill>
                  <a:srgbClr val="000000"/>
                </a:solidFill>
                <a:effectLst/>
                <a:latin typeface="Arial" panose="020B0604020202020204" pitchFamily="34" charset="0"/>
                <a:ea typeface="Times New Roman" panose="02020603050405020304" pitchFamily="18" charset="0"/>
              </a:rPr>
              <a:t>nd</a:t>
            </a:r>
            <a:r>
              <a:rPr lang="en-US" sz="1800" kern="1200" dirty="0">
                <a:solidFill>
                  <a:srgbClr val="000000"/>
                </a:solidFill>
                <a:effectLst/>
                <a:latin typeface="Arial" panose="020B0604020202020204" pitchFamily="34" charset="0"/>
                <a:ea typeface="Times New Roman" panose="02020603050405020304" pitchFamily="18" charset="0"/>
              </a:rPr>
              <a:t> Initiations in more detail at the last class in March.</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Third Initiation – Initiate is limiting ANY separative tendencies of the mind. This means he has shifted from an Astral to Mental polarization; has a vision of the Plan; and Soul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steps aside</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 main guide – The Monad  or Pure Spirit is now Primary guiding FORCE.</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3rd</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initiation,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D</a:t>
            </a:r>
            <a:r>
              <a:rPr lang="en-US" sz="1100" dirty="0">
                <a:effectLst/>
                <a:latin typeface="Arial" panose="020B0604020202020204" pitchFamily="34" charset="0"/>
                <a:ea typeface="Calibri" panose="020F0502020204030204" pitchFamily="34" charset="0"/>
                <a:cs typeface="Arial" panose="020B0604020202020204" pitchFamily="34" charset="0"/>
              </a:rPr>
              <a:t>isciple-Initiate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infused</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with</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light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of</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 pure Spirit or Monad.</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This</a:t>
            </a:r>
            <a:r>
              <a:rPr lang="en-US" sz="1100" dirty="0">
                <a:effectLst/>
                <a:latin typeface="Arial" panose="020B0604020202020204" pitchFamily="34" charset="0"/>
                <a:ea typeface="Arial" panose="020B0604020202020204" pitchFamily="34" charset="0"/>
                <a:cs typeface="Arial" panose="020B0604020202020204" pitchFamily="34" charset="0"/>
              </a:rPr>
              <a:t> initiation </a:t>
            </a:r>
            <a:r>
              <a:rPr lang="en-US" sz="1100" dirty="0">
                <a:effectLst/>
                <a:latin typeface="Arial" panose="020B0604020202020204" pitchFamily="34" charset="0"/>
                <a:ea typeface="Calibri" panose="020F0502020204030204" pitchFamily="34" charset="0"/>
                <a:cs typeface="Arial" panose="020B0604020202020204" pitchFamily="34" charset="0"/>
              </a:rPr>
              <a:t>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called</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i="1" dirty="0">
                <a:effectLst/>
                <a:latin typeface="Arial" panose="020B0604020202020204" pitchFamily="34" charset="0"/>
                <a:ea typeface="Arial" panose="020B0604020202020204" pitchFamily="34" charset="0"/>
                <a:cs typeface="Arial" panose="020B0604020202020204" pitchFamily="34" charset="0"/>
              </a:rPr>
              <a:t>T</a:t>
            </a:r>
            <a:r>
              <a:rPr lang="en-US" sz="1100" i="1" dirty="0">
                <a:effectLst/>
                <a:latin typeface="Arial" panose="020B0604020202020204" pitchFamily="34" charset="0"/>
                <a:ea typeface="Calibri" panose="020F0502020204030204" pitchFamily="34" charset="0"/>
                <a:cs typeface="Arial" panose="020B0604020202020204" pitchFamily="34" charset="0"/>
              </a:rPr>
              <a:t>ransfiguration</a:t>
            </a:r>
            <a:r>
              <a:rPr lang="en-US" sz="1100" dirty="0">
                <a:effectLst/>
                <a:latin typeface="Arial" panose="020B0604020202020204" pitchFamily="34" charset="0"/>
                <a:ea typeface="Calibri" panose="020F0502020204030204" pitchFamily="34" charset="0"/>
                <a:cs typeface="Arial" panose="020B0604020202020204" pitchFamily="34" charset="0"/>
              </a:rPr>
              <a: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marks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first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time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Personality</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of</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disciple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can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make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a</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direct</a:t>
            </a:r>
            <a:r>
              <a:rPr lang="en-US" sz="1100" dirty="0">
                <a:effectLst/>
                <a:latin typeface="Arial" panose="020B0604020202020204" pitchFamily="34" charset="0"/>
                <a:ea typeface="Arial" panose="020B0604020202020204" pitchFamily="34" charset="0"/>
                <a:cs typeface="Arial" panose="020B0604020202020204" pitchFamily="34" charset="0"/>
              </a:rPr>
              <a:t> c</a:t>
            </a:r>
            <a:r>
              <a:rPr lang="en-US" sz="1100" dirty="0">
                <a:effectLst/>
                <a:latin typeface="Arial" panose="020B0604020202020204" pitchFamily="34" charset="0"/>
                <a:ea typeface="Calibri" panose="020F0502020204030204" pitchFamily="34" charset="0"/>
                <a:cs typeface="Arial" panose="020B0604020202020204" pitchFamily="34" charset="0"/>
              </a:rPr>
              <a:t>onnection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Monad.</a:t>
            </a:r>
            <a:r>
              <a:rPr lang="en-US" sz="1100" dirty="0">
                <a:effectLst/>
                <a:latin typeface="Arial" panose="020B0604020202020204" pitchFamily="34" charset="0"/>
                <a:ea typeface="Arial" panose="020B0604020202020204" pitchFamily="34" charset="0"/>
                <a:cs typeface="Arial" panose="020B0604020202020204" pitchFamily="34" charset="0"/>
              </a:rPr>
              <a:t> W</a:t>
            </a:r>
            <a:r>
              <a:rPr lang="en-US" sz="1100" dirty="0">
                <a:effectLst/>
                <a:latin typeface="Arial" panose="020B0604020202020204" pitchFamily="34" charset="0"/>
                <a:ea typeface="Calibri" panose="020F0502020204030204" pitchFamily="34" charset="0"/>
                <a:cs typeface="Arial" panose="020B0604020202020204" pitchFamily="34" charset="0"/>
              </a:rPr>
              <a:t>ill</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fused</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with</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Monad</a:t>
            </a:r>
            <a:r>
              <a:rPr lang="en-US" sz="1100" dirty="0">
                <a:effectLst/>
                <a:latin typeface="Arial" panose="020B0604020202020204" pitchFamily="34" charset="0"/>
                <a:ea typeface="Arial" panose="020B0604020202020204" pitchFamily="34" charset="0"/>
                <a:cs typeface="Arial" panose="020B0604020202020204" pitchFamily="34" charset="0"/>
              </a:rPr>
              <a:t>’</a:t>
            </a:r>
            <a:r>
              <a:rPr lang="en-US" sz="1100" dirty="0">
                <a:effectLst/>
                <a:latin typeface="Arial" panose="020B0604020202020204" pitchFamily="34" charset="0"/>
                <a:ea typeface="Calibri" panose="020F0502020204030204" pitchFamily="34" charset="0"/>
                <a:cs typeface="Arial" panose="020B0604020202020204" pitchFamily="34" charset="0"/>
              </a:rPr>
              <a:t>s</a:t>
            </a:r>
            <a:r>
              <a:rPr lang="en-US" sz="1100" dirty="0">
                <a:effectLst/>
                <a:latin typeface="Arial" panose="020B0604020202020204" pitchFamily="34" charset="0"/>
                <a:ea typeface="Arial" panose="020B0604020202020204" pitchFamily="34" charset="0"/>
                <a:cs typeface="Arial" panose="020B0604020202020204" pitchFamily="34" charset="0"/>
              </a:rPr>
              <a:t> W</a:t>
            </a:r>
            <a:r>
              <a:rPr lang="en-US" sz="1100" dirty="0">
                <a:effectLst/>
                <a:latin typeface="Arial" panose="020B0604020202020204" pitchFamily="34" charset="0"/>
                <a:ea typeface="Calibri" panose="020F0502020204030204" pitchFamily="34" charset="0"/>
                <a:cs typeface="Arial" panose="020B0604020202020204" pitchFamily="34" charset="0"/>
              </a:rPr>
              <a:t>ill.</a:t>
            </a:r>
            <a:r>
              <a:rPr lang="en-US" sz="11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final</a:t>
            </a:r>
            <a:r>
              <a:rPr lang="en-US" sz="1100" dirty="0">
                <a:effectLst/>
                <a:latin typeface="Arial" panose="020B0604020202020204" pitchFamily="34" charset="0"/>
                <a:ea typeface="Arial" panose="020B0604020202020204" pitchFamily="34" charset="0"/>
                <a:cs typeface="Arial" panose="020B0604020202020204" pitchFamily="34" charset="0"/>
              </a:rPr>
              <a:t> 4th </a:t>
            </a:r>
            <a:r>
              <a:rPr lang="en-US" sz="1100" dirty="0">
                <a:effectLst/>
                <a:latin typeface="Arial" panose="020B0604020202020204" pitchFamily="34" charset="0"/>
                <a:ea typeface="Calibri" panose="020F0502020204030204" pitchFamily="34" charset="0"/>
                <a:cs typeface="Arial" panose="020B0604020202020204" pitchFamily="34" charset="0"/>
              </a:rPr>
              <a:t>initiation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called</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i="1" dirty="0">
                <a:effectLst/>
                <a:latin typeface="Arial" panose="020B0604020202020204" pitchFamily="34" charset="0"/>
                <a:ea typeface="Calibri" panose="020F0502020204030204" pitchFamily="34" charset="0"/>
                <a:cs typeface="Arial" panose="020B0604020202020204" pitchFamily="34" charset="0"/>
              </a:rPr>
              <a:t>Renunciation</a:t>
            </a:r>
            <a:r>
              <a:rPr lang="en-US" sz="11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just">
              <a:lnSpc>
                <a:spcPct val="115000"/>
              </a:lnSpc>
              <a:spcBef>
                <a:spcPts val="0"/>
              </a:spcBef>
              <a:spcAft>
                <a:spcPts val="300"/>
              </a:spcAft>
              <a:buFont typeface="Arial" panose="020B0604020202020204" pitchFamily="34" charset="0"/>
              <a:buChar char="•"/>
              <a:tabLst>
                <a:tab pos="0" algn="l"/>
              </a:tabLst>
            </a:pPr>
            <a:r>
              <a:rPr lang="en-US" sz="1800" dirty="0">
                <a:effectLst/>
                <a:latin typeface="Arial" panose="020B0604020202020204" pitchFamily="34" charset="0"/>
                <a:ea typeface="Calibri" panose="020F0502020204030204" pitchFamily="34" charset="0"/>
              </a:rPr>
              <a:t>The</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Calibri" panose="020F0502020204030204" pitchFamily="34" charset="0"/>
              </a:rPr>
              <a:t>initiate-Personality</a:t>
            </a:r>
            <a:r>
              <a:rPr lang="en-US" sz="1800" dirty="0">
                <a:effectLst/>
                <a:latin typeface="Arial" panose="020B0604020202020204" pitchFamily="34" charset="0"/>
                <a:ea typeface="Arial" panose="020B0604020202020204" pitchFamily="34" charset="0"/>
              </a:rPr>
              <a:t> is </a:t>
            </a:r>
            <a:r>
              <a:rPr lang="en-US" sz="1800" dirty="0">
                <a:effectLst/>
                <a:latin typeface="Arial" panose="020B0604020202020204" pitchFamily="34" charset="0"/>
                <a:ea typeface="Calibri" panose="020F0502020204030204" pitchFamily="34" charset="0"/>
              </a:rPr>
              <a:t>now</a:t>
            </a:r>
            <a:r>
              <a:rPr lang="en-US" sz="1800" dirty="0">
                <a:effectLst/>
                <a:latin typeface="Arial" panose="020B0604020202020204" pitchFamily="34" charset="0"/>
                <a:ea typeface="Arial" panose="020B0604020202020204" pitchFamily="34" charset="0"/>
              </a:rPr>
              <a:t> </a:t>
            </a:r>
            <a:r>
              <a:rPr lang="en-US" sz="1800" b="1" u="sng" dirty="0">
                <a:effectLst/>
                <a:latin typeface="Arial" panose="020B0604020202020204" pitchFamily="34" charset="0"/>
                <a:ea typeface="Calibri" panose="020F0502020204030204" pitchFamily="34" charset="0"/>
              </a:rPr>
              <a:t>directly</a:t>
            </a:r>
            <a:r>
              <a:rPr lang="en-US" sz="1800" b="1" u="sng" dirty="0">
                <a:effectLst/>
                <a:latin typeface="Arial" panose="020B0604020202020204" pitchFamily="34" charset="0"/>
                <a:ea typeface="Arial" panose="020B0604020202020204" pitchFamily="34" charset="0"/>
              </a:rPr>
              <a:t> </a:t>
            </a:r>
            <a:r>
              <a:rPr lang="en-US" sz="1800" b="1" u="sng" dirty="0">
                <a:effectLst/>
                <a:latin typeface="Arial" panose="020B0604020202020204" pitchFamily="34" charset="0"/>
                <a:ea typeface="Calibri" panose="020F0502020204030204" pitchFamily="34" charset="0"/>
              </a:rPr>
              <a:t>connected</a:t>
            </a:r>
            <a:r>
              <a:rPr lang="en-US" sz="1800" dirty="0">
                <a:effectLst/>
                <a:latin typeface="Arial" panose="020B0604020202020204" pitchFamily="34" charset="0"/>
                <a:ea typeface="Arial" panose="020B0604020202020204" pitchFamily="34" charset="0"/>
              </a:rPr>
              <a:t> or At-One </a:t>
            </a:r>
            <a:r>
              <a:rPr lang="en-US" sz="1800" dirty="0">
                <a:effectLst/>
                <a:latin typeface="Arial" panose="020B0604020202020204" pitchFamily="34" charset="0"/>
                <a:ea typeface="Calibri" panose="020F0502020204030204" pitchFamily="34" charset="0"/>
              </a:rPr>
              <a:t>with</a:t>
            </a:r>
            <a:r>
              <a:rPr lang="en-US" sz="18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Calibri" panose="020F0502020204030204" pitchFamily="34" charset="0"/>
              </a:rPr>
              <a:t>the energies of the Spiritual Triad.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 completely</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permeate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brain, the mind and lower 3-Fold vehicles. </a:t>
            </a:r>
            <a:endParaRPr lang="en-US" sz="1800" dirty="0">
              <a:effectLst/>
              <a:latin typeface="Arial" panose="020B0604020202020204" pitchFamily="34" charset="0"/>
              <a:ea typeface="Arial" panose="020B0604020202020204" pitchFamily="34" charset="0"/>
            </a:endParaRPr>
          </a:p>
          <a:p>
            <a:pPr marL="171450" marR="0" lvl="0" indent="-171450" algn="just">
              <a:lnSpc>
                <a:spcPct val="115000"/>
              </a:lnSpc>
              <a:spcBef>
                <a:spcPts val="0"/>
              </a:spcBef>
              <a:spcAft>
                <a:spcPts val="300"/>
              </a:spcAft>
              <a:buFont typeface="Arial" panose="020B0604020202020204" pitchFamily="34" charset="0"/>
              <a:buChar char="•"/>
              <a:tabLst>
                <a:tab pos="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 release of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attachments to the form life</a:t>
            </a:r>
            <a:r>
              <a:rPr lang="en-US" sz="11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THE 4</a:t>
            </a:r>
            <a:r>
              <a:rPr lang="en-US" sz="11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US" sz="11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INITIATON.</a:t>
            </a:r>
            <a:r>
              <a:rPr lang="en-US" sz="1100" dirty="0">
                <a:effectLst/>
                <a:latin typeface="Arial" panose="020B0604020202020204" pitchFamily="34" charset="0"/>
                <a:ea typeface="Calibri" panose="020F0502020204030204" pitchFamily="34" charset="0"/>
                <a:cs typeface="Arial" panose="020B0604020202020204" pitchFamily="34" charset="0"/>
              </a:rPr>
              <a:t> 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initiate-Personality</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has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nothing</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his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consciousness or</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karma</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that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ties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him</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to</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lower</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worlds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of</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human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evolution.</a:t>
            </a:r>
            <a:r>
              <a:rPr lang="en-US" sz="1100" dirty="0">
                <a:effectLst/>
                <a:latin typeface="Arial" panose="020B0604020202020204" pitchFamily="34" charset="0"/>
                <a:ea typeface="Arial" panose="020B0604020202020204" pitchFamily="34" charset="0"/>
                <a:cs typeface="Arial" panose="020B0604020202020204" pitchFamily="34" charset="0"/>
              </a:rPr>
              <a:t>  The cycle of rebirth is complete and the Causal Body is destroyed.</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eaLnBrk="0" fontAlgn="base" hangingPunct="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At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last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stage,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Monad-Pure </a:t>
            </a:r>
            <a:r>
              <a:rPr lang="en-US" sz="1100" dirty="0">
                <a:effectLst/>
                <a:latin typeface="Arial" panose="020B0604020202020204" pitchFamily="34" charset="0"/>
                <a:ea typeface="Calibri" panose="020F0502020204030204" pitchFamily="34" charset="0"/>
                <a:cs typeface="Arial" panose="020B0604020202020204" pitchFamily="34" charset="0"/>
              </a:rPr>
              <a:t>Spirit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now</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ready</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to</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become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i="1" dirty="0">
                <a:effectLst/>
                <a:latin typeface="Arial" panose="020B0604020202020204" pitchFamily="34" charset="0"/>
                <a:ea typeface="Calibri" panose="020F0502020204030204" pitchFamily="34" charset="0"/>
                <a:cs typeface="Arial" panose="020B0604020202020204" pitchFamily="34" charset="0"/>
              </a:rPr>
              <a:t>Master</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of</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all</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7</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planes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of</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Cosmic</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Physical</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Plane. [CHART].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can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choose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to</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contact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the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lower</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worlds</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in</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service,</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at</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will.</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eaLnBrk="0" fontAlgn="base" hangingPunct="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eaLnBrk="0" fontAlgn="base" hangingPunct="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800" b="1"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t>
            </a: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onclusion on the Journey of Soul and EVOLUTION of Consciousness talk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I’ve talked about Human evolution and how it is about the transformation of consciousness</a:t>
            </a: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you encounter on the Spiritual Path, e.g. dealing with problem energies and purifying your own consciousness.</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process of purification, and initiation and its purpose on the Spiritual Path</a:t>
            </a:r>
            <a:endPar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rPr>
              <a:t>The nature of Crisis, DISCIPLESHIP AND INITIATION and the opportunity THESE offer.</a:t>
            </a:r>
          </a:p>
          <a:p>
            <a:pPr marL="342900" marR="0" lvl="0" indent="-342900" eaLnBrk="0" fontAlgn="base" hangingPunct="0">
              <a:lnSpc>
                <a:spcPct val="115000"/>
              </a:lnSpc>
              <a:spcBef>
                <a:spcPts val="0"/>
              </a:spcBef>
              <a:spcAft>
                <a:spcPts val="0"/>
              </a:spcAft>
              <a:buSzPts val="1200"/>
              <a:buFont typeface="Symbol" panose="05050102010706020507" pitchFamily="18" charset="2"/>
              <a:buChar char=""/>
            </a:pPr>
            <a:endParaRPr lang="en-US" sz="1800" kern="1200" dirty="0">
              <a:solidFill>
                <a:srgbClr val="000000"/>
              </a:solidFill>
              <a:effectLst/>
              <a:latin typeface="Arial" panose="020B0604020202020204" pitchFamily="34" charset="0"/>
              <a:ea typeface="+mn-ea"/>
              <a:cs typeface="+mn-cs"/>
            </a:endParaRPr>
          </a:p>
          <a:p>
            <a:pPr marL="0" marR="0" lvl="0" indent="0" eaLnBrk="0" fontAlgn="base" hangingPunct="0">
              <a:lnSpc>
                <a:spcPct val="115000"/>
              </a:lnSpc>
              <a:spcBef>
                <a:spcPts val="0"/>
              </a:spcBef>
              <a:spcAft>
                <a:spcPts val="0"/>
              </a:spcAft>
              <a:buSzPts val="1200"/>
              <a:buFontTx/>
              <a:buNone/>
            </a:pPr>
            <a:r>
              <a:rPr lang="en-US"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QUESTIONS?</a:t>
            </a:r>
          </a:p>
          <a:p>
            <a:pPr marL="0" marR="0" lvl="0" indent="0" eaLnBrk="0" fontAlgn="base" hangingPunct="0">
              <a:lnSpc>
                <a:spcPct val="115000"/>
              </a:lnSpc>
              <a:spcBef>
                <a:spcPts val="0"/>
              </a:spcBef>
              <a:spcAft>
                <a:spcPts val="0"/>
              </a:spcAft>
              <a:buSzPts val="1200"/>
              <a:buFontTx/>
              <a:buNone/>
            </a:pPr>
            <a:endPar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eaLnBrk="0" fontAlgn="base" hangingPunct="0">
              <a:lnSpc>
                <a:spcPct val="115000"/>
              </a:lnSpc>
              <a:spcBef>
                <a:spcPts val="0"/>
              </a:spcBef>
              <a:spcAft>
                <a:spcPts val="0"/>
              </a:spcAft>
              <a:buSzPts val="1200"/>
              <a:buFontTx/>
              <a:buNone/>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my next talk in November, I’ll be talking about Meditation and Becoming the Observer.</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eaLnBrk="0" fontAlgn="base" hangingPunct="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Alignment Meditation</a:t>
            </a:r>
          </a:p>
          <a:p>
            <a:pPr marL="0" marR="0" eaLnBrk="0" fontAlgn="base" hangingPunct="0">
              <a:lnSpc>
                <a:spcPct val="115000"/>
              </a:lnSpc>
              <a:spcBef>
                <a:spcPts val="0"/>
              </a:spcBef>
              <a:spcAft>
                <a:spcPts val="600"/>
              </a:spcAft>
            </a:pPr>
            <a:endParaRPr lang="en-US" sz="1800" b="1" kern="1200" dirty="0">
              <a:solidFill>
                <a:srgbClr val="000000"/>
              </a:solidFill>
              <a:effectLst/>
              <a:latin typeface="Arial" panose="020B0604020202020204" pitchFamily="34" charset="0"/>
              <a:ea typeface="+mn-ea"/>
              <a:cs typeface="Arial" panose="020B0604020202020204" pitchFamily="34" charset="0"/>
            </a:endParaRPr>
          </a:p>
          <a:p>
            <a:pPr marL="0" marR="0" eaLnBrk="0" fontAlgn="base" hangingPunct="0">
              <a:lnSpc>
                <a:spcPct val="115000"/>
              </a:lnSpc>
              <a:spcBef>
                <a:spcPts val="0"/>
              </a:spcBef>
              <a:spcAft>
                <a:spcPts val="600"/>
              </a:spcAft>
            </a:pPr>
            <a:r>
              <a:rPr lang="en-US" sz="1800" b="0" kern="1200" dirty="0">
                <a:solidFill>
                  <a:srgbClr val="000000"/>
                </a:solidFill>
                <a:effectLst/>
                <a:latin typeface="Arial" panose="020B0604020202020204" pitchFamily="34" charset="0"/>
                <a:ea typeface="+mn-ea"/>
                <a:cs typeface="Arial" panose="020B0604020202020204" pitchFamily="34" charset="0"/>
              </a:rPr>
              <a:t>Note,</a:t>
            </a:r>
            <a:r>
              <a:rPr lang="en-US" sz="1800" b="0" kern="1200" baseline="0" dirty="0">
                <a:solidFill>
                  <a:srgbClr val="000000"/>
                </a:solidFill>
                <a:effectLst/>
                <a:latin typeface="Arial" panose="020B0604020202020204" pitchFamily="34" charset="0"/>
                <a:ea typeface="+mn-ea"/>
                <a:cs typeface="Arial" panose="020B0604020202020204" pitchFamily="34" charset="0"/>
              </a:rPr>
              <a:t> how much time is left.</a:t>
            </a:r>
            <a:endParaRPr lang="en-US" sz="14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Soul Defined</a:t>
            </a:r>
          </a:p>
          <a:p>
            <a:endParaRPr lang="en-US" dirty="0"/>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the purposes of this talk and course, I will define the Soul as the intermediary or “Agent” of our pure Spirit, the Monad. It resides between Monad and the lower planes,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mediates, and relates them together</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[CHART]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600"/>
              </a:spcBef>
              <a:spcAft>
                <a:spcPts val="60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Soul’s consciousness extends to the lower planes and vehicles where the physical/ etheric, emotional/astral, and lower mental planes reside. This is known as the </a:t>
            </a:r>
            <a:r>
              <a:rPr lang="en-US"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3-Fold Personality</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These three vehicles have a higher correspondence with what is called: the Spiritual Triad consisting of: Atma, Buddhi and Manas. [CHART] </a:t>
            </a:r>
          </a:p>
          <a:p>
            <a:pPr marL="0" marR="0">
              <a:lnSpc>
                <a:spcPct val="115000"/>
              </a:lnSpc>
              <a:spcBef>
                <a:spcPts val="60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Our pure Spirit the Monad is the pinnacle of human experience and represents the spark of Divinity within us. The Soul has connection with it through the higher Mental Plane.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Prior to Soul Integration…..man is a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Separated Personality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exists on the lower</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emotional,</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physical</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planes [CHART]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has a very “subjective” and physical existence…i.e. with thoughtforms and feelings and interaction with density of matter through his 5 senses.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learns,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gains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experience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acquires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wisdom over lifetimes.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He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relationships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family,</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romantic liaisons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many other</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personal / impersonal</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encounters.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8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Arial" panose="020B0604020202020204" pitchFamily="34" charset="0"/>
              </a:rPr>
              <a:t>“</a:t>
            </a:r>
            <a:r>
              <a:rPr lang="en-US" sz="1800" kern="1200" dirty="0">
                <a:solidFill>
                  <a:srgbClr val="000000"/>
                </a:solidFill>
                <a:effectLst/>
                <a:latin typeface="Arial" panose="020B0604020202020204" pitchFamily="34" charset="0"/>
                <a:ea typeface="Calibri" panose="020F0502020204030204" pitchFamily="34" charset="0"/>
              </a:rPr>
              <a:t>Separated”</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means</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that</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mind</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and</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consciousness</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are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almost</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always</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separated</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from</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direct</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experience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of</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pure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Spirit.</a:t>
            </a:r>
            <a:endParaRPr lang="en-US" dirty="0"/>
          </a:p>
        </p:txBody>
      </p:sp>
      <p:sp>
        <p:nvSpPr>
          <p:cNvPr id="4" name="Slide Number Placeholder 3"/>
          <p:cNvSpPr>
            <a:spLocks noGrp="1"/>
          </p:cNvSpPr>
          <p:nvPr>
            <p:ph type="sldNum" sz="quarter" idx="5"/>
          </p:nvPr>
        </p:nvSpPr>
        <p:spPr/>
        <p:txBody>
          <a:bodyPr/>
          <a:lstStyle/>
          <a:p>
            <a:fld id="{339F1328-9AF2-4297-B45B-3731A0A51CBE}" type="slidenum">
              <a:rPr lang="en-US" smtClean="0"/>
              <a:pPr/>
              <a:t>3</a:t>
            </a:fld>
            <a:endParaRPr lang="en-US"/>
          </a:p>
        </p:txBody>
      </p:sp>
    </p:spTree>
    <p:extLst>
      <p:ext uri="{BB962C8B-B14F-4D97-AF65-F5344CB8AC3E}">
        <p14:creationId xmlns:p14="http://schemas.microsoft.com/office/powerpoint/2010/main" val="34657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Function and Purpose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of Soul in Evolution</a:t>
            </a:r>
          </a:p>
          <a:p>
            <a:endParaRPr lang="en-US" sz="1200" b="1" kern="1200" dirty="0">
              <a:solidFill>
                <a:schemeClr val="tx1"/>
              </a:solidFill>
              <a:effectLst/>
              <a:latin typeface="+mn-lt"/>
              <a:ea typeface="+mn-ea"/>
              <a:cs typeface="+mn-cs"/>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major aspect of the spiritual path is to know </a:t>
            </a:r>
            <a:r>
              <a:rPr lang="en-US" sz="1800" i="1"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its higher purpose</a:t>
            </a: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me it’s an elephant in the room. To answer this question, we have to understand that our purpose is intimately wrapped up and connected with our Soul’s purpose.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the Soul’s Purpose?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and foremost, the Soul’s purpose is to evolve its consciousness and at- one or unite with the Monad.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are reminded that </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our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pure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Spirit</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or Monad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experience through the personality,</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immersed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matter.</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Soul</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act</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as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intermediary</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between</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Higher 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pirit</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 lower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many lifetimes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Soul</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acquired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numerous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experiences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lower</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reflection</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personality and wants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 and unify</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lower</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Soul’s purpose is ultimately to replace the lower dense expression of the 3-Fold personality with the higher energies of the Soul, later with those of the Spiritual Triad.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 time, the spiritual path will show the spiritual seeker that his highest purpose is to be aware and conscious of the nature of the forces and energies present in his mental-emotional-physical bodies and unite them with the Soul.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do this, he must learn to connect and fuse the 3-fold personality with the Soul to </a:t>
            </a: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become One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consciousness.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this process he will learn to release his lower tendencies, and allow the Soul to show him that when integrated, he can to be of service and consciously participate in the evolution of humanity.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this process of purification, the spiritual seeker must completely embrace the Path and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‘become the Path itself</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 is learning a new way of being, thinking and feeling and will come to understand that </a:t>
            </a:r>
            <a:r>
              <a:rPr lang="en-US" sz="1800" b="1"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knowing happens directly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 learns to hold this mindset while directly connecting with the Soul. This is best done in meditation.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meditating and spiritual study of the ageless wisdom, through the works of for example: H.P. Blavatsky, Alice A. Bailey, Torkom Saraydarian, Helena / Nickolas Roerich, and Pantajali you the spiritual seeker have faculties that are awakening  within you, such as discernment and discrimination in thought. With these, you can sense your higher purpose in evolution.</a:t>
            </a:r>
            <a:endParaRPr lang="en-US" sz="18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eaLnBrk="0" fontAlgn="base" hangingPunct="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Calibri" panose="020F0502020204030204" pitchFamily="34" charset="0"/>
              </a:rPr>
              <a:t>Over time, you will realize there is </a:t>
            </a:r>
            <a:r>
              <a:rPr lang="en-US" sz="1800" u="sng" kern="1200" dirty="0">
                <a:solidFill>
                  <a:srgbClr val="000000"/>
                </a:solidFill>
                <a:effectLst/>
                <a:latin typeface="Arial" panose="020B0604020202020204" pitchFamily="34" charset="0"/>
                <a:ea typeface="Calibri" panose="020F0502020204030204" pitchFamily="34" charset="0"/>
              </a:rPr>
              <a:t>an evolutionary process</a:t>
            </a:r>
            <a:r>
              <a:rPr lang="en-US" sz="1800" kern="1200" dirty="0">
                <a:solidFill>
                  <a:srgbClr val="000000"/>
                </a:solidFill>
                <a:effectLst/>
                <a:latin typeface="Arial" panose="020B0604020202020204" pitchFamily="34" charset="0"/>
                <a:ea typeface="Calibri" panose="020F0502020204030204" pitchFamily="34" charset="0"/>
              </a:rPr>
              <a:t>,  and </a:t>
            </a:r>
            <a:r>
              <a:rPr lang="en-US" sz="1800" u="sng" kern="1200" dirty="0">
                <a:solidFill>
                  <a:srgbClr val="000000"/>
                </a:solidFill>
                <a:effectLst/>
                <a:latin typeface="Arial" panose="020B0604020202020204" pitchFamily="34" charset="0"/>
                <a:ea typeface="Calibri" panose="020F0502020204030204" pitchFamily="34" charset="0"/>
              </a:rPr>
              <a:t>a Plan</a:t>
            </a:r>
            <a:r>
              <a:rPr lang="en-US" sz="1800" kern="1200" dirty="0">
                <a:solidFill>
                  <a:srgbClr val="000000"/>
                </a:solidFill>
                <a:effectLst/>
                <a:latin typeface="Arial" panose="020B0604020202020204" pitchFamily="34" charset="0"/>
                <a:ea typeface="Calibri" panose="020F0502020204030204" pitchFamily="34" charset="0"/>
              </a:rPr>
              <a:t> for change and that you are learning to be “consciously” part of it. Once connected with the Soul, performing service is a natural expression towards fulfilling the Soul's purpose.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9F1328-9AF2-4297-B45B-3731A0A51CBE}" type="slidenum">
              <a:rPr lang="en-US" smtClean="0"/>
              <a:pPr/>
              <a:t>4</a:t>
            </a:fld>
            <a:endParaRPr lang="en-US"/>
          </a:p>
        </p:txBody>
      </p:sp>
    </p:spTree>
    <p:extLst>
      <p:ext uri="{BB962C8B-B14F-4D97-AF65-F5344CB8AC3E}">
        <p14:creationId xmlns:p14="http://schemas.microsoft.com/office/powerpoint/2010/main" val="202427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The Divine Plan</a:t>
            </a:r>
          </a:p>
          <a:p>
            <a:endParaRPr lang="en-US" sz="1200" kern="1200" dirty="0">
              <a:solidFill>
                <a:schemeClr val="tx1"/>
              </a:solidFill>
              <a:effectLst/>
              <a:latin typeface="+mn-lt"/>
              <a:ea typeface="+mn-ea"/>
              <a:cs typeface="+mn-cs"/>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Ageless Wisdom teachings present an understanding that Divine inspiration comes from solar and cosmic sources. This ‘inspiration’ is a type of knowledge, and energy that is stepped down into what is called the ‘Plan’.</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Plan is a blueprint OR energy formula expressing light, love and the will-to-good for the world as a whole. In its most basic form it is a thoughtform expressing the 3 major Divine aspects working out in Humanity - Namely: Will, Love and Active Intelligence. [</a:t>
            </a:r>
            <a:r>
              <a:rPr lang="en-US" sz="1100" b="1" dirty="0">
                <a:effectLst/>
                <a:latin typeface="Arial" panose="020B0604020202020204" pitchFamily="34" charset="0"/>
                <a:ea typeface="Calibri" panose="020F0502020204030204" pitchFamily="34" charset="0"/>
                <a:cs typeface="Times New Roman" panose="02020603050405020304" pitchFamily="18" charset="0"/>
              </a:rPr>
              <a:t>3 Planetary Centers</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handout.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guides the Plan for Humanity?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guided by group of advanced Souls or ascended Masters who just as us has suffered, incarnated and eventually achieved liberation from the physical plane and the cycle of rebirth…they are called the </a:t>
            </a:r>
            <a:r>
              <a:rPr lang="en-US"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Hierarchy</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act as custodians of God’s Plan for working out on Earth.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Christ and Buddha are part of the Hierarchy including numerous other members, e.g. Master, Sages, Mystics and Saints, who were part of all cultures, religions and beliefs over the Ages.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Hierarchy, as custodians of the Plan provide a blueprint for personal and planetary evolution by conveying it…… to spiritual seekers, via impressions. </a:t>
            </a:r>
            <a:endParaRPr lang="en-US" sz="1200" dirty="0">
              <a:effectLst/>
              <a:latin typeface="Arial" panose="020B0604020202020204" pitchFamily="34" charset="0"/>
              <a:ea typeface="Calibri" panose="020F0502020204030204" pitchFamily="34" charset="0"/>
              <a:cs typeface="Symbol" panose="05050102010706020507" pitchFamily="18" charset="2"/>
            </a:endParaRPr>
          </a:p>
          <a:p>
            <a:pPr marL="45720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Define </a:t>
            </a:r>
            <a:r>
              <a:rPr lang="en-US"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Impressions</a:t>
            </a:r>
            <a:r>
              <a:rPr lang="en-US" sz="1100" b="1"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…see </a:t>
            </a:r>
            <a:r>
              <a:rPr lang="en-US" sz="1800" b="1" kern="1200" dirty="0">
                <a:solidFill>
                  <a:srgbClr val="000000"/>
                </a:solidFill>
                <a:effectLst/>
                <a:latin typeface="Arial" panose="020B0604020202020204" pitchFamily="34" charset="0"/>
                <a:ea typeface="Times New Roman" panose="02020603050405020304" pitchFamily="18" charset="0"/>
              </a:rPr>
              <a:t>Terminology</a:t>
            </a:r>
            <a:r>
              <a:rPr lang="en-US" sz="1100" b="1"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[Handout]</a:t>
            </a:r>
            <a:endParaRPr lang="en-US" sz="1200" u="none"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1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all cultures around the world, s</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piritual seekers</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the NGWS </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interpret the Plan </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hrough numerous professions by practicing higher values, e.g. goodwill, cooperation, and harmlessness thru thought and action, although they are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never imposed</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They realize that we must learn we are “</a:t>
            </a:r>
            <a:r>
              <a:rPr lang="en-US" sz="11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consciously</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part of evolution.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Eventually, the force of goodwill will be a primary expression of </a:t>
            </a:r>
            <a:r>
              <a:rPr lang="en-US" sz="11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 human relations</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all human affairs. This will ensure a world order maintained through cooperation, not by an imposed authority, or a utopian dream. </a:t>
            </a:r>
          </a:p>
          <a:p>
            <a:pPr marL="0" marR="0" lvl="0" indent="0">
              <a:lnSpc>
                <a:spcPct val="115000"/>
              </a:lnSpc>
              <a:spcBef>
                <a:spcPts val="0"/>
              </a:spcBef>
              <a:spcAft>
                <a:spcPts val="600"/>
              </a:spcAft>
              <a:buFont typeface="Symbol" panose="05050102010706020507" pitchFamily="18" charset="2"/>
              <a:buNone/>
              <a:tabLst>
                <a:tab pos="457200" algn="l"/>
              </a:tabLs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Wingdings" panose="05000000000000000000" pitchFamily="2" charset="2"/>
              <a:buChar char=""/>
              <a:tabLst>
                <a:tab pos="914400" algn="l"/>
              </a:tabLst>
            </a:pPr>
            <a:r>
              <a:rPr lang="en-US" sz="1100" b="1"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Right Human Relations?</a:t>
            </a:r>
            <a:r>
              <a:rPr lang="en-US"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From the book ExH, the Tibetan Master says:</a:t>
            </a:r>
            <a:r>
              <a:rPr lang="en-US" sz="11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Right human relations" is not simply goodwill….it is a </a:t>
            </a:r>
            <a:r>
              <a:rPr lang="en-US" sz="1100" i="1"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 or result</a:t>
            </a:r>
            <a:r>
              <a:rPr lang="en-US" sz="11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goodwill  and the instigator of constructive changes between  individuals, communities and nations.”.  </a:t>
            </a:r>
            <a:r>
              <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essence, this is result of practiced love and acceptance among people groups and nations.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100" kern="1200" dirty="0">
              <a:solidFill>
                <a:srgbClr val="000000"/>
              </a:solidFill>
              <a:effectLst/>
              <a:latin typeface="Arial" panose="020B0604020202020204" pitchFamily="34" charset="0"/>
              <a:ea typeface="Times New Roman" panose="02020603050405020304" pitchFamily="18" charset="0"/>
            </a:endParaRPr>
          </a:p>
          <a:p>
            <a:pPr marL="171450" indent="-171450">
              <a:buClr>
                <a:schemeClr val="tx1"/>
              </a:buClr>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rPr>
              <a:t>In short, by combining the heart and mind in this way, this is a major expression of the Plan for our stage of evolution.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5</a:t>
            </a:fld>
            <a:endParaRPr lang="en-US"/>
          </a:p>
        </p:txBody>
      </p:sp>
    </p:spTree>
    <p:extLst>
      <p:ext uri="{BB962C8B-B14F-4D97-AF65-F5344CB8AC3E}">
        <p14:creationId xmlns:p14="http://schemas.microsoft.com/office/powerpoint/2010/main" val="356741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Looking at the </a:t>
            </a: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Planetary Centers</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handout, you will see that the 7 Rays contribute towards human and planetary evolution.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course is not about the Rays, but mentioned in passing </a:t>
            </a:r>
            <a:r>
              <a:rPr lang="en-US" sz="1800" b="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only</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an influence. Our purpose here is simply to acknowledge that the 7 Rays,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although significant</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are one of many conditioning factors that influence the Soul’s evolution in combination with the influences from the Hierarchy and the Plan.</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Briefly…..the 7 Rays demonstrate 7 </a:t>
            </a:r>
            <a:r>
              <a:rPr lang="en-US" sz="1800" i="1" dirty="0">
                <a:effectLst/>
                <a:latin typeface="Arial" panose="020B0604020202020204" pitchFamily="34" charset="0"/>
                <a:ea typeface="Calibri" panose="020F0502020204030204" pitchFamily="34" charset="0"/>
                <a:cs typeface="Times New Roman" panose="02020603050405020304" pitchFamily="18" charset="0"/>
              </a:rPr>
              <a:t>types </a:t>
            </a:r>
            <a:r>
              <a:rPr lang="en-US" sz="1800" dirty="0">
                <a:effectLst/>
                <a:latin typeface="Arial" panose="020B0604020202020204" pitchFamily="34" charset="0"/>
                <a:ea typeface="Calibri" panose="020F0502020204030204" pitchFamily="34" charset="0"/>
                <a:cs typeface="Times New Roman" panose="02020603050405020304" pitchFamily="18" charset="0"/>
              </a:rPr>
              <a:t>and </a:t>
            </a:r>
            <a:r>
              <a:rPr lang="en-US" sz="1800" i="1" dirty="0">
                <a:effectLst/>
                <a:latin typeface="Arial" panose="020B0604020202020204" pitchFamily="34" charset="0"/>
                <a:ea typeface="Calibri" panose="020F0502020204030204" pitchFamily="34" charset="0"/>
                <a:cs typeface="Times New Roman" panose="02020603050405020304" pitchFamily="18" charset="0"/>
              </a:rPr>
              <a:t>qualities of force</a:t>
            </a:r>
            <a:r>
              <a:rPr lang="en-US" sz="1800" dirty="0">
                <a:effectLst/>
                <a:latin typeface="Arial" panose="020B0604020202020204" pitchFamily="34" charset="0"/>
                <a:ea typeface="Calibri" panose="020F0502020204030204" pitchFamily="34" charset="0"/>
                <a:cs typeface="Times New Roman" panose="02020603050405020304" pitchFamily="18" charset="0"/>
              </a:rPr>
              <a:t> and each has its own specific properties and attributes, which effects and conditions every form, from the individual, to the group, and indeed all mankind, and in all kingdoms. </a:t>
            </a:r>
          </a:p>
          <a:p>
            <a:pPr marL="0" marR="0">
              <a:lnSpc>
                <a:spcPct val="115000"/>
              </a:lnSpc>
              <a:spcBef>
                <a:spcPts val="0"/>
              </a:spcBef>
              <a:spcAft>
                <a:spcPts val="6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You</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can find e</a:t>
            </a:r>
            <a:r>
              <a:rPr lang="en-US" sz="1800" dirty="0">
                <a:effectLst/>
                <a:latin typeface="Arial" panose="020B0604020202020204" pitchFamily="34" charset="0"/>
                <a:ea typeface="Calibri" panose="020F0502020204030204" pitchFamily="34" charset="0"/>
                <a:cs typeface="Times New Roman" panose="02020603050405020304" pitchFamily="18" charset="0"/>
              </a:rPr>
              <a:t>xtensive info on the 7 Rays is in the Blue Books AND on the Makara Website.</a:t>
            </a:r>
            <a:endParaRPr lang="en-US" dirty="0"/>
          </a:p>
        </p:txBody>
      </p:sp>
      <p:sp>
        <p:nvSpPr>
          <p:cNvPr id="4" name="Slide Number Placeholder 3"/>
          <p:cNvSpPr>
            <a:spLocks noGrp="1"/>
          </p:cNvSpPr>
          <p:nvPr>
            <p:ph type="sldNum" sz="quarter" idx="10"/>
          </p:nvPr>
        </p:nvSpPr>
        <p:spPr/>
        <p:txBody>
          <a:bodyPr/>
          <a:lstStyle/>
          <a:p>
            <a:fld id="{339F1328-9AF2-4297-B45B-3731A0A51CBE}" type="slidenum">
              <a:rPr lang="en-US" smtClean="0"/>
              <a:pPr/>
              <a:t>6</a:t>
            </a:fld>
            <a:endParaRPr lang="en-US"/>
          </a:p>
        </p:txBody>
      </p:sp>
    </p:spTree>
    <p:extLst>
      <p:ext uri="{BB962C8B-B14F-4D97-AF65-F5344CB8AC3E}">
        <p14:creationId xmlns:p14="http://schemas.microsoft.com/office/powerpoint/2010/main" val="76034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800" b="1" dirty="0">
                <a:effectLst/>
                <a:latin typeface="Arial" panose="020B0604020202020204" pitchFamily="34" charset="0"/>
                <a:ea typeface="Times New Roman" panose="02020603050405020304" pitchFamily="18" charset="0"/>
              </a:rPr>
              <a:t>Cartoon of dog looking in mirror….</a:t>
            </a:r>
          </a:p>
          <a:p>
            <a:pPr marL="0" marR="0">
              <a:lnSpc>
                <a:spcPct val="115000"/>
              </a:lnSpc>
              <a:spcBef>
                <a:spcPts val="0"/>
              </a:spcBef>
              <a:spcAft>
                <a:spcPts val="0"/>
              </a:spcAft>
            </a:pPr>
            <a:endParaRPr lang="en-US" sz="1800" b="1"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800" b="0" dirty="0">
                <a:effectLst/>
                <a:latin typeface="Arial" panose="020B0604020202020204" pitchFamily="34" charset="0"/>
                <a:ea typeface="Times New Roman" panose="02020603050405020304" pitchFamily="18" charset="0"/>
              </a:rPr>
              <a:t>The dog says “My God, I am one of those </a:t>
            </a:r>
            <a:r>
              <a:rPr lang="en-US" sz="1800" b="0" dirty="0" err="1">
                <a:effectLst/>
                <a:latin typeface="Arial" panose="020B0604020202020204" pitchFamily="34" charset="0"/>
                <a:ea typeface="Times New Roman" panose="02020603050405020304" pitchFamily="18" charset="0"/>
              </a:rPr>
              <a:t>foofy</a:t>
            </a:r>
            <a:r>
              <a:rPr lang="en-US" sz="1800" b="0" dirty="0">
                <a:effectLst/>
                <a:latin typeface="Arial" panose="020B0604020202020204" pitchFamily="34" charset="0"/>
                <a:ea typeface="Times New Roman" panose="02020603050405020304" pitchFamily="18" charset="0"/>
              </a:rPr>
              <a:t> little dogs”.</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i="1" dirty="0">
                <a:effectLst/>
                <a:latin typeface="Arial" panose="020B0604020202020204" pitchFamily="34" charset="0"/>
                <a:ea typeface="Calibri" panose="020F0502020204030204" pitchFamily="34" charset="0"/>
              </a:rPr>
              <a:t>This dog has a problem discerning his True Self</a:t>
            </a:r>
            <a:endParaRPr lang="en-US" sz="14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a:p>
        </p:txBody>
      </p:sp>
    </p:spTree>
    <p:extLst>
      <p:ext uri="{BB962C8B-B14F-4D97-AF65-F5344CB8AC3E}">
        <p14:creationId xmlns:p14="http://schemas.microsoft.com/office/powerpoint/2010/main" val="110161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Preparing the Path</a:t>
            </a:r>
          </a:p>
          <a:p>
            <a:endParaRPr lang="en-US" sz="1200" b="1" kern="1200" dirty="0">
              <a:solidFill>
                <a:schemeClr val="tx1"/>
              </a:solidFill>
              <a:effectLst/>
              <a:latin typeface="+mn-lt"/>
              <a:ea typeface="+mn-ea"/>
              <a:cs typeface="+mn-cs"/>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spiritual work of </a:t>
            </a:r>
            <a:r>
              <a:rPr lang="en-US"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transform consciousness was done long ago by the Masters, namely the Buddha and the Christ, and others. They made path easier for liberation as they pushed through limitations in their own consciousness, which resulted in greater vision as to what the Path is and </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we really are as human beings</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Perhaps, the greatest legacy they gave us was Spiritual Values. </a:t>
            </a: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are Spiritual Values?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They are subtle energies that influence a person's behavior and affect basic morality in the fields of religion, politics, social actions, and in every department of human thinking. In</a:t>
            </a:r>
            <a:r>
              <a:rPr lang="en-US" sz="11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essence, they describe a way towards right living.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Examples of these values include: cooperation, goodwill, tolerance, inclusion, sense of personal responsibility, sense of social justice and, harmlessness. </a:t>
            </a: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practicing these values, spiritual seekers facilitate their own spiritual unfoldment and it becomes a model for others.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r>
              <a:rPr lang="en-US" sz="1100" kern="1200" dirty="0">
                <a:solidFill>
                  <a:srgbClr val="000000"/>
                </a:solidFill>
                <a:effectLst/>
                <a:latin typeface="Arial" panose="020B0604020202020204" pitchFamily="34" charset="0"/>
                <a:ea typeface="Times New Roman" panose="02020603050405020304" pitchFamily="18" charset="0"/>
              </a:rPr>
              <a:t>As more and more people</a:t>
            </a:r>
            <a:r>
              <a:rPr lang="en-US" sz="1100" kern="1200" baseline="0" dirty="0">
                <a:solidFill>
                  <a:srgbClr val="000000"/>
                </a:solidFill>
                <a:effectLst/>
                <a:latin typeface="Arial" panose="020B0604020202020204" pitchFamily="34" charset="0"/>
                <a:ea typeface="Times New Roman" panose="02020603050405020304" pitchFamily="18" charset="0"/>
              </a:rPr>
              <a:t> embrace and live these values, e</a:t>
            </a:r>
            <a:r>
              <a:rPr lang="en-US" sz="1100" kern="1200" dirty="0">
                <a:solidFill>
                  <a:srgbClr val="000000"/>
                </a:solidFill>
                <a:effectLst/>
                <a:latin typeface="Arial" panose="020B0604020202020204" pitchFamily="34" charset="0"/>
                <a:ea typeface="Times New Roman" panose="02020603050405020304" pitchFamily="18" charset="0"/>
              </a:rPr>
              <a:t>ventually these spiritual values will result in a paradigm shift in consciousness where humanity will be reoriented from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reoriented from emotional reactivity </a:t>
            </a:r>
            <a:r>
              <a:rPr lang="en-US" sz="1100" kern="1200" dirty="0">
                <a:solidFill>
                  <a:srgbClr val="000000"/>
                </a:solidFill>
                <a:effectLst/>
                <a:latin typeface="Arial" panose="020B0604020202020204" pitchFamily="34" charset="0"/>
                <a:ea typeface="Times New Roman" panose="02020603050405020304" pitchFamily="18" charset="0"/>
              </a:rPr>
              <a:t>to a more MENTAL – Rational understanding and as a result move humanity towards practicing right human relations. In other words, expressing love and wisdom</a:t>
            </a:r>
            <a:r>
              <a:rPr lang="en-US" sz="1100" kern="1200" baseline="0" dirty="0">
                <a:solidFill>
                  <a:srgbClr val="000000"/>
                </a:solidFill>
                <a:effectLst/>
                <a:latin typeface="Arial" panose="020B0604020202020204" pitchFamily="34" charset="0"/>
                <a:ea typeface="Times New Roman" panose="02020603050405020304" pitchFamily="18" charset="0"/>
              </a:rPr>
              <a:t> in all your activities and interactions.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9F1328-9AF2-4297-B45B-3731A0A51CBE}" type="slidenum">
              <a:rPr lang="en-US" smtClean="0"/>
              <a:pPr/>
              <a:t>8</a:t>
            </a:fld>
            <a:endParaRPr lang="en-US"/>
          </a:p>
        </p:txBody>
      </p:sp>
    </p:spTree>
    <p:extLst>
      <p:ext uri="{BB962C8B-B14F-4D97-AF65-F5344CB8AC3E}">
        <p14:creationId xmlns:p14="http://schemas.microsoft.com/office/powerpoint/2010/main" val="294860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Awakening to the Spiritual Path</a:t>
            </a:r>
          </a:p>
          <a:p>
            <a:pPr marL="0" marR="0" eaLnBrk="0" fontAlgn="base" hangingPunct="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eaLnBrk="0" fontAlgn="base" hangingPunct="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are You?”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says the caterpillar to Alice. The story of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Alice in Wonderland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the Looking Glass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are stories of Alice who is immersed a dream and trying to wake up. FYI, Louis Carroll, the author was a Theosophist.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Initially, when you set off on a new journey, you have to have a sense of who you are, otherwise, you are confused,  and have no direction to follow. So, on this journey, you will need to frequently ask the question </a:t>
            </a:r>
            <a:r>
              <a:rPr lang="en-US" sz="1800" b="1"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am I?”</a:t>
            </a:r>
            <a:endParaRPr lang="en-US"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SzPct val="130000"/>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Initially, the Personality acts as a separated entity expressing its ‘ME-ness’ or an ‘I–ness’ in all that it does. It is not integrated, or Soul-infused and still strongly identified with the lower three vehicles as it is driven by physical desires and emotional reactivity.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something called </a:t>
            </a:r>
            <a:r>
              <a:rPr lang="en-US" sz="18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Soul Urge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Personality is "spiritually waking up". You realize that you will want to seek out and understand the higher truths about yourself, and your own true nature. As a result, you become an “aspirant”. This is the beginning of the Path of Liberation!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 meditating for sometime, and through the aspirant’s own expanded awareness, he eventually places himself on a path towards full cooperation with the Will of God and the Plan of Evolution.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 share some techniques for overcoming your own personal obstacles in the Mind and Astral Body, which keep you from fully merging with the Soul's consciousness in next month’s class.</a:t>
            </a: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Your initial goal in your spiritual work is then to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a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"Soul integrated personality."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I know that calling myself the Soul is by no means a completed process of personal evolution, </a:t>
            </a: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a STAGE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 series of recognitions of the various parts of myself and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they can work harmoniously together.”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39F1328-9AF2-4297-B45B-3731A0A51CBE}" type="slidenum">
              <a:rPr lang="en-US" smtClean="0"/>
              <a:pPr/>
              <a:t>9</a:t>
            </a:fld>
            <a:endParaRPr lang="en-US"/>
          </a:p>
        </p:txBody>
      </p:sp>
    </p:spTree>
    <p:extLst>
      <p:ext uri="{BB962C8B-B14F-4D97-AF65-F5344CB8AC3E}">
        <p14:creationId xmlns:p14="http://schemas.microsoft.com/office/powerpoint/2010/main" val="215399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98EDEA-8304-482E-B5B1-85A035F1EB57}" type="slidenum">
              <a:rPr lang="en-US"/>
              <a:pPr>
                <a:defRPr/>
              </a:pPr>
              <a:t>‹#›</a:t>
            </a:fld>
            <a:endParaRPr lang="en-US"/>
          </a:p>
        </p:txBody>
      </p:sp>
    </p:spTree>
    <p:extLst>
      <p:ext uri="{BB962C8B-B14F-4D97-AF65-F5344CB8AC3E}">
        <p14:creationId xmlns:p14="http://schemas.microsoft.com/office/powerpoint/2010/main" val="258859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B217C-3652-4ED7-A6AF-CA017CE9CEFD}" type="slidenum">
              <a:rPr lang="en-US"/>
              <a:pPr>
                <a:defRPr/>
              </a:pPr>
              <a:t>‹#›</a:t>
            </a:fld>
            <a:endParaRPr lang="en-US"/>
          </a:p>
        </p:txBody>
      </p:sp>
    </p:spTree>
    <p:extLst>
      <p:ext uri="{BB962C8B-B14F-4D97-AF65-F5344CB8AC3E}">
        <p14:creationId xmlns:p14="http://schemas.microsoft.com/office/powerpoint/2010/main" val="72485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E1BF0-FBED-4D03-BDF4-31E02910B4B4}" type="slidenum">
              <a:rPr lang="en-US"/>
              <a:pPr>
                <a:defRPr/>
              </a:pPr>
              <a:t>‹#›</a:t>
            </a:fld>
            <a:endParaRPr lang="en-US"/>
          </a:p>
        </p:txBody>
      </p:sp>
    </p:spTree>
    <p:extLst>
      <p:ext uri="{BB962C8B-B14F-4D97-AF65-F5344CB8AC3E}">
        <p14:creationId xmlns:p14="http://schemas.microsoft.com/office/powerpoint/2010/main" val="321765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25300D-1F52-4178-BDA2-5A2C4C713F3F}" type="slidenum">
              <a:rPr lang="en-US"/>
              <a:pPr>
                <a:defRPr/>
              </a:pPr>
              <a:t>‹#›</a:t>
            </a:fld>
            <a:endParaRPr lang="en-US"/>
          </a:p>
        </p:txBody>
      </p:sp>
    </p:spTree>
    <p:extLst>
      <p:ext uri="{BB962C8B-B14F-4D97-AF65-F5344CB8AC3E}">
        <p14:creationId xmlns:p14="http://schemas.microsoft.com/office/powerpoint/2010/main" val="96865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BBDDFD-9F2C-44A6-BBF9-D1FC54241DA8}" type="slidenum">
              <a:rPr lang="en-US"/>
              <a:pPr>
                <a:defRPr/>
              </a:pPr>
              <a:t>‹#›</a:t>
            </a:fld>
            <a:endParaRPr lang="en-US"/>
          </a:p>
        </p:txBody>
      </p:sp>
    </p:spTree>
    <p:extLst>
      <p:ext uri="{BB962C8B-B14F-4D97-AF65-F5344CB8AC3E}">
        <p14:creationId xmlns:p14="http://schemas.microsoft.com/office/powerpoint/2010/main" val="50281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B30815-AFDA-4607-BD10-10630A5942E3}" type="slidenum">
              <a:rPr lang="en-US"/>
              <a:pPr>
                <a:defRPr/>
              </a:pPr>
              <a:t>‹#›</a:t>
            </a:fld>
            <a:endParaRPr lang="en-US"/>
          </a:p>
        </p:txBody>
      </p:sp>
    </p:spTree>
    <p:extLst>
      <p:ext uri="{BB962C8B-B14F-4D97-AF65-F5344CB8AC3E}">
        <p14:creationId xmlns:p14="http://schemas.microsoft.com/office/powerpoint/2010/main" val="343015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6C8A80-5897-4035-8F71-85AF9C7F10CC}" type="slidenum">
              <a:rPr lang="en-US"/>
              <a:pPr>
                <a:defRPr/>
              </a:pPr>
              <a:t>‹#›</a:t>
            </a:fld>
            <a:endParaRPr lang="en-US"/>
          </a:p>
        </p:txBody>
      </p:sp>
    </p:spTree>
    <p:extLst>
      <p:ext uri="{BB962C8B-B14F-4D97-AF65-F5344CB8AC3E}">
        <p14:creationId xmlns:p14="http://schemas.microsoft.com/office/powerpoint/2010/main" val="427393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BFD746-82DE-47A5-90E4-92945C6964B4}" type="slidenum">
              <a:rPr lang="en-US"/>
              <a:pPr>
                <a:defRPr/>
              </a:pPr>
              <a:t>‹#›</a:t>
            </a:fld>
            <a:endParaRPr lang="en-US"/>
          </a:p>
        </p:txBody>
      </p:sp>
    </p:spTree>
    <p:extLst>
      <p:ext uri="{BB962C8B-B14F-4D97-AF65-F5344CB8AC3E}">
        <p14:creationId xmlns:p14="http://schemas.microsoft.com/office/powerpoint/2010/main" val="306474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627219-D0DF-456A-9BBE-8DD653FC473F}" type="slidenum">
              <a:rPr lang="en-US"/>
              <a:pPr>
                <a:defRPr/>
              </a:pPr>
              <a:t>‹#›</a:t>
            </a:fld>
            <a:endParaRPr lang="en-US"/>
          </a:p>
        </p:txBody>
      </p:sp>
    </p:spTree>
    <p:extLst>
      <p:ext uri="{BB962C8B-B14F-4D97-AF65-F5344CB8AC3E}">
        <p14:creationId xmlns:p14="http://schemas.microsoft.com/office/powerpoint/2010/main" val="104905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E1DB2-EBE9-4EE4-9CBA-4EB72E90D169}" type="slidenum">
              <a:rPr lang="en-US"/>
              <a:pPr>
                <a:defRPr/>
              </a:pPr>
              <a:t>‹#›</a:t>
            </a:fld>
            <a:endParaRPr lang="en-US"/>
          </a:p>
        </p:txBody>
      </p:sp>
    </p:spTree>
    <p:extLst>
      <p:ext uri="{BB962C8B-B14F-4D97-AF65-F5344CB8AC3E}">
        <p14:creationId xmlns:p14="http://schemas.microsoft.com/office/powerpoint/2010/main" val="20814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44405-7D0A-4AFF-9371-8FAF615005E2}" type="slidenum">
              <a:rPr lang="en-US"/>
              <a:pPr>
                <a:defRPr/>
              </a:pPr>
              <a:t>‹#›</a:t>
            </a:fld>
            <a:endParaRPr lang="en-US"/>
          </a:p>
        </p:txBody>
      </p:sp>
    </p:spTree>
    <p:extLst>
      <p:ext uri="{BB962C8B-B14F-4D97-AF65-F5344CB8AC3E}">
        <p14:creationId xmlns:p14="http://schemas.microsoft.com/office/powerpoint/2010/main" val="55759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431696F-55AD-411E-9A59-77551906AF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0" y="5001161"/>
            <a:ext cx="9144000" cy="1477328"/>
          </a:xfrm>
          <a:prstGeom prst="rect">
            <a:avLst/>
          </a:prstGeom>
          <a:noFill/>
        </p:spPr>
        <p:txBody>
          <a:bodyPr wrap="square" rtlCol="0">
            <a:spAutoFit/>
          </a:bodyPr>
          <a:lstStyle/>
          <a:p>
            <a:pPr algn="ctr">
              <a:spcBef>
                <a:spcPts val="600"/>
              </a:spcBef>
            </a:pPr>
            <a:r>
              <a:rPr lang="en-US" sz="5400" dirty="0">
                <a:solidFill>
                  <a:schemeClr val="bg1"/>
                </a:solidFill>
                <a:latin typeface="Bookman Old Style" pitchFamily="18" charset="0"/>
              </a:rPr>
              <a:t>Journey of the Soul</a:t>
            </a:r>
          </a:p>
          <a:p>
            <a:pPr algn="ctr"/>
            <a:r>
              <a:rPr lang="en-US" sz="3600" dirty="0">
                <a:solidFill>
                  <a:schemeClr val="bg1"/>
                </a:solidFill>
                <a:latin typeface="Bookman Old Style" pitchFamily="18" charset="0"/>
              </a:rPr>
              <a:t>By David E. Hopper</a:t>
            </a:r>
          </a:p>
        </p:txBody>
      </p:sp>
    </p:spTree>
    <p:extLst>
      <p:ext uri="{BB962C8B-B14F-4D97-AF65-F5344CB8AC3E}">
        <p14:creationId xmlns:p14="http://schemas.microsoft.com/office/powerpoint/2010/main" val="316555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F46C0A-7CD9-452C-9A3B-6639B4C9BBA8}"/>
              </a:ext>
            </a:extLst>
          </p:cNvPr>
          <p:cNvSpPr>
            <a:spLocks noChangeArrowheads="1"/>
          </p:cNvSpPr>
          <p:nvPr/>
        </p:nvSpPr>
        <p:spPr bwMode="auto">
          <a:xfrm>
            <a:off x="3505200" y="2819400"/>
            <a:ext cx="68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 Box 4">
            <a:extLst>
              <a:ext uri="{FF2B5EF4-FFF2-40B4-BE49-F238E27FC236}">
                <a16:creationId xmlns:a16="http://schemas.microsoft.com/office/drawing/2014/main" id="{4DCFF764-559D-4232-A396-F0F944201900}"/>
              </a:ext>
            </a:extLst>
          </p:cNvPr>
          <p:cNvSpPr txBox="1">
            <a:spLocks noChangeArrowheads="1"/>
          </p:cNvSpPr>
          <p:nvPr/>
        </p:nvSpPr>
        <p:spPr bwMode="auto">
          <a:xfrm>
            <a:off x="985626" y="235803"/>
            <a:ext cx="7162800" cy="830997"/>
          </a:xfrm>
          <a:prstGeom prst="rect">
            <a:avLst/>
          </a:prstGeom>
          <a:noFill/>
          <a:ln w="9525">
            <a:noFill/>
            <a:miter lim="800000"/>
            <a:headEnd/>
            <a:tailEnd/>
          </a:ln>
        </p:spPr>
        <p:txBody>
          <a:bodyPr wrap="square">
            <a:spAutoFit/>
          </a:bodyPr>
          <a:lstStyle/>
          <a:p>
            <a:pPr algn="ctr">
              <a:buSzPct val="60000"/>
            </a:pPr>
            <a:r>
              <a:rPr lang="en-US" sz="4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Hero’s Journey</a:t>
            </a:r>
            <a:endParaRPr lang="en-US" sz="4800" b="1" dirty="0">
              <a:ln w="12700">
                <a:noFill/>
                <a:prstDash val="solid"/>
              </a:ln>
              <a:solidFill>
                <a:schemeClr val="bg1"/>
              </a:solidFill>
              <a:latin typeface="Arial" panose="020B0604020202020204" pitchFamily="34" charset="0"/>
              <a:cs typeface="Arial" panose="020B0604020202020204" pitchFamily="34" charset="0"/>
            </a:endParaRPr>
          </a:p>
        </p:txBody>
      </p:sp>
      <p:pic>
        <p:nvPicPr>
          <p:cNvPr id="3082" name="Picture 10">
            <a:extLst>
              <a:ext uri="{FF2B5EF4-FFF2-40B4-BE49-F238E27FC236}">
                <a16:creationId xmlns:a16="http://schemas.microsoft.com/office/drawing/2014/main" id="{DCD8C402-1137-418A-9737-250C67511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780" y="1219200"/>
            <a:ext cx="662482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D3C48923-CFCC-4488-8CE3-583C92B1C9B9}"/>
              </a:ext>
            </a:extLst>
          </p:cNvPr>
          <p:cNvSpPr txBox="1">
            <a:spLocks noChangeArrowheads="1"/>
          </p:cNvSpPr>
          <p:nvPr/>
        </p:nvSpPr>
        <p:spPr bwMode="auto">
          <a:xfrm>
            <a:off x="990600" y="4690408"/>
            <a:ext cx="7162800" cy="1938992"/>
          </a:xfrm>
          <a:prstGeom prst="rect">
            <a:avLst/>
          </a:prstGeom>
          <a:noFill/>
          <a:ln w="9525">
            <a:noFill/>
            <a:miter lim="800000"/>
            <a:headEnd/>
            <a:tailEnd/>
          </a:ln>
        </p:spPr>
        <p:txBody>
          <a:bodyPr wrap="square">
            <a:spAutoFit/>
          </a:bodyPr>
          <a:lstStyle/>
          <a:p>
            <a:pPr marL="685800" indent="-685800">
              <a:buSzPct val="60000"/>
              <a:buFont typeface="Arial" panose="020B0604020202020204" pitchFamily="34" charset="0"/>
              <a:buChar char="•"/>
            </a:pPr>
            <a:r>
              <a:rPr lang="en-US" sz="40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Call to Adventure</a:t>
            </a:r>
          </a:p>
          <a:p>
            <a:pPr marL="685800" indent="-685800">
              <a:buSzPct val="60000"/>
              <a:buFont typeface="Arial" panose="020B0604020202020204" pitchFamily="34" charset="0"/>
              <a:buChar char="•"/>
            </a:pP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Points of Attainment</a:t>
            </a:r>
            <a:endParaRPr lang="en-US" sz="40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685800" indent="-685800">
              <a:buSzPct val="60000"/>
              <a:buFont typeface="Arial" panose="020B0604020202020204" pitchFamily="34" charset="0"/>
              <a:buChar char="•"/>
            </a:pPr>
            <a:r>
              <a:rPr lang="en-US" sz="4000" b="1" dirty="0">
                <a:ln w="12700">
                  <a:noFill/>
                  <a:prstDash val="solid"/>
                </a:ln>
                <a:solidFill>
                  <a:schemeClr val="bg1"/>
                </a:solidFill>
                <a:latin typeface="Arial" panose="020B0604020202020204" pitchFamily="34" charset="0"/>
                <a:cs typeface="Arial" panose="020B0604020202020204" pitchFamily="34" charset="0"/>
              </a:rPr>
              <a:t>Become One</a:t>
            </a:r>
          </a:p>
        </p:txBody>
      </p:sp>
    </p:spTree>
    <p:extLst>
      <p:ext uri="{BB962C8B-B14F-4D97-AF65-F5344CB8AC3E}">
        <p14:creationId xmlns:p14="http://schemas.microsoft.com/office/powerpoint/2010/main" val="56250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
              <a:schemeClr val="bg2">
                <a:lumMod val="0"/>
              </a:schemeClr>
            </a:gs>
            <a:gs pos="46000">
              <a:schemeClr val="tx2">
                <a:lumMod val="65000"/>
                <a:lumOff val="35000"/>
              </a:schemeClr>
            </a:gs>
            <a:gs pos="99000">
              <a:schemeClr val="bg2">
                <a:lumMod val="75000"/>
              </a:schemeClr>
            </a:gs>
          </a:gsLst>
          <a:lin ang="2700000" scaled="1"/>
        </a:gra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124200" y="2590800"/>
            <a:ext cx="6019800" cy="830997"/>
          </a:xfrm>
          <a:prstGeom prst="rect">
            <a:avLst/>
          </a:prstGeom>
          <a:noFill/>
          <a:ln w="9525">
            <a:noFill/>
            <a:miter lim="800000"/>
            <a:headEnd/>
            <a:tailEnd/>
          </a:ln>
        </p:spPr>
        <p:txBody>
          <a:bodyPr wrap="square">
            <a:spAutoFit/>
          </a:bodyPr>
          <a:lstStyle/>
          <a:p>
            <a:pPr algn="ctr"/>
            <a:endParaRPr lang="en-US" altLang="en-US" sz="4800" b="1" u="sng" dirty="0">
              <a:solidFill>
                <a:schemeClr val="tx1"/>
              </a:solidFill>
            </a:endParaRPr>
          </a:p>
        </p:txBody>
      </p:sp>
      <p:sp>
        <p:nvSpPr>
          <p:cNvPr id="10" name="Text Box 4"/>
          <p:cNvSpPr txBox="1">
            <a:spLocks noChangeArrowheads="1"/>
          </p:cNvSpPr>
          <p:nvPr/>
        </p:nvSpPr>
        <p:spPr bwMode="auto">
          <a:xfrm>
            <a:off x="5257800" y="2362200"/>
            <a:ext cx="3733800" cy="3031599"/>
          </a:xfrm>
          <a:prstGeom prst="rect">
            <a:avLst/>
          </a:prstGeom>
          <a:gradFill>
            <a:gsLst>
              <a:gs pos="2000">
                <a:schemeClr val="bg2">
                  <a:lumMod val="0"/>
                </a:schemeClr>
              </a:gs>
              <a:gs pos="46000">
                <a:schemeClr val="tx2">
                  <a:lumMod val="65000"/>
                  <a:lumOff val="35000"/>
                </a:schemeClr>
              </a:gs>
              <a:gs pos="99000">
                <a:schemeClr val="bg2">
                  <a:lumMod val="75000"/>
                </a:schemeClr>
              </a:gs>
            </a:gsLst>
            <a:lin ang="2700000" scaled="1"/>
          </a:gradFill>
          <a:ln w="9525">
            <a:noFill/>
            <a:miter lim="800000"/>
            <a:headEnd/>
            <a:tailEnd/>
          </a:ln>
        </p:spPr>
        <p:txBody>
          <a:bodyPr wrap="square">
            <a:spAutoFit/>
          </a:bodyPr>
          <a:lstStyle/>
          <a:p>
            <a:pPr>
              <a:spcAft>
                <a:spcPts val="600"/>
              </a:spcAft>
              <a:buSzPct val="100000"/>
            </a:pPr>
            <a:r>
              <a:rPr lang="en-US" sz="4400" b="1" dirty="0">
                <a:ln w="12700">
                  <a:noFill/>
                  <a:prstDash val="solid"/>
                </a:ln>
                <a:solidFill>
                  <a:schemeClr val="bg1"/>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M</a:t>
            </a:r>
            <a:r>
              <a:rPr lang="en-US" sz="4400" b="1" dirty="0">
                <a:ln w="12700">
                  <a:noFill/>
                  <a:prstDash val="solid"/>
                </a:ln>
                <a:solidFill>
                  <a:schemeClr val="bg1"/>
                </a:solidFill>
                <a:latin typeface="Arial" panose="020B0604020202020204" pitchFamily="34" charset="0"/>
                <a:cs typeface="Arial" panose="020B0604020202020204" pitchFamily="34" charset="0"/>
              </a:rPr>
              <a:t>ystical </a:t>
            </a:r>
          </a:p>
          <a:p>
            <a:pPr>
              <a:spcAft>
                <a:spcPts val="600"/>
              </a:spcAft>
              <a:buSzPct val="100000"/>
            </a:pPr>
            <a:r>
              <a:rPr lang="en-US" sz="4400" b="1" dirty="0">
                <a:ln w="12700">
                  <a:noFill/>
                  <a:prstDash val="solid"/>
                </a:ln>
                <a:solidFill>
                  <a:schemeClr val="bg1"/>
                </a:solidFill>
                <a:latin typeface="Arial" panose="020B0604020202020204" pitchFamily="34" charset="0"/>
                <a:cs typeface="Arial" panose="020B0604020202020204" pitchFamily="34" charset="0"/>
              </a:rPr>
              <a:t>Probationary </a:t>
            </a:r>
          </a:p>
          <a:p>
            <a:pPr>
              <a:spcAft>
                <a:spcPts val="600"/>
              </a:spcAft>
              <a:buSzPct val="100000"/>
            </a:pPr>
            <a:r>
              <a:rPr lang="en-US" sz="4400" b="1" dirty="0">
                <a:ln w="12700">
                  <a:noFill/>
                  <a:prstDash val="solid"/>
                </a:ln>
                <a:solidFill>
                  <a:schemeClr val="bg1"/>
                </a:solidFill>
                <a:latin typeface="Arial" panose="020B0604020202020204" pitchFamily="34" charset="0"/>
                <a:cs typeface="Arial" panose="020B0604020202020204" pitchFamily="34" charset="0"/>
              </a:rPr>
              <a:t>Discipleship</a:t>
            </a:r>
          </a:p>
          <a:p>
            <a:pPr>
              <a:spcAft>
                <a:spcPts val="600"/>
              </a:spcAft>
              <a:buSzPct val="100000"/>
            </a:pPr>
            <a:r>
              <a:rPr lang="en-US" sz="4400" b="1" dirty="0">
                <a:ln w="12700">
                  <a:noFill/>
                  <a:prstDash val="solid"/>
                </a:ln>
                <a:solidFill>
                  <a:schemeClr val="bg1"/>
                </a:solidFill>
                <a:latin typeface="Arial" panose="020B0604020202020204" pitchFamily="34" charset="0"/>
                <a:cs typeface="Arial" panose="020B0604020202020204" pitchFamily="34" charset="0"/>
              </a:rPr>
              <a:t>Initiation </a:t>
            </a:r>
          </a:p>
        </p:txBody>
      </p:sp>
      <p:sp>
        <p:nvSpPr>
          <p:cNvPr id="6" name="Text Box 4"/>
          <p:cNvSpPr txBox="1">
            <a:spLocks noChangeArrowheads="1"/>
          </p:cNvSpPr>
          <p:nvPr/>
        </p:nvSpPr>
        <p:spPr bwMode="auto">
          <a:xfrm>
            <a:off x="914400" y="275780"/>
            <a:ext cx="7239000" cy="1831271"/>
          </a:xfrm>
          <a:prstGeom prst="rect">
            <a:avLst/>
          </a:prstGeom>
          <a:noFill/>
          <a:ln w="9525">
            <a:noFill/>
            <a:miter lim="800000"/>
            <a:headEnd/>
            <a:tailEnd/>
          </a:ln>
        </p:spPr>
        <p:txBody>
          <a:bodyPr wrap="square">
            <a:spAutoFit/>
          </a:bodyPr>
          <a:lstStyle/>
          <a:p>
            <a:pPr algn="ctr">
              <a:spcAft>
                <a:spcPts val="600"/>
              </a:spcAft>
              <a:buSzPct val="100000"/>
            </a:pPr>
            <a:r>
              <a:rPr lang="en-US" sz="5400" b="1" dirty="0">
                <a:ln w="12700">
                  <a:noFill/>
                  <a:prstDash val="solid"/>
                </a:ln>
                <a:solidFill>
                  <a:schemeClr val="bg1"/>
                </a:solidFill>
                <a:latin typeface="Century" panose="02040604050505020304" pitchFamily="18" charset="0"/>
                <a:cs typeface="Arial" panose="020B0604020202020204" pitchFamily="34" charset="0"/>
              </a:rPr>
              <a:t>Stages of Path of</a:t>
            </a:r>
          </a:p>
          <a:p>
            <a:pPr algn="ctr">
              <a:spcAft>
                <a:spcPts val="600"/>
              </a:spcAft>
              <a:buSzPct val="100000"/>
            </a:pPr>
            <a:r>
              <a:rPr lang="en-US" sz="5400" b="1" dirty="0">
                <a:ln w="12700">
                  <a:noFill/>
                  <a:prstDash val="solid"/>
                </a:ln>
                <a:solidFill>
                  <a:schemeClr val="bg1"/>
                </a:solidFill>
                <a:latin typeface="Century" panose="02040604050505020304" pitchFamily="18" charset="0"/>
                <a:cs typeface="Arial" panose="020B0604020202020204" pitchFamily="34" charset="0"/>
              </a:rPr>
              <a:t>Liberation</a:t>
            </a:r>
          </a:p>
        </p:txBody>
      </p:sp>
      <p:pic>
        <p:nvPicPr>
          <p:cNvPr id="2" name="Picture 1">
            <a:extLst>
              <a:ext uri="{FF2B5EF4-FFF2-40B4-BE49-F238E27FC236}">
                <a16:creationId xmlns:a16="http://schemas.microsoft.com/office/drawing/2014/main" id="{B45371DB-15D4-4681-AEF0-AB07B73E4F07}"/>
              </a:ext>
            </a:extLst>
          </p:cNvPr>
          <p:cNvPicPr>
            <a:picLocks noChangeAspect="1"/>
          </p:cNvPicPr>
          <p:nvPr/>
        </p:nvPicPr>
        <p:blipFill>
          <a:blip r:embed="rId3"/>
          <a:stretch>
            <a:fillRect/>
          </a:stretch>
        </p:blipFill>
        <p:spPr>
          <a:xfrm>
            <a:off x="1" y="2286001"/>
            <a:ext cx="4881676" cy="3200400"/>
          </a:xfrm>
          <a:prstGeom prst="rect">
            <a:avLst/>
          </a:prstGeom>
        </p:spPr>
      </p:pic>
    </p:spTree>
    <p:extLst>
      <p:ext uri="{BB962C8B-B14F-4D97-AF65-F5344CB8AC3E}">
        <p14:creationId xmlns:p14="http://schemas.microsoft.com/office/powerpoint/2010/main" val="59274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533400" y="228600"/>
            <a:ext cx="8077200" cy="830997"/>
          </a:xfrm>
          <a:prstGeom prst="rect">
            <a:avLst/>
          </a:prstGeom>
          <a:noFill/>
          <a:ln w="9525">
            <a:noFill/>
            <a:miter lim="800000"/>
            <a:headEnd/>
            <a:tailEnd/>
          </a:ln>
        </p:spPr>
        <p:txBody>
          <a:bodyPr wrap="square">
            <a:spAutoFit/>
          </a:bodyPr>
          <a:lstStyle/>
          <a:p>
            <a:pPr algn="ctr">
              <a:buSzPct val="60000"/>
            </a:pPr>
            <a:r>
              <a:rPr lang="en-US" sz="4800" b="1" dirty="0">
                <a:solidFill>
                  <a:schemeClr val="bg1"/>
                </a:solidFill>
                <a:latin typeface="Arial" panose="020B0604020202020204" pitchFamily="34" charset="0"/>
                <a:cs typeface="Arial" panose="020B0604020202020204" pitchFamily="34" charset="0"/>
              </a:rPr>
              <a:t>Mystical Path</a:t>
            </a:r>
            <a:endParaRPr lang="en-US" sz="4800" b="1" dirty="0">
              <a:ln w="12700">
                <a:noFill/>
                <a:prstDash val="solid"/>
              </a:ln>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04800" y="5153561"/>
            <a:ext cx="9067800" cy="1323439"/>
          </a:xfrm>
          <a:prstGeom prst="rect">
            <a:avLst/>
          </a:prstGeom>
          <a:noFill/>
        </p:spPr>
        <p:txBody>
          <a:bodyPr wrap="square" rtlCol="0">
            <a:spAutoFit/>
          </a:bodyPr>
          <a:lstStyle/>
          <a:p>
            <a:pPr marL="571500" indent="-411480">
              <a:buFont typeface="Arial" panose="020B0604020202020204" pitchFamily="34" charset="0"/>
              <a:buChar char="•"/>
            </a:pPr>
            <a:r>
              <a:rPr lang="en-US" sz="4000" b="1" dirty="0">
                <a:solidFill>
                  <a:schemeClr val="bg1"/>
                </a:solidFill>
                <a:latin typeface="Century" panose="02040604050505020304" pitchFamily="18" charset="0"/>
              </a:rPr>
              <a:t>Aspiration and Devotion</a:t>
            </a:r>
          </a:p>
          <a:p>
            <a:pPr marL="571500" indent="-411480">
              <a:buFont typeface="Arial" panose="020B0604020202020204" pitchFamily="34" charset="0"/>
              <a:buChar char="•"/>
            </a:pPr>
            <a:r>
              <a:rPr lang="en-US" altLang="en-US" sz="4000" b="1" dirty="0">
                <a:solidFill>
                  <a:schemeClr val="bg1"/>
                </a:solidFill>
                <a:latin typeface="Century" panose="02040604050505020304" pitchFamily="18" charset="0"/>
              </a:rPr>
              <a:t>Desire for Knowingness Lacking</a:t>
            </a:r>
          </a:p>
        </p:txBody>
      </p:sp>
      <p:sp>
        <p:nvSpPr>
          <p:cNvPr id="2" name="Rectangle 2">
            <a:extLst>
              <a:ext uri="{FF2B5EF4-FFF2-40B4-BE49-F238E27FC236}">
                <a16:creationId xmlns:a16="http://schemas.microsoft.com/office/drawing/2014/main" id="{63F84B40-D353-4967-8F66-597A25B578A0}"/>
              </a:ext>
            </a:extLst>
          </p:cNvPr>
          <p:cNvSpPr>
            <a:spLocks noChangeArrowheads="1"/>
          </p:cNvSpPr>
          <p:nvPr/>
        </p:nvSpPr>
        <p:spPr bwMode="auto">
          <a:xfrm>
            <a:off x="1676400" y="15484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642E422F-7E4C-4D41-AAE5-7E5A7BD7D179}"/>
              </a:ext>
            </a:extLst>
          </p:cNvPr>
          <p:cNvGraphicFramePr>
            <a:graphicFrameLocks noChangeAspect="1"/>
          </p:cNvGraphicFramePr>
          <p:nvPr>
            <p:extLst>
              <p:ext uri="{D42A27DB-BD31-4B8C-83A1-F6EECF244321}">
                <p14:modId xmlns:p14="http://schemas.microsoft.com/office/powerpoint/2010/main" val="3253375036"/>
              </p:ext>
            </p:extLst>
          </p:nvPr>
        </p:nvGraphicFramePr>
        <p:xfrm>
          <a:off x="1716268" y="1066800"/>
          <a:ext cx="5675132" cy="3806491"/>
        </p:xfrm>
        <a:graphic>
          <a:graphicData uri="http://schemas.openxmlformats.org/presentationml/2006/ole">
            <mc:AlternateContent xmlns:mc="http://schemas.openxmlformats.org/markup-compatibility/2006">
              <mc:Choice xmlns:v="urn:schemas-microsoft-com:vml" Requires="v">
                <p:oleObj spid="_x0000_s2168" name="Bitmap Image" r:id="rId4" imgW="3982006" imgH="2666667" progId="Paint.Picture">
                  <p:embed/>
                </p:oleObj>
              </mc:Choice>
              <mc:Fallback>
                <p:oleObj name="Bitmap Image" r:id="rId4" imgW="3982006" imgH="2666667"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268" y="1066800"/>
                        <a:ext cx="5675132" cy="3806491"/>
                      </a:xfrm>
                      <a:prstGeom prst="rect">
                        <a:avLst/>
                      </a:prstGeom>
                      <a:noFill/>
                    </p:spPr>
                  </p:pic>
                </p:oleObj>
              </mc:Fallback>
            </mc:AlternateContent>
          </a:graphicData>
        </a:graphic>
      </p:graphicFrame>
    </p:spTree>
    <p:extLst>
      <p:ext uri="{BB962C8B-B14F-4D97-AF65-F5344CB8AC3E}">
        <p14:creationId xmlns:p14="http://schemas.microsoft.com/office/powerpoint/2010/main" val="343752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152400" y="152400"/>
            <a:ext cx="8763000" cy="923330"/>
          </a:xfrm>
          <a:prstGeom prst="rect">
            <a:avLst/>
          </a:prstGeom>
          <a:noFill/>
        </p:spPr>
        <p:txBody>
          <a:bodyPr wrap="square" rtlCol="0">
            <a:spAutoFit/>
          </a:bodyPr>
          <a:lstStyle/>
          <a:p>
            <a:pPr algn="ctr"/>
            <a:r>
              <a:rPr lang="en-US" sz="5400" b="1" dirty="0">
                <a:solidFill>
                  <a:schemeClr val="bg1"/>
                </a:solidFill>
                <a:latin typeface="Century" panose="02040604050505020304" pitchFamily="18" charset="0"/>
              </a:rPr>
              <a:t>Probationary Path</a:t>
            </a:r>
            <a:endParaRPr lang="en-US" sz="5400" b="1" dirty="0">
              <a:solidFill>
                <a:schemeClr val="bg1"/>
              </a:solidFill>
              <a:latin typeface="Century" panose="02040604050505020304" pitchFamily="18" charset="0"/>
              <a:cs typeface="Arial" panose="020B0604020202020204" pitchFamily="34" charset="0"/>
            </a:endParaRPr>
          </a:p>
        </p:txBody>
      </p:sp>
      <p:sp>
        <p:nvSpPr>
          <p:cNvPr id="11" name="TextBox 10"/>
          <p:cNvSpPr txBox="1"/>
          <p:nvPr/>
        </p:nvSpPr>
        <p:spPr>
          <a:xfrm>
            <a:off x="152400" y="5429071"/>
            <a:ext cx="8763000" cy="1200329"/>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chemeClr val="bg1"/>
                </a:solidFill>
                <a:latin typeface="Century" panose="02040604050505020304" pitchFamily="18" charset="0"/>
              </a:rPr>
              <a:t>Learn to work with Forces / Energies</a:t>
            </a:r>
          </a:p>
          <a:p>
            <a:pPr marL="571500" indent="-571500">
              <a:buFont typeface="Arial" panose="020B0604020202020204" pitchFamily="34" charset="0"/>
              <a:buChar char="•"/>
            </a:pPr>
            <a:r>
              <a:rPr lang="en-US" altLang="en-US" sz="3600" b="1" dirty="0">
                <a:solidFill>
                  <a:schemeClr val="bg1"/>
                </a:solidFill>
                <a:latin typeface="Century" panose="02040604050505020304" pitchFamily="18" charset="0"/>
              </a:rPr>
              <a:t>Responsibility and Self Control</a:t>
            </a:r>
          </a:p>
        </p:txBody>
      </p:sp>
      <p:graphicFrame>
        <p:nvGraphicFramePr>
          <p:cNvPr id="3" name="Object 2">
            <a:extLst>
              <a:ext uri="{FF2B5EF4-FFF2-40B4-BE49-F238E27FC236}">
                <a16:creationId xmlns:a16="http://schemas.microsoft.com/office/drawing/2014/main" id="{1F7DFFA1-F60E-4BB3-8BDF-44B73DC5174D}"/>
              </a:ext>
            </a:extLst>
          </p:cNvPr>
          <p:cNvGraphicFramePr>
            <a:graphicFrameLocks noChangeAspect="1"/>
          </p:cNvGraphicFramePr>
          <p:nvPr>
            <p:extLst>
              <p:ext uri="{D42A27DB-BD31-4B8C-83A1-F6EECF244321}">
                <p14:modId xmlns:p14="http://schemas.microsoft.com/office/powerpoint/2010/main" val="451326369"/>
              </p:ext>
            </p:extLst>
          </p:nvPr>
        </p:nvGraphicFramePr>
        <p:xfrm>
          <a:off x="2819400" y="1371794"/>
          <a:ext cx="3733800" cy="3733800"/>
        </p:xfrm>
        <a:graphic>
          <a:graphicData uri="http://schemas.openxmlformats.org/presentationml/2006/ole">
            <mc:AlternateContent xmlns:mc="http://schemas.openxmlformats.org/markup-compatibility/2006">
              <mc:Choice xmlns:v="urn:schemas-microsoft-com:vml" Requires="v">
                <p:oleObj spid="_x0000_s4211" name="Bitmap Image" r:id="rId4" imgW="3019048" imgH="3019048" progId="Paint.Picture">
                  <p:embed/>
                </p:oleObj>
              </mc:Choice>
              <mc:Fallback>
                <p:oleObj name="Bitmap Image" r:id="rId4" imgW="3019048" imgH="3019048" progId="Paint.Picture">
                  <p:embed/>
                  <p:pic>
                    <p:nvPicPr>
                      <p:cNvPr id="4" name="Object 3">
                        <a:extLst>
                          <a:ext uri="{FF2B5EF4-FFF2-40B4-BE49-F238E27FC236}">
                            <a16:creationId xmlns:a16="http://schemas.microsoft.com/office/drawing/2014/main" id="{CB0BC6AE-E089-44FB-A248-FB3F8776E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71794"/>
                        <a:ext cx="3733800" cy="3733800"/>
                      </a:xfrm>
                      <a:prstGeom prst="rect">
                        <a:avLst/>
                      </a:prstGeom>
                      <a:noFill/>
                    </p:spPr>
                  </p:pic>
                </p:oleObj>
              </mc:Fallback>
            </mc:AlternateContent>
          </a:graphicData>
        </a:graphic>
      </p:graphicFrame>
    </p:spTree>
    <p:extLst>
      <p:ext uri="{BB962C8B-B14F-4D97-AF65-F5344CB8AC3E}">
        <p14:creationId xmlns:p14="http://schemas.microsoft.com/office/powerpoint/2010/main" val="269196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454109" y="224060"/>
            <a:ext cx="4267200" cy="966740"/>
          </a:xfrm>
          <a:prstGeom prst="rect">
            <a:avLst/>
          </a:prstGeom>
          <a:noFill/>
          <a:ln w="9525">
            <a:noFill/>
            <a:miter lim="800000"/>
            <a:headEnd/>
            <a:tailEnd/>
          </a:ln>
        </p:spPr>
        <p:txBody>
          <a:bodyPr wrap="square">
            <a:spAutoFit/>
          </a:bodyPr>
          <a:lstStyle/>
          <a:p>
            <a:pPr marL="0" marR="0" eaLnBrk="0" fontAlgn="base" hangingPunct="0">
              <a:lnSpc>
                <a:spcPct val="115000"/>
              </a:lnSpc>
              <a:spcBef>
                <a:spcPts val="0"/>
              </a:spcBef>
              <a:spcAft>
                <a:spcPts val="0"/>
              </a:spcAft>
            </a:pPr>
            <a:r>
              <a:rPr lang="en-US" sz="5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Purification</a:t>
            </a:r>
            <a:endParaRPr lang="en-US" sz="5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 Box 4"/>
          <p:cNvSpPr txBox="1">
            <a:spLocks noChangeArrowheads="1"/>
          </p:cNvSpPr>
          <p:nvPr/>
        </p:nvSpPr>
        <p:spPr bwMode="auto">
          <a:xfrm>
            <a:off x="575187" y="5429071"/>
            <a:ext cx="8187813" cy="1200329"/>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US" sz="3600" dirty="0">
                <a:ln>
                  <a:solidFill>
                    <a:schemeClr val="bg1"/>
                  </a:solidFill>
                </a:ln>
                <a:solidFill>
                  <a:schemeClr val="bg1"/>
                </a:solidFill>
                <a:latin typeface="Century" panose="02040604050505020304" pitchFamily="18" charset="0"/>
              </a:rPr>
              <a:t>Learning to work in Subtle Realms</a:t>
            </a:r>
          </a:p>
          <a:p>
            <a:pPr marL="571500" indent="-571500">
              <a:buFont typeface="Arial" panose="020B0604020202020204" pitchFamily="34" charset="0"/>
              <a:buChar char="•"/>
            </a:pPr>
            <a:r>
              <a:rPr lang="en-US" sz="3600" dirty="0">
                <a:ln>
                  <a:solidFill>
                    <a:schemeClr val="bg1"/>
                  </a:solidFill>
                </a:ln>
                <a:solidFill>
                  <a:schemeClr val="bg1"/>
                </a:solidFill>
                <a:latin typeface="Century" panose="02040604050505020304" pitchFamily="18" charset="0"/>
              </a:rPr>
              <a:t>Character Building</a:t>
            </a:r>
          </a:p>
        </p:txBody>
      </p:sp>
      <p:pic>
        <p:nvPicPr>
          <p:cNvPr id="9218" name="Picture 5">
            <a:extLst>
              <a:ext uri="{FF2B5EF4-FFF2-40B4-BE49-F238E27FC236}">
                <a16:creationId xmlns:a16="http://schemas.microsoft.com/office/drawing/2014/main" id="{879164E3-F97A-4551-A47C-10D4A2FE7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018" y="1208383"/>
            <a:ext cx="6293182" cy="394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86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79842" y="152400"/>
            <a:ext cx="8305800" cy="830997"/>
          </a:xfrm>
          <a:prstGeom prst="rect">
            <a:avLst/>
          </a:prstGeom>
          <a:noFill/>
          <a:ln w="9525">
            <a:noFill/>
            <a:miter lim="800000"/>
            <a:headEnd/>
            <a:tailEnd/>
          </a:ln>
        </p:spPr>
        <p:txBody>
          <a:bodyPr wrap="square">
            <a:spAutoFit/>
          </a:bodyPr>
          <a:lstStyle/>
          <a:p>
            <a:pPr algn="ctr">
              <a:buSzPct val="60000"/>
            </a:pPr>
            <a:r>
              <a:rPr lang="en-US" sz="4800" b="1" dirty="0">
                <a:solidFill>
                  <a:schemeClr val="bg1"/>
                </a:solidFill>
                <a:latin typeface="Century" panose="02040604050505020304" pitchFamily="18" charset="0"/>
              </a:rPr>
              <a:t>Path of Discipleship</a:t>
            </a:r>
            <a:endParaRPr lang="en-US" altLang="en-US" sz="4800" b="1" dirty="0">
              <a:ln>
                <a:solidFill>
                  <a:schemeClr val="bg2"/>
                </a:solidFill>
              </a:ln>
              <a:solidFill>
                <a:schemeClr val="bg1"/>
              </a:solidFill>
              <a:latin typeface="Century" panose="02040604050505020304" pitchFamily="18" charset="0"/>
              <a:cs typeface="Arial" panose="020B0604020202020204" pitchFamily="34" charset="0"/>
            </a:endParaRPr>
          </a:p>
        </p:txBody>
      </p:sp>
      <p:sp>
        <p:nvSpPr>
          <p:cNvPr id="9" name="Text Box 4"/>
          <p:cNvSpPr txBox="1">
            <a:spLocks noChangeArrowheads="1"/>
          </p:cNvSpPr>
          <p:nvPr/>
        </p:nvSpPr>
        <p:spPr bwMode="auto">
          <a:xfrm>
            <a:off x="299623" y="5182850"/>
            <a:ext cx="8610600" cy="1446550"/>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US" sz="4400" dirty="0">
                <a:ln>
                  <a:solidFill>
                    <a:schemeClr val="bg1"/>
                  </a:solidFill>
                </a:ln>
                <a:solidFill>
                  <a:schemeClr val="bg1"/>
                </a:solidFill>
                <a:latin typeface="Century" panose="02040604050505020304" pitchFamily="18" charset="0"/>
              </a:rPr>
              <a:t>Willful Control of Energies</a:t>
            </a:r>
          </a:p>
          <a:p>
            <a:pPr marL="571500" indent="-571500">
              <a:buFont typeface="Arial" panose="020B0604020202020204" pitchFamily="34" charset="0"/>
              <a:buChar char="•"/>
            </a:pPr>
            <a:r>
              <a:rPr lang="en-US" sz="4400" dirty="0">
                <a:ln>
                  <a:solidFill>
                    <a:schemeClr val="bg1"/>
                  </a:solidFill>
                </a:ln>
                <a:solidFill>
                  <a:schemeClr val="bg1"/>
                </a:solidFill>
                <a:latin typeface="Century" panose="02040604050505020304" pitchFamily="18" charset="0"/>
              </a:rPr>
              <a:t>Deeper Commitment to Path</a:t>
            </a:r>
          </a:p>
        </p:txBody>
      </p:sp>
      <p:pic>
        <p:nvPicPr>
          <p:cNvPr id="5122" name="Picture 1">
            <a:extLst>
              <a:ext uri="{FF2B5EF4-FFF2-40B4-BE49-F238E27FC236}">
                <a16:creationId xmlns:a16="http://schemas.microsoft.com/office/drawing/2014/main" id="{9657DB52-F935-4A4B-81CB-79A5BE5FC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4114800" cy="366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241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26FA2CC-991F-4EDE-A8C8-48276A471A2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D3F05E52-FCD1-480C-92D3-F09FC5EFD1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6C88F826-1252-4618-91AE-49030DC2850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52876902-85C9-4306-892A-79F648FBDBEF}"/>
              </a:ext>
            </a:extLst>
          </p:cNvPr>
          <p:cNvPicPr>
            <a:picLocks noChangeAspect="1"/>
          </p:cNvPicPr>
          <p:nvPr/>
        </p:nvPicPr>
        <p:blipFill>
          <a:blip r:embed="rId3"/>
          <a:stretch>
            <a:fillRect/>
          </a:stretch>
        </p:blipFill>
        <p:spPr>
          <a:xfrm>
            <a:off x="-38666" y="0"/>
            <a:ext cx="9182666" cy="6858000"/>
          </a:xfrm>
          <a:prstGeom prst="rect">
            <a:avLst/>
          </a:prstGeom>
        </p:spPr>
      </p:pic>
    </p:spTree>
    <p:extLst>
      <p:ext uri="{BB962C8B-B14F-4D97-AF65-F5344CB8AC3E}">
        <p14:creationId xmlns:p14="http://schemas.microsoft.com/office/powerpoint/2010/main" val="17396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26FA2CC-991F-4EDE-A8C8-48276A471A2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D3F05E52-FCD1-480C-92D3-F09FC5EFD1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6C88F826-1252-4618-91AE-49030DC2850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6C76C910-BD56-4F7D-860C-74194AF9F5D8}"/>
              </a:ext>
            </a:extLst>
          </p:cNvPr>
          <p:cNvPicPr>
            <a:picLocks noChangeAspect="1"/>
          </p:cNvPicPr>
          <p:nvPr/>
        </p:nvPicPr>
        <p:blipFill>
          <a:blip r:embed="rId3"/>
          <a:stretch>
            <a:fillRect/>
          </a:stretch>
        </p:blipFill>
        <p:spPr>
          <a:xfrm>
            <a:off x="277700" y="1981200"/>
            <a:ext cx="8590997" cy="2699667"/>
          </a:xfrm>
          <a:prstGeom prst="rect">
            <a:avLst/>
          </a:prstGeom>
        </p:spPr>
      </p:pic>
    </p:spTree>
    <p:extLst>
      <p:ext uri="{BB962C8B-B14F-4D97-AF65-F5344CB8AC3E}">
        <p14:creationId xmlns:p14="http://schemas.microsoft.com/office/powerpoint/2010/main" val="350196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228599" y="0"/>
            <a:ext cx="8915399" cy="1446550"/>
          </a:xfrm>
          <a:prstGeom prst="rect">
            <a:avLst/>
          </a:prstGeom>
          <a:noFill/>
          <a:ln w="9525">
            <a:noFill/>
            <a:miter lim="800000"/>
            <a:headEnd/>
            <a:tailEnd/>
          </a:ln>
        </p:spPr>
        <p:txBody>
          <a:bodyPr wrap="square">
            <a:spAutoFit/>
          </a:bodyPr>
          <a:lstStyle/>
          <a:p>
            <a:pPr marL="285750" indent="-285750" algn="ctr">
              <a:buSzPct val="60000"/>
            </a:pPr>
            <a:r>
              <a:rPr lang="en-US" sz="4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Final</a:t>
            </a:r>
            <a:r>
              <a:rPr lang="en-US" sz="44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 </a:t>
            </a:r>
            <a:r>
              <a:rPr lang="en-US" sz="4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Phases</a:t>
            </a:r>
            <a:r>
              <a:rPr lang="en-US" sz="44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 </a:t>
            </a:r>
            <a:r>
              <a:rPr lang="en-US" sz="4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of</a:t>
            </a:r>
            <a:r>
              <a:rPr lang="en-US" sz="44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 </a:t>
            </a:r>
            <a:r>
              <a:rPr lang="en-US" sz="4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the</a:t>
            </a:r>
            <a:r>
              <a:rPr lang="en-US" sz="44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 </a:t>
            </a:r>
          </a:p>
          <a:p>
            <a:pPr marL="285750" indent="-285750" algn="ctr">
              <a:buSzPct val="60000"/>
            </a:pPr>
            <a:r>
              <a:rPr lang="en-US" sz="4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Spiritual</a:t>
            </a:r>
            <a:r>
              <a:rPr lang="en-US" sz="44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 </a:t>
            </a:r>
            <a:r>
              <a:rPr lang="en-US" sz="4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Path</a:t>
            </a:r>
            <a:endParaRPr lang="en-US" altLang="en-US" sz="4400" b="1" dirty="0">
              <a:solidFill>
                <a:schemeClr val="bg1"/>
              </a:solidFill>
              <a:latin typeface="Century" panose="02040604050505020304" pitchFamily="18" charset="0"/>
              <a:cs typeface="Arial" panose="020B0604020202020204" pitchFamily="34" charset="0"/>
            </a:endParaRPr>
          </a:p>
        </p:txBody>
      </p:sp>
      <p:sp>
        <p:nvSpPr>
          <p:cNvPr id="9" name="Text Box 4"/>
          <p:cNvSpPr txBox="1">
            <a:spLocks noChangeArrowheads="1"/>
          </p:cNvSpPr>
          <p:nvPr/>
        </p:nvSpPr>
        <p:spPr bwMode="auto">
          <a:xfrm>
            <a:off x="6172200" y="2362200"/>
            <a:ext cx="2743199" cy="3416320"/>
          </a:xfrm>
          <a:prstGeom prst="rect">
            <a:avLst/>
          </a:prstGeom>
          <a:noFill/>
          <a:ln w="9525">
            <a:noFill/>
            <a:miter lim="800000"/>
            <a:headEnd/>
            <a:tailEnd/>
          </a:ln>
        </p:spPr>
        <p:txBody>
          <a:bodyPr wrap="square">
            <a:spAutoFit/>
          </a:bodyPr>
          <a:lstStyle/>
          <a:p>
            <a:pPr marL="251460">
              <a:buSzPct val="75000"/>
            </a:pPr>
            <a:r>
              <a:rPr lang="en-US" sz="3600" b="1" dirty="0">
                <a:solidFill>
                  <a:schemeClr val="bg1"/>
                </a:solidFill>
                <a:latin typeface="Century" panose="02040604050505020304" pitchFamily="18" charset="0"/>
              </a:rPr>
              <a:t>Disciple becomes Initiate</a:t>
            </a:r>
          </a:p>
          <a:p>
            <a:pPr marL="251460">
              <a:buSzPct val="75000"/>
            </a:pPr>
            <a:endParaRPr lang="en-US" sz="3600" b="1" dirty="0">
              <a:solidFill>
                <a:schemeClr val="bg1"/>
              </a:solidFill>
              <a:latin typeface="Century" panose="02040604050505020304" pitchFamily="18" charset="0"/>
            </a:endParaRPr>
          </a:p>
          <a:p>
            <a:pPr marL="251460">
              <a:buSzPct val="75000"/>
            </a:pPr>
            <a:r>
              <a:rPr lang="en-US" sz="3600" b="1" dirty="0">
                <a:solidFill>
                  <a:schemeClr val="bg1"/>
                </a:solidFill>
                <a:latin typeface="Century" panose="02040604050505020304" pitchFamily="18" charset="0"/>
              </a:rPr>
              <a:t>Awareness of Dweller</a:t>
            </a:r>
          </a:p>
        </p:txBody>
      </p:sp>
      <p:sp>
        <p:nvSpPr>
          <p:cNvPr id="4" name="Rectangle 2">
            <a:extLst>
              <a:ext uri="{FF2B5EF4-FFF2-40B4-BE49-F238E27FC236}">
                <a16:creationId xmlns:a16="http://schemas.microsoft.com/office/drawing/2014/main" id="{2E325B9A-D05A-46D5-9EA0-782B2A19FB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411AD4E-C940-4A16-B702-AA60DE19BFDD}"/>
              </a:ext>
            </a:extLst>
          </p:cNvPr>
          <p:cNvGraphicFramePr>
            <a:graphicFrameLocks noChangeAspect="1"/>
          </p:cNvGraphicFramePr>
          <p:nvPr>
            <p:extLst>
              <p:ext uri="{D42A27DB-BD31-4B8C-83A1-F6EECF244321}">
                <p14:modId xmlns:p14="http://schemas.microsoft.com/office/powerpoint/2010/main" val="3633097174"/>
              </p:ext>
            </p:extLst>
          </p:nvPr>
        </p:nvGraphicFramePr>
        <p:xfrm>
          <a:off x="0" y="1752600"/>
          <a:ext cx="6400800" cy="4648200"/>
        </p:xfrm>
        <a:graphic>
          <a:graphicData uri="http://schemas.openxmlformats.org/presentationml/2006/ole">
            <mc:AlternateContent xmlns:mc="http://schemas.openxmlformats.org/markup-compatibility/2006">
              <mc:Choice xmlns:v="urn:schemas-microsoft-com:vml" Requires="v">
                <p:oleObj spid="_x0000_s7283" name="Bitmap Image" r:id="rId4" imgW="3572374" imgH="2752381" progId="Paint.Picture">
                  <p:embed/>
                </p:oleObj>
              </mc:Choice>
              <mc:Fallback>
                <p:oleObj name="Bitmap Image" r:id="rId4" imgW="3572374" imgH="275238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6400800" cy="4648200"/>
                      </a:xfrm>
                      <a:prstGeom prst="rect">
                        <a:avLst/>
                      </a:prstGeom>
                      <a:noFill/>
                    </p:spPr>
                  </p:pic>
                </p:oleObj>
              </mc:Fallback>
            </mc:AlternateContent>
          </a:graphicData>
        </a:graphic>
      </p:graphicFrame>
    </p:spTree>
    <p:extLst>
      <p:ext uri="{BB962C8B-B14F-4D97-AF65-F5344CB8AC3E}">
        <p14:creationId xmlns:p14="http://schemas.microsoft.com/office/powerpoint/2010/main" val="327697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5000"/>
            <a:lumOff val="35000"/>
            <a:alpha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352800" y="1219201"/>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419099" y="322378"/>
            <a:ext cx="8458200" cy="769441"/>
          </a:xfrm>
          <a:prstGeom prst="rect">
            <a:avLst/>
          </a:prstGeom>
          <a:noFill/>
          <a:ln w="9525">
            <a:noFill/>
            <a:miter lim="800000"/>
            <a:headEnd/>
            <a:tailEnd/>
          </a:ln>
        </p:spPr>
        <p:txBody>
          <a:bodyPr wrap="square">
            <a:spAutoFit/>
          </a:bodyPr>
          <a:lstStyle/>
          <a:p>
            <a:pPr algn="ctr"/>
            <a:r>
              <a:rPr lang="en-US" sz="4400" b="1" kern="1200" dirty="0">
                <a:effectLst/>
                <a:latin typeface="Arial" panose="020B0604020202020204" pitchFamily="34" charset="0"/>
                <a:ea typeface="Times New Roman" panose="02020603050405020304" pitchFamily="18" charset="0"/>
              </a:rPr>
              <a:t> Embracing Crisis</a:t>
            </a:r>
            <a:endParaRPr lang="en-US" sz="4400" b="1" dirty="0">
              <a:latin typeface="Century" panose="02040604050505020304" pitchFamily="18" charset="0"/>
              <a:cs typeface="Arial" panose="020B0604020202020204" pitchFamily="34" charset="0"/>
            </a:endParaRPr>
          </a:p>
        </p:txBody>
      </p:sp>
      <p:sp>
        <p:nvSpPr>
          <p:cNvPr id="4" name="Text Box 4"/>
          <p:cNvSpPr txBox="1">
            <a:spLocks noChangeArrowheads="1"/>
          </p:cNvSpPr>
          <p:nvPr/>
        </p:nvSpPr>
        <p:spPr bwMode="auto">
          <a:xfrm>
            <a:off x="-304800" y="5783760"/>
            <a:ext cx="9220200" cy="769441"/>
          </a:xfrm>
          <a:prstGeom prst="rect">
            <a:avLst/>
          </a:prstGeom>
          <a:noFill/>
          <a:ln w="9525">
            <a:noFill/>
            <a:miter lim="800000"/>
            <a:headEnd/>
            <a:tailEnd/>
          </a:ln>
        </p:spPr>
        <p:txBody>
          <a:bodyPr wrap="square">
            <a:spAutoFit/>
          </a:bodyPr>
          <a:lstStyle/>
          <a:p>
            <a:pPr algn="ctr"/>
            <a:r>
              <a:rPr lang="en-US" sz="4400" b="1" dirty="0">
                <a:latin typeface="Century" panose="02040604050505020304" pitchFamily="18" charset="0"/>
              </a:rPr>
              <a:t>Crisis is Opportunity</a:t>
            </a:r>
          </a:p>
        </p:txBody>
      </p:sp>
      <p:sp>
        <p:nvSpPr>
          <p:cNvPr id="12" name="Rectangle 7">
            <a:extLst>
              <a:ext uri="{FF2B5EF4-FFF2-40B4-BE49-F238E27FC236}">
                <a16:creationId xmlns:a16="http://schemas.microsoft.com/office/drawing/2014/main" id="{F993B74E-B781-424B-B633-762FCAE8D2E4}"/>
              </a:ext>
            </a:extLst>
          </p:cNvPr>
          <p:cNvSpPr>
            <a:spLocks noChangeArrowheads="1"/>
          </p:cNvSpPr>
          <p:nvPr/>
        </p:nvSpPr>
        <p:spPr bwMode="auto">
          <a:xfrm>
            <a:off x="1447800" y="2584947"/>
            <a:ext cx="1828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67D927F3-75A3-43A2-A0A8-971641892A76}"/>
              </a:ext>
            </a:extLst>
          </p:cNvPr>
          <p:cNvGraphicFramePr>
            <a:graphicFrameLocks noChangeAspect="1"/>
          </p:cNvGraphicFramePr>
          <p:nvPr>
            <p:extLst>
              <p:ext uri="{D42A27DB-BD31-4B8C-83A1-F6EECF244321}">
                <p14:modId xmlns:p14="http://schemas.microsoft.com/office/powerpoint/2010/main" val="1248321613"/>
              </p:ext>
            </p:extLst>
          </p:nvPr>
        </p:nvGraphicFramePr>
        <p:xfrm>
          <a:off x="1219200" y="1295401"/>
          <a:ext cx="6655534" cy="4382914"/>
        </p:xfrm>
        <a:graphic>
          <a:graphicData uri="http://schemas.openxmlformats.org/presentationml/2006/ole">
            <mc:AlternateContent xmlns:mc="http://schemas.openxmlformats.org/markup-compatibility/2006">
              <mc:Choice xmlns:v="urn:schemas-microsoft-com:vml" Requires="v">
                <p:oleObj spid="_x0000_s8308" name="Bitmap Image" r:id="rId4" imgW="3933333" imgH="2600000" progId="Paint.Picture">
                  <p:embed/>
                </p:oleObj>
              </mc:Choice>
              <mc:Fallback>
                <p:oleObj name="Bitmap Image" r:id="rId4" imgW="3933333" imgH="2600000"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95401"/>
                        <a:ext cx="6655534" cy="4382914"/>
                      </a:xfrm>
                      <a:prstGeom prst="rect">
                        <a:avLst/>
                      </a:prstGeom>
                      <a:noFill/>
                    </p:spPr>
                  </p:pic>
                </p:oleObj>
              </mc:Fallback>
            </mc:AlternateContent>
          </a:graphicData>
        </a:graphic>
      </p:graphicFrame>
    </p:spTree>
    <p:extLst>
      <p:ext uri="{BB962C8B-B14F-4D97-AF65-F5344CB8AC3E}">
        <p14:creationId xmlns:p14="http://schemas.microsoft.com/office/powerpoint/2010/main" val="100323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104900" y="152400"/>
            <a:ext cx="6896100" cy="1569660"/>
          </a:xfrm>
          <a:prstGeom prst="rect">
            <a:avLst/>
          </a:prstGeom>
          <a:noFill/>
          <a:ln w="9525">
            <a:noFill/>
            <a:miter lim="800000"/>
            <a:headEnd/>
            <a:tailEnd/>
          </a:ln>
        </p:spPr>
        <p:txBody>
          <a:bodyPr wrap="square">
            <a:spAutoFit/>
          </a:bodyPr>
          <a:lstStyle/>
          <a:p>
            <a:pPr marL="285750" indent="-285750" algn="ctr">
              <a:buSzPct val="60000"/>
            </a:pPr>
            <a:r>
              <a:rPr lang="en-US" sz="4800" b="1" dirty="0">
                <a:ln>
                  <a:solidFill>
                    <a:schemeClr val="tx2">
                      <a:lumMod val="40000"/>
                      <a:lumOff val="60000"/>
                    </a:schemeClr>
                  </a:solidFill>
                </a:ln>
                <a:latin typeface="Bookman Old Style" pitchFamily="18" charset="0"/>
                <a:cs typeface="Arial" panose="020B0604020202020204" pitchFamily="34" charset="0"/>
              </a:rPr>
              <a:t>Evolution of Soul and Consciousness</a:t>
            </a:r>
            <a:endParaRPr lang="en-US" altLang="en-US" sz="4800" b="1" u="sng" dirty="0">
              <a:ln>
                <a:solidFill>
                  <a:schemeClr val="tx2">
                    <a:lumMod val="40000"/>
                    <a:lumOff val="60000"/>
                  </a:schemeClr>
                </a:solidFill>
              </a:ln>
              <a:latin typeface="Bookman Old Style" pitchFamily="18" charset="0"/>
              <a:cs typeface="Arial" panose="020B0604020202020204" pitchFamily="34" charset="0"/>
            </a:endParaRPr>
          </a:p>
        </p:txBody>
      </p:sp>
      <p:pic>
        <p:nvPicPr>
          <p:cNvPr id="3" name="Picture 2">
            <a:extLst>
              <a:ext uri="{FF2B5EF4-FFF2-40B4-BE49-F238E27FC236}">
                <a16:creationId xmlns:a16="http://schemas.microsoft.com/office/drawing/2014/main" id="{5C65986F-73BC-4AEA-A665-4905694A203F}"/>
              </a:ext>
            </a:extLst>
          </p:cNvPr>
          <p:cNvPicPr>
            <a:picLocks noChangeAspect="1"/>
          </p:cNvPicPr>
          <p:nvPr/>
        </p:nvPicPr>
        <p:blipFill>
          <a:blip r:embed="rId3"/>
          <a:stretch>
            <a:fillRect/>
          </a:stretch>
        </p:blipFill>
        <p:spPr>
          <a:xfrm>
            <a:off x="1104900" y="1981200"/>
            <a:ext cx="6896100" cy="4522494"/>
          </a:xfrm>
          <a:prstGeom prst="rect">
            <a:avLst/>
          </a:prstGeom>
        </p:spPr>
      </p:pic>
    </p:spTree>
    <p:extLst>
      <p:ext uri="{BB962C8B-B14F-4D97-AF65-F5344CB8AC3E}">
        <p14:creationId xmlns:p14="http://schemas.microsoft.com/office/powerpoint/2010/main" val="400087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5000"/>
            <a:lumOff val="35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1866900" y="300008"/>
            <a:ext cx="5486400" cy="769441"/>
          </a:xfrm>
          <a:prstGeom prst="rect">
            <a:avLst/>
          </a:prstGeom>
          <a:noFill/>
          <a:ln w="9525">
            <a:noFill/>
            <a:miter lim="800000"/>
            <a:headEnd/>
            <a:tailEnd/>
          </a:ln>
        </p:spPr>
        <p:txBody>
          <a:bodyPr wrap="square">
            <a:spAutoFit/>
          </a:bodyPr>
          <a:lstStyle/>
          <a:p>
            <a:r>
              <a:rPr lang="en-US" sz="4400" b="1" kern="1200" dirty="0">
                <a:solidFill>
                  <a:schemeClr val="bg1"/>
                </a:solidFill>
                <a:effectLst/>
                <a:latin typeface="Arial" panose="020B0604020202020204" pitchFamily="34" charset="0"/>
                <a:ea typeface="Times New Roman" panose="02020603050405020304" pitchFamily="18" charset="0"/>
              </a:rPr>
              <a:t>Immersion in Crisis</a:t>
            </a:r>
            <a:endParaRPr lang="en-US" sz="4400" b="1" dirty="0">
              <a:solidFill>
                <a:schemeClr val="bg1"/>
              </a:solidFill>
              <a:latin typeface="Century" panose="02040604050505020304" pitchFamily="18" charset="0"/>
              <a:cs typeface="Arial" panose="020B0604020202020204" pitchFamily="34" charset="0"/>
            </a:endParaRPr>
          </a:p>
        </p:txBody>
      </p:sp>
      <p:sp>
        <p:nvSpPr>
          <p:cNvPr id="9" name="Text Box 4"/>
          <p:cNvSpPr txBox="1">
            <a:spLocks noChangeArrowheads="1"/>
          </p:cNvSpPr>
          <p:nvPr/>
        </p:nvSpPr>
        <p:spPr bwMode="auto">
          <a:xfrm>
            <a:off x="0" y="5305961"/>
            <a:ext cx="9144000" cy="1323439"/>
          </a:xfrm>
          <a:prstGeom prst="rect">
            <a:avLst/>
          </a:prstGeom>
          <a:noFill/>
          <a:ln w="9525">
            <a:noFill/>
            <a:miter lim="800000"/>
            <a:headEnd/>
            <a:tailEnd/>
          </a:ln>
        </p:spPr>
        <p:txBody>
          <a:bodyPr wrap="square">
            <a:spAutoFit/>
          </a:bodyPr>
          <a:lstStyle/>
          <a:p>
            <a:pPr marL="571500" indent="-411480">
              <a:buSzPct val="65000"/>
              <a:buFont typeface="Arial" panose="020B0604020202020204" pitchFamily="34" charset="0"/>
              <a:buChar char="•"/>
            </a:pPr>
            <a:r>
              <a:rPr lang="en-US" sz="4000" b="1" dirty="0">
                <a:solidFill>
                  <a:schemeClr val="bg1"/>
                </a:solidFill>
                <a:latin typeface="Century" panose="02040604050505020304" pitchFamily="18" charset="0"/>
              </a:rPr>
              <a:t>Initiate is Teacher of own Reality</a:t>
            </a:r>
          </a:p>
          <a:p>
            <a:pPr marL="571500" indent="-411480">
              <a:buSzPct val="65000"/>
              <a:buFont typeface="Arial" panose="020B0604020202020204" pitchFamily="34" charset="0"/>
              <a:buChar char="•"/>
            </a:pPr>
            <a:r>
              <a:rPr lang="en-US" sz="4000" b="1" dirty="0">
                <a:solidFill>
                  <a:schemeClr val="bg1"/>
                </a:solidFill>
                <a:latin typeface="Century" panose="02040604050505020304" pitchFamily="18" charset="0"/>
              </a:rPr>
              <a:t>A Paradigm Shift in Mind</a:t>
            </a:r>
          </a:p>
        </p:txBody>
      </p:sp>
      <p:pic>
        <p:nvPicPr>
          <p:cNvPr id="6" name="Picture 5">
            <a:extLst>
              <a:ext uri="{FF2B5EF4-FFF2-40B4-BE49-F238E27FC236}">
                <a16:creationId xmlns:a16="http://schemas.microsoft.com/office/drawing/2014/main" id="{33DB8056-3A06-40F9-9B3A-0A9A3CB09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987" y="1427807"/>
            <a:ext cx="3324225" cy="3620443"/>
          </a:xfrm>
          <a:prstGeom prst="rect">
            <a:avLst/>
          </a:prstGeom>
        </p:spPr>
      </p:pic>
    </p:spTree>
    <p:extLst>
      <p:ext uri="{BB962C8B-B14F-4D97-AF65-F5344CB8AC3E}">
        <p14:creationId xmlns:p14="http://schemas.microsoft.com/office/powerpoint/2010/main" val="13203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461665"/>
          </a:xfrm>
          <a:prstGeom prst="rect">
            <a:avLst/>
          </a:prstGeom>
          <a:noFill/>
        </p:spPr>
        <p:txBody>
          <a:bodyPr wrap="square" rtlCol="0">
            <a:spAutoFit/>
          </a:bodyPr>
          <a:lstStyle/>
          <a:p>
            <a:endParaRPr lang="en-US" dirty="0">
              <a:latin typeface="Century" panose="02040604050505020304" pitchFamily="18" charset="0"/>
            </a:endParaRPr>
          </a:p>
        </p:txBody>
      </p:sp>
      <p:pic>
        <p:nvPicPr>
          <p:cNvPr id="4" name="Picture 3">
            <a:extLst>
              <a:ext uri="{FF2B5EF4-FFF2-40B4-BE49-F238E27FC236}">
                <a16:creationId xmlns:a16="http://schemas.microsoft.com/office/drawing/2014/main" id="{3C6D92DA-756B-4869-BC13-5AE316EC541A}"/>
              </a:ext>
            </a:extLst>
          </p:cNvPr>
          <p:cNvPicPr>
            <a:picLocks noChangeAspect="1"/>
          </p:cNvPicPr>
          <p:nvPr/>
        </p:nvPicPr>
        <p:blipFill>
          <a:blip r:embed="rId3"/>
          <a:stretch>
            <a:fillRect/>
          </a:stretch>
        </p:blipFill>
        <p:spPr>
          <a:xfrm>
            <a:off x="914400" y="647700"/>
            <a:ext cx="6426052" cy="5676900"/>
          </a:xfrm>
          <a:prstGeom prst="rect">
            <a:avLst/>
          </a:prstGeom>
        </p:spPr>
      </p:pic>
      <p:sp>
        <p:nvSpPr>
          <p:cNvPr id="8" name="Text Box 4"/>
          <p:cNvSpPr txBox="1">
            <a:spLocks noChangeArrowheads="1"/>
          </p:cNvSpPr>
          <p:nvPr/>
        </p:nvSpPr>
        <p:spPr bwMode="auto">
          <a:xfrm>
            <a:off x="4953000" y="3064758"/>
            <a:ext cx="3853352" cy="861774"/>
          </a:xfrm>
          <a:prstGeom prst="rect">
            <a:avLst/>
          </a:prstGeom>
          <a:noFill/>
          <a:ln w="9525">
            <a:noFill/>
            <a:miter lim="800000"/>
            <a:headEnd/>
            <a:tailEnd/>
          </a:ln>
        </p:spPr>
        <p:txBody>
          <a:bodyPr wrap="square">
            <a:spAutoFit/>
          </a:bodyPr>
          <a:lstStyle/>
          <a:p>
            <a:pPr algn="ctr">
              <a:buSzPct val="60000"/>
            </a:pPr>
            <a:r>
              <a:rPr lang="en-US" sz="5000" b="1" dirty="0">
                <a:solidFill>
                  <a:schemeClr val="bg1"/>
                </a:solidFill>
                <a:latin typeface="Arial" panose="020B0604020202020204" pitchFamily="34" charset="0"/>
                <a:cs typeface="Arial" panose="020B0604020202020204" pitchFamily="34" charset="0"/>
              </a:rPr>
              <a:t>Conclusion</a:t>
            </a:r>
            <a:endParaRPr lang="en-US" altLang="en-US" sz="5000" b="1" dirty="0">
              <a:ln>
                <a:solidFill>
                  <a:schemeClr val="bg2"/>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93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461665"/>
          </a:xfrm>
          <a:prstGeom prst="rect">
            <a:avLst/>
          </a:prstGeom>
          <a:noFill/>
        </p:spPr>
        <p:txBody>
          <a:bodyPr wrap="square" rtlCol="0">
            <a:spAutoFit/>
          </a:bodyPr>
          <a:lstStyle/>
          <a:p>
            <a:endParaRPr lang="en-US" dirty="0">
              <a:latin typeface="Century" panose="02040604050505020304" pitchFamily="18" charset="0"/>
            </a:endParaRPr>
          </a:p>
        </p:txBody>
      </p:sp>
      <p:pic>
        <p:nvPicPr>
          <p:cNvPr id="4" name="Picture 3">
            <a:extLst>
              <a:ext uri="{FF2B5EF4-FFF2-40B4-BE49-F238E27FC236}">
                <a16:creationId xmlns:a16="http://schemas.microsoft.com/office/drawing/2014/main" id="{3C6D92DA-756B-4869-BC13-5AE316EC541A}"/>
              </a:ext>
            </a:extLst>
          </p:cNvPr>
          <p:cNvPicPr>
            <a:picLocks noChangeAspect="1"/>
          </p:cNvPicPr>
          <p:nvPr/>
        </p:nvPicPr>
        <p:blipFill>
          <a:blip r:embed="rId3"/>
          <a:stretch>
            <a:fillRect/>
          </a:stretch>
        </p:blipFill>
        <p:spPr>
          <a:xfrm>
            <a:off x="914400" y="647700"/>
            <a:ext cx="6426052" cy="5676900"/>
          </a:xfrm>
          <a:prstGeom prst="rect">
            <a:avLst/>
          </a:prstGeom>
        </p:spPr>
      </p:pic>
      <p:sp>
        <p:nvSpPr>
          <p:cNvPr id="8" name="Text Box 4"/>
          <p:cNvSpPr txBox="1">
            <a:spLocks noChangeArrowheads="1"/>
          </p:cNvSpPr>
          <p:nvPr/>
        </p:nvSpPr>
        <p:spPr bwMode="auto">
          <a:xfrm>
            <a:off x="4953000" y="3064758"/>
            <a:ext cx="3853352" cy="861774"/>
          </a:xfrm>
          <a:prstGeom prst="rect">
            <a:avLst/>
          </a:prstGeom>
          <a:noFill/>
          <a:ln w="9525">
            <a:noFill/>
            <a:miter lim="800000"/>
            <a:headEnd/>
            <a:tailEnd/>
          </a:ln>
        </p:spPr>
        <p:txBody>
          <a:bodyPr wrap="square">
            <a:spAutoFit/>
          </a:bodyPr>
          <a:lstStyle/>
          <a:p>
            <a:pPr algn="ctr">
              <a:buSzPct val="60000"/>
            </a:pPr>
            <a:r>
              <a:rPr lang="en-US" sz="5000" b="1" dirty="0">
                <a:solidFill>
                  <a:schemeClr val="bg1"/>
                </a:solidFill>
                <a:latin typeface="Arial" panose="020B0604020202020204" pitchFamily="34" charset="0"/>
                <a:cs typeface="Arial" panose="020B0604020202020204" pitchFamily="34" charset="0"/>
              </a:rPr>
              <a:t>Meditation</a:t>
            </a:r>
            <a:endParaRPr lang="en-US" altLang="en-US" sz="5000" b="1" dirty="0">
              <a:ln>
                <a:solidFill>
                  <a:schemeClr val="bg2"/>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77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ADA718E2-D238-4E8A-A83C-C8EEFB7E74F9}"/>
              </a:ext>
            </a:extLst>
          </p:cNvPr>
          <p:cNvSpPr txBox="1">
            <a:spLocks noChangeArrowheads="1"/>
          </p:cNvSpPr>
          <p:nvPr/>
        </p:nvSpPr>
        <p:spPr bwMode="auto">
          <a:xfrm>
            <a:off x="387840" y="1943545"/>
            <a:ext cx="3041160" cy="1631216"/>
          </a:xfrm>
          <a:prstGeom prst="rect">
            <a:avLst/>
          </a:prstGeom>
          <a:noFill/>
          <a:ln w="9525">
            <a:noFill/>
            <a:miter lim="800000"/>
            <a:headEnd/>
            <a:tailEnd/>
          </a:ln>
        </p:spPr>
        <p:txBody>
          <a:bodyPr wrap="square">
            <a:spAutoFit/>
          </a:bodyPr>
          <a:lstStyle/>
          <a:p>
            <a:pPr marL="285750" indent="-285750">
              <a:buSzPct val="60000"/>
            </a:pPr>
            <a:r>
              <a:rPr lang="en-US" altLang="en-US" sz="5000" b="1" dirty="0">
                <a:ln>
                  <a:solidFill>
                    <a:schemeClr val="tx2">
                      <a:lumMod val="40000"/>
                      <a:lumOff val="60000"/>
                    </a:schemeClr>
                  </a:solidFill>
                </a:ln>
                <a:solidFill>
                  <a:schemeClr val="bg1"/>
                </a:solidFill>
                <a:latin typeface="Century" panose="02040604050505020304" pitchFamily="18" charset="0"/>
                <a:cs typeface="Arial" panose="020B0604020202020204" pitchFamily="34" charset="0"/>
              </a:rPr>
              <a:t>The Soul Defined</a:t>
            </a:r>
          </a:p>
        </p:txBody>
      </p:sp>
      <p:sp>
        <p:nvSpPr>
          <p:cNvPr id="3" name="Text Box 4">
            <a:extLst>
              <a:ext uri="{FF2B5EF4-FFF2-40B4-BE49-F238E27FC236}">
                <a16:creationId xmlns:a16="http://schemas.microsoft.com/office/drawing/2014/main" id="{75C48EA7-9F60-4B27-9465-A5564DBDB782}"/>
              </a:ext>
            </a:extLst>
          </p:cNvPr>
          <p:cNvSpPr txBox="1">
            <a:spLocks noChangeArrowheads="1"/>
          </p:cNvSpPr>
          <p:nvPr/>
        </p:nvSpPr>
        <p:spPr bwMode="auto">
          <a:xfrm>
            <a:off x="1447800" y="5181600"/>
            <a:ext cx="7315200" cy="1323439"/>
          </a:xfrm>
          <a:prstGeom prst="rect">
            <a:avLst/>
          </a:prstGeom>
          <a:noFill/>
          <a:ln w="9525">
            <a:noFill/>
            <a:miter lim="800000"/>
            <a:headEnd/>
            <a:tailEnd/>
          </a:ln>
        </p:spPr>
        <p:txBody>
          <a:bodyPr wrap="square">
            <a:spAutoFit/>
          </a:bodyPr>
          <a:lstStyle/>
          <a:p>
            <a:pPr marL="571500" indent="-411480">
              <a:buSzPct val="60000"/>
              <a:buFont typeface="Arial" panose="020B0604020202020204" pitchFamily="34" charset="0"/>
              <a:buChar char="•"/>
            </a:pPr>
            <a:r>
              <a:rPr lang="en-US" sz="4000" dirty="0">
                <a:solidFill>
                  <a:schemeClr val="bg1"/>
                </a:solidFill>
              </a:rPr>
              <a:t>Subjective Existence</a:t>
            </a:r>
          </a:p>
          <a:p>
            <a:pPr marL="571500" indent="-411480">
              <a:buSzPct val="60000"/>
              <a:buFont typeface="Arial" panose="020B0604020202020204" pitchFamily="34" charset="0"/>
              <a:buChar char="•"/>
            </a:pPr>
            <a:r>
              <a:rPr lang="en-US" sz="4000" dirty="0">
                <a:solidFill>
                  <a:schemeClr val="bg1"/>
                </a:solidFill>
              </a:rPr>
              <a:t>Man as a Separated Personality</a:t>
            </a:r>
            <a:endParaRPr lang="en-US" altLang="en-US" sz="4000" b="1" dirty="0">
              <a:ln>
                <a:solidFill>
                  <a:schemeClr val="tx2">
                    <a:lumMod val="40000"/>
                    <a:lumOff val="60000"/>
                  </a:schemeClr>
                </a:solidFill>
              </a:ln>
              <a:solidFill>
                <a:schemeClr val="bg1"/>
              </a:solidFill>
              <a:latin typeface="Century" panose="020406040505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C12613AB-68D6-47A7-9B0E-45DD93F4EFC2}"/>
              </a:ext>
            </a:extLst>
          </p:cNvPr>
          <p:cNvPicPr>
            <a:picLocks noChangeAspect="1"/>
          </p:cNvPicPr>
          <p:nvPr/>
        </p:nvPicPr>
        <p:blipFill>
          <a:blip r:embed="rId3"/>
          <a:stretch>
            <a:fillRect/>
          </a:stretch>
        </p:blipFill>
        <p:spPr>
          <a:xfrm>
            <a:off x="3429000" y="533400"/>
            <a:ext cx="5009733" cy="4451506"/>
          </a:xfrm>
          <a:prstGeom prst="rect">
            <a:avLst/>
          </a:prstGeom>
        </p:spPr>
      </p:pic>
    </p:spTree>
    <p:extLst>
      <p:ext uri="{BB962C8B-B14F-4D97-AF65-F5344CB8AC3E}">
        <p14:creationId xmlns:p14="http://schemas.microsoft.com/office/powerpoint/2010/main" val="295788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028700" y="5050624"/>
            <a:ext cx="8077200" cy="769441"/>
          </a:xfrm>
          <a:prstGeom prst="rect">
            <a:avLst/>
          </a:prstGeom>
          <a:noFill/>
          <a:ln w="9525">
            <a:noFill/>
            <a:miter lim="800000"/>
            <a:headEnd/>
            <a:tailEnd/>
          </a:ln>
        </p:spPr>
        <p:txBody>
          <a:bodyPr wrap="square">
            <a:spAutoFit/>
          </a:bodyPr>
          <a:lstStyle/>
          <a:p>
            <a:pPr marL="231775" indent="-231775">
              <a:spcAft>
                <a:spcPts val="600"/>
              </a:spcAft>
              <a:buSzPct val="80000"/>
              <a:buFont typeface="Arial" pitchFamily="34" charset="0"/>
              <a:buChar char="•"/>
            </a:pPr>
            <a:endParaRPr lang="en-US" sz="4400" b="1" dirty="0">
              <a:ln>
                <a:solidFill>
                  <a:schemeClr val="tx2">
                    <a:lumMod val="60000"/>
                    <a:lumOff val="40000"/>
                  </a:schemeClr>
                </a:solidFill>
              </a:ln>
              <a:solidFill>
                <a:schemeClr val="bg1"/>
              </a:solidFill>
              <a:latin typeface="Century" panose="02040604050505020304" pitchFamily="18" charset="0"/>
              <a:cs typeface="Arial" pitchFamily="34" charset="0"/>
            </a:endParaRPr>
          </a:p>
        </p:txBody>
      </p:sp>
      <p:sp>
        <p:nvSpPr>
          <p:cNvPr id="5" name="Text Box 4"/>
          <p:cNvSpPr txBox="1">
            <a:spLocks noChangeArrowheads="1"/>
          </p:cNvSpPr>
          <p:nvPr/>
        </p:nvSpPr>
        <p:spPr bwMode="auto">
          <a:xfrm>
            <a:off x="1143000" y="283882"/>
            <a:ext cx="7375359" cy="1631216"/>
          </a:xfrm>
          <a:prstGeom prst="rect">
            <a:avLst/>
          </a:prstGeom>
          <a:noFill/>
          <a:ln w="9525">
            <a:noFill/>
            <a:miter lim="800000"/>
            <a:headEnd/>
            <a:tailEnd/>
          </a:ln>
        </p:spPr>
        <p:txBody>
          <a:bodyPr wrap="square">
            <a:spAutoFit/>
          </a:bodyPr>
          <a:lstStyle/>
          <a:p>
            <a:pPr marL="285750" indent="-285750" algn="ctr">
              <a:buSzPct val="60000"/>
            </a:pPr>
            <a:r>
              <a:rPr lang="en-US" sz="5000" b="1" dirty="0">
                <a:ln>
                  <a:solidFill>
                    <a:schemeClr val="tx2">
                      <a:lumMod val="40000"/>
                      <a:lumOff val="60000"/>
                    </a:schemeClr>
                  </a:solidFill>
                </a:ln>
                <a:solidFill>
                  <a:schemeClr val="bg1"/>
                </a:solidFill>
                <a:latin typeface="Bookman Old Style" pitchFamily="18" charset="0"/>
                <a:cs typeface="Arial" panose="020B0604020202020204" pitchFamily="34" charset="0"/>
              </a:rPr>
              <a:t>Function / Purpose of the Soul </a:t>
            </a:r>
            <a:endParaRPr lang="en-US" altLang="en-US" sz="5000" b="1" u="sng" dirty="0">
              <a:ln>
                <a:solidFill>
                  <a:schemeClr val="tx2">
                    <a:lumMod val="40000"/>
                    <a:lumOff val="60000"/>
                  </a:schemeClr>
                </a:solidFill>
              </a:ln>
              <a:solidFill>
                <a:schemeClr val="bg1"/>
              </a:solidFill>
              <a:latin typeface="Bookman Old Style" pitchFamily="18" charset="0"/>
              <a:cs typeface="Arial" panose="020B0604020202020204" pitchFamily="34" charset="0"/>
            </a:endParaRPr>
          </a:p>
        </p:txBody>
      </p:sp>
      <p:sp>
        <p:nvSpPr>
          <p:cNvPr id="7" name="Text Box 4">
            <a:extLst>
              <a:ext uri="{FF2B5EF4-FFF2-40B4-BE49-F238E27FC236}">
                <a16:creationId xmlns:a16="http://schemas.microsoft.com/office/drawing/2014/main" id="{F497AC61-C74F-4FE1-BB9D-B00D2FDC1725}"/>
              </a:ext>
            </a:extLst>
          </p:cNvPr>
          <p:cNvSpPr txBox="1">
            <a:spLocks noChangeArrowheads="1"/>
          </p:cNvSpPr>
          <p:nvPr/>
        </p:nvSpPr>
        <p:spPr bwMode="auto">
          <a:xfrm>
            <a:off x="1219200" y="5152817"/>
            <a:ext cx="7375359" cy="1400383"/>
          </a:xfrm>
          <a:prstGeom prst="rect">
            <a:avLst/>
          </a:prstGeom>
          <a:noFill/>
          <a:ln w="9525">
            <a:noFill/>
            <a:miter lim="800000"/>
            <a:headEnd/>
            <a:tailEnd/>
          </a:ln>
        </p:spPr>
        <p:txBody>
          <a:bodyPr wrap="square">
            <a:spAutoFit/>
          </a:bodyPr>
          <a:lstStyle/>
          <a:p>
            <a:pPr marL="231775" indent="-231775">
              <a:spcAft>
                <a:spcPts val="600"/>
              </a:spcAft>
              <a:buSzPct val="80000"/>
              <a:buFont typeface="Arial" pitchFamily="34" charset="0"/>
              <a:buChar char="•"/>
            </a:pPr>
            <a:r>
              <a:rPr lang="en-US" sz="4000" b="1" dirty="0">
                <a:ln>
                  <a:solidFill>
                    <a:schemeClr val="tx2">
                      <a:lumMod val="60000"/>
                      <a:lumOff val="40000"/>
                    </a:schemeClr>
                  </a:solidFill>
                </a:ln>
                <a:solidFill>
                  <a:schemeClr val="bg1"/>
                </a:solidFill>
                <a:latin typeface="Century" panose="02040604050505020304" pitchFamily="18" charset="0"/>
                <a:cs typeface="Arial" pitchFamily="34" charset="0"/>
              </a:rPr>
              <a:t>Soul is an Intermediary</a:t>
            </a:r>
          </a:p>
          <a:p>
            <a:pPr marL="231775" indent="-231775">
              <a:spcAft>
                <a:spcPts val="600"/>
              </a:spcAft>
              <a:buSzPct val="80000"/>
              <a:buFont typeface="Arial" pitchFamily="34" charset="0"/>
              <a:buChar char="•"/>
            </a:pPr>
            <a:r>
              <a:rPr lang="en-US" sz="4000" b="1" dirty="0">
                <a:ln>
                  <a:solidFill>
                    <a:schemeClr val="tx2">
                      <a:lumMod val="60000"/>
                      <a:lumOff val="40000"/>
                    </a:schemeClr>
                  </a:solidFill>
                </a:ln>
                <a:solidFill>
                  <a:schemeClr val="bg1"/>
                </a:solidFill>
                <a:latin typeface="Century" panose="02040604050505020304" pitchFamily="18" charset="0"/>
                <a:cs typeface="Arial" pitchFamily="34" charset="0"/>
              </a:rPr>
              <a:t>Fully Integrate Personality</a:t>
            </a:r>
          </a:p>
        </p:txBody>
      </p:sp>
      <p:pic>
        <p:nvPicPr>
          <p:cNvPr id="8" name="Picture 7">
            <a:extLst>
              <a:ext uri="{FF2B5EF4-FFF2-40B4-BE49-F238E27FC236}">
                <a16:creationId xmlns:a16="http://schemas.microsoft.com/office/drawing/2014/main" id="{AD85E953-709B-425E-AE22-4F53804B0054}"/>
              </a:ext>
            </a:extLst>
          </p:cNvPr>
          <p:cNvPicPr>
            <a:picLocks noChangeAspect="1"/>
          </p:cNvPicPr>
          <p:nvPr/>
        </p:nvPicPr>
        <p:blipFill rotWithShape="1">
          <a:blip r:embed="rId3"/>
          <a:srcRect b="2565"/>
          <a:stretch/>
        </p:blipFill>
        <p:spPr>
          <a:xfrm>
            <a:off x="2362200" y="1981380"/>
            <a:ext cx="4462238" cy="3069243"/>
          </a:xfrm>
          <a:prstGeom prst="rect">
            <a:avLst/>
          </a:prstGeom>
        </p:spPr>
      </p:pic>
    </p:spTree>
    <p:extLst>
      <p:ext uri="{BB962C8B-B14F-4D97-AF65-F5344CB8AC3E}">
        <p14:creationId xmlns:p14="http://schemas.microsoft.com/office/powerpoint/2010/main" val="4374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4011" y="0"/>
            <a:ext cx="9144000" cy="6858000"/>
          </a:xfrm>
          <a:prstGeom prst="rect">
            <a:avLst/>
          </a:prstGeom>
        </p:spPr>
      </p:pic>
      <p:sp>
        <p:nvSpPr>
          <p:cNvPr id="10" name="Text Box 4"/>
          <p:cNvSpPr txBox="1">
            <a:spLocks noChangeArrowheads="1"/>
          </p:cNvSpPr>
          <p:nvPr/>
        </p:nvSpPr>
        <p:spPr bwMode="auto">
          <a:xfrm>
            <a:off x="778041" y="4275653"/>
            <a:ext cx="7375359" cy="2277547"/>
          </a:xfrm>
          <a:prstGeom prst="rect">
            <a:avLst/>
          </a:prstGeom>
          <a:noFill/>
          <a:ln w="9525">
            <a:noFill/>
            <a:miter lim="800000"/>
            <a:headEnd/>
            <a:tailEnd/>
          </a:ln>
        </p:spPr>
        <p:txBody>
          <a:bodyPr wrap="square">
            <a:spAutoFit/>
          </a:bodyPr>
          <a:lstStyle/>
          <a:p>
            <a:pPr marL="231775" indent="-231775">
              <a:spcAft>
                <a:spcPts val="600"/>
              </a:spcAft>
              <a:buSzPct val="80000"/>
              <a:buFont typeface="Arial" pitchFamily="34" charset="0"/>
              <a:buChar char="•"/>
            </a:pPr>
            <a:r>
              <a:rPr lang="en-US" sz="4400" b="1" dirty="0">
                <a:ln>
                  <a:solidFill>
                    <a:schemeClr val="tx2">
                      <a:lumMod val="60000"/>
                      <a:lumOff val="40000"/>
                    </a:schemeClr>
                  </a:solidFill>
                </a:ln>
                <a:latin typeface="Century" panose="02040604050505020304" pitchFamily="18" charset="0"/>
                <a:cs typeface="Arial" pitchFamily="34" charset="0"/>
              </a:rPr>
              <a:t>Hierarchy and Plan</a:t>
            </a:r>
          </a:p>
          <a:p>
            <a:pPr marL="231775" indent="-231775">
              <a:spcAft>
                <a:spcPts val="600"/>
              </a:spcAft>
              <a:buSzPct val="80000"/>
              <a:buFont typeface="Arial" pitchFamily="34" charset="0"/>
              <a:buChar char="•"/>
            </a:pPr>
            <a:r>
              <a:rPr lang="en-US" sz="4400" b="1" dirty="0">
                <a:ln>
                  <a:solidFill>
                    <a:schemeClr val="tx2">
                      <a:lumMod val="60000"/>
                      <a:lumOff val="40000"/>
                    </a:schemeClr>
                  </a:solidFill>
                </a:ln>
                <a:latin typeface="Century" panose="02040604050505020304" pitchFamily="18" charset="0"/>
                <a:cs typeface="Arial" pitchFamily="34" charset="0"/>
              </a:rPr>
              <a:t>Custodians of Plan</a:t>
            </a:r>
          </a:p>
          <a:p>
            <a:pPr marL="231775" indent="-231775">
              <a:spcAft>
                <a:spcPts val="600"/>
              </a:spcAft>
              <a:buSzPct val="80000"/>
              <a:buFont typeface="Arial" pitchFamily="34" charset="0"/>
              <a:buChar char="•"/>
            </a:pPr>
            <a:r>
              <a:rPr lang="en-US" sz="4400" b="1" dirty="0">
                <a:ln>
                  <a:solidFill>
                    <a:schemeClr val="tx2">
                      <a:lumMod val="60000"/>
                      <a:lumOff val="40000"/>
                    </a:schemeClr>
                  </a:solidFill>
                </a:ln>
                <a:latin typeface="Century" panose="02040604050505020304" pitchFamily="18" charset="0"/>
                <a:cs typeface="Arial" pitchFamily="34" charset="0"/>
              </a:rPr>
              <a:t>Humanity’s Participation</a:t>
            </a:r>
          </a:p>
        </p:txBody>
      </p:sp>
      <p:sp>
        <p:nvSpPr>
          <p:cNvPr id="6" name="Text Box 4"/>
          <p:cNvSpPr txBox="1">
            <a:spLocks noChangeArrowheads="1"/>
          </p:cNvSpPr>
          <p:nvPr/>
        </p:nvSpPr>
        <p:spPr bwMode="auto">
          <a:xfrm>
            <a:off x="-228600" y="502623"/>
            <a:ext cx="2879560" cy="2308324"/>
          </a:xfrm>
          <a:prstGeom prst="rect">
            <a:avLst/>
          </a:prstGeom>
          <a:noFill/>
          <a:ln w="9525">
            <a:noFill/>
            <a:miter lim="800000"/>
            <a:headEnd/>
            <a:tailEnd/>
          </a:ln>
        </p:spPr>
        <p:txBody>
          <a:bodyPr wrap="square">
            <a:spAutoFit/>
          </a:bodyPr>
          <a:lstStyle/>
          <a:p>
            <a:pPr marL="285750" indent="-285750" algn="ctr">
              <a:buSzPct val="60000"/>
            </a:pPr>
            <a:r>
              <a:rPr lang="en-US" sz="4800" b="1" dirty="0">
                <a:ln>
                  <a:solidFill>
                    <a:schemeClr val="tx2">
                      <a:lumMod val="40000"/>
                      <a:lumOff val="60000"/>
                    </a:schemeClr>
                  </a:solidFill>
                </a:ln>
                <a:latin typeface="Bookman Old Style" pitchFamily="18" charset="0"/>
                <a:cs typeface="Arial" panose="020B0604020202020204" pitchFamily="34" charset="0"/>
              </a:rPr>
              <a:t>The Divine Plan</a:t>
            </a:r>
            <a:endParaRPr lang="en-US" altLang="en-US" sz="4800" b="1" u="sng" dirty="0">
              <a:ln>
                <a:solidFill>
                  <a:schemeClr val="tx2">
                    <a:lumMod val="40000"/>
                    <a:lumOff val="60000"/>
                  </a:schemeClr>
                </a:solidFill>
              </a:ln>
              <a:latin typeface="Bookman Old Style" pitchFamily="18" charset="0"/>
              <a:cs typeface="Arial" panose="020B0604020202020204" pitchFamily="34" charset="0"/>
            </a:endParaRPr>
          </a:p>
        </p:txBody>
      </p:sp>
      <p:pic>
        <p:nvPicPr>
          <p:cNvPr id="4" name="Picture 3">
            <a:extLst>
              <a:ext uri="{FF2B5EF4-FFF2-40B4-BE49-F238E27FC236}">
                <a16:creationId xmlns:a16="http://schemas.microsoft.com/office/drawing/2014/main" id="{47F2C655-D957-4B90-8939-CB4097014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228600"/>
            <a:ext cx="6350129" cy="4047053"/>
          </a:xfrm>
          <a:prstGeom prst="rect">
            <a:avLst/>
          </a:prstGeom>
        </p:spPr>
      </p:pic>
    </p:spTree>
    <p:extLst>
      <p:ext uri="{BB962C8B-B14F-4D97-AF65-F5344CB8AC3E}">
        <p14:creationId xmlns:p14="http://schemas.microsoft.com/office/powerpoint/2010/main" val="74653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0600" y="228600"/>
            <a:ext cx="7162800" cy="1754326"/>
          </a:xfrm>
          <a:prstGeom prst="rect">
            <a:avLst/>
          </a:prstGeom>
          <a:noFill/>
          <a:ln w="9525">
            <a:noFill/>
            <a:miter lim="800000"/>
            <a:headEnd/>
            <a:tailEnd/>
          </a:ln>
        </p:spPr>
        <p:txBody>
          <a:bodyPr wrap="square">
            <a:spAutoFit/>
          </a:bodyPr>
          <a:lstStyle/>
          <a:p>
            <a:pPr algn="ctr">
              <a:buSzPct val="60000"/>
            </a:pPr>
            <a:r>
              <a:rPr lang="en-US" sz="5400" b="1" dirty="0">
                <a:solidFill>
                  <a:schemeClr val="bg1"/>
                </a:solidFill>
                <a:latin typeface="Century" panose="02040604050505020304" pitchFamily="18" charset="0"/>
              </a:rPr>
              <a:t>Influence of 7 Rays</a:t>
            </a:r>
          </a:p>
          <a:p>
            <a:pPr algn="ctr">
              <a:buSzPct val="60000"/>
            </a:pPr>
            <a:r>
              <a:rPr lang="en-US" sz="5400" b="1" dirty="0">
                <a:ln w="12700">
                  <a:noFill/>
                  <a:prstDash val="solid"/>
                </a:ln>
                <a:solidFill>
                  <a:schemeClr val="bg1"/>
                </a:solidFill>
                <a:latin typeface="Century" panose="02040604050505020304" pitchFamily="18" charset="0"/>
                <a:cs typeface="Arial" panose="020B0604020202020204" pitchFamily="34" charset="0"/>
              </a:rPr>
              <a:t>In Soul Evolution</a:t>
            </a:r>
          </a:p>
        </p:txBody>
      </p:sp>
      <p:pic>
        <p:nvPicPr>
          <p:cNvPr id="4" name="Picture 3">
            <a:extLst>
              <a:ext uri="{FF2B5EF4-FFF2-40B4-BE49-F238E27FC236}">
                <a16:creationId xmlns:a16="http://schemas.microsoft.com/office/drawing/2014/main" id="{8FF99799-A64F-42DE-950B-093A3218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09800"/>
            <a:ext cx="6257925" cy="4431904"/>
          </a:xfrm>
          <a:prstGeom prst="rect">
            <a:avLst/>
          </a:prstGeom>
        </p:spPr>
      </p:pic>
    </p:spTree>
    <p:extLst>
      <p:ext uri="{BB962C8B-B14F-4D97-AF65-F5344CB8AC3E}">
        <p14:creationId xmlns:p14="http://schemas.microsoft.com/office/powerpoint/2010/main" val="180427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47800" y="76200"/>
            <a:ext cx="6096000" cy="1754326"/>
          </a:xfrm>
          <a:prstGeom prst="rect">
            <a:avLst/>
          </a:prstGeom>
          <a:noFill/>
        </p:spPr>
        <p:txBody>
          <a:bodyPr wrap="square" rtlCol="0">
            <a:spAutoFit/>
          </a:bodyPr>
          <a:lstStyle/>
          <a:p>
            <a:pPr algn="ctr"/>
            <a:r>
              <a:rPr lang="en-US" sz="5400" b="1" dirty="0">
                <a:solidFill>
                  <a:schemeClr val="bg1"/>
                </a:solidFill>
                <a:latin typeface="Century" panose="02040604050505020304" pitchFamily="18" charset="0"/>
              </a:rPr>
              <a:t>Discerning the True Self</a:t>
            </a:r>
            <a:endParaRPr lang="en-US" sz="5400" b="1" dirty="0">
              <a:solidFill>
                <a:schemeClr val="bg1"/>
              </a:solidFill>
              <a:latin typeface="Century" panose="020406040505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32BFCAB7-6B53-4F2F-BC73-4D7F677A2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828800"/>
            <a:ext cx="5257800" cy="4873083"/>
          </a:xfrm>
          <a:prstGeom prst="rect">
            <a:avLst/>
          </a:prstGeom>
        </p:spPr>
      </p:pic>
    </p:spTree>
    <p:extLst>
      <p:ext uri="{BB962C8B-B14F-4D97-AF65-F5344CB8AC3E}">
        <p14:creationId xmlns:p14="http://schemas.microsoft.com/office/powerpoint/2010/main" val="136180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66800" y="76200"/>
            <a:ext cx="7162800" cy="923330"/>
          </a:xfrm>
          <a:prstGeom prst="rect">
            <a:avLst/>
          </a:prstGeom>
          <a:noFill/>
          <a:ln w="9525">
            <a:noFill/>
            <a:miter lim="800000"/>
            <a:headEnd/>
            <a:tailEnd/>
          </a:ln>
        </p:spPr>
        <p:txBody>
          <a:bodyPr wrap="square">
            <a:spAutoFit/>
          </a:bodyPr>
          <a:lstStyle/>
          <a:p>
            <a:pPr algn="ctr">
              <a:buSzPct val="60000"/>
            </a:pPr>
            <a:r>
              <a:rPr lang="en-US" sz="5400" b="1" dirty="0">
                <a:solidFill>
                  <a:schemeClr val="bg1"/>
                </a:solidFill>
                <a:latin typeface="Century" panose="02040604050505020304" pitchFamily="18" charset="0"/>
              </a:rPr>
              <a:t>Preparing the Path</a:t>
            </a:r>
            <a:endParaRPr lang="en-US" sz="5400" b="1" dirty="0">
              <a:ln w="12700">
                <a:noFill/>
                <a:prstDash val="solid"/>
              </a:ln>
              <a:solidFill>
                <a:schemeClr val="bg1"/>
              </a:solidFill>
              <a:latin typeface="Century" panose="02040604050505020304" pitchFamily="18" charset="0"/>
              <a:cs typeface="Arial" panose="020B0604020202020204" pitchFamily="34" charset="0"/>
            </a:endParaRPr>
          </a:p>
        </p:txBody>
      </p:sp>
      <p:sp>
        <p:nvSpPr>
          <p:cNvPr id="3" name="Text Box 4"/>
          <p:cNvSpPr txBox="1">
            <a:spLocks noChangeArrowheads="1"/>
          </p:cNvSpPr>
          <p:nvPr/>
        </p:nvSpPr>
        <p:spPr bwMode="auto">
          <a:xfrm>
            <a:off x="1676400" y="4572000"/>
            <a:ext cx="6400800" cy="2092881"/>
          </a:xfrm>
          <a:prstGeom prst="rect">
            <a:avLst/>
          </a:prstGeom>
          <a:noFill/>
          <a:ln w="9525">
            <a:noFill/>
            <a:miter lim="800000"/>
            <a:headEnd/>
            <a:tailEnd/>
          </a:ln>
        </p:spPr>
        <p:txBody>
          <a:bodyPr wrap="square">
            <a:spAutoFit/>
          </a:bodyPr>
          <a:lstStyle/>
          <a:p>
            <a:pPr marL="400050" indent="-400050">
              <a:spcAft>
                <a:spcPts val="600"/>
              </a:spcAft>
              <a:buSzPct val="100000"/>
              <a:buFont typeface="Arial" pitchFamily="34" charset="0"/>
              <a:buChar char="•"/>
            </a:pPr>
            <a:r>
              <a:rPr lang="en-US" sz="4000" b="1" dirty="0">
                <a:solidFill>
                  <a:schemeClr val="bg1"/>
                </a:solidFill>
                <a:latin typeface="Century" panose="02040604050505020304" pitchFamily="18" charset="0"/>
              </a:rPr>
              <a:t>Shifting Consciousness</a:t>
            </a:r>
          </a:p>
          <a:p>
            <a:pPr marL="400050" indent="-400050">
              <a:spcAft>
                <a:spcPts val="600"/>
              </a:spcAft>
              <a:buSzPct val="100000"/>
              <a:buFont typeface="Arial" pitchFamily="34" charset="0"/>
              <a:buChar char="•"/>
            </a:pPr>
            <a:r>
              <a:rPr lang="en-US" sz="4000" b="1" dirty="0">
                <a:solidFill>
                  <a:schemeClr val="bg1"/>
                </a:solidFill>
                <a:latin typeface="Century" panose="02040604050505020304" pitchFamily="18" charset="0"/>
              </a:rPr>
              <a:t>Spiritual Values</a:t>
            </a:r>
          </a:p>
          <a:p>
            <a:pPr marL="400050" indent="-400050">
              <a:spcAft>
                <a:spcPts val="600"/>
              </a:spcAft>
              <a:buSzPct val="100000"/>
              <a:buFont typeface="Arial" pitchFamily="34" charset="0"/>
              <a:buChar char="•"/>
            </a:pPr>
            <a:r>
              <a:rPr lang="en-US" sz="4000" b="1" dirty="0">
                <a:solidFill>
                  <a:schemeClr val="bg1"/>
                </a:solidFill>
                <a:latin typeface="Century" panose="02040604050505020304" pitchFamily="18" charset="0"/>
              </a:rPr>
              <a:t>Paradigm Shift</a:t>
            </a:r>
          </a:p>
        </p:txBody>
      </p:sp>
      <p:pic>
        <p:nvPicPr>
          <p:cNvPr id="4" name="Picture 3">
            <a:extLst>
              <a:ext uri="{FF2B5EF4-FFF2-40B4-BE49-F238E27FC236}">
                <a16:creationId xmlns:a16="http://schemas.microsoft.com/office/drawing/2014/main" id="{19E9B91B-F697-47ED-AFBD-6B908A53CF1D}"/>
              </a:ext>
            </a:extLst>
          </p:cNvPr>
          <p:cNvPicPr>
            <a:picLocks noChangeAspect="1"/>
          </p:cNvPicPr>
          <p:nvPr/>
        </p:nvPicPr>
        <p:blipFill>
          <a:blip r:embed="rId3"/>
          <a:stretch>
            <a:fillRect/>
          </a:stretch>
        </p:blipFill>
        <p:spPr>
          <a:xfrm>
            <a:off x="1752600" y="1219200"/>
            <a:ext cx="5638800" cy="3123809"/>
          </a:xfrm>
          <a:prstGeom prst="rect">
            <a:avLst/>
          </a:prstGeom>
        </p:spPr>
      </p:pic>
    </p:spTree>
    <p:extLst>
      <p:ext uri="{BB962C8B-B14F-4D97-AF65-F5344CB8AC3E}">
        <p14:creationId xmlns:p14="http://schemas.microsoft.com/office/powerpoint/2010/main" val="97959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0" y="76200"/>
            <a:ext cx="4572000" cy="1569660"/>
          </a:xfrm>
          <a:prstGeom prst="rect">
            <a:avLst/>
          </a:prstGeom>
          <a:noFill/>
          <a:ln w="9525">
            <a:noFill/>
            <a:miter lim="800000"/>
            <a:headEnd/>
            <a:tailEnd/>
          </a:ln>
        </p:spPr>
        <p:txBody>
          <a:bodyPr wrap="square">
            <a:spAutoFit/>
          </a:bodyPr>
          <a:lstStyle/>
          <a:p>
            <a:pPr algn="ctr">
              <a:buSzPct val="60000"/>
            </a:pPr>
            <a:r>
              <a:rPr lang="en-US" sz="48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Awakening to Spiritual Path</a:t>
            </a:r>
            <a:endParaRPr lang="en-US" sz="4800" b="1" dirty="0">
              <a:ln w="12700">
                <a:noFill/>
                <a:prstDash val="solid"/>
              </a:ln>
              <a:solidFill>
                <a:schemeClr val="bg1"/>
              </a:solidFill>
              <a:latin typeface="Century" panose="02040604050505020304" pitchFamily="18" charset="0"/>
              <a:cs typeface="Arial" panose="020B0604020202020204" pitchFamily="34" charset="0"/>
            </a:endParaRPr>
          </a:p>
        </p:txBody>
      </p:sp>
      <p:graphicFrame>
        <p:nvGraphicFramePr>
          <p:cNvPr id="4" name="Object 3">
            <a:extLst>
              <a:ext uri="{FF2B5EF4-FFF2-40B4-BE49-F238E27FC236}">
                <a16:creationId xmlns:a16="http://schemas.microsoft.com/office/drawing/2014/main" id="{BE229A7C-6BCE-4A9E-B45E-8A49BBF1D34A}"/>
              </a:ext>
            </a:extLst>
          </p:cNvPr>
          <p:cNvGraphicFramePr>
            <a:graphicFrameLocks noChangeAspect="1"/>
          </p:cNvGraphicFramePr>
          <p:nvPr>
            <p:extLst>
              <p:ext uri="{D42A27DB-BD31-4B8C-83A1-F6EECF244321}">
                <p14:modId xmlns:p14="http://schemas.microsoft.com/office/powerpoint/2010/main" val="1103420820"/>
              </p:ext>
            </p:extLst>
          </p:nvPr>
        </p:nvGraphicFramePr>
        <p:xfrm>
          <a:off x="381000" y="228600"/>
          <a:ext cx="4419600" cy="6467707"/>
        </p:xfrm>
        <a:graphic>
          <a:graphicData uri="http://schemas.openxmlformats.org/presentationml/2006/ole">
            <mc:AlternateContent xmlns:mc="http://schemas.openxmlformats.org/markup-compatibility/2006">
              <mc:Choice xmlns:v="urn:schemas-microsoft-com:vml" Requires="v">
                <p:oleObj spid="_x0000_s1141" name="Bitmap Image" r:id="rId4" imgW="3123810" imgH="4600000" progId="Paint.Picture">
                  <p:embed/>
                </p:oleObj>
              </mc:Choice>
              <mc:Fallback>
                <p:oleObj name="Bitmap Image" r:id="rId4" imgW="3123810" imgH="460000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
                        <a:ext cx="4419600" cy="6467707"/>
                      </a:xfrm>
                      <a:prstGeom prst="rect">
                        <a:avLst/>
                      </a:prstGeom>
                      <a:noFill/>
                    </p:spPr>
                  </p:pic>
                </p:oleObj>
              </mc:Fallback>
            </mc:AlternateContent>
          </a:graphicData>
        </a:graphic>
      </p:graphicFrame>
      <p:sp>
        <p:nvSpPr>
          <p:cNvPr id="6" name="Text Box 4">
            <a:extLst>
              <a:ext uri="{FF2B5EF4-FFF2-40B4-BE49-F238E27FC236}">
                <a16:creationId xmlns:a16="http://schemas.microsoft.com/office/drawing/2014/main" id="{3B2154D4-8A54-48E1-B0E9-4424DB96E295}"/>
              </a:ext>
            </a:extLst>
          </p:cNvPr>
          <p:cNvSpPr txBox="1">
            <a:spLocks noChangeArrowheads="1"/>
          </p:cNvSpPr>
          <p:nvPr/>
        </p:nvSpPr>
        <p:spPr bwMode="auto">
          <a:xfrm>
            <a:off x="5029200" y="2684145"/>
            <a:ext cx="3581400" cy="2954655"/>
          </a:xfrm>
          <a:prstGeom prst="rect">
            <a:avLst/>
          </a:prstGeom>
          <a:noFill/>
          <a:ln w="9525">
            <a:noFill/>
            <a:miter lim="800000"/>
            <a:headEnd/>
            <a:tailEnd/>
          </a:ln>
        </p:spPr>
        <p:txBody>
          <a:bodyPr wrap="square">
            <a:spAutoFit/>
          </a:bodyPr>
          <a:lstStyle/>
          <a:p>
            <a:pPr marL="685800" indent="-685800">
              <a:spcAft>
                <a:spcPts val="1200"/>
              </a:spcAft>
              <a:buSzPct val="100000"/>
              <a:buFont typeface="Arial" panose="020B0604020202020204" pitchFamily="34" charset="0"/>
              <a:buChar char="•"/>
            </a:pPr>
            <a:r>
              <a:rPr lang="en-US" sz="44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Soul Urge</a:t>
            </a:r>
          </a:p>
          <a:p>
            <a:pPr marL="685800" indent="-685800">
              <a:buSzPct val="100000"/>
              <a:buFont typeface="Arial" panose="020B0604020202020204" pitchFamily="34" charset="0"/>
              <a:buChar char="•"/>
            </a:pPr>
            <a:r>
              <a:rPr lang="en-US" sz="4400" b="1" dirty="0">
                <a:ln w="12700">
                  <a:noFill/>
                  <a:prstDash val="solid"/>
                </a:ln>
                <a:solidFill>
                  <a:schemeClr val="bg1"/>
                </a:solidFill>
                <a:latin typeface="Arial Narrow" panose="020B0606020202030204" pitchFamily="34" charset="0"/>
                <a:cs typeface="Arial" panose="020B0604020202020204" pitchFamily="34" charset="0"/>
              </a:rPr>
              <a:t>Soul Integrated Personality</a:t>
            </a:r>
            <a:endParaRPr lang="en-US" sz="4400" b="1" dirty="0">
              <a:ln w="12700">
                <a:noFill/>
                <a:prstDash val="solid"/>
              </a:ln>
              <a:solidFill>
                <a:schemeClr val="bg1"/>
              </a:solidFill>
              <a:latin typeface="Century" panose="02040604050505020304" pitchFamily="18" charset="0"/>
              <a:cs typeface="Arial" panose="020B0604020202020204" pitchFamily="34" charset="0"/>
            </a:endParaRPr>
          </a:p>
        </p:txBody>
      </p:sp>
    </p:spTree>
    <p:extLst>
      <p:ext uri="{BB962C8B-B14F-4D97-AF65-F5344CB8AC3E}">
        <p14:creationId xmlns:p14="http://schemas.microsoft.com/office/powerpoint/2010/main" val="377364211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55859</TotalTime>
  <Words>6179</Words>
  <Application>Microsoft Office PowerPoint</Application>
  <PresentationFormat>On-screen Show (4:3)</PresentationFormat>
  <Paragraphs>374</Paragraphs>
  <Slides>22</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Arial</vt:lpstr>
      <vt:lpstr>Arial Narrow</vt:lpstr>
      <vt:lpstr>Bookman Old Style</vt:lpstr>
      <vt:lpstr>Calibri</vt:lpstr>
      <vt:lpstr>Century</vt:lpstr>
      <vt:lpstr>Courier New</vt:lpstr>
      <vt:lpstr>Symbol</vt:lpstr>
      <vt:lpstr>Times New Roman</vt:lpstr>
      <vt:lpstr>Wingdings</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jdhopper7</dc:creator>
  <cp:lastModifiedBy>David E. Hopper</cp:lastModifiedBy>
  <cp:revision>651</cp:revision>
  <dcterms:created xsi:type="dcterms:W3CDTF">2005-01-02T21:34:56Z</dcterms:created>
  <dcterms:modified xsi:type="dcterms:W3CDTF">2020-10-10T21:59:01Z</dcterms:modified>
</cp:coreProperties>
</file>